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4" r:id="rId5"/>
    <p:sldId id="259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59043-8DC3-4A1C-804C-7ED54494F3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CE3BF5-8F35-4B7E-B974-B0C124F05F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EFD46-3EDA-49F3-BDD9-44EC55579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6F5A-8597-4CAC-87A3-0B3A1203A1E0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7693A-6162-4387-9CBA-FE8C09E87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A1BD8-D09E-4FA3-9C43-B016A759D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5DD8-C7A2-43BB-A39C-42BB9DA8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405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399CF-8303-425E-B192-FA2639BC5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D739DA-A288-4F1C-8A41-229CC6BB2A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3B5D51-E2B5-403D-A74C-C39A82994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6F5A-8597-4CAC-87A3-0B3A1203A1E0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4339F-1B4B-4D85-8CEC-B2D3C93E3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68474F-AD69-427D-895E-C8E3EFC9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5DD8-C7A2-43BB-A39C-42BB9DA8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461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AB5CD8-52B7-4942-84FB-9B82A6EBF1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1C9551-9683-466A-B07F-8CF8A7A789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12EEF-8935-4C45-BD44-8DF7FD62E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6F5A-8597-4CAC-87A3-0B3A1203A1E0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CED2FF-E06D-4B99-90FF-DACDBDCC8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DCA720-1A35-433D-B005-A923EE379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5DD8-C7A2-43BB-A39C-42BB9DA8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0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613AC-969C-4C61-8028-747938511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17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5FCB5-EB40-4064-A7C0-F3AC5A06F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7997"/>
            <a:ext cx="10515600" cy="48589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C8249-97A8-4351-9111-F6D498EF4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6F5A-8597-4CAC-87A3-0B3A1203A1E0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833FEE-C177-4939-929A-D05A5BD7F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F9092-39DD-4025-8757-B1E66FDFF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5DD8-C7A2-43BB-A39C-42BB9DA8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27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679DB-77FE-406B-A78B-2276A37FA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C48A77-DD83-44FB-B4A7-6FC713B790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BCD71-07CF-49CB-B8E9-AC82D767C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6F5A-8597-4CAC-87A3-0B3A1203A1E0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D8D92-D0E4-4441-B30A-08B81AC17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016EC6-66F0-4F9A-8F7C-6F89632EC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5DD8-C7A2-43BB-A39C-42BB9DA8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13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62211-F9CA-4C8B-9D93-84F285327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53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D40C3-E08E-4A4A-82EC-C9109AA4A8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92772"/>
            <a:ext cx="5181600" cy="488419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956B87-5CC3-42F2-8F34-C0A13C92A2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92772"/>
            <a:ext cx="5181600" cy="488419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6E3E7D-097F-4ED3-A7C1-45147D55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6F5A-8597-4CAC-87A3-0B3A1203A1E0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806B8F-0BA5-4147-AB87-CF06BE419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95B308-6253-4E32-BC22-B679B5FB2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5DD8-C7A2-43BB-A39C-42BB9DA8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805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C6BAF-35BE-4EE7-9106-EDEAEB3BF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AC6E12-76F6-46CE-8DAE-D50B04239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682417-4787-4DC9-8591-A3E7B28FD8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FA448A-6EF5-48B7-A8C1-192D8636E8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571F78-BDF7-4E8F-81DF-1689D0576C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EB0E45-C7FB-45EA-AE4A-3846EB0BC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6F5A-8597-4CAC-87A3-0B3A1203A1E0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D25138-7076-41B5-B2B4-8FE25D5CA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F8995C-AF17-4E59-8D84-2D7001FA9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5DD8-C7A2-43BB-A39C-42BB9DA8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097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F9434-93E3-430E-97FC-82E8FEAC2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089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537D50-D8EF-470C-8E61-7E2DEF989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6F5A-8597-4CAC-87A3-0B3A1203A1E0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8AEE09-8D9A-4D4E-A479-53D181D3C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9C4AB4-EB27-43CA-9F03-1A72D399A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5DD8-C7A2-43BB-A39C-42BB9DA8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780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EFE766-C090-44BF-80A9-37E1CED8D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6F5A-8597-4CAC-87A3-0B3A1203A1E0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D6BFC0-A34B-4C45-B336-38CE43EBC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5A18A8-59B4-4D19-A4D3-C50B3BDD4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5DD8-C7A2-43BB-A39C-42BB9DA8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653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D636D-F192-4594-A29D-6CE3AA136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CD026-C14C-489C-B58D-4C1EA23253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05C86C-92ED-47D4-B1A3-00D8E2CDEC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73759-5CD4-4F7D-BB94-0EBD61806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6F5A-8597-4CAC-87A3-0B3A1203A1E0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9B7BF8-63B3-40D3-86A8-3ADD0B15F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5BEEE3-4F51-42DE-9EAB-73700D8C2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5DD8-C7A2-43BB-A39C-42BB9DA8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244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91952-6C69-461F-A4F3-DD68BC501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EA9C09-1071-4D00-9F7D-5D25262F94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0D5AF-AF0D-45FA-A549-43BAC007B3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5DC185-727D-42D6-B2FA-AE73EBAD7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6F5A-8597-4CAC-87A3-0B3A1203A1E0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C86974-5F77-45C7-84A2-473EBED81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79459-FF17-412D-B778-7029FDA97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5DD8-C7A2-43BB-A39C-42BB9DA8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792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6FFBA1-F49A-4E2E-9BF8-B67D7F66B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4C3E6D-6FF5-4774-954B-7848574BB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8154B-84B5-43AB-93E5-36B85BAED1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26F5A-8597-4CAC-87A3-0B3A1203A1E0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03AD6-3342-4880-967A-41DA9D8B4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C95D6-9E1C-4523-8C04-D157469B43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F5DD8-C7A2-43BB-A39C-42BB9DA8A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85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0B089-9D12-4D25-81AD-A4EEAE5735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FlyweightCode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447C0E-8649-407D-9803-86786F439A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Jim Fawcett</a:t>
            </a:r>
          </a:p>
          <a:p>
            <a:r>
              <a:rPr lang="en-US" dirty="0"/>
              <a:t>CSE776 – Design Patterns</a:t>
            </a:r>
          </a:p>
          <a:p>
            <a:r>
              <a:rPr lang="en-US" dirty="0"/>
              <a:t>Fall 2018</a:t>
            </a:r>
          </a:p>
        </p:txBody>
      </p:sp>
    </p:spTree>
    <p:extLst>
      <p:ext uri="{BB962C8B-B14F-4D97-AF65-F5344CB8AC3E}">
        <p14:creationId xmlns:p14="http://schemas.microsoft.com/office/powerpoint/2010/main" val="1900935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8089962-9AD0-4A00-81E9-E2CD13DAE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075"/>
          </a:xfrm>
        </p:spPr>
        <p:txBody>
          <a:bodyPr>
            <a:normAutofit fontScale="90000"/>
          </a:bodyPr>
          <a:lstStyle/>
          <a:p>
            <a:r>
              <a:rPr lang="en-US" dirty="0"/>
              <a:t>Flyweight classes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10867F-48CD-43BD-B636-75FD3037A7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8950" y="963068"/>
            <a:ext cx="4978400" cy="5156828"/>
          </a:xfrm>
        </p:spPr>
        <p:txBody>
          <a:bodyPr>
            <a:noAutofit/>
          </a:bodyPr>
          <a:lstStyle/>
          <a:p>
            <a:pPr marL="0" indent="0">
              <a:lnSpc>
                <a:spcPct val="50000"/>
              </a:lnSpc>
              <a:buNone/>
            </a:pP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template &lt;</a:t>
            </a:r>
            <a:r>
              <a:rPr lang="en-US" sz="1200" b="1" dirty="0" err="1"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latin typeface="Consolas" panose="020B0609020204030204" pitchFamily="49" charset="0"/>
              </a:rPr>
              <a:t>PlacementData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latin typeface="Consolas" panose="020B0609020204030204" pitchFamily="49" charset="0"/>
              </a:rPr>
              <a:t>DrawingData</a:t>
            </a:r>
            <a:r>
              <a:rPr lang="en-US" sz="1200" b="1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class </a:t>
            </a:r>
            <a:r>
              <a:rPr lang="en-US" sz="1200" b="1" dirty="0" err="1">
                <a:latin typeface="Consolas" panose="020B0609020204030204" pitchFamily="49" charset="0"/>
              </a:rPr>
              <a:t>FW_CADFactory</a:t>
            </a:r>
            <a:r>
              <a:rPr lang="en-US" sz="1200" b="1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 err="1">
                <a:latin typeface="Consolas" panose="020B0609020204030204" pitchFamily="49" charset="0"/>
              </a:rPr>
              <a:t>enum</a:t>
            </a:r>
            <a:r>
              <a:rPr lang="en-US" sz="1200" b="1" dirty="0"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latin typeface="Consolas" panose="020B0609020204030204" pitchFamily="49" charset="0"/>
              </a:rPr>
              <a:t>cellType</a:t>
            </a:r>
            <a:r>
              <a:rPr lang="en-US" sz="1200" b="1" dirty="0">
                <a:latin typeface="Consolas" panose="020B0609020204030204" pitchFamily="49" charset="0"/>
              </a:rPr>
              <a:t> { </a:t>
            </a:r>
            <a:r>
              <a:rPr lang="en-US" sz="1200" b="1" dirty="0" err="1">
                <a:latin typeface="Consolas" panose="020B0609020204030204" pitchFamily="49" charset="0"/>
              </a:rPr>
              <a:t>nandGate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norGate</a:t>
            </a:r>
            <a:r>
              <a:rPr lang="en-US" sz="1200" b="1" dirty="0">
                <a:latin typeface="Consolas" panose="020B0609020204030204" pitchFamily="49" charset="0"/>
              </a:rPr>
              <a:t>, latch, Register };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///////////////////////////////////////////////////////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// FW_CAD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template &lt;</a:t>
            </a:r>
            <a:r>
              <a:rPr lang="en-US" sz="1200" b="1" dirty="0" err="1"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latin typeface="Consolas" panose="020B0609020204030204" pitchFamily="49" charset="0"/>
              </a:rPr>
              <a:t>PlacementData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latin typeface="Consolas" panose="020B0609020204030204" pitchFamily="49" charset="0"/>
              </a:rPr>
              <a:t>DrawingData</a:t>
            </a:r>
            <a:r>
              <a:rPr lang="en-US" sz="1200" b="1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class FW_CAD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public: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virtual ~FW_CAD() {}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virtual void Operation(</a:t>
            </a:r>
            <a:r>
              <a:rPr lang="en-US" sz="1200" b="1" dirty="0" err="1">
                <a:latin typeface="Consolas" panose="020B0609020204030204" pitchFamily="49" charset="0"/>
              </a:rPr>
              <a:t>PlacementData</a:t>
            </a:r>
            <a:r>
              <a:rPr lang="en-US" sz="1200" b="1" dirty="0">
                <a:latin typeface="Consolas" panose="020B0609020204030204" pitchFamily="49" charset="0"/>
              </a:rPr>
              <a:t>)=0;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};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endParaRPr lang="en-US" sz="12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F5AF758-5A27-4BAA-B5F2-7DFE67655B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24500" y="901700"/>
            <a:ext cx="6445250" cy="5876027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/////////////////////////////////////////////////////////////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// </a:t>
            </a:r>
            <a:r>
              <a:rPr lang="en-US" sz="1200" b="1" dirty="0" err="1">
                <a:latin typeface="Consolas" panose="020B0609020204030204" pitchFamily="49" charset="0"/>
              </a:rPr>
              <a:t>ConcreteFW_CAD</a:t>
            </a: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template &lt;</a:t>
            </a:r>
            <a:r>
              <a:rPr lang="en-US" sz="1200" b="1" dirty="0" err="1"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latin typeface="Consolas" panose="020B0609020204030204" pitchFamily="49" charset="0"/>
              </a:rPr>
              <a:t>PlacementData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latin typeface="Consolas" panose="020B0609020204030204" pitchFamily="49" charset="0"/>
              </a:rPr>
              <a:t>DrawingData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size_t</a:t>
            </a:r>
            <a:r>
              <a:rPr lang="en-US" sz="1200" b="1" dirty="0"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latin typeface="Consolas" panose="020B0609020204030204" pitchFamily="49" charset="0"/>
              </a:rPr>
              <a:t>cellType</a:t>
            </a:r>
            <a:r>
              <a:rPr lang="en-US" sz="1200" b="1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class </a:t>
            </a:r>
            <a:r>
              <a:rPr lang="en-US" sz="1200" b="1" dirty="0" err="1">
                <a:latin typeface="Consolas" panose="020B0609020204030204" pitchFamily="49" charset="0"/>
              </a:rPr>
              <a:t>ConcreteFW_CAD</a:t>
            </a:r>
            <a:r>
              <a:rPr lang="en-US" sz="1200" b="1" dirty="0">
                <a:latin typeface="Consolas" panose="020B0609020204030204" pitchFamily="49" charset="0"/>
              </a:rPr>
              <a:t> : public FW_CAD&lt;</a:t>
            </a:r>
            <a:r>
              <a:rPr lang="en-US" sz="1200" b="1" dirty="0" err="1">
                <a:latin typeface="Consolas" panose="020B0609020204030204" pitchFamily="49" charset="0"/>
              </a:rPr>
              <a:t>PlacementData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DrawingData</a:t>
            </a:r>
            <a:r>
              <a:rPr lang="en-US" sz="1200" b="1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friend class </a:t>
            </a:r>
            <a:r>
              <a:rPr lang="en-US" sz="1200" b="1" dirty="0" err="1">
                <a:latin typeface="Consolas" panose="020B0609020204030204" pitchFamily="49" charset="0"/>
              </a:rPr>
              <a:t>FW_CADFactory</a:t>
            </a:r>
            <a:r>
              <a:rPr lang="en-US" sz="1200" b="1" dirty="0"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latin typeface="Consolas" panose="020B0609020204030204" pitchFamily="49" charset="0"/>
              </a:rPr>
              <a:t>PlacementData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DrawingData</a:t>
            </a:r>
            <a:r>
              <a:rPr lang="en-US" sz="1200" b="1" dirty="0">
                <a:latin typeface="Consolas" panose="020B0609020204030204" pitchFamily="49" charset="0"/>
              </a:rPr>
              <a:t>&gt;;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public: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latin typeface="Consolas" panose="020B0609020204030204" pitchFamily="49" charset="0"/>
              </a:rPr>
              <a:t>ConcreteFW_CAD</a:t>
            </a:r>
            <a:r>
              <a:rPr lang="en-US" sz="1200" b="1" dirty="0">
                <a:latin typeface="Consolas" panose="020B0609020204030204" pitchFamily="49" charset="0"/>
              </a:rPr>
              <a:t>() {}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~</a:t>
            </a:r>
            <a:r>
              <a:rPr lang="en-US" sz="1200" b="1" dirty="0" err="1">
                <a:latin typeface="Consolas" panose="020B0609020204030204" pitchFamily="49" charset="0"/>
              </a:rPr>
              <a:t>ConcreteFW_CAD</a:t>
            </a:r>
            <a:r>
              <a:rPr lang="en-US" sz="1200" b="1" dirty="0">
                <a:latin typeface="Consolas" panose="020B0609020204030204" pitchFamily="49" charset="0"/>
              </a:rPr>
              <a:t>() { std::</a:t>
            </a:r>
            <a:r>
              <a:rPr lang="en-US" sz="1200" b="1" dirty="0" err="1">
                <a:latin typeface="Consolas" panose="020B0609020204030204" pitchFamily="49" charset="0"/>
              </a:rPr>
              <a:t>cout</a:t>
            </a:r>
            <a:r>
              <a:rPr lang="en-US" sz="1200" b="1" dirty="0">
                <a:latin typeface="Consolas" panose="020B0609020204030204" pitchFamily="49" charset="0"/>
              </a:rPr>
              <a:t> &lt;&lt; "\n  destroying concrete FW_CAD"; }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void Operation(</a:t>
            </a:r>
            <a:r>
              <a:rPr lang="en-US" sz="1200" b="1" dirty="0" err="1">
                <a:latin typeface="Consolas" panose="020B0609020204030204" pitchFamily="49" charset="0"/>
              </a:rPr>
              <a:t>PlacementData</a:t>
            </a:r>
            <a:r>
              <a:rPr lang="en-US" sz="1200" b="1" dirty="0"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private: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void </a:t>
            </a:r>
            <a:r>
              <a:rPr lang="en-US" sz="1200" b="1" dirty="0" err="1">
                <a:latin typeface="Consolas" panose="020B0609020204030204" pitchFamily="49" charset="0"/>
              </a:rPr>
              <a:t>SetIntrinsicState</a:t>
            </a:r>
            <a:r>
              <a:rPr lang="en-US" sz="1200" b="1" dirty="0"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latin typeface="Consolas" panose="020B0609020204030204" pitchFamily="49" charset="0"/>
              </a:rPr>
              <a:t>DrawingData</a:t>
            </a:r>
            <a:r>
              <a:rPr lang="en-US" sz="1200" b="1" dirty="0">
                <a:latin typeface="Consolas" panose="020B0609020204030204" pitchFamily="49" charset="0"/>
              </a:rPr>
              <a:t> ins);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latin typeface="Consolas" panose="020B0609020204030204" pitchFamily="49" charset="0"/>
              </a:rPr>
              <a:t>DrawingData</a:t>
            </a:r>
            <a:r>
              <a:rPr lang="en-US" sz="1200" b="1" dirty="0"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latin typeface="Consolas" panose="020B0609020204030204" pitchFamily="49" charset="0"/>
              </a:rPr>
              <a:t>inState</a:t>
            </a:r>
            <a:r>
              <a:rPr lang="en-US" sz="1200" b="1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};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//----&lt; FW_CAD Operation &gt;--------------------------------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template &lt;</a:t>
            </a:r>
            <a:r>
              <a:rPr lang="en-US" sz="1200" b="1" dirty="0" err="1"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latin typeface="Consolas" panose="020B0609020204030204" pitchFamily="49" charset="0"/>
              </a:rPr>
              <a:t>PlacementData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latin typeface="Consolas" panose="020B0609020204030204" pitchFamily="49" charset="0"/>
              </a:rPr>
              <a:t>DrawingData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size_t</a:t>
            </a:r>
            <a:r>
              <a:rPr lang="en-US" sz="1200" b="1" dirty="0"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latin typeface="Consolas" panose="020B0609020204030204" pitchFamily="49" charset="0"/>
              </a:rPr>
              <a:t>cellType</a:t>
            </a:r>
            <a:r>
              <a:rPr lang="en-US" sz="1200" b="1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void </a:t>
            </a:r>
            <a:r>
              <a:rPr lang="en-US" sz="1200" b="1" dirty="0" err="1">
                <a:latin typeface="Consolas" panose="020B0609020204030204" pitchFamily="49" charset="0"/>
              </a:rPr>
              <a:t>ConcreteFW_CAD</a:t>
            </a:r>
            <a:r>
              <a:rPr lang="en-US" sz="1200" b="1" dirty="0"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latin typeface="Consolas" panose="020B0609020204030204" pitchFamily="49" charset="0"/>
              </a:rPr>
              <a:t>PlacementData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DrawingData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cellType</a:t>
            </a:r>
            <a:r>
              <a:rPr lang="en-US" sz="1200" b="1" dirty="0">
                <a:latin typeface="Consolas" panose="020B0609020204030204" pitchFamily="49" charset="0"/>
              </a:rPr>
              <a:t>&gt;::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Operation(</a:t>
            </a:r>
            <a:r>
              <a:rPr lang="en-US" sz="1200" b="1" dirty="0" err="1">
                <a:latin typeface="Consolas" panose="020B0609020204030204" pitchFamily="49" charset="0"/>
              </a:rPr>
              <a:t>PlacementData</a:t>
            </a:r>
            <a:r>
              <a:rPr lang="en-US" sz="1200" b="1" dirty="0"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latin typeface="Consolas" panose="020B0609020204030204" pitchFamily="49" charset="0"/>
              </a:rPr>
              <a:t>exState</a:t>
            </a:r>
            <a:r>
              <a:rPr lang="en-US" sz="1200" b="1" dirty="0"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latin typeface="Consolas" panose="020B0609020204030204" pitchFamily="49" charset="0"/>
              </a:rPr>
              <a:t>exState.Operation</a:t>
            </a:r>
            <a:r>
              <a:rPr lang="en-US" sz="1200" b="1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latin typeface="Consolas" panose="020B0609020204030204" pitchFamily="49" charset="0"/>
              </a:rPr>
              <a:t>inState.Operation</a:t>
            </a:r>
            <a:r>
              <a:rPr lang="en-US" sz="1200" b="1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b="1" dirty="0">
              <a:latin typeface="Consolas" panose="020B0609020204030204" pitchFamily="49" charset="0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7DF04A1E-C072-421D-AD13-70A2C6A91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6500" y="4322168"/>
            <a:ext cx="3649494" cy="2336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75814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8089962-9AD0-4A00-81E9-E2CD13DAE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075"/>
          </a:xfrm>
        </p:spPr>
        <p:txBody>
          <a:bodyPr>
            <a:normAutofit fontScale="90000"/>
          </a:bodyPr>
          <a:lstStyle/>
          <a:p>
            <a:r>
              <a:rPr lang="en-US" dirty="0"/>
              <a:t>Flyweight classes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10867F-48CD-43BD-B636-75FD3037A7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9400" y="963068"/>
            <a:ext cx="5187950" cy="5156828"/>
          </a:xfrm>
        </p:spPr>
        <p:txBody>
          <a:bodyPr>
            <a:noAutofit/>
          </a:bodyPr>
          <a:lstStyle/>
          <a:p>
            <a:pPr marL="0" indent="0">
              <a:lnSpc>
                <a:spcPct val="50000"/>
              </a:lnSpc>
              <a:buNone/>
            </a:pP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//----&lt; Set Intrinsic state &gt;--------------------------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template &lt;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latin typeface="Consolas" panose="020B0609020204030204" pitchFamily="49" charset="0"/>
              </a:rPr>
              <a:t>PlacementData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latin typeface="Consolas" panose="020B0609020204030204" pitchFamily="49" charset="0"/>
              </a:rPr>
              <a:t>DrawingData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latin typeface="Consolas" panose="020B0609020204030204" pitchFamily="49" charset="0"/>
              </a:rPr>
              <a:t>size_t</a:t>
            </a:r>
            <a:r>
              <a:rPr lang="en-US" sz="1200" b="1" dirty="0"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latin typeface="Consolas" panose="020B0609020204030204" pitchFamily="49" charset="0"/>
              </a:rPr>
              <a:t>cellType</a:t>
            </a: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void </a:t>
            </a:r>
            <a:r>
              <a:rPr lang="en-US" sz="1200" b="1" dirty="0" err="1">
                <a:latin typeface="Consolas" panose="020B0609020204030204" pitchFamily="49" charset="0"/>
              </a:rPr>
              <a:t>ConcreteFW_CAD</a:t>
            </a:r>
            <a:r>
              <a:rPr lang="en-US" sz="1200" b="1" dirty="0">
                <a:latin typeface="Consolas" panose="020B0609020204030204" pitchFamily="49" charset="0"/>
              </a:rPr>
              <a:t>&lt;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latin typeface="Consolas" panose="020B0609020204030204" pitchFamily="49" charset="0"/>
              </a:rPr>
              <a:t>PlacementData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DrawingData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cellType</a:t>
            </a: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::</a:t>
            </a:r>
            <a:r>
              <a:rPr lang="en-US" sz="1200" b="1" dirty="0" err="1">
                <a:latin typeface="Consolas" panose="020B0609020204030204" pitchFamily="49" charset="0"/>
              </a:rPr>
              <a:t>SetIntrinsicState</a:t>
            </a:r>
            <a:r>
              <a:rPr lang="en-US" sz="1200" b="1" dirty="0"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latin typeface="Consolas" panose="020B0609020204030204" pitchFamily="49" charset="0"/>
              </a:rPr>
              <a:t>DrawingData</a:t>
            </a:r>
            <a:r>
              <a:rPr lang="en-US" sz="1200" b="1" dirty="0">
                <a:latin typeface="Consolas" panose="020B0609020204030204" pitchFamily="49" charset="0"/>
              </a:rPr>
              <a:t> state)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latin typeface="Consolas" panose="020B0609020204030204" pitchFamily="49" charset="0"/>
              </a:rPr>
              <a:t>inState</a:t>
            </a:r>
            <a:r>
              <a:rPr lang="en-US" sz="1200" b="1" dirty="0">
                <a:latin typeface="Consolas" panose="020B0609020204030204" pitchFamily="49" charset="0"/>
              </a:rPr>
              <a:t> = state;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F5AF758-5A27-4BAA-B5F2-7DFE67655B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24500" y="838200"/>
            <a:ext cx="6445250" cy="5939527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/////////////////////////////////////////////////////////////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// </a:t>
            </a:r>
            <a:r>
              <a:rPr lang="en-US" sz="1200" b="1" dirty="0" err="1">
                <a:latin typeface="Consolas" panose="020B0609020204030204" pitchFamily="49" charset="0"/>
              </a:rPr>
              <a:t>FW_CADFactory</a:t>
            </a: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template &lt;</a:t>
            </a:r>
            <a:r>
              <a:rPr lang="en-US" sz="1200" b="1" dirty="0" err="1"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latin typeface="Consolas" panose="020B0609020204030204" pitchFamily="49" charset="0"/>
              </a:rPr>
              <a:t>PlacementData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latin typeface="Consolas" panose="020B0609020204030204" pitchFamily="49" charset="0"/>
              </a:rPr>
              <a:t>DrawingData</a:t>
            </a:r>
            <a:r>
              <a:rPr lang="en-US" sz="1200" b="1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class </a:t>
            </a:r>
            <a:r>
              <a:rPr lang="en-US" sz="1200" b="1" dirty="0" err="1">
                <a:latin typeface="Consolas" panose="020B0609020204030204" pitchFamily="49" charset="0"/>
              </a:rPr>
              <a:t>FW_CADFactory</a:t>
            </a: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public: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latin typeface="Consolas" panose="020B0609020204030204" pitchFamily="49" charset="0"/>
              </a:rPr>
              <a:t>FW_CADFactory</a:t>
            </a:r>
            <a:r>
              <a:rPr lang="en-US" sz="1200" b="1" dirty="0">
                <a:latin typeface="Consolas" panose="020B0609020204030204" pitchFamily="49" charset="0"/>
              </a:rPr>
              <a:t>() {};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~</a:t>
            </a:r>
            <a:r>
              <a:rPr lang="en-US" sz="1200" b="1" dirty="0" err="1">
                <a:latin typeface="Consolas" panose="020B0609020204030204" pitchFamily="49" charset="0"/>
              </a:rPr>
              <a:t>FW_CADFactory</a:t>
            </a:r>
            <a:r>
              <a:rPr lang="en-US" sz="1200" b="1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FW_CAD&lt;</a:t>
            </a:r>
            <a:r>
              <a:rPr lang="en-US" sz="1200" b="1" dirty="0" err="1">
                <a:latin typeface="Consolas" panose="020B0609020204030204" pitchFamily="49" charset="0"/>
              </a:rPr>
              <a:t>PlacementData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DrawingData</a:t>
            </a:r>
            <a:r>
              <a:rPr lang="en-US" sz="1200" b="1" dirty="0">
                <a:latin typeface="Consolas" panose="020B0609020204030204" pitchFamily="49" charset="0"/>
              </a:rPr>
              <a:t>&gt;* </a:t>
            </a:r>
            <a:r>
              <a:rPr lang="en-US" sz="1200" b="1" dirty="0" err="1">
                <a:latin typeface="Consolas" panose="020B0609020204030204" pitchFamily="49" charset="0"/>
              </a:rPr>
              <a:t>GetFlyweigth</a:t>
            </a:r>
            <a:r>
              <a:rPr lang="en-US" sz="1200" b="1" dirty="0"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latin typeface="Consolas" panose="020B0609020204030204" pitchFamily="49" charset="0"/>
              </a:rPr>
              <a:t>size_t</a:t>
            </a:r>
            <a:r>
              <a:rPr lang="en-US" sz="1200" b="1" dirty="0"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latin typeface="Consolas" panose="020B0609020204030204" pitchFamily="49" charset="0"/>
              </a:rPr>
              <a:t>mycellType</a:t>
            </a:r>
            <a:r>
              <a:rPr lang="en-US" sz="1200" b="1" dirty="0"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latin typeface="Consolas" panose="020B0609020204030204" pitchFamily="49" charset="0"/>
              </a:rPr>
              <a:t>ConcreteUnSharedFW_CAD</a:t>
            </a:r>
            <a:r>
              <a:rPr lang="en-US" sz="1200" b="1" dirty="0"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latin typeface="Consolas" panose="020B0609020204030204" pitchFamily="49" charset="0"/>
              </a:rPr>
              <a:t>PlacementData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DrawingData</a:t>
            </a:r>
            <a:r>
              <a:rPr lang="en-US" sz="1200" b="1" dirty="0">
                <a:latin typeface="Consolas" panose="020B0609020204030204" pitchFamily="49" charset="0"/>
              </a:rPr>
              <a:t>&gt;* </a:t>
            </a:r>
            <a:r>
              <a:rPr lang="en-US" sz="1200" b="1" dirty="0" err="1">
                <a:latin typeface="Consolas" panose="020B0609020204030204" pitchFamily="49" charset="0"/>
              </a:rPr>
              <a:t>GetUnSharedFW_CAD</a:t>
            </a:r>
            <a:r>
              <a:rPr lang="en-US" sz="1200" b="1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private: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std::map&lt;</a:t>
            </a:r>
            <a:r>
              <a:rPr lang="en-US" sz="1200" b="1" dirty="0" err="1">
                <a:latin typeface="Consolas" panose="020B0609020204030204" pitchFamily="49" charset="0"/>
              </a:rPr>
              <a:t>size_t</a:t>
            </a:r>
            <a:r>
              <a:rPr lang="en-US" sz="1200" b="1" dirty="0">
                <a:latin typeface="Consolas" panose="020B0609020204030204" pitchFamily="49" charset="0"/>
              </a:rPr>
              <a:t>, FW_CAD&lt;</a:t>
            </a:r>
            <a:r>
              <a:rPr lang="en-US" sz="1200" b="1" dirty="0" err="1">
                <a:latin typeface="Consolas" panose="020B0609020204030204" pitchFamily="49" charset="0"/>
              </a:rPr>
              <a:t>PlacementData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DrawingData</a:t>
            </a:r>
            <a:r>
              <a:rPr lang="en-US" sz="1200" b="1" dirty="0">
                <a:latin typeface="Consolas" panose="020B0609020204030204" pitchFamily="49" charset="0"/>
              </a:rPr>
              <a:t>&gt;*&gt; </a:t>
            </a:r>
            <a:r>
              <a:rPr lang="en-US" sz="1200" b="1" dirty="0" err="1">
                <a:latin typeface="Consolas" panose="020B0609020204030204" pitchFamily="49" charset="0"/>
              </a:rPr>
              <a:t>availableFWs</a:t>
            </a:r>
            <a:r>
              <a:rPr lang="en-US" sz="1200" b="1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};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//----&lt; </a:t>
            </a:r>
            <a:r>
              <a:rPr lang="en-US" sz="1200" b="1" dirty="0" err="1">
                <a:latin typeface="Consolas" panose="020B0609020204030204" pitchFamily="49" charset="0"/>
              </a:rPr>
              <a:t>FW_CADFactory</a:t>
            </a:r>
            <a:r>
              <a:rPr lang="en-US" sz="1200" b="1" dirty="0">
                <a:latin typeface="Consolas" panose="020B0609020204030204" pitchFamily="49" charset="0"/>
              </a:rPr>
              <a:t> destructor &gt;--------------------------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template &lt;</a:t>
            </a:r>
            <a:r>
              <a:rPr lang="en-US" sz="1200" b="1" dirty="0" err="1"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latin typeface="Consolas" panose="020B0609020204030204" pitchFamily="49" charset="0"/>
              </a:rPr>
              <a:t>PlacementData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latin typeface="Consolas" panose="020B0609020204030204" pitchFamily="49" charset="0"/>
              </a:rPr>
              <a:t>DrawingData</a:t>
            </a:r>
            <a:r>
              <a:rPr lang="en-US" sz="1200" b="1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 err="1">
                <a:latin typeface="Consolas" panose="020B0609020204030204" pitchFamily="49" charset="0"/>
              </a:rPr>
              <a:t>FW_CADFactory</a:t>
            </a:r>
            <a:r>
              <a:rPr lang="en-US" sz="1200" b="1" dirty="0"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latin typeface="Consolas" panose="020B0609020204030204" pitchFamily="49" charset="0"/>
              </a:rPr>
              <a:t>PlacementData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DrawingData</a:t>
            </a:r>
            <a:r>
              <a:rPr lang="en-US" sz="1200" b="1" dirty="0">
                <a:latin typeface="Consolas" panose="020B0609020204030204" pitchFamily="49" charset="0"/>
              </a:rPr>
              <a:t>&gt;::~</a:t>
            </a:r>
            <a:r>
              <a:rPr lang="en-US" sz="1200" b="1" dirty="0" err="1">
                <a:latin typeface="Consolas" panose="020B0609020204030204" pitchFamily="49" charset="0"/>
              </a:rPr>
              <a:t>FW_CADFactory</a:t>
            </a:r>
            <a:r>
              <a:rPr lang="en-US" sz="1200" b="1" dirty="0">
                <a:latin typeface="Consolas" panose="020B0609020204030204" pitchFamily="49" charset="0"/>
              </a:rPr>
              <a:t>()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std::</a:t>
            </a:r>
            <a:r>
              <a:rPr lang="en-US" sz="1200" b="1" dirty="0" err="1">
                <a:latin typeface="Consolas" panose="020B0609020204030204" pitchFamily="49" charset="0"/>
              </a:rPr>
              <a:t>cout</a:t>
            </a:r>
            <a:r>
              <a:rPr lang="en-US" sz="1200" b="1" dirty="0">
                <a:latin typeface="Consolas" panose="020B0609020204030204" pitchFamily="49" charset="0"/>
              </a:rPr>
              <a:t> &lt;&lt; "\n  Destroying </a:t>
            </a:r>
            <a:r>
              <a:rPr lang="en-US" sz="1200" b="1" dirty="0" err="1">
                <a:latin typeface="Consolas" panose="020B0609020204030204" pitchFamily="49" charset="0"/>
              </a:rPr>
              <a:t>FW_CADFactory</a:t>
            </a:r>
            <a:r>
              <a:rPr lang="en-US" sz="1200" b="1" dirty="0">
                <a:latin typeface="Consolas" panose="020B0609020204030204" pitchFamily="49" charset="0"/>
              </a:rPr>
              <a:t>";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std::map&lt;</a:t>
            </a:r>
            <a:r>
              <a:rPr lang="en-US" sz="1200" b="1" dirty="0" err="1">
                <a:latin typeface="Consolas" panose="020B0609020204030204" pitchFamily="49" charset="0"/>
              </a:rPr>
              <a:t>size_t</a:t>
            </a:r>
            <a:r>
              <a:rPr lang="en-US" sz="1200" b="1" dirty="0">
                <a:latin typeface="Consolas" panose="020B0609020204030204" pitchFamily="49" charset="0"/>
              </a:rPr>
              <a:t>, FW_CAD&lt;</a:t>
            </a:r>
            <a:r>
              <a:rPr lang="en-US" sz="1200" b="1" dirty="0" err="1">
                <a:latin typeface="Consolas" panose="020B0609020204030204" pitchFamily="49" charset="0"/>
              </a:rPr>
              <a:t>PlacementData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DrawingData</a:t>
            </a:r>
            <a:r>
              <a:rPr lang="en-US" sz="1200" b="1" dirty="0">
                <a:latin typeface="Consolas" panose="020B0609020204030204" pitchFamily="49" charset="0"/>
              </a:rPr>
              <a:t>&gt;*&gt;::iterator </a:t>
            </a:r>
            <a:r>
              <a:rPr lang="en-US" sz="1200" b="1" dirty="0" err="1">
                <a:latin typeface="Consolas" panose="020B0609020204030204" pitchFamily="49" charset="0"/>
              </a:rPr>
              <a:t>iter</a:t>
            </a:r>
            <a:r>
              <a:rPr lang="en-US" sz="1200" b="1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for(</a:t>
            </a:r>
            <a:r>
              <a:rPr lang="en-US" sz="1200" b="1" dirty="0" err="1">
                <a:latin typeface="Consolas" panose="020B0609020204030204" pitchFamily="49" charset="0"/>
              </a:rPr>
              <a:t>iter</a:t>
            </a:r>
            <a:r>
              <a:rPr lang="en-US" sz="1200" b="1" dirty="0">
                <a:latin typeface="Consolas" panose="020B0609020204030204" pitchFamily="49" charset="0"/>
              </a:rPr>
              <a:t>=</a:t>
            </a:r>
            <a:r>
              <a:rPr lang="en-US" sz="1200" b="1" dirty="0" err="1">
                <a:latin typeface="Consolas" panose="020B0609020204030204" pitchFamily="49" charset="0"/>
              </a:rPr>
              <a:t>availableFWs.begin</a:t>
            </a:r>
            <a:r>
              <a:rPr lang="en-US" sz="1200" b="1" dirty="0">
                <a:latin typeface="Consolas" panose="020B0609020204030204" pitchFamily="49" charset="0"/>
              </a:rPr>
              <a:t>(); </a:t>
            </a:r>
            <a:r>
              <a:rPr lang="en-US" sz="1200" b="1" dirty="0" err="1">
                <a:latin typeface="Consolas" panose="020B0609020204030204" pitchFamily="49" charset="0"/>
              </a:rPr>
              <a:t>iter</a:t>
            </a:r>
            <a:r>
              <a:rPr lang="en-US" sz="1200" b="1" dirty="0">
                <a:latin typeface="Consolas" panose="020B0609020204030204" pitchFamily="49" charset="0"/>
              </a:rPr>
              <a:t>!=</a:t>
            </a:r>
            <a:r>
              <a:rPr lang="en-US" sz="1200" b="1" dirty="0" err="1">
                <a:latin typeface="Consolas" panose="020B0609020204030204" pitchFamily="49" charset="0"/>
              </a:rPr>
              <a:t>availableFWs.end</a:t>
            </a:r>
            <a:r>
              <a:rPr lang="en-US" sz="1200" b="1" dirty="0">
                <a:latin typeface="Consolas" panose="020B0609020204030204" pitchFamily="49" charset="0"/>
              </a:rPr>
              <a:t>(); ++</a:t>
            </a:r>
            <a:r>
              <a:rPr lang="en-US" sz="1200" b="1" dirty="0" err="1">
                <a:latin typeface="Consolas" panose="020B0609020204030204" pitchFamily="49" charset="0"/>
              </a:rPr>
              <a:t>iter</a:t>
            </a:r>
            <a:r>
              <a:rPr lang="en-US" sz="1200" b="1" dirty="0"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  delete(</a:t>
            </a:r>
            <a:r>
              <a:rPr lang="en-US" sz="1200" b="1" dirty="0" err="1">
                <a:latin typeface="Consolas" panose="020B0609020204030204" pitchFamily="49" charset="0"/>
              </a:rPr>
              <a:t>iter</a:t>
            </a:r>
            <a:r>
              <a:rPr lang="en-US" sz="1200" b="1" dirty="0">
                <a:latin typeface="Consolas" panose="020B0609020204030204" pitchFamily="49" charset="0"/>
              </a:rPr>
              <a:t>-&gt;second);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latin typeface="Consolas" panose="020B0609020204030204" pitchFamily="49" charset="0"/>
              </a:rPr>
              <a:t>availableFWs.clear</a:t>
            </a:r>
            <a:r>
              <a:rPr lang="en-US" sz="1200" b="1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b="1" dirty="0">
              <a:latin typeface="Consolas" panose="020B0609020204030204" pitchFamily="49" charset="0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7DF04A1E-C072-421D-AD13-70A2C6A91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3950" y="4156560"/>
            <a:ext cx="3649494" cy="2336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1356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8089962-9AD0-4A00-81E9-E2CD13DAE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349885" cy="473075"/>
          </a:xfrm>
        </p:spPr>
        <p:txBody>
          <a:bodyPr>
            <a:normAutofit fontScale="90000"/>
          </a:bodyPr>
          <a:lstStyle/>
          <a:p>
            <a:r>
              <a:rPr lang="en-US" dirty="0"/>
              <a:t>Flyweight Factory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10867F-48CD-43BD-B636-75FD3037A7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3050" y="963068"/>
            <a:ext cx="5187950" cy="5156828"/>
          </a:xfrm>
        </p:spPr>
        <p:txBody>
          <a:bodyPr>
            <a:noAutofit/>
          </a:bodyPr>
          <a:lstStyle/>
          <a:p>
            <a:pPr marL="0" indent="0">
              <a:lnSpc>
                <a:spcPct val="50000"/>
              </a:lnSpc>
              <a:buNone/>
            </a:pP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template &lt;</a:t>
            </a:r>
            <a:r>
              <a:rPr lang="en-US" sz="1200" b="1" dirty="0" err="1"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latin typeface="Consolas" panose="020B0609020204030204" pitchFamily="49" charset="0"/>
              </a:rPr>
              <a:t>PlacementData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latin typeface="Consolas" panose="020B0609020204030204" pitchFamily="49" charset="0"/>
              </a:rPr>
              <a:t>DrawingData</a:t>
            </a:r>
            <a:r>
              <a:rPr lang="en-US" sz="1200" b="1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FW_CAD&lt;</a:t>
            </a:r>
            <a:r>
              <a:rPr lang="en-US" sz="1200" b="1" dirty="0" err="1">
                <a:latin typeface="Consolas" panose="020B0609020204030204" pitchFamily="49" charset="0"/>
              </a:rPr>
              <a:t>PlacementData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DrawingData</a:t>
            </a:r>
            <a:r>
              <a:rPr lang="en-US" sz="1200" b="1" dirty="0">
                <a:latin typeface="Consolas" panose="020B0609020204030204" pitchFamily="49" charset="0"/>
              </a:rPr>
              <a:t>&gt;*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 err="1">
                <a:latin typeface="Consolas" panose="020B0609020204030204" pitchFamily="49" charset="0"/>
              </a:rPr>
              <a:t>FW_CADFactory</a:t>
            </a:r>
            <a:r>
              <a:rPr lang="en-US" sz="1200" b="1" dirty="0"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latin typeface="Consolas" panose="020B0609020204030204" pitchFamily="49" charset="0"/>
              </a:rPr>
              <a:t>PlacementData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DrawingData</a:t>
            </a:r>
            <a:r>
              <a:rPr lang="en-US" sz="1200" b="1" dirty="0">
                <a:latin typeface="Consolas" panose="020B0609020204030204" pitchFamily="49" charset="0"/>
              </a:rPr>
              <a:t>&gt;::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 err="1">
                <a:latin typeface="Consolas" panose="020B0609020204030204" pitchFamily="49" charset="0"/>
              </a:rPr>
              <a:t>GetFlyweigth</a:t>
            </a:r>
            <a:r>
              <a:rPr lang="en-US" sz="1200" b="1" dirty="0"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latin typeface="Consolas" panose="020B0609020204030204" pitchFamily="49" charset="0"/>
              </a:rPr>
              <a:t>size_t</a:t>
            </a:r>
            <a:r>
              <a:rPr lang="en-US" sz="1200" b="1" dirty="0"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latin typeface="Consolas" panose="020B0609020204030204" pitchFamily="49" charset="0"/>
              </a:rPr>
              <a:t>mycellType</a:t>
            </a:r>
            <a:r>
              <a:rPr lang="en-US" sz="1200" b="1" dirty="0"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std::map&lt;</a:t>
            </a:r>
            <a:r>
              <a:rPr lang="en-US" sz="1200" b="1" dirty="0" err="1">
                <a:latin typeface="Consolas" panose="020B0609020204030204" pitchFamily="49" charset="0"/>
              </a:rPr>
              <a:t>size_t</a:t>
            </a:r>
            <a:r>
              <a:rPr lang="en-US" sz="1200" b="1" dirty="0">
                <a:latin typeface="Consolas" panose="020B0609020204030204" pitchFamily="49" charset="0"/>
              </a:rPr>
              <a:t>, FW_CAD&lt;</a:t>
            </a:r>
            <a:r>
              <a:rPr lang="en-US" sz="1200" b="1" dirty="0" err="1">
                <a:latin typeface="Consolas" panose="020B0609020204030204" pitchFamily="49" charset="0"/>
              </a:rPr>
              <a:t>PlacementData,DrawingData</a:t>
            </a:r>
            <a:r>
              <a:rPr lang="en-US" sz="1200" b="1" dirty="0">
                <a:latin typeface="Consolas" panose="020B0609020204030204" pitchFamily="49" charset="0"/>
              </a:rPr>
              <a:t>&gt;*&gt;::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iterator </a:t>
            </a:r>
            <a:r>
              <a:rPr lang="en-US" sz="1200" b="1" dirty="0" err="1">
                <a:latin typeface="Consolas" panose="020B0609020204030204" pitchFamily="49" charset="0"/>
              </a:rPr>
              <a:t>iter</a:t>
            </a:r>
            <a:r>
              <a:rPr lang="en-US" sz="1200" b="1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switch(</a:t>
            </a:r>
            <a:r>
              <a:rPr lang="en-US" sz="1200" b="1" dirty="0" err="1">
                <a:latin typeface="Consolas" panose="020B0609020204030204" pitchFamily="49" charset="0"/>
              </a:rPr>
              <a:t>mycellType</a:t>
            </a:r>
            <a:r>
              <a:rPr lang="en-US" sz="1200" b="1" dirty="0"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{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F5AF758-5A27-4BAA-B5F2-7DFE67655B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3050" y="2295728"/>
            <a:ext cx="6673850" cy="4481999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case </a:t>
            </a:r>
            <a:r>
              <a:rPr lang="en-US" sz="1200" b="1" dirty="0" err="1">
                <a:latin typeface="Consolas" panose="020B0609020204030204" pitchFamily="49" charset="0"/>
              </a:rPr>
              <a:t>nandGate</a:t>
            </a:r>
            <a:r>
              <a:rPr lang="en-US" sz="1200" b="1" dirty="0">
                <a:latin typeface="Consolas" panose="020B0609020204030204" pitchFamily="49" charset="0"/>
              </a:rPr>
              <a:t>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  </a:t>
            </a:r>
            <a:r>
              <a:rPr lang="en-US" sz="1200" b="1" dirty="0" err="1">
                <a:latin typeface="Consolas" panose="020B0609020204030204" pitchFamily="49" charset="0"/>
              </a:rPr>
              <a:t>iter</a:t>
            </a:r>
            <a:r>
              <a:rPr lang="en-US" sz="1200" b="1" dirty="0">
                <a:latin typeface="Consolas" panose="020B0609020204030204" pitchFamily="49" charset="0"/>
              </a:rPr>
              <a:t> = </a:t>
            </a:r>
            <a:r>
              <a:rPr lang="en-US" sz="1200" b="1" dirty="0" err="1">
                <a:latin typeface="Consolas" panose="020B0609020204030204" pitchFamily="49" charset="0"/>
              </a:rPr>
              <a:t>availableFWs.find</a:t>
            </a:r>
            <a:r>
              <a:rPr lang="en-US" sz="1200" b="1" dirty="0"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latin typeface="Consolas" panose="020B0609020204030204" pitchFamily="49" charset="0"/>
              </a:rPr>
              <a:t>nandGate</a:t>
            </a:r>
            <a:r>
              <a:rPr lang="en-US" sz="1200" b="1" dirty="0"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  if(</a:t>
            </a:r>
            <a:r>
              <a:rPr lang="en-US" sz="1200" b="1" dirty="0" err="1">
                <a:latin typeface="Consolas" panose="020B0609020204030204" pitchFamily="49" charset="0"/>
              </a:rPr>
              <a:t>iter</a:t>
            </a:r>
            <a:r>
              <a:rPr lang="en-US" sz="1200" b="1" dirty="0">
                <a:latin typeface="Consolas" panose="020B0609020204030204" pitchFamily="49" charset="0"/>
              </a:rPr>
              <a:t> != </a:t>
            </a:r>
            <a:r>
              <a:rPr lang="en-US" sz="1200" b="1" dirty="0" err="1">
                <a:latin typeface="Consolas" panose="020B0609020204030204" pitchFamily="49" charset="0"/>
              </a:rPr>
              <a:t>availableFWs.end</a:t>
            </a:r>
            <a:r>
              <a:rPr lang="en-US" sz="1200" b="1" dirty="0">
                <a:latin typeface="Consolas" panose="020B0609020204030204" pitchFamily="49" charset="0"/>
              </a:rPr>
              <a:t>())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    return </a:t>
            </a:r>
            <a:r>
              <a:rPr lang="en-US" sz="1200" b="1" dirty="0" err="1">
                <a:latin typeface="Consolas" panose="020B0609020204030204" pitchFamily="49" charset="0"/>
              </a:rPr>
              <a:t>iter</a:t>
            </a:r>
            <a:r>
              <a:rPr lang="en-US" sz="1200" b="1" dirty="0">
                <a:latin typeface="Consolas" panose="020B0609020204030204" pitchFamily="49" charset="0"/>
              </a:rPr>
              <a:t>-&gt;second;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  else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    std::</a:t>
            </a:r>
            <a:r>
              <a:rPr lang="en-US" sz="1200" b="1" dirty="0" err="1">
                <a:latin typeface="Consolas" panose="020B0609020204030204" pitchFamily="49" charset="0"/>
              </a:rPr>
              <a:t>cout</a:t>
            </a:r>
            <a:r>
              <a:rPr lang="en-US" sz="1200" b="1" dirty="0">
                <a:latin typeface="Consolas" panose="020B0609020204030204" pitchFamily="49" charset="0"/>
              </a:rPr>
              <a:t> &lt;&lt; "\n  -- Loading </a:t>
            </a:r>
            <a:r>
              <a:rPr lang="en-US" sz="1200" b="1" dirty="0" err="1">
                <a:latin typeface="Consolas" panose="020B0609020204030204" pitchFamily="49" charset="0"/>
              </a:rPr>
              <a:t>nandGate</a:t>
            </a:r>
            <a:r>
              <a:rPr lang="en-US" sz="1200" b="1" dirty="0">
                <a:latin typeface="Consolas" panose="020B0609020204030204" pitchFamily="49" charset="0"/>
              </a:rPr>
              <a:t> drawing list from XML file --";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    </a:t>
            </a:r>
            <a:r>
              <a:rPr lang="en-US" sz="1200" b="1" dirty="0" err="1">
                <a:latin typeface="Consolas" panose="020B0609020204030204" pitchFamily="49" charset="0"/>
              </a:rPr>
              <a:t>ConcreteFW_CAD</a:t>
            </a:r>
            <a:r>
              <a:rPr lang="en-US" sz="1200" b="1" dirty="0"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latin typeface="Consolas" panose="020B0609020204030204" pitchFamily="49" charset="0"/>
              </a:rPr>
              <a:t>PlacementData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DrawingData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nandGate</a:t>
            </a:r>
            <a:r>
              <a:rPr lang="en-US" sz="1200" b="1" dirty="0">
                <a:latin typeface="Consolas" panose="020B0609020204030204" pitchFamily="49" charset="0"/>
              </a:rPr>
              <a:t>&gt;* </a:t>
            </a:r>
            <a:r>
              <a:rPr lang="en-US" sz="1200" b="1" dirty="0" err="1">
                <a:latin typeface="Consolas" panose="020B0609020204030204" pitchFamily="49" charset="0"/>
              </a:rPr>
              <a:t>pFlywt</a:t>
            </a:r>
            <a:r>
              <a:rPr lang="en-US" sz="1200" b="1" dirty="0">
                <a:latin typeface="Consolas" panose="020B0609020204030204" pitchFamily="49" charset="0"/>
              </a:rPr>
              <a:t> =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      new </a:t>
            </a:r>
            <a:r>
              <a:rPr lang="en-US" sz="1200" b="1" dirty="0" err="1">
                <a:latin typeface="Consolas" panose="020B0609020204030204" pitchFamily="49" charset="0"/>
              </a:rPr>
              <a:t>ConcreteFW_CAD</a:t>
            </a:r>
            <a:r>
              <a:rPr lang="en-US" sz="1200" b="1" dirty="0"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latin typeface="Consolas" panose="020B0609020204030204" pitchFamily="49" charset="0"/>
              </a:rPr>
              <a:t>PlacementData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DrawingData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nandGate</a:t>
            </a:r>
            <a:r>
              <a:rPr lang="en-US" sz="1200" b="1" dirty="0">
                <a:latin typeface="Consolas" panose="020B0609020204030204" pitchFamily="49" charset="0"/>
              </a:rPr>
              <a:t>&gt;();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    </a:t>
            </a:r>
            <a:r>
              <a:rPr lang="en-US" sz="1200" b="1" dirty="0" err="1">
                <a:latin typeface="Consolas" panose="020B0609020204030204" pitchFamily="49" charset="0"/>
              </a:rPr>
              <a:t>pFlywt</a:t>
            </a:r>
            <a:r>
              <a:rPr lang="en-US" sz="1200" b="1" dirty="0">
                <a:latin typeface="Consolas" panose="020B0609020204030204" pitchFamily="49" charset="0"/>
              </a:rPr>
              <a:t>-&gt;</a:t>
            </a:r>
            <a:r>
              <a:rPr lang="en-US" sz="1200" b="1" dirty="0" err="1">
                <a:latin typeface="Consolas" panose="020B0609020204030204" pitchFamily="49" charset="0"/>
              </a:rPr>
              <a:t>SetIntrinsicState</a:t>
            </a:r>
            <a:r>
              <a:rPr lang="en-US" sz="1200" b="1" dirty="0">
                <a:latin typeface="Consolas" panose="020B0609020204030204" pitchFamily="49" charset="0"/>
              </a:rPr>
              <a:t>(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      </a:t>
            </a:r>
            <a:r>
              <a:rPr lang="en-US" sz="1200" b="1" dirty="0" err="1">
                <a:latin typeface="Consolas" panose="020B0609020204030204" pitchFamily="49" charset="0"/>
              </a:rPr>
              <a:t>DrawingData</a:t>
            </a:r>
            <a:r>
              <a:rPr lang="en-US" sz="1200" b="1" dirty="0">
                <a:latin typeface="Consolas" panose="020B0609020204030204" pitchFamily="49" charset="0"/>
              </a:rPr>
              <a:t>("Using </a:t>
            </a:r>
            <a:r>
              <a:rPr lang="en-US" sz="1200" b="1" dirty="0" err="1">
                <a:latin typeface="Consolas" panose="020B0609020204030204" pitchFamily="49" charset="0"/>
              </a:rPr>
              <a:t>nandGate</a:t>
            </a:r>
            <a:r>
              <a:rPr lang="en-US" sz="1200" b="1" dirty="0">
                <a:latin typeface="Consolas" panose="020B0609020204030204" pitchFamily="49" charset="0"/>
              </a:rPr>
              <a:t> Cell graphics list")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    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    </a:t>
            </a:r>
            <a:r>
              <a:rPr lang="en-US" sz="1200" b="1" dirty="0" err="1">
                <a:latin typeface="Consolas" panose="020B0609020204030204" pitchFamily="49" charset="0"/>
              </a:rPr>
              <a:t>availableFWs</a:t>
            </a:r>
            <a:r>
              <a:rPr lang="en-US" sz="1200" b="1" dirty="0">
                <a:latin typeface="Consolas" panose="020B0609020204030204" pitchFamily="49" charset="0"/>
              </a:rPr>
              <a:t>[</a:t>
            </a:r>
            <a:r>
              <a:rPr lang="en-US" sz="1200" b="1" dirty="0" err="1">
                <a:latin typeface="Consolas" panose="020B0609020204030204" pitchFamily="49" charset="0"/>
              </a:rPr>
              <a:t>nandGate</a:t>
            </a:r>
            <a:r>
              <a:rPr lang="en-US" sz="1200" b="1" dirty="0">
                <a:latin typeface="Consolas" panose="020B0609020204030204" pitchFamily="49" charset="0"/>
              </a:rPr>
              <a:t>] = </a:t>
            </a:r>
            <a:r>
              <a:rPr lang="en-US" sz="1200" b="1" dirty="0" err="1">
                <a:latin typeface="Consolas" panose="020B0609020204030204" pitchFamily="49" charset="0"/>
              </a:rPr>
              <a:t>pFlywt</a:t>
            </a:r>
            <a:r>
              <a:rPr lang="en-US" sz="1200" b="1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    return </a:t>
            </a:r>
            <a:r>
              <a:rPr lang="en-US" sz="1200" b="1" dirty="0" err="1">
                <a:latin typeface="Consolas" panose="020B0609020204030204" pitchFamily="49" charset="0"/>
              </a:rPr>
              <a:t>pFlywt</a:t>
            </a:r>
            <a:r>
              <a:rPr lang="en-US" sz="1200" b="1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  }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7DF04A1E-C072-421D-AD13-70A2C6A91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869" y="3259245"/>
            <a:ext cx="4468545" cy="2860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22916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8089962-9AD0-4A00-81E9-E2CD13DAE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075"/>
          </a:xfrm>
        </p:spPr>
        <p:txBody>
          <a:bodyPr>
            <a:normAutofit fontScale="90000"/>
          </a:bodyPr>
          <a:lstStyle/>
          <a:p>
            <a:r>
              <a:rPr lang="en-US" dirty="0"/>
              <a:t>Flyweight Factory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10867F-48CD-43BD-B636-75FD3037A7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3050" y="1984442"/>
            <a:ext cx="5575300" cy="4135453"/>
          </a:xfrm>
        </p:spPr>
        <p:txBody>
          <a:bodyPr>
            <a:noAutofit/>
          </a:bodyPr>
          <a:lstStyle/>
          <a:p>
            <a:pPr marL="0" indent="0">
              <a:lnSpc>
                <a:spcPct val="50000"/>
              </a:lnSpc>
              <a:buNone/>
            </a:pP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case </a:t>
            </a:r>
            <a:r>
              <a:rPr lang="en-US" sz="1200" b="1" dirty="0" err="1">
                <a:latin typeface="Consolas" panose="020B0609020204030204" pitchFamily="49" charset="0"/>
              </a:rPr>
              <a:t>norGate</a:t>
            </a:r>
            <a:r>
              <a:rPr lang="en-US" sz="1200" b="1" dirty="0">
                <a:latin typeface="Consolas" panose="020B0609020204030204" pitchFamily="49" charset="0"/>
              </a:rPr>
              <a:t>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latin typeface="Consolas" panose="020B0609020204030204" pitchFamily="49" charset="0"/>
              </a:rPr>
              <a:t>iter</a:t>
            </a:r>
            <a:r>
              <a:rPr lang="en-US" sz="1200" b="1" dirty="0">
                <a:latin typeface="Consolas" panose="020B0609020204030204" pitchFamily="49" charset="0"/>
              </a:rPr>
              <a:t> = </a:t>
            </a:r>
            <a:r>
              <a:rPr lang="en-US" sz="1200" b="1" dirty="0" err="1">
                <a:latin typeface="Consolas" panose="020B0609020204030204" pitchFamily="49" charset="0"/>
              </a:rPr>
              <a:t>availableFWs.find</a:t>
            </a:r>
            <a:r>
              <a:rPr lang="en-US" sz="1200" b="1" dirty="0"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latin typeface="Consolas" panose="020B0609020204030204" pitchFamily="49" charset="0"/>
              </a:rPr>
              <a:t>norGate</a:t>
            </a:r>
            <a:r>
              <a:rPr lang="en-US" sz="1200" b="1" dirty="0"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if(</a:t>
            </a:r>
            <a:r>
              <a:rPr lang="en-US" sz="1200" b="1" dirty="0" err="1">
                <a:latin typeface="Consolas" panose="020B0609020204030204" pitchFamily="49" charset="0"/>
              </a:rPr>
              <a:t>iter</a:t>
            </a:r>
            <a:r>
              <a:rPr lang="en-US" sz="1200" b="1" dirty="0">
                <a:latin typeface="Consolas" panose="020B0609020204030204" pitchFamily="49" charset="0"/>
              </a:rPr>
              <a:t> != </a:t>
            </a:r>
            <a:r>
              <a:rPr lang="en-US" sz="1200" b="1" dirty="0" err="1">
                <a:latin typeface="Consolas" panose="020B0609020204030204" pitchFamily="49" charset="0"/>
              </a:rPr>
              <a:t>availableFWs.end</a:t>
            </a:r>
            <a:r>
              <a:rPr lang="en-US" sz="1200" b="1" dirty="0">
                <a:latin typeface="Consolas" panose="020B0609020204030204" pitchFamily="49" charset="0"/>
              </a:rPr>
              <a:t>())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 return </a:t>
            </a:r>
            <a:r>
              <a:rPr lang="en-US" sz="1200" b="1" dirty="0" err="1">
                <a:latin typeface="Consolas" panose="020B0609020204030204" pitchFamily="49" charset="0"/>
              </a:rPr>
              <a:t>iter</a:t>
            </a:r>
            <a:r>
              <a:rPr lang="en-US" sz="1200" b="1" dirty="0">
                <a:latin typeface="Consolas" panose="020B0609020204030204" pitchFamily="49" charset="0"/>
              </a:rPr>
              <a:t>-&gt;second;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}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else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 std::</a:t>
            </a:r>
            <a:r>
              <a:rPr lang="en-US" sz="1200" b="1" dirty="0" err="1">
                <a:latin typeface="Consolas" panose="020B0609020204030204" pitchFamily="49" charset="0"/>
              </a:rPr>
              <a:t>cout</a:t>
            </a:r>
            <a:r>
              <a:rPr lang="en-US" sz="1200" b="1" dirty="0">
                <a:latin typeface="Consolas" panose="020B0609020204030204" pitchFamily="49" charset="0"/>
              </a:rPr>
              <a:t> &lt;&lt;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 "\n  -- Loading </a:t>
            </a:r>
            <a:r>
              <a:rPr lang="en-US" sz="1200" b="1" dirty="0" err="1">
                <a:latin typeface="Consolas" panose="020B0609020204030204" pitchFamily="49" charset="0"/>
              </a:rPr>
              <a:t>norGate</a:t>
            </a:r>
            <a:r>
              <a:rPr lang="en-US" sz="1200" b="1" dirty="0">
                <a:latin typeface="Consolas" panose="020B0609020204030204" pitchFamily="49" charset="0"/>
              </a:rPr>
              <a:t> drawing list from XML file --";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latin typeface="Consolas" panose="020B0609020204030204" pitchFamily="49" charset="0"/>
              </a:rPr>
              <a:t>ConcreteFW_CAD</a:t>
            </a:r>
            <a:r>
              <a:rPr lang="en-US" sz="1200" b="1" dirty="0"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latin typeface="Consolas" panose="020B0609020204030204" pitchFamily="49" charset="0"/>
              </a:rPr>
              <a:t>PlacementData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DrawingData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norGate</a:t>
            </a:r>
            <a:r>
              <a:rPr lang="en-US" sz="1200" b="1" dirty="0">
                <a:latin typeface="Consolas" panose="020B0609020204030204" pitchFamily="49" charset="0"/>
              </a:rPr>
              <a:t>&gt;*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latin typeface="Consolas" panose="020B0609020204030204" pitchFamily="49" charset="0"/>
              </a:rPr>
              <a:t>pFlywt</a:t>
            </a:r>
            <a:r>
              <a:rPr lang="en-US" sz="1200" b="1" dirty="0">
                <a:latin typeface="Consolas" panose="020B0609020204030204" pitchFamily="49" charset="0"/>
              </a:rPr>
              <a:t> =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 new </a:t>
            </a:r>
            <a:r>
              <a:rPr lang="en-US" sz="1200" b="1" dirty="0" err="1">
                <a:latin typeface="Consolas" panose="020B0609020204030204" pitchFamily="49" charset="0"/>
              </a:rPr>
              <a:t>ConcreteFW_CAD</a:t>
            </a:r>
            <a:r>
              <a:rPr lang="en-US" sz="1200" b="1" dirty="0"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latin typeface="Consolas" panose="020B0609020204030204" pitchFamily="49" charset="0"/>
              </a:rPr>
              <a:t>PlacementData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DrawingData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norGate</a:t>
            </a:r>
            <a:r>
              <a:rPr lang="en-US" sz="1200" b="1" dirty="0">
                <a:latin typeface="Consolas" panose="020B0609020204030204" pitchFamily="49" charset="0"/>
              </a:rPr>
              <a:t>&gt;();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latin typeface="Consolas" panose="020B0609020204030204" pitchFamily="49" charset="0"/>
              </a:rPr>
              <a:t>pFlywt</a:t>
            </a:r>
            <a:r>
              <a:rPr lang="en-US" sz="1200" b="1" dirty="0">
                <a:latin typeface="Consolas" panose="020B0609020204030204" pitchFamily="49" charset="0"/>
              </a:rPr>
              <a:t>-&gt;</a:t>
            </a:r>
            <a:r>
              <a:rPr lang="en-US" sz="1200" b="1" dirty="0" err="1">
                <a:latin typeface="Consolas" panose="020B0609020204030204" pitchFamily="49" charset="0"/>
              </a:rPr>
              <a:t>SetIntrinsicState</a:t>
            </a:r>
            <a:r>
              <a:rPr lang="en-US" sz="1200" b="1" dirty="0">
                <a:latin typeface="Consolas" panose="020B0609020204030204" pitchFamily="49" charset="0"/>
              </a:rPr>
              <a:t>(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   </a:t>
            </a:r>
            <a:r>
              <a:rPr lang="en-US" sz="1200" b="1" dirty="0" err="1">
                <a:latin typeface="Consolas" panose="020B0609020204030204" pitchFamily="49" charset="0"/>
              </a:rPr>
              <a:t>DrawingData</a:t>
            </a:r>
            <a:r>
              <a:rPr lang="en-US" sz="1200" b="1" dirty="0">
                <a:latin typeface="Consolas" panose="020B0609020204030204" pitchFamily="49" charset="0"/>
              </a:rPr>
              <a:t>("Using </a:t>
            </a:r>
            <a:r>
              <a:rPr lang="en-US" sz="1200" b="1" dirty="0" err="1">
                <a:latin typeface="Consolas" panose="020B0609020204030204" pitchFamily="49" charset="0"/>
              </a:rPr>
              <a:t>norGate</a:t>
            </a:r>
            <a:r>
              <a:rPr lang="en-US" sz="1200" b="1" dirty="0">
                <a:latin typeface="Consolas" panose="020B0609020204030204" pitchFamily="49" charset="0"/>
              </a:rPr>
              <a:t> Cell graphics list")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 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latin typeface="Consolas" panose="020B0609020204030204" pitchFamily="49" charset="0"/>
              </a:rPr>
              <a:t>availableFWs</a:t>
            </a:r>
            <a:r>
              <a:rPr lang="en-US" sz="1200" b="1" dirty="0">
                <a:latin typeface="Consolas" panose="020B0609020204030204" pitchFamily="49" charset="0"/>
              </a:rPr>
              <a:t>[</a:t>
            </a:r>
            <a:r>
              <a:rPr lang="en-US" sz="1200" b="1" dirty="0" err="1">
                <a:latin typeface="Consolas" panose="020B0609020204030204" pitchFamily="49" charset="0"/>
              </a:rPr>
              <a:t>norGate</a:t>
            </a:r>
            <a:r>
              <a:rPr lang="en-US" sz="1200" b="1" dirty="0">
                <a:latin typeface="Consolas" panose="020B0609020204030204" pitchFamily="49" charset="0"/>
              </a:rPr>
              <a:t>] = </a:t>
            </a:r>
            <a:r>
              <a:rPr lang="en-US" sz="1200" b="1" dirty="0" err="1">
                <a:latin typeface="Consolas" panose="020B0609020204030204" pitchFamily="49" charset="0"/>
              </a:rPr>
              <a:t>pFlywt</a:t>
            </a:r>
            <a:r>
              <a:rPr lang="en-US" sz="1200" b="1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 return </a:t>
            </a:r>
            <a:r>
              <a:rPr lang="en-US" sz="1200" b="1" dirty="0" err="1">
                <a:latin typeface="Consolas" panose="020B0609020204030204" pitchFamily="49" charset="0"/>
              </a:rPr>
              <a:t>pFlywt</a:t>
            </a:r>
            <a:r>
              <a:rPr lang="en-US" sz="1200" b="1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}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F5AF758-5A27-4BAA-B5F2-7DFE67655B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05500" y="1926077"/>
            <a:ext cx="6121400" cy="485165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lnSpc>
                <a:spcPct val="50000"/>
              </a:lnSpc>
              <a:buNone/>
            </a:pP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case latch: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latin typeface="Consolas" panose="020B0609020204030204" pitchFamily="49" charset="0"/>
              </a:rPr>
              <a:t>iter</a:t>
            </a:r>
            <a:r>
              <a:rPr lang="en-US" sz="1200" b="1" dirty="0">
                <a:latin typeface="Consolas" panose="020B0609020204030204" pitchFamily="49" charset="0"/>
              </a:rPr>
              <a:t> = </a:t>
            </a:r>
            <a:r>
              <a:rPr lang="en-US" sz="1200" b="1" dirty="0" err="1">
                <a:latin typeface="Consolas" panose="020B0609020204030204" pitchFamily="49" charset="0"/>
              </a:rPr>
              <a:t>availableFWs.find</a:t>
            </a:r>
            <a:r>
              <a:rPr lang="en-US" sz="1200" b="1" dirty="0">
                <a:latin typeface="Consolas" panose="020B0609020204030204" pitchFamily="49" charset="0"/>
              </a:rPr>
              <a:t>(latch);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if(</a:t>
            </a:r>
            <a:r>
              <a:rPr lang="en-US" sz="1200" b="1" dirty="0" err="1">
                <a:latin typeface="Consolas" panose="020B0609020204030204" pitchFamily="49" charset="0"/>
              </a:rPr>
              <a:t>iter</a:t>
            </a:r>
            <a:r>
              <a:rPr lang="en-US" sz="1200" b="1" dirty="0">
                <a:latin typeface="Consolas" panose="020B0609020204030204" pitchFamily="49" charset="0"/>
              </a:rPr>
              <a:t> != </a:t>
            </a:r>
            <a:r>
              <a:rPr lang="en-US" sz="1200" b="1" dirty="0" err="1">
                <a:latin typeface="Consolas" panose="020B0609020204030204" pitchFamily="49" charset="0"/>
              </a:rPr>
              <a:t>availableFWs.end</a:t>
            </a:r>
            <a:r>
              <a:rPr lang="en-US" sz="1200" b="1" dirty="0">
                <a:latin typeface="Consolas" panose="020B0609020204030204" pitchFamily="49" charset="0"/>
              </a:rPr>
              <a:t>())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  return </a:t>
            </a:r>
            <a:r>
              <a:rPr lang="en-US" sz="1200" b="1" dirty="0" err="1">
                <a:latin typeface="Consolas" panose="020B0609020204030204" pitchFamily="49" charset="0"/>
              </a:rPr>
              <a:t>iter</a:t>
            </a:r>
            <a:r>
              <a:rPr lang="en-US" sz="1200" b="1" dirty="0">
                <a:latin typeface="Consolas" panose="020B0609020204030204" pitchFamily="49" charset="0"/>
              </a:rPr>
              <a:t>-&gt;second;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else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  std::</a:t>
            </a:r>
            <a:r>
              <a:rPr lang="en-US" sz="1200" b="1" dirty="0" err="1">
                <a:latin typeface="Consolas" panose="020B0609020204030204" pitchFamily="49" charset="0"/>
              </a:rPr>
              <a:t>cout</a:t>
            </a:r>
            <a:r>
              <a:rPr lang="en-US" sz="1200" b="1" dirty="0">
                <a:latin typeface="Consolas" panose="020B0609020204030204" pitchFamily="49" charset="0"/>
              </a:rPr>
              <a:t> &lt;&lt; "\n  -- Loading latch drawing list from XML file --";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  </a:t>
            </a:r>
            <a:r>
              <a:rPr lang="en-US" sz="1200" b="1" dirty="0" err="1">
                <a:latin typeface="Consolas" panose="020B0609020204030204" pitchFamily="49" charset="0"/>
              </a:rPr>
              <a:t>ConcreteFW_CAD</a:t>
            </a:r>
            <a:r>
              <a:rPr lang="en-US" sz="1200" b="1" dirty="0"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latin typeface="Consolas" panose="020B0609020204030204" pitchFamily="49" charset="0"/>
              </a:rPr>
              <a:t>PlacementData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DrawingData</a:t>
            </a:r>
            <a:r>
              <a:rPr lang="en-US" sz="1200" b="1" dirty="0">
                <a:latin typeface="Consolas" panose="020B0609020204030204" pitchFamily="49" charset="0"/>
              </a:rPr>
              <a:t>, latch&gt;* </a:t>
            </a:r>
            <a:r>
              <a:rPr lang="en-US" sz="1200" b="1" dirty="0" err="1">
                <a:latin typeface="Consolas" panose="020B0609020204030204" pitchFamily="49" charset="0"/>
              </a:rPr>
              <a:t>pFlywt</a:t>
            </a:r>
            <a:r>
              <a:rPr lang="en-US" sz="1200" b="1" dirty="0">
                <a:latin typeface="Consolas" panose="020B0609020204030204" pitchFamily="49" charset="0"/>
              </a:rPr>
              <a:t> =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    new </a:t>
            </a:r>
            <a:r>
              <a:rPr lang="en-US" sz="1200" b="1" dirty="0" err="1">
                <a:latin typeface="Consolas" panose="020B0609020204030204" pitchFamily="49" charset="0"/>
              </a:rPr>
              <a:t>ConcreteFW_CAD</a:t>
            </a:r>
            <a:r>
              <a:rPr lang="en-US" sz="1200" b="1" dirty="0"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latin typeface="Consolas" panose="020B0609020204030204" pitchFamily="49" charset="0"/>
              </a:rPr>
              <a:t>PlacementData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DrawingData</a:t>
            </a:r>
            <a:r>
              <a:rPr lang="en-US" sz="1200" b="1" dirty="0">
                <a:latin typeface="Consolas" panose="020B0609020204030204" pitchFamily="49" charset="0"/>
              </a:rPr>
              <a:t>, latch&gt;();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  </a:t>
            </a:r>
            <a:r>
              <a:rPr lang="en-US" sz="1200" b="1" dirty="0" err="1">
                <a:latin typeface="Consolas" panose="020B0609020204030204" pitchFamily="49" charset="0"/>
              </a:rPr>
              <a:t>pFlywt</a:t>
            </a:r>
            <a:r>
              <a:rPr lang="en-US" sz="1200" b="1" dirty="0">
                <a:latin typeface="Consolas" panose="020B0609020204030204" pitchFamily="49" charset="0"/>
              </a:rPr>
              <a:t>-&gt;</a:t>
            </a:r>
            <a:r>
              <a:rPr lang="en-US" sz="1200" b="1" dirty="0" err="1">
                <a:latin typeface="Consolas" panose="020B0609020204030204" pitchFamily="49" charset="0"/>
              </a:rPr>
              <a:t>SetIntrinsicState</a:t>
            </a:r>
            <a:r>
              <a:rPr lang="en-US" sz="1200" b="1" dirty="0">
                <a:latin typeface="Consolas" panose="020B0609020204030204" pitchFamily="49" charset="0"/>
              </a:rPr>
              <a:t>(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    </a:t>
            </a:r>
            <a:r>
              <a:rPr lang="en-US" sz="1200" b="1" dirty="0" err="1">
                <a:latin typeface="Consolas" panose="020B0609020204030204" pitchFamily="49" charset="0"/>
              </a:rPr>
              <a:t>DrawingData</a:t>
            </a:r>
            <a:r>
              <a:rPr lang="en-US" sz="1200" b="1" dirty="0">
                <a:latin typeface="Consolas" panose="020B0609020204030204" pitchFamily="49" charset="0"/>
              </a:rPr>
              <a:t>("Using latch Cell graphics list")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  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  </a:t>
            </a:r>
            <a:r>
              <a:rPr lang="en-US" sz="1200" b="1" dirty="0" err="1">
                <a:latin typeface="Consolas" panose="020B0609020204030204" pitchFamily="49" charset="0"/>
              </a:rPr>
              <a:t>availableFWs</a:t>
            </a:r>
            <a:r>
              <a:rPr lang="en-US" sz="1200" b="1" dirty="0">
                <a:latin typeface="Consolas" panose="020B0609020204030204" pitchFamily="49" charset="0"/>
              </a:rPr>
              <a:t>[latch] = </a:t>
            </a:r>
            <a:r>
              <a:rPr lang="en-US" sz="1200" b="1" dirty="0" err="1">
                <a:latin typeface="Consolas" panose="020B0609020204030204" pitchFamily="49" charset="0"/>
              </a:rPr>
              <a:t>pFlywt</a:t>
            </a:r>
            <a:r>
              <a:rPr lang="en-US" sz="1200" b="1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  return </a:t>
            </a:r>
            <a:r>
              <a:rPr lang="en-US" sz="1200" b="1" dirty="0" err="1">
                <a:latin typeface="Consolas" panose="020B0609020204030204" pitchFamily="49" charset="0"/>
              </a:rPr>
              <a:t>pFlywt</a:t>
            </a:r>
            <a:r>
              <a:rPr lang="en-US" sz="1200" b="1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default: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return 0;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}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7DF04A1E-C072-421D-AD13-70A2C6A91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72614" y="242401"/>
            <a:ext cx="3233366" cy="2069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20402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8089962-9AD0-4A00-81E9-E2CD13DAE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075"/>
          </a:xfrm>
        </p:spPr>
        <p:txBody>
          <a:bodyPr>
            <a:normAutofit fontScale="90000"/>
          </a:bodyPr>
          <a:lstStyle/>
          <a:p>
            <a:r>
              <a:rPr lang="en-US" dirty="0"/>
              <a:t>Application Code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10867F-48CD-43BD-B636-75FD3037A7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3050" y="1047750"/>
            <a:ext cx="5575300" cy="5072145"/>
          </a:xfrm>
        </p:spPr>
        <p:txBody>
          <a:bodyPr>
            <a:noAutofit/>
          </a:bodyPr>
          <a:lstStyle/>
          <a:p>
            <a:pPr marL="0" indent="0">
              <a:lnSpc>
                <a:spcPct val="50000"/>
              </a:lnSpc>
              <a:buNone/>
            </a:pP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//----&lt; test application's intrinsic (shared) state type &gt;-----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class </a:t>
            </a:r>
            <a:r>
              <a:rPr lang="en-US" sz="1200" b="1" dirty="0" err="1">
                <a:latin typeface="Consolas" panose="020B0609020204030204" pitchFamily="49" charset="0"/>
              </a:rPr>
              <a:t>DrawingDataFromFile</a:t>
            </a: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public: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latin typeface="Consolas" panose="020B0609020204030204" pitchFamily="49" charset="0"/>
              </a:rPr>
              <a:t>DrawingDataFromFile</a:t>
            </a:r>
            <a:r>
              <a:rPr lang="en-US" sz="1200" b="1" dirty="0">
                <a:latin typeface="Consolas" panose="020B0609020204030204" pitchFamily="49" charset="0"/>
              </a:rPr>
              <a:t>() : </a:t>
            </a:r>
            <a:r>
              <a:rPr lang="en-US" sz="1200" b="1" dirty="0" err="1">
                <a:latin typeface="Consolas" panose="020B0609020204030204" pitchFamily="49" charset="0"/>
              </a:rPr>
              <a:t>myState</a:t>
            </a:r>
            <a:r>
              <a:rPr lang="en-US" sz="1200" b="1" dirty="0">
                <a:latin typeface="Consolas" panose="020B0609020204030204" pitchFamily="49" charset="0"/>
              </a:rPr>
              <a:t>("default") {};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latin typeface="Consolas" panose="020B0609020204030204" pitchFamily="49" charset="0"/>
              </a:rPr>
              <a:t>DrawingDataFromFile</a:t>
            </a:r>
            <a:r>
              <a:rPr lang="en-US" sz="1200" b="1" dirty="0">
                <a:latin typeface="Consolas" panose="020B0609020204030204" pitchFamily="49" charset="0"/>
              </a:rPr>
              <a:t>(const std::string&amp; str) : </a:t>
            </a:r>
            <a:r>
              <a:rPr lang="en-US" sz="1200" b="1" dirty="0" err="1">
                <a:latin typeface="Consolas" panose="020B0609020204030204" pitchFamily="49" charset="0"/>
              </a:rPr>
              <a:t>myState</a:t>
            </a:r>
            <a:r>
              <a:rPr lang="en-US" sz="1200" b="1" dirty="0">
                <a:latin typeface="Consolas" panose="020B0609020204030204" pitchFamily="49" charset="0"/>
              </a:rPr>
              <a:t>(str) {}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void Operation() { std::</a:t>
            </a:r>
            <a:r>
              <a:rPr lang="en-US" sz="1200" b="1" dirty="0" err="1">
                <a:latin typeface="Consolas" panose="020B0609020204030204" pitchFamily="49" charset="0"/>
              </a:rPr>
              <a:t>cout</a:t>
            </a:r>
            <a:r>
              <a:rPr lang="en-US" sz="1200" b="1" dirty="0">
                <a:latin typeface="Consolas" panose="020B0609020204030204" pitchFamily="49" charset="0"/>
              </a:rPr>
              <a:t> &lt;&lt; "\n  " &lt;&lt; </a:t>
            </a:r>
            <a:r>
              <a:rPr lang="en-US" sz="1200" b="1" dirty="0" err="1">
                <a:latin typeface="Consolas" panose="020B0609020204030204" pitchFamily="49" charset="0"/>
              </a:rPr>
              <a:t>myState</a:t>
            </a:r>
            <a:r>
              <a:rPr lang="en-US" sz="1200" b="1" dirty="0">
                <a:latin typeface="Consolas" panose="020B0609020204030204" pitchFamily="49" charset="0"/>
              </a:rPr>
              <a:t>; }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private: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std::string </a:t>
            </a:r>
            <a:r>
              <a:rPr lang="en-US" sz="1200" b="1" dirty="0" err="1">
                <a:latin typeface="Consolas" panose="020B0609020204030204" pitchFamily="49" charset="0"/>
              </a:rPr>
              <a:t>myState</a:t>
            </a:r>
            <a:r>
              <a:rPr lang="en-US" sz="1200" b="1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};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//---&lt; test application's extrinsic (unshared) state type &gt;----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class </a:t>
            </a:r>
            <a:r>
              <a:rPr lang="en-US" sz="1200" b="1" dirty="0" err="1">
                <a:latin typeface="Consolas" panose="020B0609020204030204" pitchFamily="49" charset="0"/>
              </a:rPr>
              <a:t>PlacementDataFromCAD_Editor</a:t>
            </a: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public: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latin typeface="Consolas" panose="020B0609020204030204" pitchFamily="49" charset="0"/>
              </a:rPr>
              <a:t>PlacementDataFromCAD_Editor</a:t>
            </a:r>
            <a:r>
              <a:rPr lang="en-US" sz="1200" b="1" dirty="0">
                <a:latin typeface="Consolas" panose="020B0609020204030204" pitchFamily="49" charset="0"/>
              </a:rPr>
              <a:t>() : </a:t>
            </a:r>
            <a:r>
              <a:rPr lang="en-US" sz="1200" b="1" dirty="0" err="1">
                <a:latin typeface="Consolas" panose="020B0609020204030204" pitchFamily="49" charset="0"/>
              </a:rPr>
              <a:t>myState</a:t>
            </a:r>
            <a:r>
              <a:rPr lang="en-US" sz="1200" b="1" dirty="0">
                <a:latin typeface="Consolas" panose="020B0609020204030204" pitchFamily="49" charset="0"/>
              </a:rPr>
              <a:t>("default") {}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latin typeface="Consolas" panose="020B0609020204030204" pitchFamily="49" charset="0"/>
              </a:rPr>
              <a:t>PlacementDataFromCAD_Editor</a:t>
            </a:r>
            <a:r>
              <a:rPr lang="en-US" sz="1200" b="1" dirty="0">
                <a:latin typeface="Consolas" panose="020B0609020204030204" pitchFamily="49" charset="0"/>
              </a:rPr>
              <a:t>(const std::string&amp; str) 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  </a:t>
            </a:r>
            <a:r>
              <a:rPr lang="en-US" sz="1200" b="1" dirty="0" err="1">
                <a:latin typeface="Consolas" panose="020B0609020204030204" pitchFamily="49" charset="0"/>
              </a:rPr>
              <a:t>myState</a:t>
            </a:r>
            <a:r>
              <a:rPr lang="en-US" sz="1200" b="1" dirty="0">
                <a:latin typeface="Consolas" panose="020B0609020204030204" pitchFamily="49" charset="0"/>
              </a:rPr>
              <a:t>(str) {}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void Operation() { std::</a:t>
            </a:r>
            <a:r>
              <a:rPr lang="en-US" sz="1200" b="1" dirty="0" err="1">
                <a:latin typeface="Consolas" panose="020B0609020204030204" pitchFamily="49" charset="0"/>
              </a:rPr>
              <a:t>cout</a:t>
            </a:r>
            <a:r>
              <a:rPr lang="en-US" sz="1200" b="1" dirty="0">
                <a:latin typeface="Consolas" panose="020B0609020204030204" pitchFamily="49" charset="0"/>
              </a:rPr>
              <a:t> &lt;&lt; "\n  " &lt;&lt; </a:t>
            </a:r>
            <a:r>
              <a:rPr lang="en-US" sz="1200" b="1" dirty="0" err="1">
                <a:latin typeface="Consolas" panose="020B0609020204030204" pitchFamily="49" charset="0"/>
              </a:rPr>
              <a:t>myState</a:t>
            </a:r>
            <a:r>
              <a:rPr lang="en-US" sz="1200" b="1" dirty="0">
                <a:latin typeface="Consolas" panose="020B0609020204030204" pitchFamily="49" charset="0"/>
              </a:rPr>
              <a:t>; }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private: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std::string </a:t>
            </a:r>
            <a:r>
              <a:rPr lang="en-US" sz="1200" b="1" dirty="0" err="1">
                <a:latin typeface="Consolas" panose="020B0609020204030204" pitchFamily="49" charset="0"/>
              </a:rPr>
              <a:t>myState</a:t>
            </a:r>
            <a:r>
              <a:rPr lang="en-US" sz="1200" b="1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F5AF758-5A27-4BAA-B5F2-7DFE67655B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05500" y="476250"/>
            <a:ext cx="6121400" cy="6301477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lnSpc>
                <a:spcPct val="50000"/>
              </a:lnSpc>
              <a:buNone/>
            </a:pP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void main()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std::</a:t>
            </a:r>
            <a:r>
              <a:rPr lang="en-US" sz="1200" b="1" dirty="0" err="1">
                <a:latin typeface="Consolas" panose="020B0609020204030204" pitchFamily="49" charset="0"/>
              </a:rPr>
              <a:t>cout</a:t>
            </a:r>
            <a:r>
              <a:rPr lang="en-US" sz="1200" b="1" dirty="0">
                <a:latin typeface="Consolas" panose="020B0609020204030204" pitchFamily="49" charset="0"/>
              </a:rPr>
              <a:t> &lt;&lt; "\n  Demonstrating Basic FW_CAD Pattern";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std::</a:t>
            </a:r>
            <a:r>
              <a:rPr lang="en-US" sz="1200" b="1" dirty="0" err="1">
                <a:latin typeface="Consolas" panose="020B0609020204030204" pitchFamily="49" charset="0"/>
              </a:rPr>
              <a:t>cout</a:t>
            </a:r>
            <a:r>
              <a:rPr lang="en-US" sz="1200" b="1" dirty="0">
                <a:latin typeface="Consolas" panose="020B0609020204030204" pitchFamily="49" charset="0"/>
              </a:rPr>
              <a:t> &lt;&lt; "\n =======================================\n";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latin typeface="Consolas" panose="020B0609020204030204" pitchFamily="49" charset="0"/>
              </a:rPr>
              <a:t>FW_CADFactory</a:t>
            </a:r>
            <a:r>
              <a:rPr lang="en-US" sz="1200" b="1" dirty="0"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latin typeface="Consolas" panose="020B0609020204030204" pitchFamily="49" charset="0"/>
              </a:rPr>
              <a:t>PlacementDataFromCAD_Editor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DrawingDataFromFile</a:t>
            </a:r>
            <a:r>
              <a:rPr lang="en-US" sz="1200" b="1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latin typeface="Consolas" panose="020B0609020204030204" pitchFamily="49" charset="0"/>
              </a:rPr>
              <a:t>FWfactory</a:t>
            </a:r>
            <a:r>
              <a:rPr lang="en-US" sz="1200" b="1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/////////////////////////////////////////////////////////////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// Shared FW_CAD operations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//   Factory will delete these FW_CADs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FW_CAD&lt;</a:t>
            </a:r>
            <a:r>
              <a:rPr lang="en-US" sz="1200" b="1" dirty="0" err="1">
                <a:latin typeface="Consolas" panose="020B0609020204030204" pitchFamily="49" charset="0"/>
              </a:rPr>
              <a:t>PlacementDataFromCAD_Editor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DrawingDataFromFile</a:t>
            </a:r>
            <a:r>
              <a:rPr lang="en-US" sz="1200" b="1" dirty="0">
                <a:latin typeface="Consolas" panose="020B0609020204030204" pitchFamily="49" charset="0"/>
              </a:rPr>
              <a:t>&gt;*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pFW1 = </a:t>
            </a:r>
            <a:r>
              <a:rPr lang="en-US" sz="1200" b="1" dirty="0" err="1">
                <a:latin typeface="Consolas" panose="020B0609020204030204" pitchFamily="49" charset="0"/>
              </a:rPr>
              <a:t>FWfactory.GetFlyweigth</a:t>
            </a:r>
            <a:r>
              <a:rPr lang="en-US" sz="1200" b="1" dirty="0"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latin typeface="Consolas" panose="020B0609020204030204" pitchFamily="49" charset="0"/>
              </a:rPr>
              <a:t>nandGate</a:t>
            </a:r>
            <a:r>
              <a:rPr lang="en-US" sz="1200" b="1" dirty="0"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pFW1-&gt;Operation(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  </a:t>
            </a:r>
            <a:r>
              <a:rPr lang="en-US" sz="1200" b="1" dirty="0" err="1">
                <a:latin typeface="Consolas" panose="020B0609020204030204" pitchFamily="49" charset="0"/>
              </a:rPr>
              <a:t>PlacementDataFromCAD_Editor</a:t>
            </a:r>
            <a:r>
              <a:rPr lang="en-US" sz="1200" b="1" dirty="0">
                <a:latin typeface="Consolas" panose="020B0609020204030204" pitchFamily="49" charset="0"/>
              </a:rPr>
              <a:t>("Draw </a:t>
            </a:r>
            <a:r>
              <a:rPr lang="en-US" sz="1200" b="1" dirty="0" err="1">
                <a:latin typeface="Consolas" panose="020B0609020204030204" pitchFamily="49" charset="0"/>
              </a:rPr>
              <a:t>nandGate</a:t>
            </a:r>
            <a:r>
              <a:rPr lang="en-US" sz="1200" b="1" dirty="0">
                <a:latin typeface="Consolas" panose="020B0609020204030204" pitchFamily="49" charset="0"/>
              </a:rPr>
              <a:t> at (120,245)")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std::</a:t>
            </a:r>
            <a:r>
              <a:rPr lang="en-US" sz="1200" b="1" dirty="0" err="1">
                <a:latin typeface="Consolas" panose="020B0609020204030204" pitchFamily="49" charset="0"/>
              </a:rPr>
              <a:t>cout</a:t>
            </a:r>
            <a:r>
              <a:rPr lang="en-US" sz="1200" b="1" dirty="0">
                <a:latin typeface="Consolas" panose="020B0609020204030204" pitchFamily="49" charset="0"/>
              </a:rPr>
              <a:t> &lt;&lt; "\n";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FW_CAD&lt;</a:t>
            </a:r>
            <a:r>
              <a:rPr lang="en-US" sz="1200" b="1" dirty="0" err="1">
                <a:latin typeface="Consolas" panose="020B0609020204030204" pitchFamily="49" charset="0"/>
              </a:rPr>
              <a:t>PlacementDataFromCAD_Editor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DrawingDataFromFile</a:t>
            </a:r>
            <a:r>
              <a:rPr lang="en-US" sz="1200" b="1" dirty="0">
                <a:latin typeface="Consolas" panose="020B0609020204030204" pitchFamily="49" charset="0"/>
              </a:rPr>
              <a:t>&gt;*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pFW2 = </a:t>
            </a:r>
            <a:r>
              <a:rPr lang="en-US" sz="1200" b="1" dirty="0" err="1">
                <a:latin typeface="Consolas" panose="020B0609020204030204" pitchFamily="49" charset="0"/>
              </a:rPr>
              <a:t>FWfactory.GetFlyweigth</a:t>
            </a:r>
            <a:r>
              <a:rPr lang="en-US" sz="1200" b="1" dirty="0"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latin typeface="Consolas" panose="020B0609020204030204" pitchFamily="49" charset="0"/>
              </a:rPr>
              <a:t>nandGate</a:t>
            </a:r>
            <a:r>
              <a:rPr lang="en-US" sz="1200" b="1" dirty="0"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pFW2-&gt;Operation(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  </a:t>
            </a:r>
            <a:r>
              <a:rPr lang="en-US" sz="1200" b="1" dirty="0" err="1">
                <a:latin typeface="Consolas" panose="020B0609020204030204" pitchFamily="49" charset="0"/>
              </a:rPr>
              <a:t>PlacementDataFromCAD_Editor</a:t>
            </a:r>
            <a:r>
              <a:rPr lang="en-US" sz="1200" b="1" dirty="0">
                <a:latin typeface="Consolas" panose="020B0609020204030204" pitchFamily="49" charset="0"/>
              </a:rPr>
              <a:t>("Draw </a:t>
            </a:r>
            <a:r>
              <a:rPr lang="en-US" sz="1200" b="1" dirty="0" err="1">
                <a:latin typeface="Consolas" panose="020B0609020204030204" pitchFamily="49" charset="0"/>
              </a:rPr>
              <a:t>nandGate</a:t>
            </a:r>
            <a:r>
              <a:rPr lang="en-US" sz="1200" b="1" dirty="0">
                <a:latin typeface="Consolas" panose="020B0609020204030204" pitchFamily="49" charset="0"/>
              </a:rPr>
              <a:t> at (250,245)")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std::</a:t>
            </a:r>
            <a:r>
              <a:rPr lang="en-US" sz="1200" b="1" dirty="0" err="1">
                <a:latin typeface="Consolas" panose="020B0609020204030204" pitchFamily="49" charset="0"/>
              </a:rPr>
              <a:t>cout</a:t>
            </a:r>
            <a:r>
              <a:rPr lang="en-US" sz="1200" b="1" dirty="0">
                <a:latin typeface="Consolas" panose="020B0609020204030204" pitchFamily="49" charset="0"/>
              </a:rPr>
              <a:t> &lt;&lt; "\n";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    --- rest elided ---</a:t>
            </a:r>
          </a:p>
        </p:txBody>
      </p:sp>
    </p:spTree>
    <p:extLst>
      <p:ext uri="{BB962C8B-B14F-4D97-AF65-F5344CB8AC3E}">
        <p14:creationId xmlns:p14="http://schemas.microsoft.com/office/powerpoint/2010/main" val="327482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B5D1AC4E-5D3C-4FC2-B72F-200380E61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452756" cy="675399"/>
          </a:xfrm>
        </p:spPr>
        <p:txBody>
          <a:bodyPr>
            <a:normAutofit fontScale="90000"/>
          </a:bodyPr>
          <a:lstStyle/>
          <a:p>
            <a:r>
              <a:rPr lang="en-US" dirty="0"/>
              <a:t>Application Output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51111C7-DDFD-414B-AFAF-F73CFB9DAEC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702278" y="1292225"/>
            <a:ext cx="3453443" cy="4884738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53E0975-7D6C-471A-B59E-A04EE108B8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292772"/>
            <a:ext cx="5296191" cy="488419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Flyweights:</a:t>
            </a:r>
          </a:p>
          <a:p>
            <a:pPr lvl="1"/>
            <a:r>
              <a:rPr lang="en-US" dirty="0" err="1"/>
              <a:t>nandGate</a:t>
            </a:r>
            <a:r>
              <a:rPr lang="en-US" dirty="0"/>
              <a:t>, </a:t>
            </a:r>
            <a:r>
              <a:rPr lang="en-US" dirty="0" err="1"/>
              <a:t>norGate</a:t>
            </a:r>
            <a:r>
              <a:rPr lang="en-US" dirty="0"/>
              <a:t>, Latch</a:t>
            </a:r>
          </a:p>
          <a:p>
            <a:r>
              <a:rPr lang="en-US" dirty="0"/>
              <a:t>Intrinsic data:</a:t>
            </a:r>
          </a:p>
          <a:p>
            <a:pPr lvl="1"/>
            <a:r>
              <a:rPr lang="en-US" dirty="0"/>
              <a:t>Lines and fills read from XML file or database</a:t>
            </a:r>
          </a:p>
          <a:p>
            <a:r>
              <a:rPr lang="en-US" dirty="0"/>
              <a:t>Extrinsic data:</a:t>
            </a:r>
          </a:p>
          <a:p>
            <a:pPr lvl="1"/>
            <a:r>
              <a:rPr lang="en-US" dirty="0"/>
              <a:t>Position passed to draw (operation)</a:t>
            </a:r>
          </a:p>
          <a:p>
            <a:pPr lvl="1"/>
            <a:r>
              <a:rPr lang="en-US" dirty="0"/>
              <a:t>Connections drawn from netlist.</a:t>
            </a:r>
          </a:p>
          <a:p>
            <a:r>
              <a:rPr lang="en-US" dirty="0"/>
              <a:t>Potentially large savings in memory and processing</a:t>
            </a:r>
          </a:p>
          <a:p>
            <a:pPr lvl="1"/>
            <a:r>
              <a:rPr lang="en-US" dirty="0"/>
              <a:t>Layout and netlist have to be computed anyway, so we just use them for editor rendering.</a:t>
            </a:r>
          </a:p>
        </p:txBody>
      </p:sp>
    </p:spTree>
    <p:extLst>
      <p:ext uri="{BB962C8B-B14F-4D97-AF65-F5344CB8AC3E}">
        <p14:creationId xmlns:p14="http://schemas.microsoft.com/office/powerpoint/2010/main" val="3028987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DAE114D0-718D-4AC8-B79E-54FBE6009C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4718" y="1414973"/>
            <a:ext cx="6292114" cy="4028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D3E413-17E6-46F6-88C7-AC6FCF4F2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Flyweight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7C0FB-8ECE-4A96-8BCD-31753FAF7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514" y="1586711"/>
            <a:ext cx="4692204" cy="4109093"/>
          </a:xfrm>
        </p:spPr>
        <p:txBody>
          <a:bodyPr/>
          <a:lstStyle/>
          <a:p>
            <a:r>
              <a:rPr lang="en-US" dirty="0"/>
              <a:t>Flyweight instances have two kinds of state:</a:t>
            </a:r>
          </a:p>
          <a:p>
            <a:pPr lvl="1"/>
            <a:r>
              <a:rPr lang="en-US" dirty="0"/>
              <a:t>Large (intrinsic) shared state – same for all instances</a:t>
            </a:r>
          </a:p>
          <a:p>
            <a:pPr lvl="1"/>
            <a:r>
              <a:rPr lang="en-US" dirty="0"/>
              <a:t>Small (extrinsic) state unique to each object, often computed by the application and passed to its operation(</a:t>
            </a:r>
            <a:r>
              <a:rPr lang="en-US" dirty="0" err="1"/>
              <a:t>extrinsicState</a:t>
            </a:r>
            <a:r>
              <a:rPr lang="en-US" dirty="0"/>
              <a:t>) method.</a:t>
            </a:r>
          </a:p>
        </p:txBody>
      </p:sp>
    </p:spTree>
    <p:extLst>
      <p:ext uri="{BB962C8B-B14F-4D97-AF65-F5344CB8AC3E}">
        <p14:creationId xmlns:p14="http://schemas.microsoft.com/office/powerpoint/2010/main" val="2259737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61276" y="624072"/>
            <a:ext cx="9375025" cy="6001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372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dirty="0"/>
              <a:t>Structure</a:t>
            </a:r>
          </a:p>
        </p:txBody>
      </p:sp>
    </p:spTree>
    <p:extLst>
      <p:ext uri="{BB962C8B-B14F-4D97-AF65-F5344CB8AC3E}">
        <p14:creationId xmlns:p14="http://schemas.microsoft.com/office/powerpoint/2010/main" val="2121528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BB274A0-572E-4D63-849E-B323CEEAA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Skeleton Code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3B30EF-89CA-4AB9-A6D8-312CFA208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skeleton code is really a framework for building application specific </a:t>
            </a:r>
            <a:r>
              <a:rPr lang="en-US" dirty="0" err="1"/>
              <a:t>flyweighs</a:t>
            </a:r>
            <a:r>
              <a:rPr lang="en-US" dirty="0"/>
              <a:t>.</a:t>
            </a:r>
          </a:p>
          <a:p>
            <a:r>
              <a:rPr lang="en-US" dirty="0"/>
              <a:t>It defines its </a:t>
            </a:r>
            <a:r>
              <a:rPr lang="en-US" dirty="0" err="1"/>
              <a:t>ExtrinsicState</a:t>
            </a:r>
            <a:r>
              <a:rPr lang="en-US" dirty="0"/>
              <a:t> and </a:t>
            </a:r>
            <a:r>
              <a:rPr lang="en-US" dirty="0" err="1"/>
              <a:t>IntrinsicState</a:t>
            </a:r>
            <a:r>
              <a:rPr lang="en-US" dirty="0"/>
              <a:t> as template parameters</a:t>
            </a:r>
          </a:p>
          <a:p>
            <a:pPr lvl="1"/>
            <a:r>
              <a:rPr lang="en-US" dirty="0"/>
              <a:t>For some applications, these may be the only things the application has to build to represent its flyweights.</a:t>
            </a:r>
          </a:p>
          <a:p>
            <a:r>
              <a:rPr lang="en-US" dirty="0"/>
              <a:t>Example Application:</a:t>
            </a:r>
          </a:p>
          <a:p>
            <a:pPr lvl="1"/>
            <a:r>
              <a:rPr lang="en-US" dirty="0"/>
              <a:t>Game with swordsmen, archers, </a:t>
            </a:r>
            <a:r>
              <a:rPr lang="en-US" dirty="0" err="1"/>
              <a:t>footsoldiers</a:t>
            </a:r>
            <a:r>
              <a:rPr lang="en-US" dirty="0"/>
              <a:t>, and cavalrymen.</a:t>
            </a:r>
          </a:p>
          <a:p>
            <a:pPr lvl="2"/>
            <a:r>
              <a:rPr lang="en-US" dirty="0"/>
              <a:t>A game state may have hundreds of active soldiers.</a:t>
            </a:r>
          </a:p>
          <a:p>
            <a:pPr lvl="1"/>
            <a:r>
              <a:rPr lang="en-US" dirty="0"/>
              <a:t>Intrinsic state is the graphics lines and fills necessary to render each type of soldier.</a:t>
            </a:r>
          </a:p>
          <a:p>
            <a:pPr lvl="2"/>
            <a:r>
              <a:rPr lang="en-US" dirty="0"/>
              <a:t>Assumes that all characters are rendered by a single procedure that uses lines and fills.</a:t>
            </a:r>
          </a:p>
          <a:p>
            <a:pPr lvl="1"/>
            <a:r>
              <a:rPr lang="en-US" dirty="0"/>
              <a:t>Extrinsic state is their positions, actions, and health.</a:t>
            </a:r>
          </a:p>
        </p:txBody>
      </p:sp>
    </p:spTree>
    <p:extLst>
      <p:ext uri="{BB962C8B-B14F-4D97-AF65-F5344CB8AC3E}">
        <p14:creationId xmlns:p14="http://schemas.microsoft.com/office/powerpoint/2010/main" val="1987809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8089962-9AD0-4A00-81E9-E2CD13DAE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Flyweight classes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10867F-48CD-43BD-B636-75FD3037A7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8950" y="1235704"/>
            <a:ext cx="4978400" cy="4884191"/>
          </a:xfrm>
        </p:spPr>
        <p:txBody>
          <a:bodyPr>
            <a:noAutofit/>
          </a:bodyPr>
          <a:lstStyle/>
          <a:p>
            <a:pPr marL="0" indent="0">
              <a:lnSpc>
                <a:spcPct val="50000"/>
              </a:lnSpc>
              <a:buNone/>
            </a:pP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template &lt;</a:t>
            </a:r>
            <a:r>
              <a:rPr lang="en-US" sz="1200" b="1" dirty="0" err="1"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latin typeface="Consolas" panose="020B0609020204030204" pitchFamily="49" charset="0"/>
              </a:rPr>
              <a:t>ExState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latin typeface="Consolas" panose="020B0609020204030204" pitchFamily="49" charset="0"/>
              </a:rPr>
              <a:t>InState</a:t>
            </a:r>
            <a:r>
              <a:rPr lang="en-US" sz="1200" b="1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class </a:t>
            </a:r>
            <a:r>
              <a:rPr lang="en-US" sz="1200" b="1" dirty="0" err="1">
                <a:latin typeface="Consolas" panose="020B0609020204030204" pitchFamily="49" charset="0"/>
              </a:rPr>
              <a:t>FlyweightFactory</a:t>
            </a:r>
            <a:r>
              <a:rPr lang="en-US" sz="1200" b="1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//////////////////////////////////////////////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// Flyweight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template &lt;</a:t>
            </a:r>
            <a:r>
              <a:rPr lang="en-US" sz="1200" b="1" dirty="0" err="1"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latin typeface="Consolas" panose="020B0609020204030204" pitchFamily="49" charset="0"/>
              </a:rPr>
              <a:t>ExState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latin typeface="Consolas" panose="020B0609020204030204" pitchFamily="49" charset="0"/>
              </a:rPr>
              <a:t>InState</a:t>
            </a:r>
            <a:r>
              <a:rPr lang="en-US" sz="1200" b="1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class Flyweight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public: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virtual ~Flyweight() {}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virtual void Operation(</a:t>
            </a:r>
            <a:r>
              <a:rPr lang="en-US" sz="1200" b="1" dirty="0" err="1">
                <a:latin typeface="Consolas" panose="020B0609020204030204" pitchFamily="49" charset="0"/>
              </a:rPr>
              <a:t>ExState</a:t>
            </a:r>
            <a:r>
              <a:rPr lang="en-US" sz="1200" b="1" dirty="0">
                <a:latin typeface="Consolas" panose="020B0609020204030204" pitchFamily="49" charset="0"/>
              </a:rPr>
              <a:t>)=0;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};</a:t>
            </a:r>
          </a:p>
          <a:p>
            <a:pPr>
              <a:lnSpc>
                <a:spcPct val="50000"/>
              </a:lnSpc>
            </a:pPr>
            <a:endParaRPr lang="en-US" sz="1200" dirty="0"/>
          </a:p>
          <a:p>
            <a:pPr marL="0" indent="0">
              <a:lnSpc>
                <a:spcPct val="50000"/>
              </a:lnSpc>
              <a:buNone/>
            </a:pPr>
            <a:endParaRPr lang="en-US" sz="12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F5AF758-5A27-4BAA-B5F2-7DFE67655B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24500" y="240258"/>
            <a:ext cx="6178550" cy="6537469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/////////////////////////////////////////////////////////////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// </a:t>
            </a:r>
            <a:r>
              <a:rPr lang="en-US" sz="1200" b="1" dirty="0" err="1">
                <a:latin typeface="Consolas" panose="020B0609020204030204" pitchFamily="49" charset="0"/>
              </a:rPr>
              <a:t>ConcreteFlyweight</a:t>
            </a: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template &lt;</a:t>
            </a:r>
            <a:r>
              <a:rPr lang="en-US" sz="1200" b="1" dirty="0" err="1"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latin typeface="Consolas" panose="020B0609020204030204" pitchFamily="49" charset="0"/>
              </a:rPr>
              <a:t>ExState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latin typeface="Consolas" panose="020B0609020204030204" pitchFamily="49" charset="0"/>
              </a:rPr>
              <a:t>InState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size_t</a:t>
            </a:r>
            <a:r>
              <a:rPr lang="en-US" sz="1200" b="1" dirty="0">
                <a:latin typeface="Consolas" panose="020B0609020204030204" pitchFamily="49" charset="0"/>
              </a:rPr>
              <a:t> key&gt;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class </a:t>
            </a:r>
            <a:r>
              <a:rPr lang="en-US" sz="1200" b="1" dirty="0" err="1">
                <a:latin typeface="Consolas" panose="020B0609020204030204" pitchFamily="49" charset="0"/>
              </a:rPr>
              <a:t>ConcreteFlyweight</a:t>
            </a:r>
            <a:r>
              <a:rPr lang="en-US" sz="1200" b="1" dirty="0">
                <a:latin typeface="Consolas" panose="020B0609020204030204" pitchFamily="49" charset="0"/>
              </a:rPr>
              <a:t> : public Flyweight&lt;</a:t>
            </a:r>
            <a:r>
              <a:rPr lang="en-US" sz="1200" b="1" dirty="0" err="1">
                <a:latin typeface="Consolas" panose="020B0609020204030204" pitchFamily="49" charset="0"/>
              </a:rPr>
              <a:t>ExState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InState</a:t>
            </a:r>
            <a:r>
              <a:rPr lang="en-US" sz="1200" b="1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friend class </a:t>
            </a:r>
            <a:r>
              <a:rPr lang="en-US" sz="1200" b="1" dirty="0" err="1">
                <a:latin typeface="Consolas" panose="020B0609020204030204" pitchFamily="49" charset="0"/>
              </a:rPr>
              <a:t>FlyweightFactory</a:t>
            </a:r>
            <a:r>
              <a:rPr lang="en-US" sz="1200" b="1" dirty="0"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latin typeface="Consolas" panose="020B0609020204030204" pitchFamily="49" charset="0"/>
              </a:rPr>
              <a:t>ExState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InState</a:t>
            </a:r>
            <a:r>
              <a:rPr lang="en-US" sz="1200" b="1" dirty="0">
                <a:latin typeface="Consolas" panose="020B0609020204030204" pitchFamily="49" charset="0"/>
              </a:rPr>
              <a:t>&gt;;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public: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latin typeface="Consolas" panose="020B0609020204030204" pitchFamily="49" charset="0"/>
              </a:rPr>
              <a:t>ConcreteFlyweight</a:t>
            </a:r>
            <a:r>
              <a:rPr lang="en-US" sz="1200" b="1" dirty="0">
                <a:latin typeface="Consolas" panose="020B0609020204030204" pitchFamily="49" charset="0"/>
              </a:rPr>
              <a:t>() {}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~</a:t>
            </a:r>
            <a:r>
              <a:rPr lang="en-US" sz="1200" b="1" dirty="0" err="1">
                <a:latin typeface="Consolas" panose="020B0609020204030204" pitchFamily="49" charset="0"/>
              </a:rPr>
              <a:t>ConcreteFlyweight</a:t>
            </a:r>
            <a:r>
              <a:rPr lang="en-US" sz="1200" b="1" dirty="0">
                <a:latin typeface="Consolas" panose="020B0609020204030204" pitchFamily="49" charset="0"/>
              </a:rPr>
              <a:t>() {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  std::</a:t>
            </a:r>
            <a:r>
              <a:rPr lang="en-US" sz="1200" b="1" dirty="0" err="1">
                <a:latin typeface="Consolas" panose="020B0609020204030204" pitchFamily="49" charset="0"/>
              </a:rPr>
              <a:t>cout</a:t>
            </a:r>
            <a:r>
              <a:rPr lang="en-US" sz="1200" b="1" dirty="0">
                <a:latin typeface="Consolas" panose="020B0609020204030204" pitchFamily="49" charset="0"/>
              </a:rPr>
              <a:t> &lt;&lt; "\n  destroying concrete flyweight";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void Operation(</a:t>
            </a:r>
            <a:r>
              <a:rPr lang="en-US" sz="1200" b="1" dirty="0" err="1">
                <a:latin typeface="Consolas" panose="020B0609020204030204" pitchFamily="49" charset="0"/>
              </a:rPr>
              <a:t>ExState</a:t>
            </a:r>
            <a:r>
              <a:rPr lang="en-US" sz="1200" b="1" dirty="0"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private: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void </a:t>
            </a:r>
            <a:r>
              <a:rPr lang="en-US" sz="1200" b="1" dirty="0" err="1">
                <a:latin typeface="Consolas" panose="020B0609020204030204" pitchFamily="49" charset="0"/>
              </a:rPr>
              <a:t>SetIntrinsicState</a:t>
            </a:r>
            <a:r>
              <a:rPr lang="en-US" sz="1200" b="1" dirty="0"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latin typeface="Consolas" panose="020B0609020204030204" pitchFamily="49" charset="0"/>
              </a:rPr>
              <a:t>InState</a:t>
            </a:r>
            <a:r>
              <a:rPr lang="en-US" sz="1200" b="1" dirty="0">
                <a:latin typeface="Consolas" panose="020B0609020204030204" pitchFamily="49" charset="0"/>
              </a:rPr>
              <a:t> ins);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latin typeface="Consolas" panose="020B0609020204030204" pitchFamily="49" charset="0"/>
              </a:rPr>
              <a:t>InState</a:t>
            </a:r>
            <a:r>
              <a:rPr lang="en-US" sz="1200" b="1" dirty="0"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latin typeface="Consolas" panose="020B0609020204030204" pitchFamily="49" charset="0"/>
              </a:rPr>
              <a:t>inState</a:t>
            </a:r>
            <a:r>
              <a:rPr lang="en-US" sz="1200" b="1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};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//----&lt; Flyweight Operation &gt;--------------------------------</a:t>
            </a:r>
          </a:p>
          <a:p>
            <a:pPr marL="0" indent="0">
              <a:lnSpc>
                <a:spcPct val="70000"/>
              </a:lnSpc>
              <a:buNone/>
            </a:pP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template &lt;</a:t>
            </a:r>
            <a:r>
              <a:rPr lang="en-US" sz="1200" b="1" dirty="0" err="1"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latin typeface="Consolas" panose="020B0609020204030204" pitchFamily="49" charset="0"/>
              </a:rPr>
              <a:t>ExState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latin typeface="Consolas" panose="020B0609020204030204" pitchFamily="49" charset="0"/>
              </a:rPr>
              <a:t>InState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size_t</a:t>
            </a:r>
            <a:r>
              <a:rPr lang="en-US" sz="1200" b="1" dirty="0">
                <a:latin typeface="Consolas" panose="020B0609020204030204" pitchFamily="49" charset="0"/>
              </a:rPr>
              <a:t> key&gt;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void </a:t>
            </a:r>
            <a:r>
              <a:rPr lang="en-US" sz="1200" b="1" dirty="0" err="1">
                <a:latin typeface="Consolas" panose="020B0609020204030204" pitchFamily="49" charset="0"/>
              </a:rPr>
              <a:t>ConcreteFlyweight</a:t>
            </a:r>
            <a:r>
              <a:rPr lang="en-US" sz="1200" b="1" dirty="0"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latin typeface="Consolas" panose="020B0609020204030204" pitchFamily="49" charset="0"/>
              </a:rPr>
              <a:t>ExState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InState</a:t>
            </a:r>
            <a:r>
              <a:rPr lang="en-US" sz="1200" b="1" dirty="0">
                <a:latin typeface="Consolas" panose="020B0609020204030204" pitchFamily="49" charset="0"/>
              </a:rPr>
              <a:t>, key&gt;::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Operation(</a:t>
            </a:r>
            <a:r>
              <a:rPr lang="en-US" sz="1200" b="1" dirty="0" err="1">
                <a:latin typeface="Consolas" panose="020B0609020204030204" pitchFamily="49" charset="0"/>
              </a:rPr>
              <a:t>ExState</a:t>
            </a:r>
            <a:r>
              <a:rPr lang="en-US" sz="1200" b="1" dirty="0"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latin typeface="Consolas" panose="020B0609020204030204" pitchFamily="49" charset="0"/>
              </a:rPr>
              <a:t>exState</a:t>
            </a:r>
            <a:r>
              <a:rPr lang="en-US" sz="1200" b="1" dirty="0"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latin typeface="Consolas" panose="020B0609020204030204" pitchFamily="49" charset="0"/>
              </a:rPr>
              <a:t>exState.Operation</a:t>
            </a:r>
            <a:r>
              <a:rPr lang="en-US" sz="1200" b="1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latin typeface="Consolas" panose="020B0609020204030204" pitchFamily="49" charset="0"/>
              </a:rPr>
              <a:t>inState.Operation</a:t>
            </a:r>
            <a:r>
              <a:rPr lang="en-US" sz="1200" b="1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70000"/>
              </a:lnSpc>
              <a:buNone/>
            </a:pPr>
            <a:endParaRPr lang="en-US" sz="1200" b="1" dirty="0">
              <a:latin typeface="Consolas" panose="020B0609020204030204" pitchFamily="49" charset="0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7DF04A1E-C072-421D-AD13-70A2C6A91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950" y="4245968"/>
            <a:ext cx="3649494" cy="2336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0779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10867F-48CD-43BD-B636-75FD3037A7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8950" y="387350"/>
            <a:ext cx="5302250" cy="6242050"/>
          </a:xfrm>
        </p:spPr>
        <p:txBody>
          <a:bodyPr>
            <a:noAutofit/>
          </a:bodyPr>
          <a:lstStyle/>
          <a:p>
            <a:pPr marL="0" indent="0">
              <a:lnSpc>
                <a:spcPct val="50000"/>
              </a:lnSpc>
              <a:buNone/>
            </a:pP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///////////////////////////////////////////////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// </a:t>
            </a:r>
            <a:r>
              <a:rPr lang="en-US" sz="1200" b="1" dirty="0" err="1">
                <a:latin typeface="Consolas" panose="020B0609020204030204" pitchFamily="49" charset="0"/>
              </a:rPr>
              <a:t>ConcreteUnSharedFlyweight</a:t>
            </a: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template &lt;</a:t>
            </a:r>
            <a:r>
              <a:rPr lang="en-US" sz="1200" b="1" dirty="0" err="1"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latin typeface="Consolas" panose="020B0609020204030204" pitchFamily="49" charset="0"/>
              </a:rPr>
              <a:t>ExState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latin typeface="Consolas" panose="020B0609020204030204" pitchFamily="49" charset="0"/>
              </a:rPr>
              <a:t>InState</a:t>
            </a:r>
            <a:r>
              <a:rPr lang="en-US" sz="1200" b="1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class </a:t>
            </a:r>
            <a:r>
              <a:rPr lang="en-US" sz="1200" b="1" dirty="0" err="1">
                <a:latin typeface="Consolas" panose="020B0609020204030204" pitchFamily="49" charset="0"/>
              </a:rPr>
              <a:t>ConcreteUnSharedFlyweight</a:t>
            </a:r>
            <a:r>
              <a:rPr lang="en-US" sz="1200" b="1" dirty="0">
                <a:latin typeface="Consolas" panose="020B0609020204030204" pitchFamily="49" charset="0"/>
              </a:rPr>
              <a:t> :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 public Flyweight&lt;</a:t>
            </a:r>
            <a:r>
              <a:rPr lang="en-US" sz="1200" b="1" dirty="0" err="1">
                <a:latin typeface="Consolas" panose="020B0609020204030204" pitchFamily="49" charset="0"/>
              </a:rPr>
              <a:t>ExState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InState</a:t>
            </a:r>
            <a:r>
              <a:rPr lang="en-US" sz="1200" b="1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friend class </a:t>
            </a:r>
            <a:r>
              <a:rPr lang="en-US" sz="1200" b="1" dirty="0" err="1">
                <a:latin typeface="Consolas" panose="020B0609020204030204" pitchFamily="49" charset="0"/>
              </a:rPr>
              <a:t>FlyweightFactory</a:t>
            </a:r>
            <a:r>
              <a:rPr lang="en-US" sz="1200" b="1" dirty="0"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latin typeface="Consolas" panose="020B0609020204030204" pitchFamily="49" charset="0"/>
              </a:rPr>
              <a:t>ExState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InState</a:t>
            </a:r>
            <a:r>
              <a:rPr lang="en-US" sz="1200" b="1" dirty="0">
                <a:latin typeface="Consolas" panose="020B0609020204030204" pitchFamily="49" charset="0"/>
              </a:rPr>
              <a:t>&gt;;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public: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~</a:t>
            </a:r>
            <a:r>
              <a:rPr lang="en-US" sz="1200" b="1" dirty="0" err="1">
                <a:latin typeface="Consolas" panose="020B0609020204030204" pitchFamily="49" charset="0"/>
              </a:rPr>
              <a:t>ConcreteUnSharedFlyweight</a:t>
            </a:r>
            <a:r>
              <a:rPr lang="en-US" sz="1200" b="1" dirty="0">
                <a:latin typeface="Consolas" panose="020B0609020204030204" pitchFamily="49" charset="0"/>
              </a:rPr>
              <a:t>() {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 std::</a:t>
            </a:r>
            <a:r>
              <a:rPr lang="en-US" sz="1200" b="1" dirty="0" err="1">
                <a:latin typeface="Consolas" panose="020B0609020204030204" pitchFamily="49" charset="0"/>
              </a:rPr>
              <a:t>cout</a:t>
            </a:r>
            <a:r>
              <a:rPr lang="en-US" sz="1200" b="1" dirty="0">
                <a:latin typeface="Consolas" panose="020B0609020204030204" pitchFamily="49" charset="0"/>
              </a:rPr>
              <a:t> &lt;&lt; "\n  destroying </a:t>
            </a:r>
            <a:r>
              <a:rPr lang="en-US" sz="1200" b="1" dirty="0" err="1">
                <a:latin typeface="Consolas" panose="020B0609020204030204" pitchFamily="49" charset="0"/>
              </a:rPr>
              <a:t>ConcreteUnSharedFlyweight</a:t>
            </a:r>
            <a:r>
              <a:rPr lang="en-US" sz="1200" b="1" dirty="0">
                <a:latin typeface="Consolas" panose="020B0609020204030204" pitchFamily="49" charset="0"/>
              </a:rPr>
              <a:t>";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void Operation(</a:t>
            </a:r>
            <a:r>
              <a:rPr lang="en-US" sz="1200" b="1" dirty="0" err="1">
                <a:latin typeface="Consolas" panose="020B0609020204030204" pitchFamily="49" charset="0"/>
              </a:rPr>
              <a:t>ExState</a:t>
            </a:r>
            <a:r>
              <a:rPr lang="en-US" sz="1200" b="1" dirty="0"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void </a:t>
            </a:r>
            <a:r>
              <a:rPr lang="en-US" sz="1200" b="1" dirty="0" err="1">
                <a:latin typeface="Consolas" panose="020B0609020204030204" pitchFamily="49" charset="0"/>
              </a:rPr>
              <a:t>SetIntrinsicState</a:t>
            </a:r>
            <a:r>
              <a:rPr lang="en-US" sz="1200" b="1" dirty="0"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latin typeface="Consolas" panose="020B0609020204030204" pitchFamily="49" charset="0"/>
              </a:rPr>
              <a:t>InState</a:t>
            </a:r>
            <a:r>
              <a:rPr lang="en-US" sz="1200" b="1" dirty="0"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private: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latin typeface="Consolas" panose="020B0609020204030204" pitchFamily="49" charset="0"/>
              </a:rPr>
              <a:t>InState</a:t>
            </a:r>
            <a:r>
              <a:rPr lang="en-US" sz="1200" b="1" dirty="0"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latin typeface="Consolas" panose="020B0609020204030204" pitchFamily="49" charset="0"/>
              </a:rPr>
              <a:t>inState</a:t>
            </a:r>
            <a:r>
              <a:rPr lang="en-US" sz="1200" b="1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latin typeface="Consolas" panose="020B0609020204030204" pitchFamily="49" charset="0"/>
              </a:rPr>
              <a:t>ExState</a:t>
            </a:r>
            <a:r>
              <a:rPr lang="en-US" sz="1200" b="1" dirty="0"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latin typeface="Consolas" panose="020B0609020204030204" pitchFamily="49" charset="0"/>
              </a:rPr>
              <a:t>exState</a:t>
            </a:r>
            <a:r>
              <a:rPr lang="en-US" sz="1200" b="1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};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//----&lt; Flyweight Operation &gt;-------------------------------</a:t>
            </a:r>
          </a:p>
          <a:p>
            <a:pPr marL="0" indent="0">
              <a:lnSpc>
                <a:spcPct val="50000"/>
              </a:lnSpc>
              <a:buNone/>
            </a:pPr>
            <a:endParaRPr lang="en-US" sz="1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template &lt;</a:t>
            </a:r>
            <a:r>
              <a:rPr lang="en-US" sz="1200" b="1" dirty="0" err="1"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latin typeface="Consolas" panose="020B0609020204030204" pitchFamily="49" charset="0"/>
              </a:rPr>
              <a:t>ExState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latin typeface="Consolas" panose="020B0609020204030204" pitchFamily="49" charset="0"/>
              </a:rPr>
              <a:t>InState</a:t>
            </a:r>
            <a:r>
              <a:rPr lang="en-US" sz="1200" b="1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void </a:t>
            </a:r>
            <a:r>
              <a:rPr lang="en-US" sz="1200" b="1" dirty="0" err="1">
                <a:latin typeface="Consolas" panose="020B0609020204030204" pitchFamily="49" charset="0"/>
              </a:rPr>
              <a:t>ConcreteUnSharedFlyweight</a:t>
            </a:r>
            <a:r>
              <a:rPr lang="en-US" sz="1200" b="1" dirty="0"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latin typeface="Consolas" panose="020B0609020204030204" pitchFamily="49" charset="0"/>
              </a:rPr>
              <a:t>ExState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InState</a:t>
            </a:r>
            <a:r>
              <a:rPr lang="en-US" sz="1200" b="1" dirty="0">
                <a:latin typeface="Consolas" panose="020B0609020204030204" pitchFamily="49" charset="0"/>
              </a:rPr>
              <a:t>&gt;::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Operation(</a:t>
            </a:r>
            <a:r>
              <a:rPr lang="en-US" sz="1200" b="1" dirty="0" err="1">
                <a:latin typeface="Consolas" panose="020B0609020204030204" pitchFamily="49" charset="0"/>
              </a:rPr>
              <a:t>ExState</a:t>
            </a:r>
            <a:r>
              <a:rPr lang="en-US" sz="1200" b="1" dirty="0">
                <a:latin typeface="Consolas" panose="020B0609020204030204" pitchFamily="49" charset="0"/>
              </a:rPr>
              <a:t> state)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latin typeface="Consolas" panose="020B0609020204030204" pitchFamily="49" charset="0"/>
              </a:rPr>
              <a:t>state.Operation</a:t>
            </a:r>
            <a:r>
              <a:rPr lang="en-US" sz="1200" b="1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latin typeface="Consolas" panose="020B0609020204030204" pitchFamily="49" charset="0"/>
              </a:rPr>
              <a:t>inState.Operation</a:t>
            </a:r>
            <a:r>
              <a:rPr lang="en-US" sz="1200" b="1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b="1" dirty="0">
              <a:latin typeface="Consolas" panose="020B0609020204030204" pitchFamily="49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F5AF758-5A27-4BAA-B5F2-7DFE67655B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91200" y="568326"/>
            <a:ext cx="5911850" cy="612775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/////////////////////////////////////////////////////////////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// </a:t>
            </a:r>
            <a:r>
              <a:rPr lang="en-US" sz="1200" b="1" dirty="0" err="1">
                <a:latin typeface="Consolas" panose="020B0609020204030204" pitchFamily="49" charset="0"/>
              </a:rPr>
              <a:t>FlyweightFactory</a:t>
            </a: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template &lt;</a:t>
            </a:r>
            <a:r>
              <a:rPr lang="en-US" sz="1200" b="1" dirty="0" err="1"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latin typeface="Consolas" panose="020B0609020204030204" pitchFamily="49" charset="0"/>
              </a:rPr>
              <a:t>ExState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latin typeface="Consolas" panose="020B0609020204030204" pitchFamily="49" charset="0"/>
              </a:rPr>
              <a:t>InState</a:t>
            </a:r>
            <a:r>
              <a:rPr lang="en-US" sz="1200" b="1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class </a:t>
            </a:r>
            <a:r>
              <a:rPr lang="en-US" sz="1200" b="1" dirty="0" err="1">
                <a:latin typeface="Consolas" panose="020B0609020204030204" pitchFamily="49" charset="0"/>
              </a:rPr>
              <a:t>FlyweightFactory</a:t>
            </a: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public: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latin typeface="Consolas" panose="020B0609020204030204" pitchFamily="49" charset="0"/>
              </a:rPr>
              <a:t>FlyweightFactory</a:t>
            </a:r>
            <a:r>
              <a:rPr lang="en-US" sz="1200" b="1" dirty="0">
                <a:latin typeface="Consolas" panose="020B0609020204030204" pitchFamily="49" charset="0"/>
              </a:rPr>
              <a:t>() {};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~</a:t>
            </a:r>
            <a:r>
              <a:rPr lang="en-US" sz="1200" b="1" dirty="0" err="1">
                <a:latin typeface="Consolas" panose="020B0609020204030204" pitchFamily="49" charset="0"/>
              </a:rPr>
              <a:t>FlyweightFactory</a:t>
            </a:r>
            <a:r>
              <a:rPr lang="en-US" sz="1200" b="1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Flyweight&lt;</a:t>
            </a:r>
            <a:r>
              <a:rPr lang="en-US" sz="1200" b="1" dirty="0" err="1">
                <a:latin typeface="Consolas" panose="020B0609020204030204" pitchFamily="49" charset="0"/>
              </a:rPr>
              <a:t>ExState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InState</a:t>
            </a:r>
            <a:r>
              <a:rPr lang="en-US" sz="1200" b="1" dirty="0">
                <a:latin typeface="Consolas" panose="020B0609020204030204" pitchFamily="49" charset="0"/>
              </a:rPr>
              <a:t>&gt;* </a:t>
            </a:r>
            <a:r>
              <a:rPr lang="en-US" sz="1200" b="1" dirty="0" err="1">
                <a:latin typeface="Consolas" panose="020B0609020204030204" pitchFamily="49" charset="0"/>
              </a:rPr>
              <a:t>GetFlyweigth</a:t>
            </a:r>
            <a:r>
              <a:rPr lang="en-US" sz="1200" b="1" dirty="0"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latin typeface="Consolas" panose="020B0609020204030204" pitchFamily="49" charset="0"/>
              </a:rPr>
              <a:t>size_t</a:t>
            </a:r>
            <a:r>
              <a:rPr lang="en-US" sz="1200" b="1" dirty="0"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latin typeface="Consolas" panose="020B0609020204030204" pitchFamily="49" charset="0"/>
              </a:rPr>
              <a:t>mykey</a:t>
            </a:r>
            <a:r>
              <a:rPr lang="en-US" sz="1200" b="1" dirty="0"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latin typeface="Consolas" panose="020B0609020204030204" pitchFamily="49" charset="0"/>
              </a:rPr>
              <a:t>ConcreteUnSharedFlyweight</a:t>
            </a:r>
            <a:r>
              <a:rPr lang="en-US" sz="1200" b="1" dirty="0"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latin typeface="Consolas" panose="020B0609020204030204" pitchFamily="49" charset="0"/>
              </a:rPr>
              <a:t>ExState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InState</a:t>
            </a:r>
            <a:r>
              <a:rPr lang="en-US" sz="1200" b="1" dirty="0">
                <a:latin typeface="Consolas" panose="020B0609020204030204" pitchFamily="49" charset="0"/>
              </a:rPr>
              <a:t>&gt;*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latin typeface="Consolas" panose="020B0609020204030204" pitchFamily="49" charset="0"/>
              </a:rPr>
              <a:t>GetUnSharedFlyweight</a:t>
            </a:r>
            <a:r>
              <a:rPr lang="en-US" sz="1200" b="1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private: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std::map&lt;</a:t>
            </a:r>
            <a:r>
              <a:rPr lang="en-US" sz="1200" b="1" dirty="0" err="1">
                <a:latin typeface="Consolas" panose="020B0609020204030204" pitchFamily="49" charset="0"/>
              </a:rPr>
              <a:t>size_t</a:t>
            </a:r>
            <a:r>
              <a:rPr lang="en-US" sz="1200" b="1" dirty="0">
                <a:latin typeface="Consolas" panose="020B0609020204030204" pitchFamily="49" charset="0"/>
              </a:rPr>
              <a:t>, Flyweight&lt;</a:t>
            </a:r>
            <a:r>
              <a:rPr lang="en-US" sz="1200" b="1" dirty="0" err="1">
                <a:latin typeface="Consolas" panose="020B0609020204030204" pitchFamily="49" charset="0"/>
              </a:rPr>
              <a:t>ExState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InState</a:t>
            </a:r>
            <a:r>
              <a:rPr lang="en-US" sz="1200" b="1" dirty="0">
                <a:latin typeface="Consolas" panose="020B0609020204030204" pitchFamily="49" charset="0"/>
              </a:rPr>
              <a:t>&gt;*&gt; </a:t>
            </a:r>
            <a:r>
              <a:rPr lang="en-US" sz="1200" b="1" dirty="0" err="1">
                <a:latin typeface="Consolas" panose="020B0609020204030204" pitchFamily="49" charset="0"/>
              </a:rPr>
              <a:t>availableFWs</a:t>
            </a:r>
            <a:r>
              <a:rPr lang="en-US" sz="1200" b="1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};</a:t>
            </a:r>
          </a:p>
          <a:p>
            <a:pPr marL="0" indent="0">
              <a:lnSpc>
                <a:spcPct val="50000"/>
              </a:lnSpc>
              <a:buNone/>
            </a:pPr>
            <a:endParaRPr lang="en-US" sz="10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//----&lt; </a:t>
            </a:r>
            <a:r>
              <a:rPr lang="en-US" sz="1200" b="1" dirty="0" err="1">
                <a:latin typeface="Consolas" panose="020B0609020204030204" pitchFamily="49" charset="0"/>
              </a:rPr>
              <a:t>FlyweightFactory</a:t>
            </a:r>
            <a:r>
              <a:rPr lang="en-US" sz="1200" b="1" dirty="0">
                <a:latin typeface="Consolas" panose="020B0609020204030204" pitchFamily="49" charset="0"/>
              </a:rPr>
              <a:t> destructor &gt;--------------------------</a:t>
            </a:r>
          </a:p>
          <a:p>
            <a:pPr marL="0" indent="0">
              <a:lnSpc>
                <a:spcPct val="50000"/>
              </a:lnSpc>
              <a:buNone/>
            </a:pPr>
            <a:endParaRPr lang="en-US" sz="12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template &lt;</a:t>
            </a:r>
            <a:r>
              <a:rPr lang="en-US" sz="1200" b="1" dirty="0" err="1"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latin typeface="Consolas" panose="020B0609020204030204" pitchFamily="49" charset="0"/>
              </a:rPr>
              <a:t>ExState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latin typeface="Consolas" panose="020B0609020204030204" pitchFamily="49" charset="0"/>
              </a:rPr>
              <a:t>InState</a:t>
            </a:r>
            <a:r>
              <a:rPr lang="en-US" sz="1200" b="1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 err="1">
                <a:latin typeface="Consolas" panose="020B0609020204030204" pitchFamily="49" charset="0"/>
              </a:rPr>
              <a:t>FlyweightFactory</a:t>
            </a:r>
            <a:r>
              <a:rPr lang="en-US" sz="1200" b="1" dirty="0">
                <a:latin typeface="Consolas" panose="020B0609020204030204" pitchFamily="49" charset="0"/>
              </a:rPr>
              <a:t>&lt;</a:t>
            </a:r>
            <a:r>
              <a:rPr lang="en-US" sz="1200" b="1" dirty="0" err="1">
                <a:latin typeface="Consolas" panose="020B0609020204030204" pitchFamily="49" charset="0"/>
              </a:rPr>
              <a:t>ExState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InState</a:t>
            </a:r>
            <a:r>
              <a:rPr lang="en-US" sz="1200" b="1" dirty="0">
                <a:latin typeface="Consolas" panose="020B0609020204030204" pitchFamily="49" charset="0"/>
              </a:rPr>
              <a:t>&gt;::~</a:t>
            </a:r>
            <a:r>
              <a:rPr lang="en-US" sz="1200" b="1" dirty="0" err="1">
                <a:latin typeface="Consolas" panose="020B0609020204030204" pitchFamily="49" charset="0"/>
              </a:rPr>
              <a:t>FlyweightFactory</a:t>
            </a:r>
            <a:r>
              <a:rPr lang="en-US" sz="1200" b="1" dirty="0">
                <a:latin typeface="Consolas" panose="020B0609020204030204" pitchFamily="49" charset="0"/>
              </a:rPr>
              <a:t>()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std::</a:t>
            </a:r>
            <a:r>
              <a:rPr lang="en-US" sz="1200" b="1" dirty="0" err="1">
                <a:latin typeface="Consolas" panose="020B0609020204030204" pitchFamily="49" charset="0"/>
              </a:rPr>
              <a:t>cout</a:t>
            </a:r>
            <a:r>
              <a:rPr lang="en-US" sz="1200" b="1" dirty="0">
                <a:latin typeface="Consolas" panose="020B0609020204030204" pitchFamily="49" charset="0"/>
              </a:rPr>
              <a:t> &lt;&lt; "\n  Destroying </a:t>
            </a:r>
            <a:r>
              <a:rPr lang="en-US" sz="1200" b="1" dirty="0" err="1">
                <a:latin typeface="Consolas" panose="020B0609020204030204" pitchFamily="49" charset="0"/>
              </a:rPr>
              <a:t>FlyweightFactory</a:t>
            </a:r>
            <a:r>
              <a:rPr lang="en-US" sz="1200" b="1" dirty="0">
                <a:latin typeface="Consolas" panose="020B0609020204030204" pitchFamily="49" charset="0"/>
              </a:rPr>
              <a:t>";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std::map&lt;</a:t>
            </a:r>
            <a:r>
              <a:rPr lang="en-US" sz="1200" b="1" dirty="0" err="1">
                <a:latin typeface="Consolas" panose="020B0609020204030204" pitchFamily="49" charset="0"/>
              </a:rPr>
              <a:t>size_t</a:t>
            </a:r>
            <a:r>
              <a:rPr lang="en-US" sz="1200" b="1" dirty="0">
                <a:latin typeface="Consolas" panose="020B0609020204030204" pitchFamily="49" charset="0"/>
              </a:rPr>
              <a:t>, Flyweight&lt;</a:t>
            </a:r>
            <a:r>
              <a:rPr lang="en-US" sz="1200" b="1" dirty="0" err="1">
                <a:latin typeface="Consolas" panose="020B0609020204030204" pitchFamily="49" charset="0"/>
              </a:rPr>
              <a:t>ExState</a:t>
            </a:r>
            <a:r>
              <a:rPr lang="en-US" sz="1200" b="1" dirty="0">
                <a:latin typeface="Consolas" panose="020B0609020204030204" pitchFamily="49" charset="0"/>
              </a:rPr>
              <a:t>, </a:t>
            </a:r>
            <a:r>
              <a:rPr lang="en-US" sz="1200" b="1" dirty="0" err="1">
                <a:latin typeface="Consolas" panose="020B0609020204030204" pitchFamily="49" charset="0"/>
              </a:rPr>
              <a:t>InState</a:t>
            </a:r>
            <a:r>
              <a:rPr lang="en-US" sz="1200" b="1" dirty="0">
                <a:latin typeface="Consolas" panose="020B0609020204030204" pitchFamily="49" charset="0"/>
              </a:rPr>
              <a:t>&gt;*&gt;::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iterator </a:t>
            </a:r>
            <a:r>
              <a:rPr lang="en-US" sz="1200" b="1" dirty="0" err="1">
                <a:latin typeface="Consolas" panose="020B0609020204030204" pitchFamily="49" charset="0"/>
              </a:rPr>
              <a:t>iter</a:t>
            </a:r>
            <a:r>
              <a:rPr lang="en-US" sz="1200" b="1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for(</a:t>
            </a:r>
            <a:r>
              <a:rPr lang="en-US" sz="1200" b="1" dirty="0" err="1">
                <a:latin typeface="Consolas" panose="020B0609020204030204" pitchFamily="49" charset="0"/>
              </a:rPr>
              <a:t>iter</a:t>
            </a:r>
            <a:r>
              <a:rPr lang="en-US" sz="1200" b="1" dirty="0">
                <a:latin typeface="Consolas" panose="020B0609020204030204" pitchFamily="49" charset="0"/>
              </a:rPr>
              <a:t>=</a:t>
            </a:r>
            <a:r>
              <a:rPr lang="en-US" sz="1200" b="1" dirty="0" err="1">
                <a:latin typeface="Consolas" panose="020B0609020204030204" pitchFamily="49" charset="0"/>
              </a:rPr>
              <a:t>availableFWs.begin</a:t>
            </a:r>
            <a:r>
              <a:rPr lang="en-US" sz="1200" b="1" dirty="0">
                <a:latin typeface="Consolas" panose="020B0609020204030204" pitchFamily="49" charset="0"/>
              </a:rPr>
              <a:t>(); </a:t>
            </a:r>
            <a:r>
              <a:rPr lang="en-US" sz="1200" b="1" dirty="0" err="1">
                <a:latin typeface="Consolas" panose="020B0609020204030204" pitchFamily="49" charset="0"/>
              </a:rPr>
              <a:t>iter</a:t>
            </a:r>
            <a:r>
              <a:rPr lang="en-US" sz="1200" b="1" dirty="0">
                <a:latin typeface="Consolas" panose="020B0609020204030204" pitchFamily="49" charset="0"/>
              </a:rPr>
              <a:t>!=</a:t>
            </a:r>
            <a:r>
              <a:rPr lang="en-US" sz="1200" b="1" dirty="0" err="1">
                <a:latin typeface="Consolas" panose="020B0609020204030204" pitchFamily="49" charset="0"/>
              </a:rPr>
              <a:t>availableFWs.end</a:t>
            </a:r>
            <a:r>
              <a:rPr lang="en-US" sz="1200" b="1" dirty="0">
                <a:latin typeface="Consolas" panose="020B0609020204030204" pitchFamily="49" charset="0"/>
              </a:rPr>
              <a:t>(); ++</a:t>
            </a:r>
            <a:r>
              <a:rPr lang="en-US" sz="1200" b="1" dirty="0" err="1">
                <a:latin typeface="Consolas" panose="020B0609020204030204" pitchFamily="49" charset="0"/>
              </a:rPr>
              <a:t>iter</a:t>
            </a:r>
            <a:r>
              <a:rPr lang="en-US" sz="1200" b="1" dirty="0"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  delete(</a:t>
            </a:r>
            <a:r>
              <a:rPr lang="en-US" sz="1200" b="1" dirty="0" err="1">
                <a:latin typeface="Consolas" panose="020B0609020204030204" pitchFamily="49" charset="0"/>
              </a:rPr>
              <a:t>iter</a:t>
            </a:r>
            <a:r>
              <a:rPr lang="en-US" sz="1200" b="1" dirty="0">
                <a:latin typeface="Consolas" panose="020B0609020204030204" pitchFamily="49" charset="0"/>
              </a:rPr>
              <a:t>-&gt;second);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  </a:t>
            </a:r>
            <a:r>
              <a:rPr lang="en-US" sz="1200" b="1" dirty="0" err="1">
                <a:latin typeface="Consolas" panose="020B0609020204030204" pitchFamily="49" charset="0"/>
              </a:rPr>
              <a:t>availableFWs.clear</a:t>
            </a:r>
            <a:r>
              <a:rPr lang="en-US" sz="1200" b="1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200" b="1" dirty="0"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50000"/>
              </a:lnSpc>
              <a:buNone/>
            </a:pPr>
            <a:endParaRPr lang="en-US" sz="1000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272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10867F-48CD-43BD-B636-75FD3037A7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5150" y="387350"/>
            <a:ext cx="4908550" cy="6242050"/>
          </a:xfrm>
        </p:spPr>
        <p:txBody>
          <a:bodyPr>
            <a:noAutofit/>
          </a:bodyPr>
          <a:lstStyle/>
          <a:p>
            <a:pPr marL="0" indent="0">
              <a:lnSpc>
                <a:spcPct val="50000"/>
              </a:lnSpc>
              <a:buNone/>
            </a:pPr>
            <a:endParaRPr lang="en-US" sz="10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//----&lt; get shared Flyweight from factory &gt;----------------</a:t>
            </a:r>
          </a:p>
          <a:p>
            <a:pPr marL="0" indent="0">
              <a:lnSpc>
                <a:spcPct val="50000"/>
              </a:lnSpc>
              <a:buNone/>
            </a:pPr>
            <a:endParaRPr lang="en-US" sz="10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template &lt;</a:t>
            </a:r>
            <a:r>
              <a:rPr lang="en-US" sz="1000" b="1" dirty="0" err="1">
                <a:latin typeface="Consolas" panose="020B0609020204030204" pitchFamily="49" charset="0"/>
              </a:rPr>
              <a:t>typename</a:t>
            </a:r>
            <a:r>
              <a:rPr lang="en-US" sz="1000" b="1" dirty="0"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latin typeface="Consolas" panose="020B0609020204030204" pitchFamily="49" charset="0"/>
              </a:rPr>
              <a:t>ExState</a:t>
            </a:r>
            <a:r>
              <a:rPr lang="en-US" sz="1000" b="1" dirty="0">
                <a:latin typeface="Consolas" panose="020B0609020204030204" pitchFamily="49" charset="0"/>
              </a:rPr>
              <a:t>, </a:t>
            </a:r>
            <a:r>
              <a:rPr lang="en-US" sz="1000" b="1" dirty="0" err="1">
                <a:latin typeface="Consolas" panose="020B0609020204030204" pitchFamily="49" charset="0"/>
              </a:rPr>
              <a:t>typename</a:t>
            </a:r>
            <a:r>
              <a:rPr lang="en-US" sz="1000" b="1" dirty="0"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latin typeface="Consolas" panose="020B0609020204030204" pitchFamily="49" charset="0"/>
              </a:rPr>
              <a:t>InState</a:t>
            </a:r>
            <a:r>
              <a:rPr lang="en-US" sz="1000" b="1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Flyweight&lt;</a:t>
            </a:r>
            <a:r>
              <a:rPr lang="en-US" sz="1000" b="1" dirty="0" err="1">
                <a:latin typeface="Consolas" panose="020B0609020204030204" pitchFamily="49" charset="0"/>
              </a:rPr>
              <a:t>ExState</a:t>
            </a:r>
            <a:r>
              <a:rPr lang="en-US" sz="1000" b="1" dirty="0">
                <a:latin typeface="Consolas" panose="020B0609020204030204" pitchFamily="49" charset="0"/>
              </a:rPr>
              <a:t>, </a:t>
            </a:r>
            <a:r>
              <a:rPr lang="en-US" sz="1000" b="1" dirty="0" err="1">
                <a:latin typeface="Consolas" panose="020B0609020204030204" pitchFamily="49" charset="0"/>
              </a:rPr>
              <a:t>InState</a:t>
            </a:r>
            <a:r>
              <a:rPr lang="en-US" sz="1000" b="1" dirty="0">
                <a:latin typeface="Consolas" panose="020B0609020204030204" pitchFamily="49" charset="0"/>
              </a:rPr>
              <a:t>&gt;*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 err="1">
                <a:latin typeface="Consolas" panose="020B0609020204030204" pitchFamily="49" charset="0"/>
              </a:rPr>
              <a:t>FlyweightFactory</a:t>
            </a:r>
            <a:r>
              <a:rPr lang="en-US" sz="1000" b="1" dirty="0">
                <a:latin typeface="Consolas" panose="020B0609020204030204" pitchFamily="49" charset="0"/>
              </a:rPr>
              <a:t>&lt;</a:t>
            </a:r>
            <a:r>
              <a:rPr lang="en-US" sz="1000" b="1" dirty="0" err="1">
                <a:latin typeface="Consolas" panose="020B0609020204030204" pitchFamily="49" charset="0"/>
              </a:rPr>
              <a:t>ExState</a:t>
            </a:r>
            <a:r>
              <a:rPr lang="en-US" sz="1000" b="1" dirty="0">
                <a:latin typeface="Consolas" panose="020B0609020204030204" pitchFamily="49" charset="0"/>
              </a:rPr>
              <a:t>, </a:t>
            </a:r>
            <a:r>
              <a:rPr lang="en-US" sz="1000" b="1" dirty="0" err="1">
                <a:latin typeface="Consolas" panose="020B0609020204030204" pitchFamily="49" charset="0"/>
              </a:rPr>
              <a:t>InState</a:t>
            </a:r>
            <a:r>
              <a:rPr lang="en-US" sz="1000" b="1" dirty="0">
                <a:latin typeface="Consolas" panose="020B0609020204030204" pitchFamily="49" charset="0"/>
              </a:rPr>
              <a:t>&gt;::</a:t>
            </a:r>
            <a:r>
              <a:rPr lang="en-US" sz="1000" b="1" dirty="0" err="1">
                <a:latin typeface="Consolas" panose="020B0609020204030204" pitchFamily="49" charset="0"/>
              </a:rPr>
              <a:t>GetFlyweigth</a:t>
            </a:r>
            <a:r>
              <a:rPr lang="en-US" sz="1000" b="1" dirty="0">
                <a:latin typeface="Consolas" panose="020B0609020204030204" pitchFamily="49" charset="0"/>
              </a:rPr>
              <a:t>(</a:t>
            </a:r>
            <a:r>
              <a:rPr lang="en-US" sz="1000" b="1" dirty="0" err="1">
                <a:latin typeface="Consolas" panose="020B0609020204030204" pitchFamily="49" charset="0"/>
              </a:rPr>
              <a:t>size_t</a:t>
            </a:r>
            <a:r>
              <a:rPr lang="en-US" sz="1000" b="1" dirty="0"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latin typeface="Consolas" panose="020B0609020204030204" pitchFamily="49" charset="0"/>
              </a:rPr>
              <a:t>mykey</a:t>
            </a:r>
            <a:r>
              <a:rPr lang="en-US" sz="1000" b="1" dirty="0"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std::map&lt;</a:t>
            </a:r>
            <a:r>
              <a:rPr lang="en-US" sz="1000" b="1" dirty="0" err="1">
                <a:latin typeface="Consolas" panose="020B0609020204030204" pitchFamily="49" charset="0"/>
              </a:rPr>
              <a:t>size_t</a:t>
            </a:r>
            <a:r>
              <a:rPr lang="en-US" sz="1000" b="1" dirty="0">
                <a:latin typeface="Consolas" panose="020B0609020204030204" pitchFamily="49" charset="0"/>
              </a:rPr>
              <a:t>, Flyweight&lt;</a:t>
            </a:r>
            <a:r>
              <a:rPr lang="en-US" sz="1000" b="1" dirty="0" err="1">
                <a:latin typeface="Consolas" panose="020B0609020204030204" pitchFamily="49" charset="0"/>
              </a:rPr>
              <a:t>ExState,InState</a:t>
            </a:r>
            <a:r>
              <a:rPr lang="en-US" sz="1000" b="1" dirty="0">
                <a:latin typeface="Consolas" panose="020B0609020204030204" pitchFamily="49" charset="0"/>
              </a:rPr>
              <a:t>&gt;*&gt;::iterator </a:t>
            </a:r>
            <a:r>
              <a:rPr lang="en-US" sz="1000" b="1" dirty="0" err="1">
                <a:latin typeface="Consolas" panose="020B0609020204030204" pitchFamily="49" charset="0"/>
              </a:rPr>
              <a:t>iter</a:t>
            </a:r>
            <a:r>
              <a:rPr lang="en-US" sz="1000" b="1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switch(</a:t>
            </a:r>
            <a:r>
              <a:rPr lang="en-US" sz="1000" b="1" dirty="0" err="1">
                <a:latin typeface="Consolas" panose="020B0609020204030204" pitchFamily="49" charset="0"/>
              </a:rPr>
              <a:t>mykey</a:t>
            </a:r>
            <a:r>
              <a:rPr lang="en-US" sz="1000" b="1" dirty="0"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case 0: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  </a:t>
            </a:r>
            <a:r>
              <a:rPr lang="en-US" sz="1000" b="1" dirty="0" err="1">
                <a:latin typeface="Consolas" panose="020B0609020204030204" pitchFamily="49" charset="0"/>
              </a:rPr>
              <a:t>iter</a:t>
            </a:r>
            <a:r>
              <a:rPr lang="en-US" sz="1000" b="1" dirty="0">
                <a:latin typeface="Consolas" panose="020B0609020204030204" pitchFamily="49" charset="0"/>
              </a:rPr>
              <a:t> = </a:t>
            </a:r>
            <a:r>
              <a:rPr lang="en-US" sz="1000" b="1" dirty="0" err="1">
                <a:latin typeface="Consolas" panose="020B0609020204030204" pitchFamily="49" charset="0"/>
              </a:rPr>
              <a:t>availableFWs.find</a:t>
            </a:r>
            <a:r>
              <a:rPr lang="en-US" sz="1000" b="1" dirty="0">
                <a:latin typeface="Consolas" panose="020B0609020204030204" pitchFamily="49" charset="0"/>
              </a:rPr>
              <a:t>(0);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  if(</a:t>
            </a:r>
            <a:r>
              <a:rPr lang="en-US" sz="1000" b="1" dirty="0" err="1">
                <a:latin typeface="Consolas" panose="020B0609020204030204" pitchFamily="49" charset="0"/>
              </a:rPr>
              <a:t>iter</a:t>
            </a:r>
            <a:r>
              <a:rPr lang="en-US" sz="1000" b="1" dirty="0">
                <a:latin typeface="Consolas" panose="020B0609020204030204" pitchFamily="49" charset="0"/>
              </a:rPr>
              <a:t> != </a:t>
            </a:r>
            <a:r>
              <a:rPr lang="en-US" sz="1000" b="1" dirty="0" err="1">
                <a:latin typeface="Consolas" panose="020B0609020204030204" pitchFamily="49" charset="0"/>
              </a:rPr>
              <a:t>availableFWs.end</a:t>
            </a:r>
            <a:r>
              <a:rPr lang="en-US" sz="1000" b="1" dirty="0">
                <a:latin typeface="Consolas" panose="020B0609020204030204" pitchFamily="49" charset="0"/>
              </a:rPr>
              <a:t>())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    return </a:t>
            </a:r>
            <a:r>
              <a:rPr lang="en-US" sz="1000" b="1" dirty="0" err="1">
                <a:latin typeface="Consolas" panose="020B0609020204030204" pitchFamily="49" charset="0"/>
              </a:rPr>
              <a:t>iter</a:t>
            </a:r>
            <a:r>
              <a:rPr lang="en-US" sz="1000" b="1" dirty="0">
                <a:latin typeface="Consolas" panose="020B0609020204030204" pitchFamily="49" charset="0"/>
              </a:rPr>
              <a:t>-&gt;second;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  else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    </a:t>
            </a:r>
            <a:r>
              <a:rPr lang="en-US" sz="1000" b="1" dirty="0" err="1">
                <a:latin typeface="Consolas" panose="020B0609020204030204" pitchFamily="49" charset="0"/>
              </a:rPr>
              <a:t>ConcreteFlyweight</a:t>
            </a:r>
            <a:r>
              <a:rPr lang="en-US" sz="1000" b="1" dirty="0">
                <a:latin typeface="Consolas" panose="020B0609020204030204" pitchFamily="49" charset="0"/>
              </a:rPr>
              <a:t>&lt;</a:t>
            </a:r>
            <a:r>
              <a:rPr lang="en-US" sz="1000" b="1" dirty="0" err="1">
                <a:latin typeface="Consolas" panose="020B0609020204030204" pitchFamily="49" charset="0"/>
              </a:rPr>
              <a:t>ExState</a:t>
            </a:r>
            <a:r>
              <a:rPr lang="en-US" sz="1000" b="1" dirty="0">
                <a:latin typeface="Consolas" panose="020B0609020204030204" pitchFamily="49" charset="0"/>
              </a:rPr>
              <a:t>, </a:t>
            </a:r>
            <a:r>
              <a:rPr lang="en-US" sz="1000" b="1" dirty="0" err="1">
                <a:latin typeface="Consolas" panose="020B0609020204030204" pitchFamily="49" charset="0"/>
              </a:rPr>
              <a:t>InState</a:t>
            </a:r>
            <a:r>
              <a:rPr lang="en-US" sz="1000" b="1" dirty="0">
                <a:latin typeface="Consolas" panose="020B0609020204030204" pitchFamily="49" charset="0"/>
              </a:rPr>
              <a:t>, 0&gt;* </a:t>
            </a:r>
            <a:r>
              <a:rPr lang="en-US" sz="1000" b="1" dirty="0" err="1">
                <a:latin typeface="Consolas" panose="020B0609020204030204" pitchFamily="49" charset="0"/>
              </a:rPr>
              <a:t>pFlywt</a:t>
            </a:r>
            <a:r>
              <a:rPr lang="en-US" sz="1000" b="1" dirty="0">
                <a:latin typeface="Consolas" panose="020B0609020204030204" pitchFamily="49" charset="0"/>
              </a:rPr>
              <a:t> =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      new </a:t>
            </a:r>
            <a:r>
              <a:rPr lang="en-US" sz="1000" b="1" dirty="0" err="1">
                <a:latin typeface="Consolas" panose="020B0609020204030204" pitchFamily="49" charset="0"/>
              </a:rPr>
              <a:t>ConcreteFlyweight</a:t>
            </a:r>
            <a:r>
              <a:rPr lang="en-US" sz="1000" b="1" dirty="0">
                <a:latin typeface="Consolas" panose="020B0609020204030204" pitchFamily="49" charset="0"/>
              </a:rPr>
              <a:t>&lt;</a:t>
            </a:r>
            <a:r>
              <a:rPr lang="en-US" sz="1000" b="1" dirty="0" err="1">
                <a:latin typeface="Consolas" panose="020B0609020204030204" pitchFamily="49" charset="0"/>
              </a:rPr>
              <a:t>ExState</a:t>
            </a:r>
            <a:r>
              <a:rPr lang="en-US" sz="1000" b="1" dirty="0">
                <a:latin typeface="Consolas" panose="020B0609020204030204" pitchFamily="49" charset="0"/>
              </a:rPr>
              <a:t>, </a:t>
            </a:r>
            <a:r>
              <a:rPr lang="en-US" sz="1000" b="1" dirty="0" err="1">
                <a:latin typeface="Consolas" panose="020B0609020204030204" pitchFamily="49" charset="0"/>
              </a:rPr>
              <a:t>InState</a:t>
            </a:r>
            <a:r>
              <a:rPr lang="en-US" sz="1000" b="1" dirty="0">
                <a:latin typeface="Consolas" panose="020B0609020204030204" pitchFamily="49" charset="0"/>
              </a:rPr>
              <a:t>, 0&gt;();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    </a:t>
            </a:r>
            <a:r>
              <a:rPr lang="en-US" sz="1000" b="1" dirty="0" err="1">
                <a:latin typeface="Consolas" panose="020B0609020204030204" pitchFamily="49" charset="0"/>
              </a:rPr>
              <a:t>pFlywt</a:t>
            </a:r>
            <a:r>
              <a:rPr lang="en-US" sz="1000" b="1" dirty="0">
                <a:latin typeface="Consolas" panose="020B0609020204030204" pitchFamily="49" charset="0"/>
              </a:rPr>
              <a:t>-&gt;</a:t>
            </a:r>
            <a:r>
              <a:rPr lang="en-US" sz="1000" b="1" dirty="0" err="1">
                <a:latin typeface="Consolas" panose="020B0609020204030204" pitchFamily="49" charset="0"/>
              </a:rPr>
              <a:t>SetIntrinsicState</a:t>
            </a:r>
            <a:r>
              <a:rPr lang="en-US" sz="1000" b="1" dirty="0">
                <a:latin typeface="Consolas" panose="020B0609020204030204" pitchFamily="49" charset="0"/>
              </a:rPr>
              <a:t>(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      </a:t>
            </a:r>
            <a:r>
              <a:rPr lang="en-US" sz="1000" b="1" dirty="0" err="1">
                <a:latin typeface="Consolas" panose="020B0609020204030204" pitchFamily="49" charset="0"/>
              </a:rPr>
              <a:t>InState</a:t>
            </a:r>
            <a:r>
              <a:rPr lang="en-US" sz="1000" b="1" dirty="0">
                <a:latin typeface="Consolas" panose="020B0609020204030204" pitchFamily="49" charset="0"/>
              </a:rPr>
              <a:t>("Intrinsic state for all FWs of category #0")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    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    </a:t>
            </a:r>
            <a:r>
              <a:rPr lang="en-US" sz="1000" b="1" dirty="0" err="1">
                <a:latin typeface="Consolas" panose="020B0609020204030204" pitchFamily="49" charset="0"/>
              </a:rPr>
              <a:t>availableFWs</a:t>
            </a:r>
            <a:r>
              <a:rPr lang="en-US" sz="1000" b="1" dirty="0">
                <a:latin typeface="Consolas" panose="020B0609020204030204" pitchFamily="49" charset="0"/>
              </a:rPr>
              <a:t>[0] = </a:t>
            </a:r>
            <a:r>
              <a:rPr lang="en-US" sz="1000" b="1" dirty="0" err="1">
                <a:latin typeface="Consolas" panose="020B0609020204030204" pitchFamily="49" charset="0"/>
              </a:rPr>
              <a:t>pFlywt</a:t>
            </a:r>
            <a:r>
              <a:rPr lang="en-US" sz="1000" b="1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    return </a:t>
            </a:r>
            <a:r>
              <a:rPr lang="en-US" sz="1000" b="1" dirty="0" err="1">
                <a:latin typeface="Consolas" panose="020B0609020204030204" pitchFamily="49" charset="0"/>
              </a:rPr>
              <a:t>pFlywt</a:t>
            </a:r>
            <a:r>
              <a:rPr lang="en-US" sz="1000" b="1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50000"/>
              </a:lnSpc>
              <a:buNone/>
            </a:pPr>
            <a:endParaRPr lang="en-US" sz="1000" b="1" dirty="0">
              <a:latin typeface="Consolas" panose="020B0609020204030204" pitchFamily="49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F5AF758-5A27-4BAA-B5F2-7DFE67655B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72100" y="711200"/>
            <a:ext cx="6477000" cy="587375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case 1: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  </a:t>
            </a:r>
            <a:r>
              <a:rPr lang="en-US" sz="1000" b="1" dirty="0" err="1">
                <a:latin typeface="Consolas" panose="020B0609020204030204" pitchFamily="49" charset="0"/>
              </a:rPr>
              <a:t>iter</a:t>
            </a:r>
            <a:r>
              <a:rPr lang="en-US" sz="1000" b="1" dirty="0">
                <a:latin typeface="Consolas" panose="020B0609020204030204" pitchFamily="49" charset="0"/>
              </a:rPr>
              <a:t> = </a:t>
            </a:r>
            <a:r>
              <a:rPr lang="en-US" sz="1000" b="1" dirty="0" err="1">
                <a:latin typeface="Consolas" panose="020B0609020204030204" pitchFamily="49" charset="0"/>
              </a:rPr>
              <a:t>availableFWs.find</a:t>
            </a:r>
            <a:r>
              <a:rPr lang="en-US" sz="1000" b="1" dirty="0">
                <a:latin typeface="Consolas" panose="020B0609020204030204" pitchFamily="49" charset="0"/>
              </a:rPr>
              <a:t>(1);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  if(</a:t>
            </a:r>
            <a:r>
              <a:rPr lang="en-US" sz="1000" b="1" dirty="0" err="1">
                <a:latin typeface="Consolas" panose="020B0609020204030204" pitchFamily="49" charset="0"/>
              </a:rPr>
              <a:t>iter</a:t>
            </a:r>
            <a:r>
              <a:rPr lang="en-US" sz="1000" b="1" dirty="0">
                <a:latin typeface="Consolas" panose="020B0609020204030204" pitchFamily="49" charset="0"/>
              </a:rPr>
              <a:t> != </a:t>
            </a:r>
            <a:r>
              <a:rPr lang="en-US" sz="1000" b="1" dirty="0" err="1">
                <a:latin typeface="Consolas" panose="020B0609020204030204" pitchFamily="49" charset="0"/>
              </a:rPr>
              <a:t>availableFWs.end</a:t>
            </a:r>
            <a:r>
              <a:rPr lang="en-US" sz="1000" b="1" dirty="0">
                <a:latin typeface="Consolas" panose="020B0609020204030204" pitchFamily="49" charset="0"/>
              </a:rPr>
              <a:t>())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    return </a:t>
            </a:r>
            <a:r>
              <a:rPr lang="en-US" sz="1000" b="1" dirty="0" err="1">
                <a:latin typeface="Consolas" panose="020B0609020204030204" pitchFamily="49" charset="0"/>
              </a:rPr>
              <a:t>iter</a:t>
            </a:r>
            <a:r>
              <a:rPr lang="en-US" sz="1000" b="1" dirty="0">
                <a:latin typeface="Consolas" panose="020B0609020204030204" pitchFamily="49" charset="0"/>
              </a:rPr>
              <a:t>-&gt;second;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  else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    </a:t>
            </a:r>
            <a:r>
              <a:rPr lang="en-US" sz="1000" b="1" dirty="0" err="1">
                <a:latin typeface="Consolas" panose="020B0609020204030204" pitchFamily="49" charset="0"/>
              </a:rPr>
              <a:t>ConcreteFlyweight</a:t>
            </a:r>
            <a:r>
              <a:rPr lang="en-US" sz="1000" b="1" dirty="0">
                <a:latin typeface="Consolas" panose="020B0609020204030204" pitchFamily="49" charset="0"/>
              </a:rPr>
              <a:t>&lt;</a:t>
            </a:r>
            <a:r>
              <a:rPr lang="en-US" sz="1000" b="1" dirty="0" err="1">
                <a:latin typeface="Consolas" panose="020B0609020204030204" pitchFamily="49" charset="0"/>
              </a:rPr>
              <a:t>ExState</a:t>
            </a:r>
            <a:r>
              <a:rPr lang="en-US" sz="1000" b="1" dirty="0">
                <a:latin typeface="Consolas" panose="020B0609020204030204" pitchFamily="49" charset="0"/>
              </a:rPr>
              <a:t>, </a:t>
            </a:r>
            <a:r>
              <a:rPr lang="en-US" sz="1000" b="1" dirty="0" err="1">
                <a:latin typeface="Consolas" panose="020B0609020204030204" pitchFamily="49" charset="0"/>
              </a:rPr>
              <a:t>InState</a:t>
            </a:r>
            <a:r>
              <a:rPr lang="en-US" sz="1000" b="1" dirty="0">
                <a:latin typeface="Consolas" panose="020B0609020204030204" pitchFamily="49" charset="0"/>
              </a:rPr>
              <a:t>, 1&gt;* </a:t>
            </a:r>
            <a:r>
              <a:rPr lang="en-US" sz="1000" b="1" dirty="0" err="1">
                <a:latin typeface="Consolas" panose="020B0609020204030204" pitchFamily="49" charset="0"/>
              </a:rPr>
              <a:t>pFlywt</a:t>
            </a:r>
            <a:r>
              <a:rPr lang="en-US" sz="1000" b="1" dirty="0">
                <a:latin typeface="Consolas" panose="020B0609020204030204" pitchFamily="49" charset="0"/>
              </a:rPr>
              <a:t> =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      new </a:t>
            </a:r>
            <a:r>
              <a:rPr lang="en-US" sz="1000" b="1" dirty="0" err="1">
                <a:latin typeface="Consolas" panose="020B0609020204030204" pitchFamily="49" charset="0"/>
              </a:rPr>
              <a:t>ConcreteFlyweight</a:t>
            </a:r>
            <a:r>
              <a:rPr lang="en-US" sz="1000" b="1" dirty="0">
                <a:latin typeface="Consolas" panose="020B0609020204030204" pitchFamily="49" charset="0"/>
              </a:rPr>
              <a:t>&lt;</a:t>
            </a:r>
            <a:r>
              <a:rPr lang="en-US" sz="1000" b="1" dirty="0" err="1">
                <a:latin typeface="Consolas" panose="020B0609020204030204" pitchFamily="49" charset="0"/>
              </a:rPr>
              <a:t>ExState</a:t>
            </a:r>
            <a:r>
              <a:rPr lang="en-US" sz="1000" b="1" dirty="0">
                <a:latin typeface="Consolas" panose="020B0609020204030204" pitchFamily="49" charset="0"/>
              </a:rPr>
              <a:t>, </a:t>
            </a:r>
            <a:r>
              <a:rPr lang="en-US" sz="1000" b="1" dirty="0" err="1">
                <a:latin typeface="Consolas" panose="020B0609020204030204" pitchFamily="49" charset="0"/>
              </a:rPr>
              <a:t>InState</a:t>
            </a:r>
            <a:r>
              <a:rPr lang="en-US" sz="1000" b="1" dirty="0">
                <a:latin typeface="Consolas" panose="020B0609020204030204" pitchFamily="49" charset="0"/>
              </a:rPr>
              <a:t>, 1&gt;();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    </a:t>
            </a:r>
            <a:r>
              <a:rPr lang="en-US" sz="1000" b="1" dirty="0" err="1">
                <a:latin typeface="Consolas" panose="020B0609020204030204" pitchFamily="49" charset="0"/>
              </a:rPr>
              <a:t>pFlywt</a:t>
            </a:r>
            <a:r>
              <a:rPr lang="en-US" sz="1000" b="1" dirty="0">
                <a:latin typeface="Consolas" panose="020B0609020204030204" pitchFamily="49" charset="0"/>
              </a:rPr>
              <a:t>-&gt;</a:t>
            </a:r>
            <a:r>
              <a:rPr lang="en-US" sz="1000" b="1" dirty="0" err="1">
                <a:latin typeface="Consolas" panose="020B0609020204030204" pitchFamily="49" charset="0"/>
              </a:rPr>
              <a:t>SetIntrinsicState</a:t>
            </a:r>
            <a:r>
              <a:rPr lang="en-US" sz="1000" b="1" dirty="0">
                <a:latin typeface="Consolas" panose="020B0609020204030204" pitchFamily="49" charset="0"/>
              </a:rPr>
              <a:t>(</a:t>
            </a:r>
            <a:r>
              <a:rPr lang="en-US" sz="1000" b="1" dirty="0" err="1">
                <a:latin typeface="Consolas" panose="020B0609020204030204" pitchFamily="49" charset="0"/>
              </a:rPr>
              <a:t>InState</a:t>
            </a:r>
            <a:r>
              <a:rPr lang="en-US" sz="1000" b="1" dirty="0">
                <a:latin typeface="Consolas" panose="020B0609020204030204" pitchFamily="49" charset="0"/>
              </a:rPr>
              <a:t>("Intrinsic state for all FWs of category #1"));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    </a:t>
            </a:r>
            <a:r>
              <a:rPr lang="en-US" sz="1000" b="1" dirty="0" err="1">
                <a:latin typeface="Consolas" panose="020B0609020204030204" pitchFamily="49" charset="0"/>
              </a:rPr>
              <a:t>availableFWs</a:t>
            </a:r>
            <a:r>
              <a:rPr lang="en-US" sz="1000" b="1" dirty="0">
                <a:latin typeface="Consolas" panose="020B0609020204030204" pitchFamily="49" charset="0"/>
              </a:rPr>
              <a:t>[1] = </a:t>
            </a:r>
            <a:r>
              <a:rPr lang="en-US" sz="1000" b="1" dirty="0" err="1">
                <a:latin typeface="Consolas" panose="020B0609020204030204" pitchFamily="49" charset="0"/>
              </a:rPr>
              <a:t>pFlywt</a:t>
            </a:r>
            <a:r>
              <a:rPr lang="en-US" sz="1000" b="1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    return </a:t>
            </a:r>
            <a:r>
              <a:rPr lang="en-US" sz="1000" b="1" dirty="0" err="1">
                <a:latin typeface="Consolas" panose="020B0609020204030204" pitchFamily="49" charset="0"/>
              </a:rPr>
              <a:t>pFlywt</a:t>
            </a:r>
            <a:r>
              <a:rPr lang="en-US" sz="1000" b="1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case 2: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  </a:t>
            </a:r>
            <a:r>
              <a:rPr lang="en-US" sz="1000" b="1" dirty="0" err="1">
                <a:latin typeface="Consolas" panose="020B0609020204030204" pitchFamily="49" charset="0"/>
              </a:rPr>
              <a:t>iter</a:t>
            </a:r>
            <a:r>
              <a:rPr lang="en-US" sz="1000" b="1" dirty="0">
                <a:latin typeface="Consolas" panose="020B0609020204030204" pitchFamily="49" charset="0"/>
              </a:rPr>
              <a:t> = </a:t>
            </a:r>
            <a:r>
              <a:rPr lang="en-US" sz="1000" b="1" dirty="0" err="1">
                <a:latin typeface="Consolas" panose="020B0609020204030204" pitchFamily="49" charset="0"/>
              </a:rPr>
              <a:t>availableFWs.find</a:t>
            </a:r>
            <a:r>
              <a:rPr lang="en-US" sz="1000" b="1" dirty="0">
                <a:latin typeface="Consolas" panose="020B0609020204030204" pitchFamily="49" charset="0"/>
              </a:rPr>
              <a:t>(2);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  if(</a:t>
            </a:r>
            <a:r>
              <a:rPr lang="en-US" sz="1000" b="1" dirty="0" err="1">
                <a:latin typeface="Consolas" panose="020B0609020204030204" pitchFamily="49" charset="0"/>
              </a:rPr>
              <a:t>iter</a:t>
            </a:r>
            <a:r>
              <a:rPr lang="en-US" sz="1000" b="1" dirty="0">
                <a:latin typeface="Consolas" panose="020B0609020204030204" pitchFamily="49" charset="0"/>
              </a:rPr>
              <a:t> != </a:t>
            </a:r>
            <a:r>
              <a:rPr lang="en-US" sz="1000" b="1" dirty="0" err="1">
                <a:latin typeface="Consolas" panose="020B0609020204030204" pitchFamily="49" charset="0"/>
              </a:rPr>
              <a:t>availableFWs.end</a:t>
            </a:r>
            <a:r>
              <a:rPr lang="en-US" sz="1000" b="1" dirty="0">
                <a:latin typeface="Consolas" panose="020B0609020204030204" pitchFamily="49" charset="0"/>
              </a:rPr>
              <a:t>())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    return </a:t>
            </a:r>
            <a:r>
              <a:rPr lang="en-US" sz="1000" b="1" dirty="0" err="1">
                <a:latin typeface="Consolas" panose="020B0609020204030204" pitchFamily="49" charset="0"/>
              </a:rPr>
              <a:t>iter</a:t>
            </a:r>
            <a:r>
              <a:rPr lang="en-US" sz="1000" b="1" dirty="0">
                <a:latin typeface="Consolas" panose="020B0609020204030204" pitchFamily="49" charset="0"/>
              </a:rPr>
              <a:t>-&gt;second;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  else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    </a:t>
            </a:r>
            <a:r>
              <a:rPr lang="en-US" sz="1000" b="1" dirty="0" err="1">
                <a:latin typeface="Consolas" panose="020B0609020204030204" pitchFamily="49" charset="0"/>
              </a:rPr>
              <a:t>ConcreteFlyweight</a:t>
            </a:r>
            <a:r>
              <a:rPr lang="en-US" sz="1000" b="1" dirty="0">
                <a:latin typeface="Consolas" panose="020B0609020204030204" pitchFamily="49" charset="0"/>
              </a:rPr>
              <a:t>&lt;</a:t>
            </a:r>
            <a:r>
              <a:rPr lang="en-US" sz="1000" b="1" dirty="0" err="1">
                <a:latin typeface="Consolas" panose="020B0609020204030204" pitchFamily="49" charset="0"/>
              </a:rPr>
              <a:t>ExState</a:t>
            </a:r>
            <a:r>
              <a:rPr lang="en-US" sz="1000" b="1" dirty="0">
                <a:latin typeface="Consolas" panose="020B0609020204030204" pitchFamily="49" charset="0"/>
              </a:rPr>
              <a:t>, </a:t>
            </a:r>
            <a:r>
              <a:rPr lang="en-US" sz="1000" b="1" dirty="0" err="1">
                <a:latin typeface="Consolas" panose="020B0609020204030204" pitchFamily="49" charset="0"/>
              </a:rPr>
              <a:t>InState</a:t>
            </a:r>
            <a:r>
              <a:rPr lang="en-US" sz="1000" b="1" dirty="0">
                <a:latin typeface="Consolas" panose="020B0609020204030204" pitchFamily="49" charset="0"/>
              </a:rPr>
              <a:t>, 2&gt;* </a:t>
            </a:r>
            <a:r>
              <a:rPr lang="en-US" sz="1000" b="1" dirty="0" err="1">
                <a:latin typeface="Consolas" panose="020B0609020204030204" pitchFamily="49" charset="0"/>
              </a:rPr>
              <a:t>pFlywt</a:t>
            </a:r>
            <a:r>
              <a:rPr lang="en-US" sz="1000" b="1" dirty="0">
                <a:latin typeface="Consolas" panose="020B0609020204030204" pitchFamily="49" charset="0"/>
              </a:rPr>
              <a:t> =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      new </a:t>
            </a:r>
            <a:r>
              <a:rPr lang="en-US" sz="1000" b="1" dirty="0" err="1">
                <a:latin typeface="Consolas" panose="020B0609020204030204" pitchFamily="49" charset="0"/>
              </a:rPr>
              <a:t>ConcreteFlyweight</a:t>
            </a:r>
            <a:r>
              <a:rPr lang="en-US" sz="1000" b="1" dirty="0">
                <a:latin typeface="Consolas" panose="020B0609020204030204" pitchFamily="49" charset="0"/>
              </a:rPr>
              <a:t>&lt;</a:t>
            </a:r>
            <a:r>
              <a:rPr lang="en-US" sz="1000" b="1" dirty="0" err="1">
                <a:latin typeface="Consolas" panose="020B0609020204030204" pitchFamily="49" charset="0"/>
              </a:rPr>
              <a:t>ExState</a:t>
            </a:r>
            <a:r>
              <a:rPr lang="en-US" sz="1000" b="1" dirty="0">
                <a:latin typeface="Consolas" panose="020B0609020204030204" pitchFamily="49" charset="0"/>
              </a:rPr>
              <a:t>, </a:t>
            </a:r>
            <a:r>
              <a:rPr lang="en-US" sz="1000" b="1" dirty="0" err="1">
                <a:latin typeface="Consolas" panose="020B0609020204030204" pitchFamily="49" charset="0"/>
              </a:rPr>
              <a:t>InState</a:t>
            </a:r>
            <a:r>
              <a:rPr lang="en-US" sz="1000" b="1" dirty="0">
                <a:latin typeface="Consolas" panose="020B0609020204030204" pitchFamily="49" charset="0"/>
              </a:rPr>
              <a:t>, 2&gt;();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    </a:t>
            </a:r>
            <a:r>
              <a:rPr lang="en-US" sz="1000" b="1" dirty="0" err="1">
                <a:latin typeface="Consolas" panose="020B0609020204030204" pitchFamily="49" charset="0"/>
              </a:rPr>
              <a:t>pFlywt</a:t>
            </a:r>
            <a:r>
              <a:rPr lang="en-US" sz="1000" b="1" dirty="0">
                <a:latin typeface="Consolas" panose="020B0609020204030204" pitchFamily="49" charset="0"/>
              </a:rPr>
              <a:t>-&gt;</a:t>
            </a:r>
            <a:r>
              <a:rPr lang="en-US" sz="1000" b="1" dirty="0" err="1">
                <a:latin typeface="Consolas" panose="020B0609020204030204" pitchFamily="49" charset="0"/>
              </a:rPr>
              <a:t>SetIntrinsicState</a:t>
            </a:r>
            <a:r>
              <a:rPr lang="en-US" sz="1000" b="1" dirty="0">
                <a:latin typeface="Consolas" panose="020B0609020204030204" pitchFamily="49" charset="0"/>
              </a:rPr>
              <a:t>(</a:t>
            </a:r>
            <a:r>
              <a:rPr lang="en-US" sz="1000" b="1" dirty="0" err="1">
                <a:latin typeface="Consolas" panose="020B0609020204030204" pitchFamily="49" charset="0"/>
              </a:rPr>
              <a:t>InState</a:t>
            </a:r>
            <a:r>
              <a:rPr lang="en-US" sz="1000" b="1" dirty="0">
                <a:latin typeface="Consolas" panose="020B0609020204030204" pitchFamily="49" charset="0"/>
              </a:rPr>
              <a:t>("Intrinsic state for all FWs of category #2"));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    </a:t>
            </a:r>
            <a:r>
              <a:rPr lang="en-US" sz="1000" b="1" dirty="0" err="1">
                <a:latin typeface="Consolas" panose="020B0609020204030204" pitchFamily="49" charset="0"/>
              </a:rPr>
              <a:t>availableFWs</a:t>
            </a:r>
            <a:r>
              <a:rPr lang="en-US" sz="1000" b="1" dirty="0">
                <a:latin typeface="Consolas" panose="020B0609020204030204" pitchFamily="49" charset="0"/>
              </a:rPr>
              <a:t>[2] = </a:t>
            </a:r>
            <a:r>
              <a:rPr lang="en-US" sz="1000" b="1" dirty="0" err="1">
                <a:latin typeface="Consolas" panose="020B0609020204030204" pitchFamily="49" charset="0"/>
              </a:rPr>
              <a:t>pFlywt</a:t>
            </a:r>
            <a:r>
              <a:rPr lang="en-US" sz="1000" b="1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    return </a:t>
            </a:r>
            <a:r>
              <a:rPr lang="en-US" sz="1000" b="1" dirty="0" err="1">
                <a:latin typeface="Consolas" panose="020B0609020204030204" pitchFamily="49" charset="0"/>
              </a:rPr>
              <a:t>pFlywt</a:t>
            </a:r>
            <a:r>
              <a:rPr lang="en-US" sz="1000" b="1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default: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  return 0;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}</a:t>
            </a:r>
            <a:endParaRPr lang="en-US" sz="700" b="1" dirty="0">
              <a:latin typeface="Consolas" panose="020B0609020204030204" pitchFamily="49" charset="0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ED4CB9CC-CE38-462C-88D0-B49903219F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62467" y="127678"/>
            <a:ext cx="2986633" cy="1911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86377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10867F-48CD-43BD-B636-75FD3037A7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5150" y="2114550"/>
            <a:ext cx="4908550" cy="4552950"/>
          </a:xfrm>
        </p:spPr>
        <p:txBody>
          <a:bodyPr>
            <a:noAutofit/>
          </a:bodyPr>
          <a:lstStyle/>
          <a:p>
            <a:pPr marL="0" indent="0">
              <a:lnSpc>
                <a:spcPct val="50000"/>
              </a:lnSpc>
              <a:buNone/>
            </a:pPr>
            <a:endParaRPr lang="en-US" sz="9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900" b="1" dirty="0">
                <a:latin typeface="Consolas" panose="020B0609020204030204" pitchFamily="49" charset="0"/>
              </a:rPr>
              <a:t>//----&lt; test application's intrinsic (shared) state type &gt;-----</a:t>
            </a:r>
          </a:p>
          <a:p>
            <a:pPr marL="0" indent="0">
              <a:lnSpc>
                <a:spcPct val="50000"/>
              </a:lnSpc>
              <a:buNone/>
            </a:pPr>
            <a:endParaRPr lang="en-US" sz="9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900" b="1" dirty="0">
                <a:latin typeface="Consolas" panose="020B0609020204030204" pitchFamily="49" charset="0"/>
              </a:rPr>
              <a:t>class </a:t>
            </a:r>
            <a:r>
              <a:rPr lang="en-US" sz="900" b="1" dirty="0" err="1">
                <a:latin typeface="Consolas" panose="020B0609020204030204" pitchFamily="49" charset="0"/>
              </a:rPr>
              <a:t>IntrinsicState</a:t>
            </a:r>
            <a:endParaRPr lang="en-US" sz="9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9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900" b="1" dirty="0">
                <a:latin typeface="Consolas" panose="020B0609020204030204" pitchFamily="49" charset="0"/>
              </a:rPr>
              <a:t>public: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900" b="1" dirty="0">
                <a:latin typeface="Consolas" panose="020B0609020204030204" pitchFamily="49" charset="0"/>
              </a:rPr>
              <a:t>  </a:t>
            </a:r>
            <a:r>
              <a:rPr lang="en-US" sz="900" b="1" dirty="0" err="1">
                <a:latin typeface="Consolas" panose="020B0609020204030204" pitchFamily="49" charset="0"/>
              </a:rPr>
              <a:t>IntrinsicState</a:t>
            </a:r>
            <a:r>
              <a:rPr lang="en-US" sz="900" b="1" dirty="0">
                <a:latin typeface="Consolas" panose="020B0609020204030204" pitchFamily="49" charset="0"/>
              </a:rPr>
              <a:t>() : </a:t>
            </a:r>
            <a:r>
              <a:rPr lang="en-US" sz="900" b="1" dirty="0" err="1">
                <a:latin typeface="Consolas" panose="020B0609020204030204" pitchFamily="49" charset="0"/>
              </a:rPr>
              <a:t>myState</a:t>
            </a:r>
            <a:r>
              <a:rPr lang="en-US" sz="900" b="1" dirty="0">
                <a:latin typeface="Consolas" panose="020B0609020204030204" pitchFamily="49" charset="0"/>
              </a:rPr>
              <a:t>("default") {};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900" b="1" dirty="0">
                <a:latin typeface="Consolas" panose="020B0609020204030204" pitchFamily="49" charset="0"/>
              </a:rPr>
              <a:t>  </a:t>
            </a:r>
            <a:r>
              <a:rPr lang="en-US" sz="900" b="1" dirty="0" err="1">
                <a:latin typeface="Consolas" panose="020B0609020204030204" pitchFamily="49" charset="0"/>
              </a:rPr>
              <a:t>IntrinsicState</a:t>
            </a:r>
            <a:r>
              <a:rPr lang="en-US" sz="900" b="1" dirty="0">
                <a:latin typeface="Consolas" panose="020B0609020204030204" pitchFamily="49" charset="0"/>
              </a:rPr>
              <a:t>(const std::string&amp; str) : </a:t>
            </a:r>
            <a:r>
              <a:rPr lang="en-US" sz="900" b="1" dirty="0" err="1">
                <a:latin typeface="Consolas" panose="020B0609020204030204" pitchFamily="49" charset="0"/>
              </a:rPr>
              <a:t>myState</a:t>
            </a:r>
            <a:r>
              <a:rPr lang="en-US" sz="900" b="1" dirty="0">
                <a:latin typeface="Consolas" panose="020B0609020204030204" pitchFamily="49" charset="0"/>
              </a:rPr>
              <a:t>(str) {}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900" b="1" dirty="0">
                <a:latin typeface="Consolas" panose="020B0609020204030204" pitchFamily="49" charset="0"/>
              </a:rPr>
              <a:t>  void Operation() { std::</a:t>
            </a:r>
            <a:r>
              <a:rPr lang="en-US" sz="900" b="1" dirty="0" err="1">
                <a:latin typeface="Consolas" panose="020B0609020204030204" pitchFamily="49" charset="0"/>
              </a:rPr>
              <a:t>cout</a:t>
            </a:r>
            <a:r>
              <a:rPr lang="en-US" sz="900" b="1" dirty="0">
                <a:latin typeface="Consolas" panose="020B0609020204030204" pitchFamily="49" charset="0"/>
              </a:rPr>
              <a:t> &lt;&lt; "\n  " &lt;&lt; </a:t>
            </a:r>
            <a:r>
              <a:rPr lang="en-US" sz="900" b="1" dirty="0" err="1">
                <a:latin typeface="Consolas" panose="020B0609020204030204" pitchFamily="49" charset="0"/>
              </a:rPr>
              <a:t>myState</a:t>
            </a:r>
            <a:r>
              <a:rPr lang="en-US" sz="900" b="1" dirty="0">
                <a:latin typeface="Consolas" panose="020B0609020204030204" pitchFamily="49" charset="0"/>
              </a:rPr>
              <a:t>; }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900" b="1" dirty="0">
                <a:latin typeface="Consolas" panose="020B0609020204030204" pitchFamily="49" charset="0"/>
              </a:rPr>
              <a:t>private: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900" b="1" dirty="0">
                <a:latin typeface="Consolas" panose="020B0609020204030204" pitchFamily="49" charset="0"/>
              </a:rPr>
              <a:t>  std::string </a:t>
            </a:r>
            <a:r>
              <a:rPr lang="en-US" sz="900" b="1" dirty="0" err="1">
                <a:latin typeface="Consolas" panose="020B0609020204030204" pitchFamily="49" charset="0"/>
              </a:rPr>
              <a:t>myState</a:t>
            </a:r>
            <a:r>
              <a:rPr lang="en-US" sz="900" b="1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900" b="1" dirty="0">
                <a:latin typeface="Consolas" panose="020B0609020204030204" pitchFamily="49" charset="0"/>
              </a:rPr>
              <a:t>};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900" b="1" dirty="0">
                <a:latin typeface="Consolas" panose="020B0609020204030204" pitchFamily="49" charset="0"/>
              </a:rPr>
              <a:t>//---&lt; test application's extrinsic (unshared) state type &gt;----</a:t>
            </a:r>
          </a:p>
          <a:p>
            <a:pPr marL="0" indent="0">
              <a:lnSpc>
                <a:spcPct val="50000"/>
              </a:lnSpc>
              <a:buNone/>
            </a:pPr>
            <a:endParaRPr lang="en-US" sz="9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900" b="1" dirty="0">
                <a:latin typeface="Consolas" panose="020B0609020204030204" pitchFamily="49" charset="0"/>
              </a:rPr>
              <a:t>class </a:t>
            </a:r>
            <a:r>
              <a:rPr lang="en-US" sz="900" b="1" dirty="0" err="1">
                <a:latin typeface="Consolas" panose="020B0609020204030204" pitchFamily="49" charset="0"/>
              </a:rPr>
              <a:t>ExtrinsicState</a:t>
            </a:r>
            <a:endParaRPr lang="en-US" sz="9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9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900" b="1" dirty="0">
                <a:latin typeface="Consolas" panose="020B0609020204030204" pitchFamily="49" charset="0"/>
              </a:rPr>
              <a:t>public: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900" b="1" dirty="0">
                <a:latin typeface="Consolas" panose="020B0609020204030204" pitchFamily="49" charset="0"/>
              </a:rPr>
              <a:t>  </a:t>
            </a:r>
            <a:r>
              <a:rPr lang="en-US" sz="900" b="1" dirty="0" err="1">
                <a:latin typeface="Consolas" panose="020B0609020204030204" pitchFamily="49" charset="0"/>
              </a:rPr>
              <a:t>ExtrinsicState</a:t>
            </a:r>
            <a:r>
              <a:rPr lang="en-US" sz="900" b="1" dirty="0">
                <a:latin typeface="Consolas" panose="020B0609020204030204" pitchFamily="49" charset="0"/>
              </a:rPr>
              <a:t>() : </a:t>
            </a:r>
            <a:r>
              <a:rPr lang="en-US" sz="900" b="1" dirty="0" err="1">
                <a:latin typeface="Consolas" panose="020B0609020204030204" pitchFamily="49" charset="0"/>
              </a:rPr>
              <a:t>myState</a:t>
            </a:r>
            <a:r>
              <a:rPr lang="en-US" sz="900" b="1" dirty="0">
                <a:latin typeface="Consolas" panose="020B0609020204030204" pitchFamily="49" charset="0"/>
              </a:rPr>
              <a:t>("default") {}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900" b="1" dirty="0">
                <a:latin typeface="Consolas" panose="020B0609020204030204" pitchFamily="49" charset="0"/>
              </a:rPr>
              <a:t>  </a:t>
            </a:r>
            <a:r>
              <a:rPr lang="en-US" sz="900" b="1" dirty="0" err="1">
                <a:latin typeface="Consolas" panose="020B0609020204030204" pitchFamily="49" charset="0"/>
              </a:rPr>
              <a:t>ExtrinsicState</a:t>
            </a:r>
            <a:r>
              <a:rPr lang="en-US" sz="900" b="1" dirty="0">
                <a:latin typeface="Consolas" panose="020B0609020204030204" pitchFamily="49" charset="0"/>
              </a:rPr>
              <a:t>(const std::string&amp; str) : </a:t>
            </a:r>
            <a:r>
              <a:rPr lang="en-US" sz="900" b="1" dirty="0" err="1">
                <a:latin typeface="Consolas" panose="020B0609020204030204" pitchFamily="49" charset="0"/>
              </a:rPr>
              <a:t>myState</a:t>
            </a:r>
            <a:r>
              <a:rPr lang="en-US" sz="900" b="1" dirty="0">
                <a:latin typeface="Consolas" panose="020B0609020204030204" pitchFamily="49" charset="0"/>
              </a:rPr>
              <a:t>(str) {}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900" b="1" dirty="0">
                <a:latin typeface="Consolas" panose="020B0609020204030204" pitchFamily="49" charset="0"/>
              </a:rPr>
              <a:t>  void Operation() { std::</a:t>
            </a:r>
            <a:r>
              <a:rPr lang="en-US" sz="900" b="1" dirty="0" err="1">
                <a:latin typeface="Consolas" panose="020B0609020204030204" pitchFamily="49" charset="0"/>
              </a:rPr>
              <a:t>cout</a:t>
            </a:r>
            <a:r>
              <a:rPr lang="en-US" sz="900" b="1" dirty="0">
                <a:latin typeface="Consolas" panose="020B0609020204030204" pitchFamily="49" charset="0"/>
              </a:rPr>
              <a:t> &lt;&lt; "\n  " &lt;&lt; </a:t>
            </a:r>
            <a:r>
              <a:rPr lang="en-US" sz="900" b="1" dirty="0" err="1">
                <a:latin typeface="Consolas" panose="020B0609020204030204" pitchFamily="49" charset="0"/>
              </a:rPr>
              <a:t>myState</a:t>
            </a:r>
            <a:r>
              <a:rPr lang="en-US" sz="900" b="1" dirty="0">
                <a:latin typeface="Consolas" panose="020B0609020204030204" pitchFamily="49" charset="0"/>
              </a:rPr>
              <a:t>; }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900" b="1" dirty="0">
                <a:latin typeface="Consolas" panose="020B0609020204030204" pitchFamily="49" charset="0"/>
              </a:rPr>
              <a:t>private: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900" b="1" dirty="0">
                <a:latin typeface="Consolas" panose="020B0609020204030204" pitchFamily="49" charset="0"/>
              </a:rPr>
              <a:t>  std::string </a:t>
            </a:r>
            <a:r>
              <a:rPr lang="en-US" sz="900" b="1" dirty="0" err="1">
                <a:latin typeface="Consolas" panose="020B0609020204030204" pitchFamily="49" charset="0"/>
              </a:rPr>
              <a:t>myState</a:t>
            </a:r>
            <a:r>
              <a:rPr lang="en-US" sz="900" b="1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900" b="1" dirty="0">
                <a:latin typeface="Consolas" panose="020B0609020204030204" pitchFamily="49" charset="0"/>
              </a:rPr>
              <a:t>};</a:t>
            </a:r>
          </a:p>
          <a:p>
            <a:pPr marL="0" indent="0">
              <a:lnSpc>
                <a:spcPct val="50000"/>
              </a:lnSpc>
              <a:buNone/>
            </a:pPr>
            <a:endParaRPr lang="en-US" sz="9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endParaRPr lang="en-US" sz="900" b="1" dirty="0">
              <a:latin typeface="Consolas" panose="020B0609020204030204" pitchFamily="49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F5AF758-5A27-4BAA-B5F2-7DFE67655B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72100" y="387350"/>
            <a:ext cx="6477000" cy="6350000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void main()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std::</a:t>
            </a:r>
            <a:r>
              <a:rPr lang="en-US" sz="1000" b="1" dirty="0" err="1">
                <a:latin typeface="Consolas" panose="020B0609020204030204" pitchFamily="49" charset="0"/>
              </a:rPr>
              <a:t>cout</a:t>
            </a:r>
            <a:r>
              <a:rPr lang="en-US" sz="1000" b="1" dirty="0">
                <a:latin typeface="Consolas" panose="020B0609020204030204" pitchFamily="49" charset="0"/>
              </a:rPr>
              <a:t> &lt;&lt; "\n  Demonstrating Basic Flyweight Pattern";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std::</a:t>
            </a:r>
            <a:r>
              <a:rPr lang="en-US" sz="1000" b="1" dirty="0" err="1">
                <a:latin typeface="Consolas" panose="020B0609020204030204" pitchFamily="49" charset="0"/>
              </a:rPr>
              <a:t>cout</a:t>
            </a:r>
            <a:r>
              <a:rPr lang="en-US" sz="1000" b="1" dirty="0">
                <a:latin typeface="Consolas" panose="020B0609020204030204" pitchFamily="49" charset="0"/>
              </a:rPr>
              <a:t> &lt;&lt; "\n =======================================\n";</a:t>
            </a:r>
          </a:p>
          <a:p>
            <a:pPr marL="0" indent="0">
              <a:lnSpc>
                <a:spcPct val="50000"/>
              </a:lnSpc>
              <a:buNone/>
            </a:pPr>
            <a:endParaRPr lang="en-US" sz="10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</a:t>
            </a:r>
            <a:r>
              <a:rPr lang="en-US" sz="1000" b="1" dirty="0" err="1">
                <a:latin typeface="Consolas" panose="020B0609020204030204" pitchFamily="49" charset="0"/>
              </a:rPr>
              <a:t>FlyweightFactory</a:t>
            </a:r>
            <a:r>
              <a:rPr lang="en-US" sz="1000" b="1" dirty="0">
                <a:latin typeface="Consolas" panose="020B0609020204030204" pitchFamily="49" charset="0"/>
              </a:rPr>
              <a:t>&lt;</a:t>
            </a:r>
            <a:r>
              <a:rPr lang="en-US" sz="1000" b="1" dirty="0" err="1">
                <a:latin typeface="Consolas" panose="020B0609020204030204" pitchFamily="49" charset="0"/>
              </a:rPr>
              <a:t>ExtrinsicState</a:t>
            </a:r>
            <a:r>
              <a:rPr lang="en-US" sz="1000" b="1" dirty="0">
                <a:latin typeface="Consolas" panose="020B0609020204030204" pitchFamily="49" charset="0"/>
              </a:rPr>
              <a:t>, </a:t>
            </a:r>
            <a:r>
              <a:rPr lang="en-US" sz="1000" b="1" dirty="0" err="1">
                <a:latin typeface="Consolas" panose="020B0609020204030204" pitchFamily="49" charset="0"/>
              </a:rPr>
              <a:t>IntrinsicState</a:t>
            </a:r>
            <a:r>
              <a:rPr lang="en-US" sz="1000" b="1" dirty="0">
                <a:latin typeface="Consolas" panose="020B0609020204030204" pitchFamily="49" charset="0"/>
              </a:rPr>
              <a:t>&gt; </a:t>
            </a:r>
            <a:r>
              <a:rPr lang="en-US" sz="1000" b="1" dirty="0" err="1">
                <a:latin typeface="Consolas" panose="020B0609020204030204" pitchFamily="49" charset="0"/>
              </a:rPr>
              <a:t>FWfactory</a:t>
            </a:r>
            <a:r>
              <a:rPr lang="en-US" sz="1000" b="1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50000"/>
              </a:lnSpc>
              <a:buNone/>
            </a:pPr>
            <a:endParaRPr lang="en-US" sz="10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/////////////////////////////////////////////////////////////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// Shared Flyweight operations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//   Factory will delete these Flyweights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Flyweight&lt;</a:t>
            </a:r>
            <a:r>
              <a:rPr lang="en-US" sz="1000" b="1" dirty="0" err="1">
                <a:latin typeface="Consolas" panose="020B0609020204030204" pitchFamily="49" charset="0"/>
              </a:rPr>
              <a:t>ExtrinsicState</a:t>
            </a:r>
            <a:r>
              <a:rPr lang="en-US" sz="1000" b="1" dirty="0">
                <a:latin typeface="Consolas" panose="020B0609020204030204" pitchFamily="49" charset="0"/>
              </a:rPr>
              <a:t>, </a:t>
            </a:r>
            <a:r>
              <a:rPr lang="en-US" sz="1000" b="1" dirty="0" err="1">
                <a:latin typeface="Consolas" panose="020B0609020204030204" pitchFamily="49" charset="0"/>
              </a:rPr>
              <a:t>IntrinsicState</a:t>
            </a:r>
            <a:r>
              <a:rPr lang="en-US" sz="1000" b="1" dirty="0">
                <a:latin typeface="Consolas" panose="020B0609020204030204" pitchFamily="49" charset="0"/>
              </a:rPr>
              <a:t>&gt;* pFW1 = </a:t>
            </a:r>
            <a:r>
              <a:rPr lang="en-US" sz="1000" b="1" dirty="0" err="1">
                <a:latin typeface="Consolas" panose="020B0609020204030204" pitchFamily="49" charset="0"/>
              </a:rPr>
              <a:t>FWfactory.GetFlyweigth</a:t>
            </a:r>
            <a:r>
              <a:rPr lang="en-US" sz="1000" b="1" dirty="0">
                <a:latin typeface="Consolas" panose="020B0609020204030204" pitchFamily="49" charset="0"/>
              </a:rPr>
              <a:t>(0);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pFW1-&gt;Operation(</a:t>
            </a:r>
            <a:r>
              <a:rPr lang="en-US" sz="1000" b="1" dirty="0" err="1">
                <a:latin typeface="Consolas" panose="020B0609020204030204" pitchFamily="49" charset="0"/>
              </a:rPr>
              <a:t>ExtrinsicState</a:t>
            </a:r>
            <a:r>
              <a:rPr lang="en-US" sz="1000" b="1" dirty="0">
                <a:latin typeface="Consolas" panose="020B0609020204030204" pitchFamily="49" charset="0"/>
              </a:rPr>
              <a:t>("extrinsic state for FW1 of category #0"));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std::</a:t>
            </a:r>
            <a:r>
              <a:rPr lang="en-US" sz="1000" b="1" dirty="0" err="1">
                <a:latin typeface="Consolas" panose="020B0609020204030204" pitchFamily="49" charset="0"/>
              </a:rPr>
              <a:t>cout</a:t>
            </a:r>
            <a:r>
              <a:rPr lang="en-US" sz="1000" b="1" dirty="0">
                <a:latin typeface="Consolas" panose="020B0609020204030204" pitchFamily="49" charset="0"/>
              </a:rPr>
              <a:t> &lt;&lt; "\n";</a:t>
            </a:r>
          </a:p>
          <a:p>
            <a:pPr marL="0" indent="0">
              <a:lnSpc>
                <a:spcPct val="50000"/>
              </a:lnSpc>
              <a:buNone/>
            </a:pPr>
            <a:endParaRPr lang="en-US" sz="10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Flyweight&lt;</a:t>
            </a:r>
            <a:r>
              <a:rPr lang="en-US" sz="1000" b="1" dirty="0" err="1">
                <a:latin typeface="Consolas" panose="020B0609020204030204" pitchFamily="49" charset="0"/>
              </a:rPr>
              <a:t>ExtrinsicState</a:t>
            </a:r>
            <a:r>
              <a:rPr lang="en-US" sz="1000" b="1" dirty="0">
                <a:latin typeface="Consolas" panose="020B0609020204030204" pitchFamily="49" charset="0"/>
              </a:rPr>
              <a:t>, </a:t>
            </a:r>
            <a:r>
              <a:rPr lang="en-US" sz="1000" b="1" dirty="0" err="1">
                <a:latin typeface="Consolas" panose="020B0609020204030204" pitchFamily="49" charset="0"/>
              </a:rPr>
              <a:t>IntrinsicState</a:t>
            </a:r>
            <a:r>
              <a:rPr lang="en-US" sz="1000" b="1" dirty="0">
                <a:latin typeface="Consolas" panose="020B0609020204030204" pitchFamily="49" charset="0"/>
              </a:rPr>
              <a:t>&gt;* pFW2 = </a:t>
            </a:r>
            <a:r>
              <a:rPr lang="en-US" sz="1000" b="1" dirty="0" err="1">
                <a:latin typeface="Consolas" panose="020B0609020204030204" pitchFamily="49" charset="0"/>
              </a:rPr>
              <a:t>FWfactory.GetFlyweigth</a:t>
            </a:r>
            <a:r>
              <a:rPr lang="en-US" sz="1000" b="1" dirty="0">
                <a:latin typeface="Consolas" panose="020B0609020204030204" pitchFamily="49" charset="0"/>
              </a:rPr>
              <a:t>(0);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pFW2-&gt;Operation(</a:t>
            </a:r>
            <a:r>
              <a:rPr lang="en-US" sz="1000" b="1" dirty="0" err="1">
                <a:latin typeface="Consolas" panose="020B0609020204030204" pitchFamily="49" charset="0"/>
              </a:rPr>
              <a:t>ExtrinsicState</a:t>
            </a:r>
            <a:r>
              <a:rPr lang="en-US" sz="1000" b="1" dirty="0">
                <a:latin typeface="Consolas" panose="020B0609020204030204" pitchFamily="49" charset="0"/>
              </a:rPr>
              <a:t>("extrinsic state for FW2 of category #0"));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std::</a:t>
            </a:r>
            <a:r>
              <a:rPr lang="en-US" sz="1000" b="1" dirty="0" err="1">
                <a:latin typeface="Consolas" panose="020B0609020204030204" pitchFamily="49" charset="0"/>
              </a:rPr>
              <a:t>cout</a:t>
            </a:r>
            <a:r>
              <a:rPr lang="en-US" sz="1000" b="1" dirty="0">
                <a:latin typeface="Consolas" panose="020B0609020204030204" pitchFamily="49" charset="0"/>
              </a:rPr>
              <a:t> &lt;&lt; "\n";</a:t>
            </a:r>
          </a:p>
          <a:p>
            <a:pPr marL="0" indent="0">
              <a:lnSpc>
                <a:spcPct val="50000"/>
              </a:lnSpc>
              <a:buNone/>
            </a:pPr>
            <a:endParaRPr lang="en-US" sz="10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Flyweight&lt;</a:t>
            </a:r>
            <a:r>
              <a:rPr lang="en-US" sz="1000" b="1" dirty="0" err="1">
                <a:latin typeface="Consolas" panose="020B0609020204030204" pitchFamily="49" charset="0"/>
              </a:rPr>
              <a:t>ExtrinsicState</a:t>
            </a:r>
            <a:r>
              <a:rPr lang="en-US" sz="1000" b="1" dirty="0">
                <a:latin typeface="Consolas" panose="020B0609020204030204" pitchFamily="49" charset="0"/>
              </a:rPr>
              <a:t>, </a:t>
            </a:r>
            <a:r>
              <a:rPr lang="en-US" sz="1000" b="1" dirty="0" err="1">
                <a:latin typeface="Consolas" panose="020B0609020204030204" pitchFamily="49" charset="0"/>
              </a:rPr>
              <a:t>IntrinsicState</a:t>
            </a:r>
            <a:r>
              <a:rPr lang="en-US" sz="1000" b="1" dirty="0">
                <a:latin typeface="Consolas" panose="020B0609020204030204" pitchFamily="49" charset="0"/>
              </a:rPr>
              <a:t>&gt;* pFW3 = </a:t>
            </a:r>
            <a:r>
              <a:rPr lang="en-US" sz="1000" b="1" dirty="0" err="1">
                <a:latin typeface="Consolas" panose="020B0609020204030204" pitchFamily="49" charset="0"/>
              </a:rPr>
              <a:t>FWfactory.GetFlyweigth</a:t>
            </a:r>
            <a:r>
              <a:rPr lang="en-US" sz="1000" b="1" dirty="0">
                <a:latin typeface="Consolas" panose="020B0609020204030204" pitchFamily="49" charset="0"/>
              </a:rPr>
              <a:t>(1);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pFW3-&gt;Operation(</a:t>
            </a:r>
            <a:r>
              <a:rPr lang="en-US" sz="1000" b="1" dirty="0" err="1">
                <a:latin typeface="Consolas" panose="020B0609020204030204" pitchFamily="49" charset="0"/>
              </a:rPr>
              <a:t>ExtrinsicState</a:t>
            </a:r>
            <a:r>
              <a:rPr lang="en-US" sz="1000" b="1" dirty="0">
                <a:latin typeface="Consolas" panose="020B0609020204030204" pitchFamily="49" charset="0"/>
              </a:rPr>
              <a:t>("extrinsic state for FW3 of category #1"));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std::</a:t>
            </a:r>
            <a:r>
              <a:rPr lang="en-US" sz="1000" b="1" dirty="0" err="1">
                <a:latin typeface="Consolas" panose="020B0609020204030204" pitchFamily="49" charset="0"/>
              </a:rPr>
              <a:t>cout</a:t>
            </a:r>
            <a:r>
              <a:rPr lang="en-US" sz="1000" b="1" dirty="0">
                <a:latin typeface="Consolas" panose="020B0609020204030204" pitchFamily="49" charset="0"/>
              </a:rPr>
              <a:t> &lt;&lt; "\n";</a:t>
            </a:r>
          </a:p>
          <a:p>
            <a:pPr marL="0" indent="0">
              <a:lnSpc>
                <a:spcPct val="50000"/>
              </a:lnSpc>
              <a:buNone/>
            </a:pPr>
            <a:endParaRPr lang="en-US" sz="10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Flyweight&lt;</a:t>
            </a:r>
            <a:r>
              <a:rPr lang="en-US" sz="1000" b="1" dirty="0" err="1">
                <a:latin typeface="Consolas" panose="020B0609020204030204" pitchFamily="49" charset="0"/>
              </a:rPr>
              <a:t>ExtrinsicState</a:t>
            </a:r>
            <a:r>
              <a:rPr lang="en-US" sz="1000" b="1" dirty="0">
                <a:latin typeface="Consolas" panose="020B0609020204030204" pitchFamily="49" charset="0"/>
              </a:rPr>
              <a:t>, </a:t>
            </a:r>
            <a:r>
              <a:rPr lang="en-US" sz="1000" b="1" dirty="0" err="1">
                <a:latin typeface="Consolas" panose="020B0609020204030204" pitchFamily="49" charset="0"/>
              </a:rPr>
              <a:t>IntrinsicState</a:t>
            </a:r>
            <a:r>
              <a:rPr lang="en-US" sz="1000" b="1" dirty="0">
                <a:latin typeface="Consolas" panose="020B0609020204030204" pitchFamily="49" charset="0"/>
              </a:rPr>
              <a:t>&gt;* pFW4 = </a:t>
            </a:r>
            <a:r>
              <a:rPr lang="en-US" sz="1000" b="1" dirty="0" err="1">
                <a:latin typeface="Consolas" panose="020B0609020204030204" pitchFamily="49" charset="0"/>
              </a:rPr>
              <a:t>FWfactory.GetFlyweigth</a:t>
            </a:r>
            <a:r>
              <a:rPr lang="en-US" sz="1000" b="1" dirty="0">
                <a:latin typeface="Consolas" panose="020B0609020204030204" pitchFamily="49" charset="0"/>
              </a:rPr>
              <a:t>(1);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pFW4-&gt;Operation(</a:t>
            </a:r>
            <a:r>
              <a:rPr lang="en-US" sz="1000" b="1" dirty="0" err="1">
                <a:latin typeface="Consolas" panose="020B0609020204030204" pitchFamily="49" charset="0"/>
              </a:rPr>
              <a:t>ExtrinsicState</a:t>
            </a:r>
            <a:r>
              <a:rPr lang="en-US" sz="1000" b="1" dirty="0">
                <a:latin typeface="Consolas" panose="020B0609020204030204" pitchFamily="49" charset="0"/>
              </a:rPr>
              <a:t>("extrinsic state for FW4 of category #1"));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std::</a:t>
            </a:r>
            <a:r>
              <a:rPr lang="en-US" sz="1000" b="1" dirty="0" err="1">
                <a:latin typeface="Consolas" panose="020B0609020204030204" pitchFamily="49" charset="0"/>
              </a:rPr>
              <a:t>cout</a:t>
            </a:r>
            <a:r>
              <a:rPr lang="en-US" sz="1000" b="1" dirty="0">
                <a:latin typeface="Consolas" panose="020B0609020204030204" pitchFamily="49" charset="0"/>
              </a:rPr>
              <a:t> &lt;&lt; "\n";</a:t>
            </a:r>
          </a:p>
          <a:p>
            <a:pPr marL="0" indent="0">
              <a:lnSpc>
                <a:spcPct val="50000"/>
              </a:lnSpc>
              <a:buNone/>
            </a:pPr>
            <a:endParaRPr lang="en-US" sz="10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/////////////////////////////////////////////////////////////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// </a:t>
            </a:r>
            <a:r>
              <a:rPr lang="en-US" sz="1000" b="1" dirty="0" err="1">
                <a:latin typeface="Consolas" panose="020B0609020204030204" pitchFamily="49" charset="0"/>
              </a:rPr>
              <a:t>UnShared</a:t>
            </a:r>
            <a:r>
              <a:rPr lang="en-US" sz="1000" b="1" dirty="0">
                <a:latin typeface="Consolas" panose="020B0609020204030204" pitchFamily="49" charset="0"/>
              </a:rPr>
              <a:t> Flyweight operations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//   Client must delete these Flyweights</a:t>
            </a:r>
            <a:br>
              <a:rPr lang="en-US" sz="1000" b="1" dirty="0">
                <a:latin typeface="Consolas" panose="020B0609020204030204" pitchFamily="49" charset="0"/>
              </a:rPr>
            </a:br>
            <a:endParaRPr lang="en-US" sz="1000" b="1" dirty="0">
              <a:latin typeface="Consolas" panose="020B0609020204030204" pitchFamily="49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</a:t>
            </a:r>
            <a:r>
              <a:rPr lang="en-US" sz="1000" b="1" dirty="0" err="1">
                <a:latin typeface="Consolas" panose="020B0609020204030204" pitchFamily="49" charset="0"/>
              </a:rPr>
              <a:t>ConcreteUnSharedFlyweight</a:t>
            </a:r>
            <a:r>
              <a:rPr lang="en-US" sz="1000" b="1" dirty="0">
                <a:latin typeface="Consolas" panose="020B0609020204030204" pitchFamily="49" charset="0"/>
              </a:rPr>
              <a:t>&lt;</a:t>
            </a:r>
            <a:r>
              <a:rPr lang="en-US" sz="1000" b="1" dirty="0" err="1">
                <a:latin typeface="Consolas" panose="020B0609020204030204" pitchFamily="49" charset="0"/>
              </a:rPr>
              <a:t>ExtrinsicState</a:t>
            </a:r>
            <a:r>
              <a:rPr lang="en-US" sz="1000" b="1" dirty="0">
                <a:latin typeface="Consolas" panose="020B0609020204030204" pitchFamily="49" charset="0"/>
              </a:rPr>
              <a:t>, </a:t>
            </a:r>
            <a:r>
              <a:rPr lang="en-US" sz="1000" b="1" dirty="0" err="1">
                <a:latin typeface="Consolas" panose="020B0609020204030204" pitchFamily="49" charset="0"/>
              </a:rPr>
              <a:t>IntrinsicState</a:t>
            </a:r>
            <a:r>
              <a:rPr lang="en-US" sz="1000" b="1" dirty="0">
                <a:latin typeface="Consolas" panose="020B0609020204030204" pitchFamily="49" charset="0"/>
              </a:rPr>
              <a:t>&gt;* pFW5 =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  </a:t>
            </a:r>
            <a:r>
              <a:rPr lang="en-US" sz="1000" b="1" dirty="0" err="1">
                <a:latin typeface="Consolas" panose="020B0609020204030204" pitchFamily="49" charset="0"/>
              </a:rPr>
              <a:t>FWfactory.GetUnSharedFlyweight</a:t>
            </a:r>
            <a:r>
              <a:rPr lang="en-US" sz="1000" b="1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pFW5-&gt;</a:t>
            </a:r>
            <a:r>
              <a:rPr lang="en-US" sz="1000" b="1" dirty="0" err="1">
                <a:latin typeface="Consolas" panose="020B0609020204030204" pitchFamily="49" charset="0"/>
              </a:rPr>
              <a:t>SetIntrinsicState</a:t>
            </a:r>
            <a:r>
              <a:rPr lang="en-US" sz="1000" b="1" dirty="0">
                <a:latin typeface="Consolas" panose="020B0609020204030204" pitchFamily="49" charset="0"/>
              </a:rPr>
              <a:t>(</a:t>
            </a:r>
            <a:r>
              <a:rPr lang="en-US" sz="1000" b="1" dirty="0" err="1">
                <a:latin typeface="Consolas" panose="020B0609020204030204" pitchFamily="49" charset="0"/>
              </a:rPr>
              <a:t>IntrinsicState</a:t>
            </a:r>
            <a:r>
              <a:rPr lang="en-US" sz="1000" b="1" dirty="0">
                <a:latin typeface="Consolas" panose="020B0609020204030204" pitchFamily="49" charset="0"/>
              </a:rPr>
              <a:t>("intrinsic state for FW5"));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pFW5-&gt;Operation(</a:t>
            </a:r>
            <a:r>
              <a:rPr lang="en-US" sz="1000" b="1" dirty="0" err="1">
                <a:latin typeface="Consolas" panose="020B0609020204030204" pitchFamily="49" charset="0"/>
              </a:rPr>
              <a:t>ExtrinsicState</a:t>
            </a:r>
            <a:r>
              <a:rPr lang="en-US" sz="1000" b="1" dirty="0">
                <a:latin typeface="Consolas" panose="020B0609020204030204" pitchFamily="49" charset="0"/>
              </a:rPr>
              <a:t>("extrinsic state for unshared FW5"));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delete pFW5;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  std::</a:t>
            </a:r>
            <a:r>
              <a:rPr lang="en-US" sz="1000" b="1" dirty="0" err="1">
                <a:latin typeface="Consolas" panose="020B0609020204030204" pitchFamily="49" charset="0"/>
              </a:rPr>
              <a:t>cout</a:t>
            </a:r>
            <a:r>
              <a:rPr lang="en-US" sz="1000" b="1" dirty="0">
                <a:latin typeface="Consolas" panose="020B0609020204030204" pitchFamily="49" charset="0"/>
              </a:rPr>
              <a:t> &lt;&lt; "\n";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000" b="1" dirty="0">
                <a:latin typeface="Consolas" panose="020B0609020204030204" pitchFamily="49" charset="0"/>
              </a:rPr>
              <a:t>}</a:t>
            </a:r>
            <a:endParaRPr lang="en-US" sz="700" b="1" dirty="0">
              <a:latin typeface="Consolas" panose="020B0609020204030204" pitchFamily="49" charset="0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52BB02F9-3BA4-4B86-8487-AB9A5C831F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5471" y="190500"/>
            <a:ext cx="2986633" cy="1911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8957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70B25ED-75D5-4700-A3F7-799B4E126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 Code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3F4414-6FB2-4322-8064-9706D47C9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Digital Computer-Aided Design application</a:t>
            </a:r>
          </a:p>
          <a:p>
            <a:r>
              <a:rPr lang="en-US" dirty="0"/>
              <a:t>Flyweights are gates</a:t>
            </a:r>
          </a:p>
          <a:p>
            <a:pPr lvl="1"/>
            <a:r>
              <a:rPr lang="en-US" dirty="0"/>
              <a:t>Intrinsic data are the lines and shapes necessary</a:t>
            </a:r>
            <a:br>
              <a:rPr lang="en-US" dirty="0"/>
            </a:br>
            <a:r>
              <a:rPr lang="en-US" dirty="0"/>
              <a:t>to render</a:t>
            </a:r>
          </a:p>
          <a:p>
            <a:pPr lvl="1"/>
            <a:r>
              <a:rPr lang="en-US" dirty="0"/>
              <a:t>Extrinsic data are the layout position and net list</a:t>
            </a:r>
            <a:br>
              <a:rPr lang="en-US" dirty="0"/>
            </a:br>
            <a:r>
              <a:rPr lang="en-US" dirty="0"/>
              <a:t>need to complete a logic schematic.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F85FFA9-668D-4FFD-9AEC-B0EFF9FCD3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9946" y="930517"/>
            <a:ext cx="2686495" cy="3495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205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2472</Words>
  <Application>Microsoft Office PowerPoint</Application>
  <PresentationFormat>Widescreen</PresentationFormat>
  <Paragraphs>454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Consolas</vt:lpstr>
      <vt:lpstr>Office Theme</vt:lpstr>
      <vt:lpstr>FlyweightCode</vt:lpstr>
      <vt:lpstr>Flyweight Pattern</vt:lpstr>
      <vt:lpstr>Structure</vt:lpstr>
      <vt:lpstr>Skeleton Code</vt:lpstr>
      <vt:lpstr>Flyweight classes</vt:lpstr>
      <vt:lpstr>PowerPoint Presentation</vt:lpstr>
      <vt:lpstr>PowerPoint Presentation</vt:lpstr>
      <vt:lpstr>PowerPoint Presentation</vt:lpstr>
      <vt:lpstr>Application Code</vt:lpstr>
      <vt:lpstr>Flyweight classes</vt:lpstr>
      <vt:lpstr>Flyweight classes</vt:lpstr>
      <vt:lpstr>Flyweight Factory</vt:lpstr>
      <vt:lpstr>Flyweight Factory</vt:lpstr>
      <vt:lpstr>Application Code</vt:lpstr>
      <vt:lpstr>Application Output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FlyWeightCode</dc:title>
  <dc:creator>James Fawcett</dc:creator>
  <cp:lastModifiedBy>James Fawcett</cp:lastModifiedBy>
  <cp:revision>12</cp:revision>
  <dcterms:created xsi:type="dcterms:W3CDTF">2018-09-29T18:55:12Z</dcterms:created>
  <dcterms:modified xsi:type="dcterms:W3CDTF">2018-09-30T23:28:25Z</dcterms:modified>
</cp:coreProperties>
</file>