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8" r:id="rId9"/>
    <p:sldId id="267" r:id="rId10"/>
    <p:sldId id="264" r:id="rId11"/>
    <p:sldId id="265" r:id="rId12"/>
    <p:sldId id="266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52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EE423-6BC4-4DE8-885B-D565815E7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A179CE-463C-4EBF-B1B2-5F2E3F6C9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2CF73-FFCF-4183-9A44-F0C19E277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AC26-E951-4D31-9F83-63EEDF6040B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E907B-F2AF-4022-8EF7-355270E81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76C0E-9289-4FB9-A21F-3294265BC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139C-6486-4EAE-9FCD-2721EEB48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6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EF700-792D-4012-BF00-846B6E890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9756E1-2E5A-4055-ADC9-A6132BFB2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27192-67D2-4787-8FB7-731F00989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AC26-E951-4D31-9F83-63EEDF6040B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0E9CF-DD00-4DF0-8512-25FD70D25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C948C-151C-410A-8BF1-54EF8504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139C-6486-4EAE-9FCD-2721EEB48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46AB1-F158-43D9-BEFC-C0C8435B90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8CC55E-9BC9-4219-93C7-4AB281BB0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910E1-1236-4A68-9B9A-529A75F01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AC26-E951-4D31-9F83-63EEDF6040B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E7131-83AF-40E5-A58B-AA65BE55A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93808-8235-4812-8DF2-8993B6D48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139C-6486-4EAE-9FCD-2721EEB48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7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F85D3-3EBF-4F6E-AFAE-2D13C8CC5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67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AFA20-63F1-4C6E-BCD1-4799DACF1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059"/>
            <a:ext cx="10515600" cy="47959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3E43B-49B7-4CCF-B03F-D5D4C0EB7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AC26-E951-4D31-9F83-63EEDF6040B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8CFBA-E184-4A69-8A9B-4E1B1C45E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FADFD-93B0-4932-82C7-0961CD67F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139C-6486-4EAE-9FCD-2721EEB48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8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87713-DD9D-4593-812A-6EC8BC98E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9BD62-5962-422A-8DC4-CA670AD73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9F9EC-129A-48DD-AEAC-0E1E760A3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AC26-E951-4D31-9F83-63EEDF6040B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3F943-792C-411A-9E62-E25A2488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D02BE-D9F1-4321-8C17-0D11AFC6D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139C-6486-4EAE-9FCD-2721EEB48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3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CE5A2-51AB-4B6F-8C08-DA75020A3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58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BD4D0-0892-40A8-8299-52C8664D3E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99978"/>
            <a:ext cx="5181600" cy="47769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7FD27-6F94-4697-AAD7-F0CD49232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99978"/>
            <a:ext cx="5181600" cy="477698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B672D-80D7-41C4-83F7-87D354A62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AC26-E951-4D31-9F83-63EEDF6040B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4CE45-6D4E-4F9D-B797-6DE8590B5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D2FC1-DCB9-49C4-AB44-70C3B9892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139C-6486-4EAE-9FCD-2721EEB48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2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F2422-5C63-4000-8FAB-D81A4923A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702FE-EC5F-4B86-BACB-458010F9E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FD9DAE-9E35-47E3-964A-2D3EDE087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7A7282-A34E-4874-84E9-6D7CC8AEA2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6C4A9C-24C5-4F33-A152-4FF1BCF69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35575A-73C4-4D68-B10A-9EBDF7646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AC26-E951-4D31-9F83-63EEDF6040B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E6C496-CBF5-49F9-9C2E-D002B731C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4281AB-2891-4F31-95DC-656FC345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139C-6486-4EAE-9FCD-2721EEB48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79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1225D-10E8-4A8B-918D-18D9E90F0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47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C8918F-3545-448A-BC49-406319575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AC26-E951-4D31-9F83-63EEDF6040B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35F24E-0364-4DFD-A9C9-C02A56524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1FD26-18CB-4D05-8623-D93D696F9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139C-6486-4EAE-9FCD-2721EEB48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5EBD05-CEC3-4C31-AAAC-BAE5D2419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AC26-E951-4D31-9F83-63EEDF6040B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F814A8-241E-4D00-A3D4-E6AD27A59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D657F-2CCC-41F9-8CA6-63DCDF74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139C-6486-4EAE-9FCD-2721EEB48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6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19511-6281-4029-BB31-B4D067607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87829-5AB5-449C-8FBD-62E11B94F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F1D951-8423-4832-8D44-6EB571A4F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57E0A-0904-46A3-94B9-D4DC7CDEA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AC26-E951-4D31-9F83-63EEDF6040B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E3563-EEE7-4ECD-A89E-89066403A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3E59F-0875-4E6D-AB9F-99381CE84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139C-6486-4EAE-9FCD-2721EEB48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6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434AE-075E-4160-8DEA-2D1217E23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CB0FAB-A06A-4F39-9AA8-04F3ABE6B1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02984C-0865-4EE7-8D15-8C22287ED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325DF-42CB-4B49-A5D5-AE492099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AC26-E951-4D31-9F83-63EEDF6040B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A5722-1D20-43AE-85E4-CC36EFD61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632040-2CEB-4122-A022-7D4917580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139C-6486-4EAE-9FCD-2721EEB48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7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04FE15-2668-449B-B3E2-21B2F32C9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DB10E0-68F7-494C-BCDC-014DC83A4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2D4E6-FD67-4E7B-86F9-F3CC2F5DE9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EAC26-E951-4D31-9F83-63EEDF6040B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2B2CF-1703-4B93-8553-759CF943C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5D438-7DF6-4AA4-B35C-CB3C1CD93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D139C-6486-4EAE-9FCD-2721EEB48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7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F13D-61CE-4862-9D85-02C0103DAB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Composite Pattern Code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166A0-C920-45C3-B86E-956719831C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/>
              <a:t>CSE776 – Design Patterns</a:t>
            </a:r>
          </a:p>
          <a:p>
            <a:r>
              <a:rPr lang="en-US" dirty="0"/>
              <a:t>Fall 2018</a:t>
            </a:r>
          </a:p>
        </p:txBody>
      </p:sp>
    </p:spTree>
    <p:extLst>
      <p:ext uri="{BB962C8B-B14F-4D97-AF65-F5344CB8AC3E}">
        <p14:creationId xmlns:p14="http://schemas.microsoft.com/office/powerpoint/2010/main" val="570903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0BBB99F-84B7-4899-A6DF-0F0F282E8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4388" y="4472511"/>
            <a:ext cx="3227812" cy="1718325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F1EA57D-EEAD-43E5-882E-9360E2B3A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AbstractXmlElement</a:t>
            </a:r>
            <a:r>
              <a:rPr lang="en-US" dirty="0"/>
              <a:t> - Component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7552E-7B72-4E7A-98EB-0D7D067535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750" y="1399978"/>
            <a:ext cx="5480050" cy="4776985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70000"/>
              </a:lnSpc>
              <a:buNone/>
            </a:pPr>
            <a:endParaRPr lang="en-US" sz="2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class 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endParaRPr lang="en-US" sz="2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2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public: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using </a:t>
            </a:r>
            <a:r>
              <a:rPr lang="en-US" b="1" dirty="0" err="1">
                <a:latin typeface="Consolas" panose="020B0609020204030204" pitchFamily="49" charset="0"/>
              </a:rPr>
              <a:t>sPtr</a:t>
            </a:r>
            <a:r>
              <a:rPr lang="en-US" b="1" dirty="0">
                <a:latin typeface="Consolas" panose="020B0609020204030204" pitchFamily="49" charset="0"/>
              </a:rPr>
              <a:t> = std::</a:t>
            </a:r>
            <a:r>
              <a:rPr lang="en-US" b="1" dirty="0" err="1">
                <a:latin typeface="Consolas" panose="020B0609020204030204" pitchFamily="49" charset="0"/>
              </a:rPr>
              <a:t>shared_ptr</a:t>
            </a:r>
            <a:r>
              <a:rPr lang="en-US" b="1" dirty="0">
                <a:latin typeface="Consolas" panose="020B0609020204030204" pitchFamily="49" charset="0"/>
              </a:rPr>
              <a:t> &lt; 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 &gt; 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using Attribute = std::pair&lt;std::string, std::string&gt;;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using Attributes = std::vector&lt;Attribute&gt;;</a:t>
            </a:r>
          </a:p>
          <a:p>
            <a:pPr marL="0" indent="0">
              <a:lnSpc>
                <a:spcPct val="70000"/>
              </a:lnSpc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virtual bool </a:t>
            </a:r>
            <a:r>
              <a:rPr lang="en-US" b="1" dirty="0" err="1">
                <a:latin typeface="Consolas" panose="020B0609020204030204" pitchFamily="49" charset="0"/>
              </a:rPr>
              <a:t>addChild</a:t>
            </a:r>
            <a:r>
              <a:rPr lang="en-US" b="1" dirty="0">
                <a:latin typeface="Consolas" panose="020B0609020204030204" pitchFamily="49" charset="0"/>
              </a:rPr>
              <a:t>(std::</a:t>
            </a:r>
            <a:r>
              <a:rPr lang="en-US" b="1" dirty="0" err="1">
                <a:latin typeface="Consolas" panose="020B0609020204030204" pitchFamily="49" charset="0"/>
              </a:rPr>
              <a:t>shared_ptr</a:t>
            </a:r>
            <a:r>
              <a:rPr lang="en-US" b="1" dirty="0">
                <a:latin typeface="Consolas" panose="020B0609020204030204" pitchFamily="49" charset="0"/>
              </a:rPr>
              <a:t>&lt;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&gt; </a:t>
            </a:r>
            <a:r>
              <a:rPr lang="en-US" b="1" dirty="0" err="1">
                <a:latin typeface="Consolas" panose="020B0609020204030204" pitchFamily="49" charset="0"/>
              </a:rPr>
              <a:t>pChild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virtual bool </a:t>
            </a:r>
            <a:r>
              <a:rPr lang="en-US" b="1" dirty="0" err="1">
                <a:latin typeface="Consolas" panose="020B0609020204030204" pitchFamily="49" charset="0"/>
              </a:rPr>
              <a:t>removeChild</a:t>
            </a:r>
            <a:r>
              <a:rPr lang="en-US" b="1" dirty="0">
                <a:latin typeface="Consolas" panose="020B0609020204030204" pitchFamily="49" charset="0"/>
              </a:rPr>
              <a:t>(std::</a:t>
            </a:r>
            <a:r>
              <a:rPr lang="en-US" b="1" dirty="0" err="1">
                <a:latin typeface="Consolas" panose="020B0609020204030204" pitchFamily="49" charset="0"/>
              </a:rPr>
              <a:t>shared_ptr</a:t>
            </a:r>
            <a:r>
              <a:rPr lang="en-US" b="1" dirty="0">
                <a:latin typeface="Consolas" panose="020B0609020204030204" pitchFamily="49" charset="0"/>
              </a:rPr>
              <a:t>&lt;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&gt; </a:t>
            </a:r>
            <a:r>
              <a:rPr lang="en-US" b="1" dirty="0" err="1">
                <a:latin typeface="Consolas" panose="020B0609020204030204" pitchFamily="49" charset="0"/>
              </a:rPr>
              <a:t>pChild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virtual std::vector&lt;</a:t>
            </a:r>
            <a:r>
              <a:rPr lang="en-US" b="1" dirty="0" err="1">
                <a:latin typeface="Consolas" panose="020B0609020204030204" pitchFamily="49" charset="0"/>
              </a:rPr>
              <a:t>sPtr</a:t>
            </a:r>
            <a:r>
              <a:rPr lang="en-US" b="1" dirty="0">
                <a:latin typeface="Consolas" panose="020B0609020204030204" pitchFamily="49" charset="0"/>
              </a:rPr>
              <a:t>&gt; children();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virtual bool </a:t>
            </a:r>
            <a:r>
              <a:rPr lang="en-US" b="1" dirty="0" err="1">
                <a:latin typeface="Consolas" panose="020B0609020204030204" pitchFamily="49" charset="0"/>
              </a:rPr>
              <a:t>addAttrib</a:t>
            </a:r>
            <a:r>
              <a:rPr lang="en-US" b="1" dirty="0">
                <a:latin typeface="Consolas" panose="020B0609020204030204" pitchFamily="49" charset="0"/>
              </a:rPr>
              <a:t>(const std::string&amp; name, const std::string&amp; value);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virtual bool </a:t>
            </a:r>
            <a:r>
              <a:rPr lang="en-US" b="1" dirty="0" err="1">
                <a:latin typeface="Consolas" panose="020B0609020204030204" pitchFamily="49" charset="0"/>
              </a:rPr>
              <a:t>removeAttrib</a:t>
            </a:r>
            <a:r>
              <a:rPr lang="en-US" b="1" dirty="0">
                <a:latin typeface="Consolas" panose="020B0609020204030204" pitchFamily="49" charset="0"/>
              </a:rPr>
              <a:t>(const std::string&amp; name);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virtual std::string </a:t>
            </a:r>
            <a:r>
              <a:rPr lang="en-US" b="1" dirty="0" err="1">
                <a:latin typeface="Consolas" panose="020B0609020204030204" pitchFamily="49" charset="0"/>
              </a:rPr>
              <a:t>attributeValue</a:t>
            </a:r>
            <a:r>
              <a:rPr lang="en-US" b="1" dirty="0">
                <a:latin typeface="Consolas" panose="020B0609020204030204" pitchFamily="49" charset="0"/>
              </a:rPr>
              <a:t>(const std::string&amp; name);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virtual Attributes attributes();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virtual std::string tag() { return ""; 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virtual std::string value() = 0;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virtual std::string </a:t>
            </a:r>
            <a:r>
              <a:rPr lang="en-US" b="1" dirty="0" err="1">
                <a:latin typeface="Consolas" panose="020B0609020204030204" pitchFamily="49" charset="0"/>
              </a:rPr>
              <a:t>toString</a:t>
            </a:r>
            <a:r>
              <a:rPr lang="en-US" b="1" dirty="0">
                <a:latin typeface="Consolas" panose="020B0609020204030204" pitchFamily="49" charset="0"/>
              </a:rPr>
              <a:t>() = 0;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virtual ~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protected: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static </a:t>
            </a:r>
            <a:r>
              <a:rPr lang="en-US" b="1" dirty="0" err="1">
                <a:latin typeface="Consolas" panose="020B0609020204030204" pitchFamily="49" charset="0"/>
              </a:rPr>
              <a:t>size_t</a:t>
            </a:r>
            <a:r>
              <a:rPr lang="en-US" b="1" dirty="0">
                <a:latin typeface="Consolas" panose="020B0609020204030204" pitchFamily="49" charset="0"/>
              </a:rPr>
              <a:t> count;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static </a:t>
            </a:r>
            <a:r>
              <a:rPr lang="en-US" b="1" dirty="0" err="1">
                <a:latin typeface="Consolas" panose="020B0609020204030204" pitchFamily="49" charset="0"/>
              </a:rPr>
              <a:t>size_t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tabSize</a:t>
            </a:r>
            <a:r>
              <a:rPr lang="en-US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EA116E-7574-4E70-AA9C-3291B4CC4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00150"/>
            <a:ext cx="5746750" cy="52197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inline bool 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::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</a:t>
            </a:r>
            <a:r>
              <a:rPr lang="en-US" b="1" dirty="0" err="1">
                <a:latin typeface="Consolas" panose="020B0609020204030204" pitchFamily="49" charset="0"/>
              </a:rPr>
              <a:t>addChild</a:t>
            </a:r>
            <a:r>
              <a:rPr lang="en-US" b="1" dirty="0">
                <a:latin typeface="Consolas" panose="020B0609020204030204" pitchFamily="49" charset="0"/>
              </a:rPr>
              <a:t>(std::</a:t>
            </a:r>
            <a:r>
              <a:rPr lang="en-US" b="1" dirty="0" err="1">
                <a:latin typeface="Consolas" panose="020B0609020204030204" pitchFamily="49" charset="0"/>
              </a:rPr>
              <a:t>shared_ptr</a:t>
            </a:r>
            <a:r>
              <a:rPr lang="en-US" b="1" dirty="0">
                <a:latin typeface="Consolas" panose="020B0609020204030204" pitchFamily="49" charset="0"/>
              </a:rPr>
              <a:t>&lt;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&gt; </a:t>
            </a:r>
            <a:r>
              <a:rPr lang="en-US" b="1" dirty="0" err="1">
                <a:latin typeface="Consolas" panose="020B0609020204030204" pitchFamily="49" charset="0"/>
              </a:rPr>
              <a:t>pChild</a:t>
            </a:r>
            <a:r>
              <a:rPr lang="en-US" b="1" dirty="0">
                <a:latin typeface="Consolas" panose="020B0609020204030204" pitchFamily="49" charset="0"/>
              </a:rPr>
              <a:t>) { return false;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inline bool 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::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</a:t>
            </a:r>
            <a:r>
              <a:rPr lang="en-US" b="1" dirty="0" err="1">
                <a:latin typeface="Consolas" panose="020B0609020204030204" pitchFamily="49" charset="0"/>
              </a:rPr>
              <a:t>removeChild</a:t>
            </a:r>
            <a:r>
              <a:rPr lang="en-US" b="1" dirty="0">
                <a:latin typeface="Consolas" panose="020B0609020204030204" pitchFamily="49" charset="0"/>
              </a:rPr>
              <a:t>(std::</a:t>
            </a:r>
            <a:r>
              <a:rPr lang="en-US" b="1" dirty="0" err="1">
                <a:latin typeface="Consolas" panose="020B0609020204030204" pitchFamily="49" charset="0"/>
              </a:rPr>
              <a:t>shared_ptr</a:t>
            </a:r>
            <a:r>
              <a:rPr lang="en-US" b="1" dirty="0">
                <a:latin typeface="Consolas" panose="020B0609020204030204" pitchFamily="49" charset="0"/>
              </a:rPr>
              <a:t>&lt;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&gt; </a:t>
            </a:r>
            <a:r>
              <a:rPr lang="en-US" b="1" dirty="0" err="1">
                <a:latin typeface="Consolas" panose="020B0609020204030204" pitchFamily="49" charset="0"/>
              </a:rPr>
              <a:t>pChild</a:t>
            </a:r>
            <a:r>
              <a:rPr lang="en-US" b="1" dirty="0">
                <a:latin typeface="Consolas" panose="020B0609020204030204" pitchFamily="49" charset="0"/>
              </a:rPr>
              <a:t>) { return false;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inline std::vector&lt;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::</a:t>
            </a:r>
            <a:r>
              <a:rPr lang="en-US" b="1" dirty="0" err="1">
                <a:latin typeface="Consolas" panose="020B0609020204030204" pitchFamily="49" charset="0"/>
              </a:rPr>
              <a:t>sPtr</a:t>
            </a:r>
            <a:r>
              <a:rPr lang="en-US" b="1" dirty="0">
                <a:latin typeface="Consolas" panose="020B0609020204030204" pitchFamily="49" charset="0"/>
              </a:rPr>
              <a:t>&gt; 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::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children()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return std::vector&lt;</a:t>
            </a:r>
            <a:r>
              <a:rPr lang="en-US" b="1" dirty="0" err="1">
                <a:latin typeface="Consolas" panose="020B0609020204030204" pitchFamily="49" charset="0"/>
              </a:rPr>
              <a:t>sPtr</a:t>
            </a:r>
            <a:r>
              <a:rPr lang="en-US" b="1" dirty="0">
                <a:latin typeface="Consolas" panose="020B0609020204030204" pitchFamily="49" charset="0"/>
              </a:rPr>
              <a:t>&gt;();  // return empty child collection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fr-FR" b="1" dirty="0" err="1">
                <a:latin typeface="Consolas" panose="020B0609020204030204" pitchFamily="49" charset="0"/>
              </a:rPr>
              <a:t>inline</a:t>
            </a:r>
            <a:r>
              <a:rPr lang="fr-FR" b="1" dirty="0">
                <a:latin typeface="Consolas" panose="020B0609020204030204" pitchFamily="49" charset="0"/>
              </a:rPr>
              <a:t> </a:t>
            </a:r>
            <a:r>
              <a:rPr lang="fr-FR" b="1" dirty="0" err="1">
                <a:latin typeface="Consolas" panose="020B0609020204030204" pitchFamily="49" charset="0"/>
              </a:rPr>
              <a:t>AbstractXmlElement</a:t>
            </a:r>
            <a:r>
              <a:rPr lang="fr-FR" b="1" dirty="0">
                <a:latin typeface="Consolas" panose="020B0609020204030204" pitchFamily="49" charset="0"/>
              </a:rPr>
              <a:t>::</a:t>
            </a:r>
            <a:r>
              <a:rPr lang="fr-FR" b="1" dirty="0" err="1">
                <a:latin typeface="Consolas" panose="020B0609020204030204" pitchFamily="49" charset="0"/>
              </a:rPr>
              <a:t>Attributes</a:t>
            </a:r>
            <a:r>
              <a:rPr lang="fr-FR" b="1" dirty="0">
                <a:latin typeface="Consolas" panose="020B0609020204030204" pitchFamily="49" charset="0"/>
              </a:rPr>
              <a:t> </a:t>
            </a:r>
            <a:r>
              <a:rPr lang="fr-FR" b="1" dirty="0" err="1">
                <a:latin typeface="Consolas" panose="020B0609020204030204" pitchFamily="49" charset="0"/>
              </a:rPr>
              <a:t>AbstractXmlElement</a:t>
            </a:r>
            <a:r>
              <a:rPr lang="fr-FR" b="1" dirty="0">
                <a:latin typeface="Consolas" panose="020B0609020204030204" pitchFamily="49" charset="0"/>
              </a:rPr>
              <a:t>::</a:t>
            </a:r>
            <a:r>
              <a:rPr lang="fr-FR" b="1" dirty="0" err="1">
                <a:latin typeface="Consolas" panose="020B0609020204030204" pitchFamily="49" charset="0"/>
              </a:rPr>
              <a:t>attributes</a:t>
            </a:r>
            <a:r>
              <a:rPr lang="fr-FR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return 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::Attributes();  // return empty attributes </a:t>
            </a:r>
            <a:r>
              <a:rPr lang="en-US" b="1" dirty="0" err="1">
                <a:latin typeface="Consolas" panose="020B0609020204030204" pitchFamily="49" charset="0"/>
              </a:rPr>
              <a:t>coll</a:t>
            </a: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inline std::string 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::</a:t>
            </a:r>
            <a:r>
              <a:rPr lang="en-US" b="1" dirty="0" err="1">
                <a:latin typeface="Consolas" panose="020B0609020204030204" pitchFamily="49" charset="0"/>
              </a:rPr>
              <a:t>attributeValue</a:t>
            </a:r>
            <a:r>
              <a:rPr lang="en-US" b="1" dirty="0">
                <a:latin typeface="Consolas" panose="020B0609020204030204" pitchFamily="49" charset="0"/>
              </a:rPr>
              <a:t>(const std::string&amp; name)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return "";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inline bool 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::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addAttrib</a:t>
            </a:r>
            <a:r>
              <a:rPr lang="en-US" b="1" dirty="0">
                <a:latin typeface="Consolas" panose="020B0609020204030204" pitchFamily="49" charset="0"/>
              </a:rPr>
              <a:t>(const std::string&amp; name, const std::string&amp; value) { return false;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inline bool 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::</a:t>
            </a:r>
            <a:r>
              <a:rPr lang="en-US" b="1" dirty="0" err="1">
                <a:latin typeface="Consolas" panose="020B0609020204030204" pitchFamily="49" charset="0"/>
              </a:rPr>
              <a:t>removeAttrib</a:t>
            </a:r>
            <a:r>
              <a:rPr lang="en-US" b="1" dirty="0">
                <a:latin typeface="Consolas" panose="020B0609020204030204" pitchFamily="49" charset="0"/>
              </a:rPr>
              <a:t>(const std::string&amp; name) { return false;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inline 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::~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() {}</a:t>
            </a:r>
          </a:p>
        </p:txBody>
      </p:sp>
    </p:spTree>
    <p:extLst>
      <p:ext uri="{BB962C8B-B14F-4D97-AF65-F5344CB8AC3E}">
        <p14:creationId xmlns:p14="http://schemas.microsoft.com/office/powerpoint/2010/main" val="3061692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A55CECF-F5EA-4C64-BB06-4FEE34102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2223" y="0"/>
            <a:ext cx="3423256" cy="160773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F1EA57D-EEAD-43E5-882E-9360E2B3A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TaggedElement</a:t>
            </a:r>
            <a:r>
              <a:rPr lang="en-US" dirty="0"/>
              <a:t> – Composite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7552E-7B72-4E7A-98EB-0D7D067535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750" y="1399978"/>
            <a:ext cx="5480050" cy="4776985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70000"/>
              </a:lnSpc>
              <a:buNone/>
            </a:pPr>
            <a:endParaRPr lang="en-US" sz="2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class </a:t>
            </a:r>
            <a:r>
              <a:rPr lang="en-US" b="1" dirty="0" err="1">
                <a:latin typeface="Consolas" panose="020B0609020204030204" pitchFamily="49" charset="0"/>
              </a:rPr>
              <a:t>TaggedElement</a:t>
            </a:r>
            <a:r>
              <a:rPr lang="en-US" b="1" dirty="0">
                <a:latin typeface="Consolas" panose="020B0609020204030204" pitchFamily="49" charset="0"/>
              </a:rPr>
              <a:t> : public 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public: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 err="1">
                <a:latin typeface="Consolas" panose="020B0609020204030204" pitchFamily="49" charset="0"/>
              </a:rPr>
              <a:t>TaggedElement</a:t>
            </a:r>
            <a:r>
              <a:rPr lang="en-US" b="1" dirty="0">
                <a:latin typeface="Consolas" panose="020B0609020204030204" pitchFamily="49" charset="0"/>
              </a:rPr>
              <a:t>(const std::string&amp; tag) : tag_(tag) {};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 err="1">
                <a:latin typeface="Consolas" panose="020B0609020204030204" pitchFamily="49" charset="0"/>
              </a:rPr>
              <a:t>TaggedElement</a:t>
            </a:r>
            <a:r>
              <a:rPr lang="en-US" b="1" dirty="0">
                <a:latin typeface="Consolas" panose="020B0609020204030204" pitchFamily="49" charset="0"/>
              </a:rPr>
              <a:t>(const </a:t>
            </a:r>
            <a:r>
              <a:rPr lang="en-US" b="1" dirty="0" err="1">
                <a:latin typeface="Consolas" panose="020B0609020204030204" pitchFamily="49" charset="0"/>
              </a:rPr>
              <a:t>TaggedElement</a:t>
            </a:r>
            <a:r>
              <a:rPr lang="en-US" b="1" dirty="0">
                <a:latin typeface="Consolas" panose="020B0609020204030204" pitchFamily="49" charset="0"/>
              </a:rPr>
              <a:t>&amp; </a:t>
            </a:r>
            <a:r>
              <a:rPr lang="en-US" b="1" dirty="0" err="1">
                <a:latin typeface="Consolas" panose="020B0609020204030204" pitchFamily="49" charset="0"/>
              </a:rPr>
              <a:t>te</a:t>
            </a:r>
            <a:r>
              <a:rPr lang="en-US" b="1" dirty="0">
                <a:latin typeface="Consolas" panose="020B0609020204030204" pitchFamily="49" charset="0"/>
              </a:rPr>
              <a:t>) = delete;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virtual ~</a:t>
            </a:r>
            <a:r>
              <a:rPr lang="en-US" b="1" dirty="0" err="1">
                <a:latin typeface="Consolas" panose="020B0609020204030204" pitchFamily="49" charset="0"/>
              </a:rPr>
              <a:t>TaggedElement</a:t>
            </a:r>
            <a:r>
              <a:rPr lang="en-US" b="1" dirty="0">
                <a:latin typeface="Consolas" panose="020B0609020204030204" pitchFamily="49" charset="0"/>
              </a:rPr>
              <a:t>() {}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 err="1">
                <a:latin typeface="Consolas" panose="020B0609020204030204" pitchFamily="49" charset="0"/>
              </a:rPr>
              <a:t>TaggedElement</a:t>
            </a:r>
            <a:r>
              <a:rPr lang="en-US" b="1" dirty="0">
                <a:latin typeface="Consolas" panose="020B0609020204030204" pitchFamily="49" charset="0"/>
              </a:rPr>
              <a:t>&amp; operator=(const </a:t>
            </a:r>
            <a:r>
              <a:rPr lang="en-US" b="1" dirty="0" err="1">
                <a:latin typeface="Consolas" panose="020B0609020204030204" pitchFamily="49" charset="0"/>
              </a:rPr>
              <a:t>TaggedElement</a:t>
            </a:r>
            <a:r>
              <a:rPr lang="en-US" b="1" dirty="0">
                <a:latin typeface="Consolas" panose="020B0609020204030204" pitchFamily="49" charset="0"/>
              </a:rPr>
              <a:t>&amp; </a:t>
            </a:r>
            <a:r>
              <a:rPr lang="en-US" b="1" dirty="0" err="1">
                <a:latin typeface="Consolas" panose="020B0609020204030204" pitchFamily="49" charset="0"/>
              </a:rPr>
              <a:t>te</a:t>
            </a:r>
            <a:r>
              <a:rPr lang="en-US" b="1" dirty="0">
                <a:latin typeface="Consolas" panose="020B0609020204030204" pitchFamily="49" charset="0"/>
              </a:rPr>
              <a:t>) = delete;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virtual bool </a:t>
            </a:r>
            <a:r>
              <a:rPr lang="en-US" b="1" dirty="0" err="1">
                <a:latin typeface="Consolas" panose="020B0609020204030204" pitchFamily="49" charset="0"/>
              </a:rPr>
              <a:t>addChild</a:t>
            </a:r>
            <a:r>
              <a:rPr lang="en-US" b="1" dirty="0">
                <a:latin typeface="Consolas" panose="020B0609020204030204" pitchFamily="49" charset="0"/>
              </a:rPr>
              <a:t>(std::</a:t>
            </a:r>
            <a:r>
              <a:rPr lang="en-US" b="1" dirty="0" err="1">
                <a:latin typeface="Consolas" panose="020B0609020204030204" pitchFamily="49" charset="0"/>
              </a:rPr>
              <a:t>shared_ptr</a:t>
            </a:r>
            <a:r>
              <a:rPr lang="en-US" b="1" dirty="0">
                <a:latin typeface="Consolas" panose="020B0609020204030204" pitchFamily="49" charset="0"/>
              </a:rPr>
              <a:t>&lt;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&gt; </a:t>
            </a:r>
            <a:r>
              <a:rPr lang="en-US" b="1" dirty="0" err="1">
                <a:latin typeface="Consolas" panose="020B0609020204030204" pitchFamily="49" charset="0"/>
              </a:rPr>
              <a:t>pChild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virtual bool </a:t>
            </a:r>
            <a:r>
              <a:rPr lang="en-US" b="1" dirty="0" err="1">
                <a:latin typeface="Consolas" panose="020B0609020204030204" pitchFamily="49" charset="0"/>
              </a:rPr>
              <a:t>removeChild</a:t>
            </a:r>
            <a:r>
              <a:rPr lang="en-US" b="1" dirty="0">
                <a:latin typeface="Consolas" panose="020B0609020204030204" pitchFamily="49" charset="0"/>
              </a:rPr>
              <a:t>(std::</a:t>
            </a:r>
            <a:r>
              <a:rPr lang="en-US" b="1" dirty="0" err="1">
                <a:latin typeface="Consolas" panose="020B0609020204030204" pitchFamily="49" charset="0"/>
              </a:rPr>
              <a:t>shared_ptr</a:t>
            </a:r>
            <a:r>
              <a:rPr lang="en-US" b="1" dirty="0">
                <a:latin typeface="Consolas" panose="020B0609020204030204" pitchFamily="49" charset="0"/>
              </a:rPr>
              <a:t>&lt;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&gt; </a:t>
            </a:r>
            <a:r>
              <a:rPr lang="en-US" b="1" dirty="0" err="1">
                <a:latin typeface="Consolas" panose="020B0609020204030204" pitchFamily="49" charset="0"/>
              </a:rPr>
              <a:t>pChild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virtual std::vector&lt;</a:t>
            </a:r>
            <a:r>
              <a:rPr lang="en-US" b="1" dirty="0" err="1">
                <a:latin typeface="Consolas" panose="020B0609020204030204" pitchFamily="49" charset="0"/>
              </a:rPr>
              <a:t>sPtr</a:t>
            </a:r>
            <a:r>
              <a:rPr lang="en-US" b="1" dirty="0">
                <a:latin typeface="Consolas" panose="020B0609020204030204" pitchFamily="49" charset="0"/>
              </a:rPr>
              <a:t>&gt; children();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virtual bool </a:t>
            </a:r>
            <a:r>
              <a:rPr lang="en-US" b="1" dirty="0" err="1">
                <a:latin typeface="Consolas" panose="020B0609020204030204" pitchFamily="49" charset="0"/>
              </a:rPr>
              <a:t>addAttrib</a:t>
            </a:r>
            <a:r>
              <a:rPr lang="en-US" b="1" dirty="0">
                <a:latin typeface="Consolas" panose="020B0609020204030204" pitchFamily="49" charset="0"/>
              </a:rPr>
              <a:t>(const std::string&amp; name, const std::string&amp; value);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virtual bool </a:t>
            </a:r>
            <a:r>
              <a:rPr lang="en-US" b="1" dirty="0" err="1">
                <a:latin typeface="Consolas" panose="020B0609020204030204" pitchFamily="49" charset="0"/>
              </a:rPr>
              <a:t>removeAttrib</a:t>
            </a:r>
            <a:r>
              <a:rPr lang="en-US" b="1" dirty="0">
                <a:latin typeface="Consolas" panose="020B0609020204030204" pitchFamily="49" charset="0"/>
              </a:rPr>
              <a:t>(const std::string&amp; name);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virtual 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::Attributes attributes();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virtual std::string </a:t>
            </a:r>
            <a:r>
              <a:rPr lang="en-US" b="1" dirty="0" err="1">
                <a:latin typeface="Consolas" panose="020B0609020204030204" pitchFamily="49" charset="0"/>
              </a:rPr>
              <a:t>attributeValue</a:t>
            </a:r>
            <a:r>
              <a:rPr lang="en-US" b="1" dirty="0">
                <a:latin typeface="Consolas" panose="020B0609020204030204" pitchFamily="49" charset="0"/>
              </a:rPr>
              <a:t>(const std::string&amp; name);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virtual std::string tag();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virtual std::string value();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virtual std::string </a:t>
            </a:r>
            <a:r>
              <a:rPr lang="en-US" b="1" dirty="0" err="1">
                <a:latin typeface="Consolas" panose="020B0609020204030204" pitchFamily="49" charset="0"/>
              </a:rPr>
              <a:t>toString</a:t>
            </a:r>
            <a:r>
              <a:rPr lang="en-US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private: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std::string tag_;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std::vector&lt;std::</a:t>
            </a:r>
            <a:r>
              <a:rPr lang="en-US" b="1" dirty="0" err="1">
                <a:latin typeface="Consolas" panose="020B0609020204030204" pitchFamily="49" charset="0"/>
              </a:rPr>
              <a:t>shared_ptr</a:t>
            </a:r>
            <a:r>
              <a:rPr lang="en-US" b="1" dirty="0">
                <a:latin typeface="Consolas" panose="020B0609020204030204" pitchFamily="49" charset="0"/>
              </a:rPr>
              <a:t>&lt;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&gt;&gt; children_;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::Attributes </a:t>
            </a:r>
            <a:r>
              <a:rPr lang="en-US" b="1" dirty="0" err="1">
                <a:latin typeface="Consolas" panose="020B0609020204030204" pitchFamily="49" charset="0"/>
              </a:rPr>
              <a:t>attribs</a:t>
            </a:r>
            <a:r>
              <a:rPr lang="en-US" b="1" dirty="0">
                <a:latin typeface="Consolas" panose="020B0609020204030204" pitchFamily="49" charset="0"/>
              </a:rPr>
              <a:t>_;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};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EA116E-7574-4E70-AA9C-3291B4CC4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273175"/>
            <a:ext cx="5746750" cy="5219700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70000"/>
              </a:lnSpc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inline std::vector&lt;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::</a:t>
            </a:r>
            <a:r>
              <a:rPr lang="en-US" b="1" dirty="0" err="1">
                <a:latin typeface="Consolas" panose="020B0609020204030204" pitchFamily="49" charset="0"/>
              </a:rPr>
              <a:t>sPtr</a:t>
            </a:r>
            <a:r>
              <a:rPr lang="en-US" b="1" dirty="0">
                <a:latin typeface="Consolas" panose="020B0609020204030204" pitchFamily="49" charset="0"/>
              </a:rPr>
              <a:t>&gt; </a:t>
            </a:r>
            <a:r>
              <a:rPr lang="en-US" b="1" dirty="0" err="1">
                <a:latin typeface="Consolas" panose="020B0609020204030204" pitchFamily="49" charset="0"/>
              </a:rPr>
              <a:t>TaggedElement</a:t>
            </a:r>
            <a:r>
              <a:rPr lang="en-US" b="1" dirty="0">
                <a:latin typeface="Consolas" panose="020B0609020204030204" pitchFamily="49" charset="0"/>
              </a:rPr>
              <a:t>::children()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return children_;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inline 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::Attributes </a:t>
            </a:r>
            <a:r>
              <a:rPr lang="en-US" b="1" dirty="0" err="1">
                <a:latin typeface="Consolas" panose="020B0609020204030204" pitchFamily="49" charset="0"/>
              </a:rPr>
              <a:t>TaggedElement</a:t>
            </a:r>
            <a:r>
              <a:rPr lang="en-US" b="1" dirty="0">
                <a:latin typeface="Consolas" panose="020B0609020204030204" pitchFamily="49" charset="0"/>
              </a:rPr>
              <a:t>::attributes()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return </a:t>
            </a:r>
            <a:r>
              <a:rPr lang="en-US" b="1" dirty="0" err="1">
                <a:latin typeface="Consolas" panose="020B0609020204030204" pitchFamily="49" charset="0"/>
              </a:rPr>
              <a:t>attribs</a:t>
            </a:r>
            <a:r>
              <a:rPr lang="en-US" b="1" dirty="0">
                <a:latin typeface="Consolas" panose="020B0609020204030204" pitchFamily="49" charset="0"/>
              </a:rPr>
              <a:t>_;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inline std::string </a:t>
            </a:r>
            <a:r>
              <a:rPr lang="en-US" b="1" dirty="0" err="1">
                <a:latin typeface="Consolas" panose="020B0609020204030204" pitchFamily="49" charset="0"/>
              </a:rPr>
              <a:t>TaggedElement</a:t>
            </a:r>
            <a:r>
              <a:rPr lang="en-US" b="1" dirty="0">
                <a:latin typeface="Consolas" panose="020B0609020204030204" pitchFamily="49" charset="0"/>
              </a:rPr>
              <a:t>::</a:t>
            </a:r>
            <a:r>
              <a:rPr lang="en-US" b="1" dirty="0" err="1">
                <a:latin typeface="Consolas" panose="020B0609020204030204" pitchFamily="49" charset="0"/>
              </a:rPr>
              <a:t>attributeValue</a:t>
            </a:r>
            <a:r>
              <a:rPr lang="en-US" b="1" dirty="0">
                <a:latin typeface="Consolas" panose="020B0609020204030204" pitchFamily="49" charset="0"/>
              </a:rPr>
              <a:t>(const std::string&amp; name)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for (auto </a:t>
            </a:r>
            <a:r>
              <a:rPr lang="en-US" b="1" dirty="0" err="1">
                <a:latin typeface="Consolas" panose="020B0609020204030204" pitchFamily="49" charset="0"/>
              </a:rPr>
              <a:t>attrib</a:t>
            </a:r>
            <a:r>
              <a:rPr lang="en-US" b="1" dirty="0">
                <a:latin typeface="Consolas" panose="020B0609020204030204" pitchFamily="49" charset="0"/>
              </a:rPr>
              <a:t> : </a:t>
            </a:r>
            <a:r>
              <a:rPr lang="en-US" b="1" dirty="0" err="1">
                <a:latin typeface="Consolas" panose="020B0609020204030204" pitchFamily="49" charset="0"/>
              </a:rPr>
              <a:t>attribs</a:t>
            </a:r>
            <a:r>
              <a:rPr lang="en-US" b="1" dirty="0">
                <a:latin typeface="Consolas" panose="020B0609020204030204" pitchFamily="49" charset="0"/>
              </a:rPr>
              <a:t>_)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if (</a:t>
            </a:r>
            <a:r>
              <a:rPr lang="en-US" b="1" dirty="0" err="1">
                <a:latin typeface="Consolas" panose="020B0609020204030204" pitchFamily="49" charset="0"/>
              </a:rPr>
              <a:t>attrib.first</a:t>
            </a:r>
            <a:r>
              <a:rPr lang="en-US" b="1" dirty="0">
                <a:latin typeface="Consolas" panose="020B0609020204030204" pitchFamily="49" charset="0"/>
              </a:rPr>
              <a:t> == name)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  return </a:t>
            </a:r>
            <a:r>
              <a:rPr lang="en-US" b="1" dirty="0" err="1">
                <a:latin typeface="Consolas" panose="020B0609020204030204" pitchFamily="49" charset="0"/>
              </a:rPr>
              <a:t>attrib.second</a:t>
            </a:r>
            <a:r>
              <a:rPr lang="en-US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return "";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inline std::string </a:t>
            </a:r>
            <a:r>
              <a:rPr lang="en-US" b="1" dirty="0" err="1">
                <a:latin typeface="Consolas" panose="020B0609020204030204" pitchFamily="49" charset="0"/>
              </a:rPr>
              <a:t>TaggedElement</a:t>
            </a:r>
            <a:r>
              <a:rPr lang="en-US" b="1" dirty="0">
                <a:latin typeface="Consolas" panose="020B0609020204030204" pitchFamily="49" charset="0"/>
              </a:rPr>
              <a:t>::tag() { return tag_; 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std::</a:t>
            </a:r>
            <a:r>
              <a:rPr lang="en-US" b="1" dirty="0" err="1">
                <a:latin typeface="Consolas" panose="020B0609020204030204" pitchFamily="49" charset="0"/>
              </a:rPr>
              <a:t>shared_ptr</a:t>
            </a:r>
            <a:r>
              <a:rPr lang="en-US" b="1" dirty="0">
                <a:latin typeface="Consolas" panose="020B0609020204030204" pitchFamily="49" charset="0"/>
              </a:rPr>
              <a:t>&lt;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&gt; </a:t>
            </a:r>
            <a:br>
              <a:rPr lang="en-US" b="1" dirty="0">
                <a:latin typeface="Consolas" panose="020B0609020204030204" pitchFamily="49" charset="0"/>
              </a:rPr>
            </a:br>
            <a:br>
              <a:rPr lang="en-US" b="1" dirty="0">
                <a:latin typeface="Consolas" panose="020B0609020204030204" pitchFamily="49" charset="0"/>
              </a:rPr>
            </a:b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 err="1">
                <a:latin typeface="Consolas" panose="020B0609020204030204" pitchFamily="49" charset="0"/>
              </a:rPr>
              <a:t>makeTaggedElement</a:t>
            </a:r>
            <a:r>
              <a:rPr lang="en-US" b="1" dirty="0">
                <a:latin typeface="Consolas" panose="020B0609020204030204" pitchFamily="49" charset="0"/>
              </a:rPr>
              <a:t>(const std::string&amp; tag, const std::string&amp; body = "");</a:t>
            </a:r>
          </a:p>
        </p:txBody>
      </p:sp>
    </p:spTree>
    <p:extLst>
      <p:ext uri="{BB962C8B-B14F-4D97-AF65-F5344CB8AC3E}">
        <p14:creationId xmlns:p14="http://schemas.microsoft.com/office/powerpoint/2010/main" val="2241129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F1EA57D-EEAD-43E5-882E-9360E2B3A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TextElement</a:t>
            </a:r>
            <a:r>
              <a:rPr lang="en-US" dirty="0"/>
              <a:t> – Leaf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7552E-7B72-4E7A-98EB-0D7D067535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750" y="1399978"/>
            <a:ext cx="5480050" cy="4776985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endParaRPr lang="en-US" sz="2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100" b="1" dirty="0">
                <a:latin typeface="Consolas" panose="020B0609020204030204" pitchFamily="49" charset="0"/>
              </a:rPr>
              <a:t>  class </a:t>
            </a:r>
            <a:r>
              <a:rPr lang="en-US" sz="1100" b="1" dirty="0" err="1">
                <a:latin typeface="Consolas" panose="020B0609020204030204" pitchFamily="49" charset="0"/>
              </a:rPr>
              <a:t>TextElement</a:t>
            </a:r>
            <a:r>
              <a:rPr lang="en-US" sz="1100" b="1" dirty="0">
                <a:latin typeface="Consolas" panose="020B0609020204030204" pitchFamily="49" charset="0"/>
              </a:rPr>
              <a:t> : public </a:t>
            </a:r>
            <a:r>
              <a:rPr lang="en-US" sz="1100" b="1" dirty="0" err="1">
                <a:latin typeface="Consolas" panose="020B0609020204030204" pitchFamily="49" charset="0"/>
              </a:rPr>
              <a:t>AbstractXmlElement</a:t>
            </a:r>
            <a:endParaRPr lang="en-US" sz="11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100" b="1" dirty="0">
                <a:latin typeface="Consolas" panose="020B0609020204030204" pitchFamily="49" charset="0"/>
              </a:rPr>
              <a:t> 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1" dirty="0">
                <a:latin typeface="Consolas" panose="020B0609020204030204" pitchFamily="49" charset="0"/>
              </a:rPr>
              <a:t>  public: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1" dirty="0">
                <a:latin typeface="Consolas" panose="020B0609020204030204" pitchFamily="49" charset="0"/>
              </a:rPr>
              <a:t>    </a:t>
            </a:r>
            <a:r>
              <a:rPr lang="en-US" sz="1100" b="1" dirty="0" err="1">
                <a:latin typeface="Consolas" panose="020B0609020204030204" pitchFamily="49" charset="0"/>
              </a:rPr>
              <a:t>TextElement</a:t>
            </a:r>
            <a:r>
              <a:rPr lang="en-US" sz="1100" b="1" dirty="0">
                <a:latin typeface="Consolas" panose="020B0609020204030204" pitchFamily="49" charset="0"/>
              </a:rPr>
              <a:t>(const std::string&amp; text) : text_(text) {}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1" dirty="0">
                <a:latin typeface="Consolas" panose="020B0609020204030204" pitchFamily="49" charset="0"/>
              </a:rPr>
              <a:t>    virtual ~</a:t>
            </a:r>
            <a:r>
              <a:rPr lang="en-US" sz="1100" b="1" dirty="0" err="1">
                <a:latin typeface="Consolas" panose="020B0609020204030204" pitchFamily="49" charset="0"/>
              </a:rPr>
              <a:t>TextElement</a:t>
            </a:r>
            <a:r>
              <a:rPr lang="en-US" sz="1100" b="1" dirty="0">
                <a:latin typeface="Consolas" panose="020B0609020204030204" pitchFamily="49" charset="0"/>
              </a:rPr>
              <a:t>() {}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1" dirty="0">
                <a:latin typeface="Consolas" panose="020B0609020204030204" pitchFamily="49" charset="0"/>
              </a:rPr>
              <a:t>    </a:t>
            </a:r>
            <a:r>
              <a:rPr lang="en-US" sz="1100" b="1" dirty="0" err="1">
                <a:latin typeface="Consolas" panose="020B0609020204030204" pitchFamily="49" charset="0"/>
              </a:rPr>
              <a:t>TextElement</a:t>
            </a:r>
            <a:r>
              <a:rPr lang="en-US" sz="1100" b="1" dirty="0">
                <a:latin typeface="Consolas" panose="020B0609020204030204" pitchFamily="49" charset="0"/>
              </a:rPr>
              <a:t>(const </a:t>
            </a:r>
            <a:r>
              <a:rPr lang="en-US" sz="1100" b="1" dirty="0" err="1">
                <a:latin typeface="Consolas" panose="020B0609020204030204" pitchFamily="49" charset="0"/>
              </a:rPr>
              <a:t>TextElement</a:t>
            </a:r>
            <a:r>
              <a:rPr lang="en-US" sz="1100" b="1" dirty="0">
                <a:latin typeface="Consolas" panose="020B0609020204030204" pitchFamily="49" charset="0"/>
              </a:rPr>
              <a:t>&amp; </a:t>
            </a:r>
            <a:r>
              <a:rPr lang="en-US" sz="1100" b="1" dirty="0" err="1">
                <a:latin typeface="Consolas" panose="020B0609020204030204" pitchFamily="49" charset="0"/>
              </a:rPr>
              <a:t>te</a:t>
            </a:r>
            <a:r>
              <a:rPr lang="en-US" sz="1100" b="1" dirty="0">
                <a:latin typeface="Consolas" panose="020B0609020204030204" pitchFamily="49" charset="0"/>
              </a:rPr>
              <a:t>) = delete;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1" dirty="0">
                <a:latin typeface="Consolas" panose="020B0609020204030204" pitchFamily="49" charset="0"/>
              </a:rPr>
              <a:t>    </a:t>
            </a:r>
            <a:r>
              <a:rPr lang="en-US" sz="1100" b="1" dirty="0" err="1">
                <a:latin typeface="Consolas" panose="020B0609020204030204" pitchFamily="49" charset="0"/>
              </a:rPr>
              <a:t>TextElement</a:t>
            </a:r>
            <a:r>
              <a:rPr lang="en-US" sz="1100" b="1" dirty="0">
                <a:latin typeface="Consolas" panose="020B0609020204030204" pitchFamily="49" charset="0"/>
              </a:rPr>
              <a:t>&amp; operator=(const </a:t>
            </a:r>
            <a:r>
              <a:rPr lang="en-US" sz="1100" b="1" dirty="0" err="1">
                <a:latin typeface="Consolas" panose="020B0609020204030204" pitchFamily="49" charset="0"/>
              </a:rPr>
              <a:t>TextElement</a:t>
            </a:r>
            <a:r>
              <a:rPr lang="en-US" sz="1100" b="1" dirty="0">
                <a:latin typeface="Consolas" panose="020B0609020204030204" pitchFamily="49" charset="0"/>
              </a:rPr>
              <a:t>&amp; </a:t>
            </a:r>
            <a:r>
              <a:rPr lang="en-US" sz="1100" b="1" dirty="0" err="1">
                <a:latin typeface="Consolas" panose="020B0609020204030204" pitchFamily="49" charset="0"/>
              </a:rPr>
              <a:t>te</a:t>
            </a:r>
            <a:r>
              <a:rPr lang="en-US" sz="1100" b="1" dirty="0">
                <a:latin typeface="Consolas" panose="020B0609020204030204" pitchFamily="49" charset="0"/>
              </a:rPr>
              <a:t>) = delete;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1" dirty="0">
                <a:latin typeface="Consolas" panose="020B0609020204030204" pitchFamily="49" charset="0"/>
              </a:rPr>
              <a:t>    virtual std::string value();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1" dirty="0">
                <a:latin typeface="Consolas" panose="020B0609020204030204" pitchFamily="49" charset="0"/>
              </a:rPr>
              <a:t>    virtual std::string </a:t>
            </a:r>
            <a:r>
              <a:rPr lang="en-US" sz="1100" b="1" dirty="0" err="1">
                <a:latin typeface="Consolas" panose="020B0609020204030204" pitchFamily="49" charset="0"/>
              </a:rPr>
              <a:t>toString</a:t>
            </a:r>
            <a:r>
              <a:rPr lang="en-US" sz="11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1" dirty="0">
                <a:latin typeface="Consolas" panose="020B0609020204030204" pitchFamily="49" charset="0"/>
              </a:rPr>
              <a:t>  private: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1" dirty="0">
                <a:latin typeface="Consolas" panose="020B0609020204030204" pitchFamily="49" charset="0"/>
              </a:rPr>
              <a:t>    std::string text_;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1" dirty="0">
                <a:latin typeface="Consolas" panose="020B0609020204030204" pitchFamily="49" charset="0"/>
              </a:rPr>
              <a:t>  };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EA116E-7574-4E70-AA9C-3291B4CC4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399978"/>
            <a:ext cx="5746750" cy="4998342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endParaRPr lang="en-US" sz="6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600" b="1" dirty="0">
                <a:latin typeface="Consolas" panose="020B0609020204030204" pitchFamily="49" charset="0"/>
              </a:rPr>
              <a:t>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1" dirty="0">
                <a:latin typeface="Consolas" panose="020B0609020204030204" pitchFamily="49" charset="0"/>
              </a:rPr>
              <a:t>inline std::string </a:t>
            </a:r>
            <a:r>
              <a:rPr lang="en-US" sz="1100" b="1" dirty="0" err="1">
                <a:latin typeface="Consolas" panose="020B0609020204030204" pitchFamily="49" charset="0"/>
              </a:rPr>
              <a:t>TextElement</a:t>
            </a:r>
            <a:r>
              <a:rPr lang="en-US" sz="1100" b="1" dirty="0">
                <a:latin typeface="Consolas" panose="020B0609020204030204" pitchFamily="49" charset="0"/>
              </a:rPr>
              <a:t>::value() { return text_; 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100" b="1" dirty="0">
                <a:latin typeface="Consolas" panose="020B0609020204030204" pitchFamily="49" charset="0"/>
              </a:rPr>
              <a:t>std::</a:t>
            </a:r>
            <a:r>
              <a:rPr lang="en-US" sz="1100" b="1" dirty="0" err="1">
                <a:latin typeface="Consolas" panose="020B0609020204030204" pitchFamily="49" charset="0"/>
              </a:rPr>
              <a:t>shared_ptr</a:t>
            </a:r>
            <a:r>
              <a:rPr lang="en-US" sz="1100" b="1" dirty="0">
                <a:latin typeface="Consolas" panose="020B0609020204030204" pitchFamily="49" charset="0"/>
              </a:rPr>
              <a:t>&lt;</a:t>
            </a:r>
            <a:r>
              <a:rPr lang="en-US" sz="1100" b="1" dirty="0" err="1">
                <a:latin typeface="Consolas" panose="020B0609020204030204" pitchFamily="49" charset="0"/>
              </a:rPr>
              <a:t>AbstractXmlElement</a:t>
            </a:r>
            <a:r>
              <a:rPr lang="en-US" sz="1100" b="1" dirty="0">
                <a:latin typeface="Consolas" panose="020B0609020204030204" pitchFamily="49" charset="0"/>
              </a:rPr>
              <a:t>&gt; </a:t>
            </a:r>
            <a:br>
              <a:rPr lang="en-US" sz="1100" b="1" dirty="0">
                <a:latin typeface="Consolas" panose="020B0609020204030204" pitchFamily="49" charset="0"/>
              </a:rPr>
            </a:br>
            <a:br>
              <a:rPr lang="en-US" sz="1100" b="1" dirty="0">
                <a:latin typeface="Consolas" panose="020B0609020204030204" pitchFamily="49" charset="0"/>
              </a:rPr>
            </a:br>
            <a:r>
              <a:rPr lang="en-US" sz="1100" b="1" dirty="0">
                <a:latin typeface="Consolas" panose="020B0609020204030204" pitchFamily="49" charset="0"/>
              </a:rPr>
              <a:t>    </a:t>
            </a:r>
            <a:r>
              <a:rPr lang="en-US" sz="1100" b="1" dirty="0" err="1">
                <a:latin typeface="Consolas" panose="020B0609020204030204" pitchFamily="49" charset="0"/>
              </a:rPr>
              <a:t>makeTextElement</a:t>
            </a:r>
            <a:r>
              <a:rPr lang="en-US" sz="1100" b="1" dirty="0">
                <a:latin typeface="Consolas" panose="020B0609020204030204" pitchFamily="49" charset="0"/>
              </a:rPr>
              <a:t>(const std::string&amp; text);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EFD0CF-1B63-4FD4-8697-7DF564B58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159707"/>
            <a:ext cx="4765725" cy="244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330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D78609E-990C-4E03-8B0C-38274B668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 for the Code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8DE863-F215-449E-A32B-EF96A30E5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Other Composites:</a:t>
            </a:r>
          </a:p>
          <a:p>
            <a:r>
              <a:rPr lang="en-US" dirty="0"/>
              <a:t>Graph</a:t>
            </a:r>
          </a:p>
          <a:p>
            <a:r>
              <a:rPr lang="en-US" dirty="0"/>
              <a:t>Abstract Syntax Tree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CD2234-A4F4-4288-BF7D-C7F6E0B63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6932" y="1335584"/>
            <a:ext cx="4576868" cy="3429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CB2D3C4-674C-4661-99F1-43FF33F098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1306" y="3194736"/>
            <a:ext cx="2979583" cy="323064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8205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8E33DA-B781-4776-B8A8-70FD9EFB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Structure – from “Design Patterns”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FA91B2-A346-4E1D-B7CC-A43BD78BD4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73548"/>
            <a:ext cx="11089136" cy="515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907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F70E2AA-3F55-4CAC-88A6-FB502D8363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0834" y="0"/>
            <a:ext cx="5181600" cy="2660059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81B387AF-06D9-41AD-BA83-53214FC58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525"/>
          </a:xfrm>
        </p:spPr>
        <p:txBody>
          <a:bodyPr/>
          <a:lstStyle/>
          <a:p>
            <a:r>
              <a:rPr lang="en-US" dirty="0"/>
              <a:t>Composite Classes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C339A8-0517-4E28-A43A-88921517F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79550"/>
            <a:ext cx="5181600" cy="4697413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latin typeface="Consolas" panose="020B0609020204030204" pitchFamily="49" charset="0"/>
              </a:rPr>
              <a:t>#include &lt;vector&gt;</a:t>
            </a:r>
          </a:p>
          <a:p>
            <a:pPr marL="0" indent="0">
              <a:lnSpc>
                <a:spcPct val="70000"/>
              </a:lnSpc>
              <a:buNone/>
            </a:pPr>
            <a:endParaRPr lang="en-US" sz="36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latin typeface="Consolas" panose="020B0609020204030204" pitchFamily="49" charset="0"/>
              </a:rPr>
              <a:t>class Component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latin typeface="Consolas" panose="020B0609020204030204" pitchFamily="49" charset="0"/>
              </a:rPr>
              <a:t>public: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latin typeface="Consolas" panose="020B0609020204030204" pitchFamily="49" charset="0"/>
              </a:rPr>
              <a:t>  virtual ~Component() {}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latin typeface="Consolas" panose="020B0609020204030204" pitchFamily="49" charset="0"/>
              </a:rPr>
              <a:t>  virtual void Operation()=0;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latin typeface="Consolas" panose="020B0609020204030204" pitchFamily="49" charset="0"/>
              </a:rPr>
              <a:t>  virtual bool Add(Component* </a:t>
            </a:r>
            <a:r>
              <a:rPr lang="en-US" sz="3600" b="1" dirty="0" err="1">
                <a:latin typeface="Consolas" panose="020B0609020204030204" pitchFamily="49" charset="0"/>
              </a:rPr>
              <a:t>pComp</a:t>
            </a:r>
            <a:r>
              <a:rPr lang="en-US" sz="3600" b="1" dirty="0">
                <a:latin typeface="Consolas" panose="020B0609020204030204" pitchFamily="49" charset="0"/>
              </a:rPr>
              <a:t>) { return false; 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latin typeface="Consolas" panose="020B0609020204030204" pitchFamily="49" charset="0"/>
              </a:rPr>
              <a:t>  virtual bool Remove(Component* </a:t>
            </a:r>
            <a:r>
              <a:rPr lang="en-US" sz="3600" b="1" dirty="0" err="1">
                <a:latin typeface="Consolas" panose="020B0609020204030204" pitchFamily="49" charset="0"/>
              </a:rPr>
              <a:t>pComp</a:t>
            </a:r>
            <a:r>
              <a:rPr lang="en-US" sz="3600" b="1" dirty="0">
                <a:latin typeface="Consolas" panose="020B0609020204030204" pitchFamily="49" charset="0"/>
              </a:rPr>
              <a:t>) { return false; 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latin typeface="Consolas" panose="020B0609020204030204" pitchFamily="49" charset="0"/>
              </a:rPr>
              <a:t>  virtual Component* </a:t>
            </a:r>
            <a:r>
              <a:rPr lang="en-US" sz="3600" b="1" dirty="0" err="1">
                <a:latin typeface="Consolas" panose="020B0609020204030204" pitchFamily="49" charset="0"/>
              </a:rPr>
              <a:t>GetChild</a:t>
            </a:r>
            <a:r>
              <a:rPr lang="en-US" sz="3600" b="1" dirty="0">
                <a:latin typeface="Consolas" panose="020B0609020204030204" pitchFamily="49" charset="0"/>
              </a:rPr>
              <a:t>(int) { return 0; };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latin typeface="Consolas" panose="020B0609020204030204" pitchFamily="49" charset="0"/>
              </a:rPr>
              <a:t>};</a:t>
            </a:r>
          </a:p>
          <a:p>
            <a:pPr marL="0" indent="0">
              <a:lnSpc>
                <a:spcPct val="70000"/>
              </a:lnSpc>
              <a:buNone/>
            </a:pPr>
            <a:endParaRPr lang="en-US" sz="36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latin typeface="Consolas" panose="020B0609020204030204" pitchFamily="49" charset="0"/>
              </a:rPr>
              <a:t>class Leaf : public Component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latin typeface="Consolas" panose="020B0609020204030204" pitchFamily="49" charset="0"/>
              </a:rPr>
              <a:t>public: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latin typeface="Consolas" panose="020B0609020204030204" pitchFamily="49" charset="0"/>
              </a:rPr>
              <a:t>  Leaf();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latin typeface="Consolas" panose="020B0609020204030204" pitchFamily="49" charset="0"/>
              </a:rPr>
              <a:t>  void Operation();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latin typeface="Consolas" panose="020B0609020204030204" pitchFamily="49" charset="0"/>
              </a:rPr>
              <a:t>private: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latin typeface="Consolas" panose="020B0609020204030204" pitchFamily="49" charset="0"/>
              </a:rPr>
              <a:t>  static </a:t>
            </a:r>
            <a:r>
              <a:rPr lang="en-US" sz="3600" b="1" dirty="0" err="1">
                <a:latin typeface="Consolas" panose="020B0609020204030204" pitchFamily="49" charset="0"/>
              </a:rPr>
              <a:t>size_t</a:t>
            </a:r>
            <a:r>
              <a:rPr lang="en-US" sz="3600" b="1" dirty="0">
                <a:latin typeface="Consolas" panose="020B0609020204030204" pitchFamily="49" charset="0"/>
              </a:rPr>
              <a:t> </a:t>
            </a:r>
            <a:r>
              <a:rPr lang="en-US" sz="3600" b="1" dirty="0" err="1">
                <a:latin typeface="Consolas" panose="020B0609020204030204" pitchFamily="49" charset="0"/>
              </a:rPr>
              <a:t>leafCount</a:t>
            </a:r>
            <a:r>
              <a:rPr lang="en-US" sz="36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latin typeface="Consolas" panose="020B0609020204030204" pitchFamily="49" charset="0"/>
              </a:rPr>
              <a:t>  </a:t>
            </a:r>
            <a:r>
              <a:rPr lang="en-US" sz="3600" b="1" dirty="0" err="1">
                <a:latin typeface="Consolas" panose="020B0609020204030204" pitchFamily="49" charset="0"/>
              </a:rPr>
              <a:t>size_t</a:t>
            </a:r>
            <a:r>
              <a:rPr lang="en-US" sz="3600" b="1" dirty="0">
                <a:latin typeface="Consolas" panose="020B0609020204030204" pitchFamily="49" charset="0"/>
              </a:rPr>
              <a:t> myCount;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latin typeface="Consolas" panose="020B0609020204030204" pitchFamily="49" charset="0"/>
              </a:rPr>
              <a:t>};</a:t>
            </a:r>
          </a:p>
          <a:p>
            <a:pPr>
              <a:lnSpc>
                <a:spcPct val="70000"/>
              </a:lnSpc>
            </a:pPr>
            <a:endParaRPr lang="en-US" dirty="0"/>
          </a:p>
          <a:p>
            <a:pPr marL="0" indent="0">
              <a:lnSpc>
                <a:spcPct val="70000"/>
              </a:lnSpc>
              <a:buNone/>
            </a:pP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DFA5D27-3C3C-4E76-ABB2-9CAE53800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59292"/>
            <a:ext cx="5181600" cy="386847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sz="37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3700" b="1" dirty="0">
                <a:latin typeface="Consolas" panose="020B0609020204030204" pitchFamily="49" charset="0"/>
              </a:rPr>
              <a:t>class Composite : public Component</a:t>
            </a:r>
          </a:p>
          <a:p>
            <a:pPr marL="0" indent="0">
              <a:buNone/>
            </a:pPr>
            <a:r>
              <a:rPr lang="en-US" sz="37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3700" b="1" dirty="0">
                <a:latin typeface="Consolas" panose="020B06090202040302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sz="3700" b="1" dirty="0">
                <a:latin typeface="Consolas" panose="020B0609020204030204" pitchFamily="49" charset="0"/>
              </a:rPr>
              <a:t>  Composite();</a:t>
            </a:r>
          </a:p>
          <a:p>
            <a:pPr marL="0" indent="0">
              <a:buNone/>
            </a:pPr>
            <a:r>
              <a:rPr lang="en-US" sz="3700" b="1" dirty="0">
                <a:latin typeface="Consolas" panose="020B0609020204030204" pitchFamily="49" charset="0"/>
              </a:rPr>
              <a:t>  ~Composite();</a:t>
            </a:r>
          </a:p>
          <a:p>
            <a:pPr marL="0" indent="0">
              <a:buNone/>
            </a:pPr>
            <a:r>
              <a:rPr lang="en-US" sz="3700" b="1" dirty="0">
                <a:latin typeface="Consolas" panose="020B0609020204030204" pitchFamily="49" charset="0"/>
              </a:rPr>
              <a:t>  void Operation();</a:t>
            </a:r>
          </a:p>
          <a:p>
            <a:pPr marL="0" indent="0">
              <a:buNone/>
            </a:pPr>
            <a:r>
              <a:rPr lang="en-US" sz="3700" b="1" dirty="0">
                <a:latin typeface="Consolas" panose="020B0609020204030204" pitchFamily="49" charset="0"/>
              </a:rPr>
              <a:t>  bool Add(Component* </a:t>
            </a:r>
            <a:r>
              <a:rPr lang="en-US" sz="3700" b="1" dirty="0" err="1">
                <a:latin typeface="Consolas" panose="020B0609020204030204" pitchFamily="49" charset="0"/>
              </a:rPr>
              <a:t>pComp</a:t>
            </a:r>
            <a:r>
              <a:rPr lang="en-US" sz="3700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3700" b="1" dirty="0">
                <a:latin typeface="Consolas" panose="020B0609020204030204" pitchFamily="49" charset="0"/>
              </a:rPr>
              <a:t>  bool Remove(Component* </a:t>
            </a:r>
            <a:r>
              <a:rPr lang="en-US" sz="3700" b="1" dirty="0" err="1">
                <a:latin typeface="Consolas" panose="020B0609020204030204" pitchFamily="49" charset="0"/>
              </a:rPr>
              <a:t>pComp</a:t>
            </a:r>
            <a:r>
              <a:rPr lang="en-US" sz="3700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3700" b="1" dirty="0">
                <a:latin typeface="Consolas" panose="020B0609020204030204" pitchFamily="49" charset="0"/>
              </a:rPr>
              <a:t>  Component* </a:t>
            </a:r>
            <a:r>
              <a:rPr lang="en-US" sz="3700" b="1" dirty="0" err="1">
                <a:latin typeface="Consolas" panose="020B0609020204030204" pitchFamily="49" charset="0"/>
              </a:rPr>
              <a:t>GetChild</a:t>
            </a:r>
            <a:r>
              <a:rPr lang="en-US" sz="3700" b="1" dirty="0">
                <a:latin typeface="Consolas" panose="020B0609020204030204" pitchFamily="49" charset="0"/>
              </a:rPr>
              <a:t>(</a:t>
            </a:r>
            <a:r>
              <a:rPr lang="en-US" sz="3700" b="1" dirty="0" err="1">
                <a:latin typeface="Consolas" panose="020B0609020204030204" pitchFamily="49" charset="0"/>
              </a:rPr>
              <a:t>size_t</a:t>
            </a:r>
            <a:r>
              <a:rPr lang="en-US" sz="3700" b="1" dirty="0">
                <a:latin typeface="Consolas" panose="020B0609020204030204" pitchFamily="49" charset="0"/>
              </a:rPr>
              <a:t> i);</a:t>
            </a:r>
          </a:p>
          <a:p>
            <a:pPr marL="0" indent="0">
              <a:buNone/>
            </a:pPr>
            <a:r>
              <a:rPr lang="en-US" sz="3700" b="1" dirty="0">
                <a:latin typeface="Consolas" panose="020B0609020204030204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sz="3700" b="1" dirty="0">
                <a:latin typeface="Consolas" panose="020B0609020204030204" pitchFamily="49" charset="0"/>
              </a:rPr>
              <a:t>  std::vector&lt;Component*&gt; children;</a:t>
            </a:r>
          </a:p>
          <a:p>
            <a:pPr marL="0" indent="0">
              <a:buNone/>
            </a:pPr>
            <a:r>
              <a:rPr lang="en-US" sz="3700" b="1" dirty="0">
                <a:latin typeface="Consolas" panose="020B0609020204030204" pitchFamily="49" charset="0"/>
              </a:rPr>
              <a:t>  static </a:t>
            </a:r>
            <a:r>
              <a:rPr lang="en-US" sz="3700" b="1" dirty="0" err="1">
                <a:latin typeface="Consolas" panose="020B0609020204030204" pitchFamily="49" charset="0"/>
              </a:rPr>
              <a:t>size_t</a:t>
            </a:r>
            <a:r>
              <a:rPr lang="en-US" sz="3700" b="1" dirty="0">
                <a:latin typeface="Consolas" panose="020B0609020204030204" pitchFamily="49" charset="0"/>
              </a:rPr>
              <a:t> </a:t>
            </a:r>
            <a:r>
              <a:rPr lang="en-US" sz="3700" b="1" dirty="0" err="1">
                <a:latin typeface="Consolas" panose="020B0609020204030204" pitchFamily="49" charset="0"/>
              </a:rPr>
              <a:t>compositeCount</a:t>
            </a:r>
            <a:r>
              <a:rPr lang="en-US" sz="37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3700" b="1" dirty="0">
                <a:latin typeface="Consolas" panose="020B0609020204030204" pitchFamily="49" charset="0"/>
              </a:rPr>
              <a:t>  </a:t>
            </a:r>
            <a:r>
              <a:rPr lang="en-US" sz="3700" b="1" dirty="0" err="1">
                <a:latin typeface="Consolas" panose="020B0609020204030204" pitchFamily="49" charset="0"/>
              </a:rPr>
              <a:t>size_t</a:t>
            </a:r>
            <a:r>
              <a:rPr lang="en-US" sz="3700" b="1" dirty="0">
                <a:latin typeface="Consolas" panose="020B0609020204030204" pitchFamily="49" charset="0"/>
              </a:rPr>
              <a:t> myCount;</a:t>
            </a:r>
          </a:p>
          <a:p>
            <a:pPr marL="0" indent="0">
              <a:buNone/>
            </a:pPr>
            <a:r>
              <a:rPr lang="en-US" sz="3700" b="1" dirty="0"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93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36F6B-34F6-4C3E-89BC-D8BDE9EA6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C794-4034-4862-960F-62B8E1E2CF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5350" y="1368227"/>
            <a:ext cx="10115550" cy="4776985"/>
          </a:xfrm>
        </p:spPr>
        <p:txBody>
          <a:bodyPr>
            <a:normAutofit/>
          </a:bodyPr>
          <a:lstStyle/>
          <a:p>
            <a:pPr marL="0" indent="0">
              <a:lnSpc>
                <a:spcPct val="60000"/>
              </a:lnSpc>
              <a:buNone/>
            </a:pPr>
            <a:endParaRPr lang="en-US" sz="18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60000"/>
              </a:lnSpc>
              <a:buNone/>
            </a:pPr>
            <a:r>
              <a:rPr lang="en-US" sz="1800" b="1" dirty="0">
                <a:latin typeface="Consolas" panose="020B0609020204030204" pitchFamily="49" charset="0"/>
              </a:rPr>
              <a:t>void Leaf::Operation()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18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1800" b="1" dirty="0">
                <a:latin typeface="Consolas" panose="020B0609020204030204" pitchFamily="49" charset="0"/>
              </a:rPr>
              <a:t>  std::cout &lt;&lt; "\n  Leaf #" &lt;&lt; myCount &lt;&lt; " here";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1800" b="1" dirty="0">
                <a:latin typeface="Consolas" panose="020B0609020204030204" pitchFamily="49" charset="0"/>
              </a:rPr>
              <a:t>}</a:t>
            </a:r>
            <a:br>
              <a:rPr lang="en-US" sz="1800" b="1" dirty="0">
                <a:latin typeface="Consolas" panose="020B0609020204030204" pitchFamily="49" charset="0"/>
              </a:rPr>
            </a:br>
            <a:br>
              <a:rPr lang="en-US" sz="1800" b="1" dirty="0">
                <a:latin typeface="Consolas" panose="020B0609020204030204" pitchFamily="49" charset="0"/>
              </a:rPr>
            </a:br>
            <a:endParaRPr lang="en-US" sz="18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60000"/>
              </a:lnSpc>
              <a:buNone/>
            </a:pPr>
            <a:endParaRPr lang="en-US" sz="18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60000"/>
              </a:lnSpc>
              <a:buNone/>
            </a:pPr>
            <a:r>
              <a:rPr lang="en-US" sz="1800" b="1" dirty="0">
                <a:latin typeface="Consolas" panose="020B0609020204030204" pitchFamily="49" charset="0"/>
              </a:rPr>
              <a:t>void Composite::Operation()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18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1800" b="1" dirty="0">
                <a:latin typeface="Consolas" panose="020B0609020204030204" pitchFamily="49" charset="0"/>
              </a:rPr>
              <a:t>  std::cout &lt;&lt; "\n  Composite #" &lt;&lt; myCount &lt;&lt; " here";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1800" b="1" dirty="0">
                <a:latin typeface="Consolas" panose="020B0609020204030204" pitchFamily="49" charset="0"/>
              </a:rPr>
              <a:t>  std::vector&lt;Component*&gt;::iterator iter;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1800" b="1" dirty="0">
                <a:latin typeface="Consolas" panose="020B0609020204030204" pitchFamily="49" charset="0"/>
              </a:rPr>
              <a:t>  for(iter=children.begin(); iter!=children.end(); ++iter)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1800" b="1" dirty="0">
                <a:latin typeface="Consolas" panose="020B0609020204030204" pitchFamily="49" charset="0"/>
              </a:rPr>
              <a:t>    (*iter)-&gt;Operation();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18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60000"/>
              </a:lnSpc>
              <a:buNone/>
            </a:pP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0E7857-8BE3-49F8-B34E-8CE82FBD7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2952" y="216385"/>
            <a:ext cx="4799680" cy="246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637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3AD439A-4674-4D35-883B-AF1051299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5400" y="103798"/>
            <a:ext cx="5590711" cy="28700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BFB26F1-2363-446A-8847-C22FBAB67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EA7DE-B856-4747-9F33-1CA6B6C1D0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class Client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public: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  static void </a:t>
            </a:r>
            <a:r>
              <a:rPr lang="en-US" sz="1400" b="1" dirty="0" err="1">
                <a:latin typeface="Consolas" panose="020B0609020204030204" pitchFamily="49" charset="0"/>
              </a:rPr>
              <a:t>BuildAndRun</a:t>
            </a:r>
            <a:r>
              <a:rPr lang="en-US" sz="14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};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4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/*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            c2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            | |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        +---+ +---+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        |         |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        l3        c1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                  |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              +---+---+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              |       |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              l1      12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*/</a:t>
            </a:r>
          </a:p>
          <a:p>
            <a:pPr marL="0" indent="0">
              <a:lnSpc>
                <a:spcPct val="70000"/>
              </a:lnSpc>
              <a:buNone/>
            </a:pPr>
            <a:endParaRPr lang="en-US" sz="1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EA0426-8897-4F8A-A16E-BA8F3035F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931663"/>
            <a:ext cx="5181600" cy="32452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b="1" dirty="0">
                <a:latin typeface="Consolas" panose="020B0609020204030204" pitchFamily="49" charset="0"/>
              </a:rPr>
              <a:t>void Client::</a:t>
            </a:r>
            <a:r>
              <a:rPr lang="en-US" sz="5600" b="1" dirty="0" err="1">
                <a:latin typeface="Consolas" panose="020B0609020204030204" pitchFamily="49" charset="0"/>
              </a:rPr>
              <a:t>BuildAndRun</a:t>
            </a:r>
            <a:r>
              <a:rPr lang="en-US" sz="5600" b="1" dirty="0">
                <a:latin typeface="Consolas" panose="020B0609020204030204" pitchFamily="49" charset="0"/>
              </a:rPr>
              <a:t>()</a:t>
            </a: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56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5600" b="1" dirty="0">
                <a:latin typeface="Consolas" panose="020B0609020204030204" pitchFamily="49" charset="0"/>
              </a:rPr>
              <a:t>  Leaf l1, l2, l3;</a:t>
            </a:r>
          </a:p>
          <a:p>
            <a:pPr marL="0" indent="0">
              <a:buNone/>
            </a:pPr>
            <a:r>
              <a:rPr lang="en-US" sz="5600" b="1" dirty="0">
                <a:latin typeface="Consolas" panose="020B0609020204030204" pitchFamily="49" charset="0"/>
              </a:rPr>
              <a:t>  Composite c1;</a:t>
            </a:r>
          </a:p>
          <a:p>
            <a:pPr marL="0" indent="0">
              <a:buNone/>
            </a:pPr>
            <a:r>
              <a:rPr lang="en-US" sz="5600" b="1" dirty="0">
                <a:latin typeface="Consolas" panose="020B0609020204030204" pitchFamily="49" charset="0"/>
              </a:rPr>
              <a:t>  c1.Add(&amp;l1);</a:t>
            </a:r>
          </a:p>
          <a:p>
            <a:pPr marL="0" indent="0">
              <a:buNone/>
            </a:pPr>
            <a:r>
              <a:rPr lang="en-US" sz="5600" b="1" dirty="0">
                <a:latin typeface="Consolas" panose="020B0609020204030204" pitchFamily="49" charset="0"/>
              </a:rPr>
              <a:t>  c1.Add(&amp;l2);</a:t>
            </a:r>
          </a:p>
          <a:p>
            <a:pPr marL="0" indent="0">
              <a:buNone/>
            </a:pPr>
            <a:r>
              <a:rPr lang="en-US" sz="5600" b="1" dirty="0">
                <a:latin typeface="Consolas" panose="020B0609020204030204" pitchFamily="49" charset="0"/>
              </a:rPr>
              <a:t>  Composite c2;</a:t>
            </a:r>
          </a:p>
          <a:p>
            <a:pPr marL="0" indent="0">
              <a:buNone/>
            </a:pPr>
            <a:r>
              <a:rPr lang="en-US" sz="5600" b="1" dirty="0">
                <a:latin typeface="Consolas" panose="020B0609020204030204" pitchFamily="49" charset="0"/>
              </a:rPr>
              <a:t>  c2.Add(&amp;l3);</a:t>
            </a:r>
          </a:p>
          <a:p>
            <a:pPr marL="0" indent="0">
              <a:buNone/>
            </a:pPr>
            <a:r>
              <a:rPr lang="en-US" sz="5600" b="1" dirty="0">
                <a:latin typeface="Consolas" panose="020B0609020204030204" pitchFamily="49" charset="0"/>
              </a:rPr>
              <a:t>  c2.Add(&amp;c1);</a:t>
            </a:r>
          </a:p>
          <a:p>
            <a:pPr marL="0" indent="0">
              <a:buNone/>
            </a:pPr>
            <a:r>
              <a:rPr lang="en-US" sz="5600" b="1" dirty="0">
                <a:latin typeface="Consolas" panose="020B0609020204030204" pitchFamily="49" charset="0"/>
              </a:rPr>
              <a:t>  c2.Operation();  // DFS walk on Component tree</a:t>
            </a:r>
          </a:p>
          <a:p>
            <a:pPr marL="0" indent="0">
              <a:buNone/>
            </a:pPr>
            <a:r>
              <a:rPr lang="en-US" sz="56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67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D8693-97F5-4ACF-856F-36297B989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9E8F2-201E-4BE0-9107-8BB69347E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70050"/>
            <a:ext cx="5981700" cy="4506913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///////////////////////////////////////////////////////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// Test Stub</a:t>
            </a:r>
          </a:p>
          <a:p>
            <a:pPr marL="0" indent="0">
              <a:lnSpc>
                <a:spcPct val="70000"/>
              </a:lnSpc>
              <a:buNone/>
            </a:pPr>
            <a:endParaRPr lang="en-US" sz="14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void main()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  std::cout &lt;&lt; "\n  Demonstrating Composite Pattern";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  std::cout &lt;&lt; "\n =================================\n";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4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  Client::</a:t>
            </a:r>
            <a:r>
              <a:rPr lang="en-US" sz="1400" b="1" dirty="0" err="1">
                <a:latin typeface="Consolas" panose="020B0609020204030204" pitchFamily="49" charset="0"/>
              </a:rPr>
              <a:t>BuildAndRun</a:t>
            </a:r>
            <a:r>
              <a:rPr lang="en-US" sz="14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  std::cout &lt;&lt; "\n\n";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 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}</a:t>
            </a:r>
            <a:endParaRPr lang="en-US" sz="3200" b="1" dirty="0">
              <a:latin typeface="Consolas" panose="020B0609020204030204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6DF9-D217-4714-9B69-F3C206C85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34250" y="2233649"/>
            <a:ext cx="4019550" cy="3943314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endParaRPr lang="en-US" sz="14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  Demonstrating Composite Pattern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 =================================</a:t>
            </a:r>
          </a:p>
          <a:p>
            <a:pPr marL="0" indent="0">
              <a:lnSpc>
                <a:spcPct val="70000"/>
              </a:lnSpc>
              <a:buNone/>
            </a:pPr>
            <a:endParaRPr lang="en-US" sz="14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  Composite #2 here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  Leaf #3 here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  Composite #1 here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  Leaf #1 here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  Leaf #2 here</a:t>
            </a:r>
          </a:p>
          <a:p>
            <a:pPr marL="0" indent="0">
              <a:lnSpc>
                <a:spcPct val="70000"/>
              </a:lnSpc>
              <a:buNone/>
            </a:pPr>
            <a:endParaRPr lang="en-US" sz="14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400" b="1" dirty="0">
                <a:latin typeface="Consolas" panose="020B0609020204030204" pitchFamily="49" charset="0"/>
              </a:rPr>
              <a:t>Press any key to continue . . .</a:t>
            </a:r>
          </a:p>
          <a:p>
            <a:pPr marL="0" indent="0">
              <a:lnSpc>
                <a:spcPct val="70000"/>
              </a:lnSpc>
              <a:buNone/>
            </a:pPr>
            <a:endParaRPr lang="en-US" sz="14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1400" b="1" dirty="0">
              <a:latin typeface="Consolas" panose="020B0609020204030204" pitchFamily="49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7F58CA-9745-4D92-8C4C-B8EF9B12FE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5449" y="4678"/>
            <a:ext cx="4765725" cy="244656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33DD403-892F-4312-B85C-EC59AE76B460}"/>
              </a:ext>
            </a:extLst>
          </p:cNvPr>
          <p:cNvSpPr/>
          <p:nvPr/>
        </p:nvSpPr>
        <p:spPr>
          <a:xfrm>
            <a:off x="3470275" y="3618289"/>
            <a:ext cx="3606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/*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           c2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           | |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       +---+ +---+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       |         |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       l3        c1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                 |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             +---+---+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             |       |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             l1      12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*/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249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B3C58DD-83C4-4383-89E4-901BC557B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Code - </a:t>
            </a:r>
            <a:r>
              <a:rPr lang="en-US" dirty="0" err="1"/>
              <a:t>XmlElement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F89CF19-A838-453F-B00F-614A2076F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589463"/>
            <a:ext cx="9975850" cy="15001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XmlDocument</a:t>
            </a:r>
            <a:r>
              <a:rPr lang="en-US" dirty="0"/>
              <a:t> is a Façade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XmlElement</a:t>
            </a:r>
            <a:r>
              <a:rPr lang="en-US" dirty="0"/>
              <a:t> is a Composite</a:t>
            </a:r>
          </a:p>
        </p:txBody>
      </p:sp>
    </p:spTree>
    <p:extLst>
      <p:ext uri="{BB962C8B-B14F-4D97-AF65-F5344CB8AC3E}">
        <p14:creationId xmlns:p14="http://schemas.microsoft.com/office/powerpoint/2010/main" val="320577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61AD50-714C-4FB1-A6BE-EEA056C42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XmlDocument</a:t>
            </a:r>
            <a:r>
              <a:rPr lang="en-US" dirty="0"/>
              <a:t> – Façade for </a:t>
            </a:r>
            <a:r>
              <a:rPr lang="en-US" dirty="0" err="1"/>
              <a:t>XmlElements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EDCAB0-AAD7-4088-BBAC-035666BCAA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200" y="1399978"/>
            <a:ext cx="5689600" cy="5092897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  class </a:t>
            </a:r>
            <a:r>
              <a:rPr lang="en-US" b="1" dirty="0" err="1">
                <a:latin typeface="Consolas" panose="020B0609020204030204" pitchFamily="49" charset="0"/>
              </a:rPr>
              <a:t>XmlDocument</a:t>
            </a: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public: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using </a:t>
            </a:r>
            <a:r>
              <a:rPr lang="en-US" b="1" dirty="0" err="1">
                <a:latin typeface="Consolas" panose="020B0609020204030204" pitchFamily="49" charset="0"/>
              </a:rPr>
              <a:t>sPtr</a:t>
            </a:r>
            <a:r>
              <a:rPr lang="en-US" b="1" dirty="0">
                <a:latin typeface="Consolas" panose="020B0609020204030204" pitchFamily="49" charset="0"/>
              </a:rPr>
              <a:t> = std::</a:t>
            </a:r>
            <a:r>
              <a:rPr lang="en-US" b="1" dirty="0" err="1">
                <a:latin typeface="Consolas" panose="020B0609020204030204" pitchFamily="49" charset="0"/>
              </a:rPr>
              <a:t>shared_ptr</a:t>
            </a:r>
            <a:r>
              <a:rPr lang="en-US" b="1" dirty="0">
                <a:latin typeface="Consolas" panose="020B0609020204030204" pitchFamily="49" charset="0"/>
              </a:rPr>
              <a:t> &lt; 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 &gt; 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 err="1">
                <a:latin typeface="Consolas" panose="020B0609020204030204" pitchFamily="49" charset="0"/>
              </a:rPr>
              <a:t>enum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sourceType</a:t>
            </a:r>
            <a:r>
              <a:rPr lang="en-US" b="1" dirty="0">
                <a:latin typeface="Consolas" panose="020B0609020204030204" pitchFamily="49" charset="0"/>
              </a:rPr>
              <a:t> { file, str };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 err="1">
                <a:latin typeface="Consolas" panose="020B0609020204030204" pitchFamily="49" charset="0"/>
              </a:rPr>
              <a:t>XmlDocument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sPtr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pRoot</a:t>
            </a:r>
            <a:r>
              <a:rPr lang="en-US" b="1" dirty="0">
                <a:latin typeface="Consolas" panose="020B0609020204030204" pitchFamily="49" charset="0"/>
              </a:rPr>
              <a:t> = </a:t>
            </a:r>
            <a:r>
              <a:rPr lang="en-US" b="1" dirty="0" err="1">
                <a:latin typeface="Consolas" panose="020B0609020204030204" pitchFamily="49" charset="0"/>
              </a:rPr>
              <a:t>nullptr</a:t>
            </a:r>
            <a:r>
              <a:rPr lang="en-US" b="1" dirty="0">
                <a:latin typeface="Consolas" panose="020B0609020204030204" pitchFamily="49" charset="0"/>
              </a:rPr>
              <a:t>) : </a:t>
            </a:r>
            <a:r>
              <a:rPr lang="en-US" b="1" dirty="0" err="1">
                <a:latin typeface="Consolas" panose="020B0609020204030204" pitchFamily="49" charset="0"/>
              </a:rPr>
              <a:t>pDocElement</a:t>
            </a:r>
            <a:r>
              <a:rPr lang="en-US" b="1" dirty="0">
                <a:latin typeface="Consolas" panose="020B0609020204030204" pitchFamily="49" charset="0"/>
              </a:rPr>
              <a:t>_(</a:t>
            </a:r>
            <a:r>
              <a:rPr lang="en-US" b="1" dirty="0" err="1">
                <a:latin typeface="Consolas" panose="020B0609020204030204" pitchFamily="49" charset="0"/>
              </a:rPr>
              <a:t>pRoot</a:t>
            </a:r>
            <a:r>
              <a:rPr lang="en-US" b="1" dirty="0">
                <a:latin typeface="Consolas" panose="020B0609020204030204" pitchFamily="49" charset="0"/>
              </a:rPr>
              <a:t>)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  if (!</a:t>
            </a:r>
            <a:r>
              <a:rPr lang="en-US" b="1" dirty="0" err="1">
                <a:latin typeface="Consolas" panose="020B0609020204030204" pitchFamily="49" charset="0"/>
              </a:rPr>
              <a:t>pRoot</a:t>
            </a:r>
            <a:r>
              <a:rPr lang="en-US" b="1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    </a:t>
            </a:r>
            <a:r>
              <a:rPr lang="en-US" b="1" dirty="0" err="1">
                <a:latin typeface="Consolas" panose="020B0609020204030204" pitchFamily="49" charset="0"/>
              </a:rPr>
              <a:t>pDocElement</a:t>
            </a:r>
            <a:r>
              <a:rPr lang="en-US" b="1" dirty="0">
                <a:latin typeface="Consolas" panose="020B0609020204030204" pitchFamily="49" charset="0"/>
              </a:rPr>
              <a:t>_ = </a:t>
            </a:r>
            <a:r>
              <a:rPr lang="en-US" b="1" dirty="0" err="1">
                <a:latin typeface="Consolas" panose="020B0609020204030204" pitchFamily="49" charset="0"/>
              </a:rPr>
              <a:t>makeDocElement</a:t>
            </a:r>
            <a:r>
              <a:rPr lang="en-US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 err="1">
                <a:latin typeface="Consolas" panose="020B0609020204030204" pitchFamily="49" charset="0"/>
              </a:rPr>
              <a:t>XmlDocument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br>
              <a:rPr lang="en-US" b="1" dirty="0">
                <a:latin typeface="Consolas" panose="020B0609020204030204" pitchFamily="49" charset="0"/>
              </a:rPr>
            </a:b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      const std::string&amp; </a:t>
            </a:r>
            <a:r>
              <a:rPr lang="en-US" b="1" dirty="0" err="1">
                <a:latin typeface="Consolas" panose="020B0609020204030204" pitchFamily="49" charset="0"/>
              </a:rPr>
              <a:t>src</a:t>
            </a:r>
            <a:r>
              <a:rPr lang="en-US" b="1" dirty="0">
                <a:latin typeface="Consolas" panose="020B0609020204030204" pitchFamily="49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</a:rPr>
              <a:t>sourceType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srcType</a:t>
            </a:r>
            <a:r>
              <a:rPr lang="en-US" b="1" dirty="0">
                <a:latin typeface="Consolas" panose="020B0609020204030204" pitchFamily="49" charset="0"/>
              </a:rPr>
              <a:t>=str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    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fr-FR" b="1" dirty="0">
                <a:latin typeface="Consolas" panose="020B0609020204030204" pitchFamily="49" charset="0"/>
              </a:rPr>
              <a:t>    </a:t>
            </a:r>
            <a:r>
              <a:rPr lang="fr-FR" b="1" dirty="0" err="1">
                <a:latin typeface="Consolas" panose="020B0609020204030204" pitchFamily="49" charset="0"/>
              </a:rPr>
              <a:t>XmlDocument</a:t>
            </a:r>
            <a:r>
              <a:rPr lang="fr-FR" b="1" dirty="0">
                <a:latin typeface="Consolas" panose="020B0609020204030204" pitchFamily="49" charset="0"/>
              </a:rPr>
              <a:t>(</a:t>
            </a:r>
            <a:r>
              <a:rPr lang="fr-FR" b="1" dirty="0" err="1">
                <a:latin typeface="Consolas" panose="020B0609020204030204" pitchFamily="49" charset="0"/>
              </a:rPr>
              <a:t>const</a:t>
            </a:r>
            <a:r>
              <a:rPr lang="fr-FR" b="1" dirty="0">
                <a:latin typeface="Consolas" panose="020B0609020204030204" pitchFamily="49" charset="0"/>
              </a:rPr>
              <a:t> </a:t>
            </a:r>
            <a:r>
              <a:rPr lang="fr-FR" b="1" dirty="0" err="1">
                <a:latin typeface="Consolas" panose="020B0609020204030204" pitchFamily="49" charset="0"/>
              </a:rPr>
              <a:t>XmlDocument</a:t>
            </a:r>
            <a:r>
              <a:rPr lang="fr-FR" b="1" dirty="0">
                <a:latin typeface="Consolas" panose="020B0609020204030204" pitchFamily="49" charset="0"/>
              </a:rPr>
              <a:t>&amp; doc) = </a:t>
            </a:r>
            <a:r>
              <a:rPr lang="fr-FR" b="1" dirty="0" err="1">
                <a:latin typeface="Consolas" panose="020B0609020204030204" pitchFamily="49" charset="0"/>
              </a:rPr>
              <a:t>delete</a:t>
            </a:r>
            <a:r>
              <a:rPr lang="fr-FR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 err="1">
                <a:latin typeface="Consolas" panose="020B0609020204030204" pitchFamily="49" charset="0"/>
              </a:rPr>
              <a:t>XmlDocument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XmlDocument</a:t>
            </a:r>
            <a:r>
              <a:rPr lang="en-US" b="1" dirty="0">
                <a:latin typeface="Consolas" panose="020B0609020204030204" pitchFamily="49" charset="0"/>
              </a:rPr>
              <a:t>&amp;&amp; doc);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 err="1">
                <a:latin typeface="Consolas" panose="020B0609020204030204" pitchFamily="49" charset="0"/>
              </a:rPr>
              <a:t>XmlDocument</a:t>
            </a:r>
            <a:r>
              <a:rPr lang="en-US" b="1" dirty="0">
                <a:latin typeface="Consolas" panose="020B0609020204030204" pitchFamily="49" charset="0"/>
              </a:rPr>
              <a:t>&amp; operator=(const </a:t>
            </a:r>
            <a:r>
              <a:rPr lang="en-US" b="1" dirty="0" err="1">
                <a:latin typeface="Consolas" panose="020B0609020204030204" pitchFamily="49" charset="0"/>
              </a:rPr>
              <a:t>XmlDocument</a:t>
            </a:r>
            <a:r>
              <a:rPr lang="en-US" b="1" dirty="0">
                <a:latin typeface="Consolas" panose="020B0609020204030204" pitchFamily="49" charset="0"/>
              </a:rPr>
              <a:t>&amp; doc) = delete;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 err="1">
                <a:latin typeface="Consolas" panose="020B0609020204030204" pitchFamily="49" charset="0"/>
              </a:rPr>
              <a:t>XmlDocument</a:t>
            </a:r>
            <a:r>
              <a:rPr lang="en-US" b="1" dirty="0">
                <a:latin typeface="Consolas" panose="020B0609020204030204" pitchFamily="49" charset="0"/>
              </a:rPr>
              <a:t>&amp; operator=(</a:t>
            </a:r>
            <a:r>
              <a:rPr lang="en-US" b="1" dirty="0" err="1">
                <a:latin typeface="Consolas" panose="020B0609020204030204" pitchFamily="49" charset="0"/>
              </a:rPr>
              <a:t>XmlDocument</a:t>
            </a:r>
            <a:r>
              <a:rPr lang="en-US" b="1" dirty="0">
                <a:latin typeface="Consolas" panose="020B0609020204030204" pitchFamily="49" charset="0"/>
              </a:rPr>
              <a:t>&amp;&amp; doc);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std::</a:t>
            </a:r>
            <a:r>
              <a:rPr lang="en-US" b="1" dirty="0" err="1">
                <a:latin typeface="Consolas" panose="020B0609020204030204" pitchFamily="49" charset="0"/>
              </a:rPr>
              <a:t>shared_ptr</a:t>
            </a:r>
            <a:r>
              <a:rPr lang="en-US" b="1" dirty="0">
                <a:latin typeface="Consolas" panose="020B0609020204030204" pitchFamily="49" charset="0"/>
              </a:rPr>
              <a:t>&lt;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&gt;&amp; </a:t>
            </a:r>
            <a:r>
              <a:rPr lang="en-US" b="1" dirty="0" err="1">
                <a:latin typeface="Consolas" panose="020B0609020204030204" pitchFamily="49" charset="0"/>
              </a:rPr>
              <a:t>docElement</a:t>
            </a:r>
            <a:r>
              <a:rPr lang="en-US" b="1" dirty="0">
                <a:latin typeface="Consolas" panose="020B0609020204030204" pitchFamily="49" charset="0"/>
              </a:rPr>
              <a:t>() {</a:t>
            </a:r>
            <a:br>
              <a:rPr lang="en-US" b="1" dirty="0">
                <a:latin typeface="Consolas" panose="020B0609020204030204" pitchFamily="49" charset="0"/>
              </a:rPr>
            </a:b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      return </a:t>
            </a:r>
            <a:r>
              <a:rPr lang="en-US" b="1" dirty="0" err="1">
                <a:latin typeface="Consolas" panose="020B0609020204030204" pitchFamily="49" charset="0"/>
              </a:rPr>
              <a:t>pDocElement</a:t>
            </a:r>
            <a:r>
              <a:rPr lang="en-US" b="1" dirty="0">
                <a:latin typeface="Consolas" panose="020B0609020204030204" pitchFamily="49" charset="0"/>
              </a:rPr>
              <a:t>_;</a:t>
            </a:r>
            <a:br>
              <a:rPr lang="en-US" b="1" dirty="0">
                <a:latin typeface="Consolas" panose="020B0609020204030204" pitchFamily="49" charset="0"/>
              </a:rPr>
            </a:b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std::</a:t>
            </a:r>
            <a:r>
              <a:rPr lang="en-US" b="1" dirty="0" err="1">
                <a:latin typeface="Consolas" panose="020B0609020204030204" pitchFamily="49" charset="0"/>
              </a:rPr>
              <a:t>shared_ptr</a:t>
            </a:r>
            <a:r>
              <a:rPr lang="en-US" b="1" dirty="0">
                <a:latin typeface="Consolas" panose="020B0609020204030204" pitchFamily="49" charset="0"/>
              </a:rPr>
              <a:t>&lt;</a:t>
            </a:r>
            <a:r>
              <a:rPr lang="en-US" b="1" dirty="0" err="1">
                <a:latin typeface="Consolas" panose="020B0609020204030204" pitchFamily="49" charset="0"/>
              </a:rPr>
              <a:t>AbstractXmlElement</a:t>
            </a:r>
            <a:r>
              <a:rPr lang="en-US" b="1" dirty="0">
                <a:latin typeface="Consolas" panose="020B0609020204030204" pitchFamily="49" charset="0"/>
              </a:rPr>
              <a:t>&gt; </a:t>
            </a:r>
            <a:r>
              <a:rPr lang="en-US" b="1" dirty="0" err="1">
                <a:latin typeface="Consolas" panose="020B0609020204030204" pitchFamily="49" charset="0"/>
              </a:rPr>
              <a:t>xmlRoot</a:t>
            </a:r>
            <a:r>
              <a:rPr lang="en-US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    bool </a:t>
            </a:r>
            <a:r>
              <a:rPr lang="en-US" b="1" dirty="0" err="1">
                <a:latin typeface="Consolas" panose="020B0609020204030204" pitchFamily="49" charset="0"/>
              </a:rPr>
              <a:t>xmlRoot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sPtr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pRoot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338B44-02E8-49D7-A3AE-539205CBE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1399978"/>
            <a:ext cx="5842000" cy="477698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XmlDocument</a:t>
            </a:r>
            <a:r>
              <a:rPr lang="en-US" b="1" dirty="0">
                <a:latin typeface="Consolas" panose="020B0609020204030204" pitchFamily="49" charset="0"/>
              </a:rPr>
              <a:t>&amp; element(const std::string&amp; tag); 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XmlDocument</a:t>
            </a:r>
            <a:r>
              <a:rPr lang="en-US" b="1" dirty="0">
                <a:latin typeface="Consolas" panose="020B0609020204030204" pitchFamily="49" charset="0"/>
              </a:rPr>
              <a:t>&amp; elements(const std::string&amp; tag); 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XmlDocument</a:t>
            </a:r>
            <a:r>
              <a:rPr lang="en-US" b="1" dirty="0">
                <a:latin typeface="Consolas" panose="020B0609020204030204" pitchFamily="49" charset="0"/>
              </a:rPr>
              <a:t>&amp; </a:t>
            </a:r>
            <a:r>
              <a:rPr lang="en-US" b="1" dirty="0" err="1">
                <a:latin typeface="Consolas" panose="020B0609020204030204" pitchFamily="49" charset="0"/>
              </a:rPr>
              <a:t>descendents</a:t>
            </a:r>
            <a:r>
              <a:rPr lang="en-US" b="1" dirty="0">
                <a:latin typeface="Consolas" panose="020B0609020204030204" pitchFamily="49" charset="0"/>
              </a:rPr>
              <a:t>(const std::string&amp; tag = "");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std::vector&lt;</a:t>
            </a:r>
            <a:r>
              <a:rPr lang="en-US" b="1" dirty="0" err="1">
                <a:latin typeface="Consolas" panose="020B0609020204030204" pitchFamily="49" charset="0"/>
              </a:rPr>
              <a:t>sPtr</a:t>
            </a:r>
            <a:r>
              <a:rPr lang="en-US" b="1" dirty="0">
                <a:latin typeface="Consolas" panose="020B0609020204030204" pitchFamily="49" charset="0"/>
              </a:rPr>
              <a:t>&gt; select();     // returns found_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bool find(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    const std::string&amp; tag, </a:t>
            </a:r>
            <a:r>
              <a:rPr lang="en-US" b="1" dirty="0" err="1">
                <a:latin typeface="Consolas" panose="020B0609020204030204" pitchFamily="49" charset="0"/>
              </a:rPr>
              <a:t>sPtr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pElem</a:t>
            </a:r>
            <a:r>
              <a:rPr lang="en-US" b="1" dirty="0">
                <a:latin typeface="Consolas" panose="020B0609020204030204" pitchFamily="49" charset="0"/>
              </a:rPr>
              <a:t>, bool </a:t>
            </a:r>
            <a:r>
              <a:rPr lang="en-US" b="1" dirty="0" err="1">
                <a:latin typeface="Consolas" panose="020B0609020204030204" pitchFamily="49" charset="0"/>
              </a:rPr>
              <a:t>findall</a:t>
            </a:r>
            <a:r>
              <a:rPr lang="en-US" b="1" dirty="0">
                <a:latin typeface="Consolas" panose="020B0609020204030204" pitchFamily="49" charset="0"/>
              </a:rPr>
              <a:t> = true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  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size_t</a:t>
            </a:r>
            <a:r>
              <a:rPr lang="en-US" b="1" dirty="0">
                <a:latin typeface="Consolas" panose="020B0609020204030204" pitchFamily="49" charset="0"/>
              </a:rPr>
              <a:t> size();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std::string </a:t>
            </a:r>
            <a:r>
              <a:rPr lang="en-US" b="1" dirty="0" err="1">
                <a:latin typeface="Consolas" panose="020B0609020204030204" pitchFamily="49" charset="0"/>
              </a:rPr>
              <a:t>toString</a:t>
            </a:r>
            <a:r>
              <a:rPr lang="en-US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template&lt;</a:t>
            </a:r>
            <a:r>
              <a:rPr lang="en-US" b="1" dirty="0" err="1">
                <a:latin typeface="Consolas" panose="020B0609020204030204" pitchFamily="49" charset="0"/>
              </a:rPr>
              <a:t>typename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CallObj</a:t>
            </a:r>
            <a:r>
              <a:rPr lang="en-US" b="1" dirty="0">
                <a:latin typeface="Consolas" panose="020B0609020204030204" pitchFamily="49" charset="0"/>
              </a:rPr>
              <a:t>&gt;</a:t>
            </a:r>
            <a:br>
              <a:rPr lang="en-US" b="1" dirty="0">
                <a:latin typeface="Consolas" panose="020B0609020204030204" pitchFamily="49" charset="0"/>
              </a:rPr>
            </a:b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  void DFS(</a:t>
            </a:r>
            <a:r>
              <a:rPr lang="en-US" b="1" dirty="0" err="1">
                <a:latin typeface="Consolas" panose="020B0609020204030204" pitchFamily="49" charset="0"/>
              </a:rPr>
              <a:t>sPtr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pElem</a:t>
            </a:r>
            <a:r>
              <a:rPr lang="en-US" b="1" dirty="0">
                <a:latin typeface="Consolas" panose="020B0609020204030204" pitchFamily="49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</a:rPr>
              <a:t>CallObj</a:t>
            </a:r>
            <a:r>
              <a:rPr lang="en-US" b="1" dirty="0">
                <a:latin typeface="Consolas" panose="020B0609020204030204" pitchFamily="49" charset="0"/>
              </a:rPr>
              <a:t>&amp; co);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sPtr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pDocElement</a:t>
            </a:r>
            <a:r>
              <a:rPr lang="en-US" b="1" dirty="0">
                <a:latin typeface="Consolas" panose="020B0609020204030204" pitchFamily="49" charset="0"/>
              </a:rPr>
              <a:t>_;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std::vector&lt;</a:t>
            </a:r>
            <a:r>
              <a:rPr lang="en-US" b="1" dirty="0" err="1">
                <a:latin typeface="Consolas" panose="020B0609020204030204" pitchFamily="49" charset="0"/>
              </a:rPr>
              <a:t>sPtr</a:t>
            </a:r>
            <a:r>
              <a:rPr lang="en-US" b="1" dirty="0">
                <a:latin typeface="Consolas" panose="020B0609020204030204" pitchFamily="49" charset="0"/>
              </a:rPr>
              <a:t>&gt; found_;  // query results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36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D6F3593-7969-44C1-967A-688621343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36371" cy="1791742"/>
          </a:xfrm>
        </p:spPr>
        <p:txBody>
          <a:bodyPr/>
          <a:lstStyle/>
          <a:p>
            <a:r>
              <a:rPr lang="en-US" dirty="0" err="1"/>
              <a:t>XmlDocument</a:t>
            </a:r>
            <a:r>
              <a:rPr lang="en-US" dirty="0"/>
              <a:t> Output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3E2534-82DC-422F-BBD1-C172A866C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194" y="433680"/>
            <a:ext cx="6399182" cy="631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472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1277</Words>
  <Application>Microsoft Office PowerPoint</Application>
  <PresentationFormat>Widescreen</PresentationFormat>
  <Paragraphs>269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Consolas</vt:lpstr>
      <vt:lpstr>Office Theme</vt:lpstr>
      <vt:lpstr>Composite Pattern Code</vt:lpstr>
      <vt:lpstr>Composite Structure – from “Design Patterns”</vt:lpstr>
      <vt:lpstr>Composite Classes</vt:lpstr>
      <vt:lpstr>Partial Implementation</vt:lpstr>
      <vt:lpstr>Client</vt:lpstr>
      <vt:lpstr>Client Operation</vt:lpstr>
      <vt:lpstr>Application Code - XmlElement</vt:lpstr>
      <vt:lpstr>XmlDocument – Façade for XmlElements</vt:lpstr>
      <vt:lpstr>XmlDocument Output</vt:lpstr>
      <vt:lpstr>AbstractXmlElement - Component</vt:lpstr>
      <vt:lpstr>TaggedElement – Composite</vt:lpstr>
      <vt:lpstr>TextElement – Leaf</vt:lpstr>
      <vt:lpstr>That’s all for the Code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 Pattern Code</dc:title>
  <dc:creator>James Fawcett</dc:creator>
  <cp:lastModifiedBy>James Fawcett</cp:lastModifiedBy>
  <cp:revision>17</cp:revision>
  <dcterms:created xsi:type="dcterms:W3CDTF">2018-09-23T16:29:56Z</dcterms:created>
  <dcterms:modified xsi:type="dcterms:W3CDTF">2018-09-25T22:03:35Z</dcterms:modified>
</cp:coreProperties>
</file>