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5"/>
  </p:notesMasterIdLst>
  <p:handoutMasterIdLst>
    <p:handoutMasterId r:id="rId26"/>
  </p:handoutMasterIdLst>
  <p:sldIdLst>
    <p:sldId id="256" r:id="rId2"/>
    <p:sldId id="292" r:id="rId3"/>
    <p:sldId id="257" r:id="rId4"/>
    <p:sldId id="268" r:id="rId5"/>
    <p:sldId id="289" r:id="rId6"/>
    <p:sldId id="290" r:id="rId7"/>
    <p:sldId id="291" r:id="rId8"/>
    <p:sldId id="261" r:id="rId9"/>
    <p:sldId id="258" r:id="rId10"/>
    <p:sldId id="259" r:id="rId11"/>
    <p:sldId id="264" r:id="rId12"/>
    <p:sldId id="262" r:id="rId13"/>
    <p:sldId id="263" r:id="rId14"/>
    <p:sldId id="273" r:id="rId15"/>
    <p:sldId id="265" r:id="rId16"/>
    <p:sldId id="266" r:id="rId17"/>
    <p:sldId id="281" r:id="rId18"/>
    <p:sldId id="260" r:id="rId19"/>
    <p:sldId id="276" r:id="rId20"/>
    <p:sldId id="275" r:id="rId21"/>
    <p:sldId id="277" r:id="rId22"/>
    <p:sldId id="278" r:id="rId23"/>
    <p:sldId id="279"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96"/>
    <a:srgbClr val="FFC864"/>
    <a:srgbClr val="660033"/>
    <a:srgbClr val="FFF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4660"/>
  </p:normalViewPr>
  <p:slideViewPr>
    <p:cSldViewPr>
      <p:cViewPr varScale="1">
        <p:scale>
          <a:sx n="94" d="100"/>
          <a:sy n="94" d="100"/>
        </p:scale>
        <p:origin x="18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D18821-BF2A-4436-B643-0AF71BB2D58D}" type="slidenum">
              <a:rPr lang="en-US" altLang="en-US"/>
              <a:pPr/>
              <a:t>‹#›</a:t>
            </a:fld>
            <a:endParaRPr lang="en-US" altLang="en-US"/>
          </a:p>
        </p:txBody>
      </p:sp>
    </p:spTree>
    <p:extLst>
      <p:ext uri="{BB962C8B-B14F-4D97-AF65-F5344CB8AC3E}">
        <p14:creationId xmlns:p14="http://schemas.microsoft.com/office/powerpoint/2010/main" val="140642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CD6DF6-2FCA-44A8-90E0-791835C26792}" type="slidenum">
              <a:rPr lang="en-US" altLang="en-US"/>
              <a:pPr/>
              <a:t>‹#›</a:t>
            </a:fld>
            <a:endParaRPr lang="en-US" altLang="en-US"/>
          </a:p>
        </p:txBody>
      </p:sp>
    </p:spTree>
    <p:extLst>
      <p:ext uri="{BB962C8B-B14F-4D97-AF65-F5344CB8AC3E}">
        <p14:creationId xmlns:p14="http://schemas.microsoft.com/office/powerpoint/2010/main" val="393567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BD6CC2-0319-4857-A1C1-6549D38D71DD}" type="slidenum">
              <a:rPr lang="en-US" altLang="en-US" sz="1200"/>
              <a:pPr/>
              <a:t>1</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5325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58B840-7FA8-4589-9096-706F0E5D884A}" type="slidenum">
              <a:rPr lang="en-US" altLang="en-US" sz="1200"/>
              <a:pPr/>
              <a:t>14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0211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AD753F-7EEC-4376-89AE-0627BB8418DA}" type="slidenum">
              <a:rPr lang="en-US" altLang="en-US" sz="1200"/>
              <a:pPr/>
              <a:t>15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1676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F5F8CC-4305-44B2-AC64-C65B24258F0F}" type="slidenum">
              <a:rPr lang="en-US" altLang="en-US" sz="1200"/>
              <a:pPr/>
              <a:t>16</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4789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A83538-AEB5-4CAE-A592-A1616173B582}" type="slidenum">
              <a:rPr lang="en-US" altLang="en-US" sz="1200"/>
              <a:pPr/>
              <a:t>17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4473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976526-2EF1-4257-B765-A34E5CD2EBFF}" type="slidenum">
              <a:rPr lang="en-US" altLang="en-US" sz="1200"/>
              <a:pPr/>
              <a:t>18</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970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1F5777-E62F-4FCC-A6F8-3C1DC5D8495B}" type="slidenum">
              <a:rPr lang="en-US" altLang="en-US" sz="1200"/>
              <a:pPr/>
              <a:t>19</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1389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BF5BBC-4A97-4BE0-95FB-2F63F9C2A164}" type="slidenum">
              <a:rPr lang="en-US" altLang="en-US" sz="1200"/>
              <a:pPr/>
              <a:t>20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9236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AFECEA-9B77-4681-ABC4-C0D7EBD52CB2}" type="slidenum">
              <a:rPr lang="en-US" altLang="en-US" sz="1200"/>
              <a:pPr/>
              <a:t>21</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3381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0E87F9-EB7A-4B72-B652-12169234AE43}" type="slidenum">
              <a:rPr lang="en-US" altLang="en-US" sz="1200"/>
              <a:pPr/>
              <a:t>22</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99859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B26340-9327-4125-9EE0-0D3B2D16A154}" type="slidenum">
              <a:rPr lang="en-US" altLang="en-US" sz="1200"/>
              <a:pPr/>
              <a:t>23</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0335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9A8310-D8E7-4109-ADC7-0E4759665E06}" type="slidenum">
              <a:rPr lang="en-US" altLang="en-US" sz="1200"/>
              <a:pPr/>
              <a:t>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4485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503BEE-47D7-428D-AC2B-DC3BCE36B935}" type="slidenum">
              <a:rPr lang="en-US" altLang="en-US" sz="1200"/>
              <a:pPr/>
              <a:t>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0175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B6CEC9-64A3-4A53-A91E-1B50E0271CAB}" type="slidenum">
              <a:rPr lang="en-US" altLang="en-US" sz="1200"/>
              <a:pPr/>
              <a:t>8</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5006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C4D2DC-6B29-4ABE-AC1D-E0798F083255}" type="slidenum">
              <a:rPr lang="en-US" altLang="en-US" sz="1200"/>
              <a:pPr/>
              <a:t>9</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9010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D03928-1461-4DB4-BD39-BB8158711679}" type="slidenum">
              <a:rPr lang="en-US" altLang="en-US" sz="1200"/>
              <a:pPr/>
              <a:t>10</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7116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517AA-FBA1-4E50-82D6-7D17CFBCEA62}" type="slidenum">
              <a:rPr lang="en-US" altLang="en-US" sz="1200"/>
              <a:pPr/>
              <a:t>11</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4331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7E449A-A89A-4E24-B1A5-399DDF2D11CF}" type="slidenum">
              <a:rPr lang="en-US" altLang="en-US" sz="1200"/>
              <a:pPr/>
              <a:t>12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6707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6516AA-B106-4480-B7C7-FC5D58460262}" type="slidenum">
              <a:rPr lang="en-US" altLang="en-US" sz="1200"/>
              <a:pPr/>
              <a:t>13</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94542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590800"/>
          </a:xfrm>
        </p:spPr>
        <p:txBody>
          <a:bodyPr anchor="b">
            <a:normAutofit/>
          </a:bodyPr>
          <a:lstStyle>
            <a:lvl1pPr>
              <a:lnSpc>
                <a:spcPct val="80000"/>
              </a:lnSpc>
              <a:defRPr sz="4951">
                <a:solidFill>
                  <a:schemeClr val="tx2"/>
                </a:solidFill>
              </a:defRPr>
            </a:lvl1pPr>
          </a:lstStyle>
          <a:p>
            <a:r>
              <a:rPr lang="en-US" dirty="0"/>
              <a:t>Click to edit Master title style</a:t>
            </a:r>
            <a:endParaRPr dirty="0"/>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none" spc="150"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313001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10/6/2018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1005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10/6/2018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45115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381000"/>
            <a:ext cx="6859787" cy="1219200"/>
          </a:xfrm>
        </p:spPr>
        <p:txBody>
          <a:bodyPr>
            <a:normAutofit/>
          </a:bodyPr>
          <a:lstStyle>
            <a:lvl1pPr>
              <a:defRPr sz="3600"/>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a:defRPr sz="2800"/>
            </a:lvl1pPr>
            <a:lvl2pPr>
              <a:defRPr sz="2000"/>
            </a:lvl2pPr>
            <a:lvl3pPr>
              <a:defRPr sz="1800"/>
            </a:lvl3pPr>
            <a:lvl4pPr>
              <a:defRPr sz="1800"/>
            </a:lvl4pPr>
            <a:lvl5pPr>
              <a:defRPr sz="18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03F41C87-7AD9-4845-A077-840E4A0F3F06}" type="datetimeFigureOut">
              <a:rPr lang="en-US"/>
              <a:t>10/6/2018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4419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10/6/2018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5784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10/6/2018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0893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10/6/2018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5434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10/6/2018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959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10/6/2018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9432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10/6/2018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2928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10/6/2018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16943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03F41C87-7AD9-4845-A077-840E4A0F3F06}" type="datetimeFigureOut">
              <a:rPr lang="en-US"/>
              <a:pPr/>
              <a:t>10/6/2018</a:t>
            </a:fld>
            <a:endParaRPr/>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3991847096"/>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chemeClr val="bg2"/>
                </a:solidFill>
              </a:rPr>
              <a:t>Command Pattern</a:t>
            </a:r>
            <a:endParaRPr lang="en-US" dirty="0"/>
          </a:p>
        </p:txBody>
      </p:sp>
      <p:sp>
        <p:nvSpPr>
          <p:cNvPr id="4" name="Subtitle 3"/>
          <p:cNvSpPr>
            <a:spLocks noGrp="1"/>
          </p:cNvSpPr>
          <p:nvPr>
            <p:ph type="subTitle" idx="1"/>
          </p:nvPr>
        </p:nvSpPr>
        <p:spPr/>
        <p:txBody>
          <a:bodyPr/>
          <a:lstStyle/>
          <a:p>
            <a:r>
              <a:rPr lang="en-US" sz="1800" dirty="0">
                <a:solidFill>
                  <a:schemeClr val="bg2"/>
                </a:solidFill>
              </a:rPr>
              <a:t>Jim Fawcett</a:t>
            </a:r>
          </a:p>
          <a:p>
            <a:r>
              <a:rPr lang="en-US" sz="1800" dirty="0">
                <a:solidFill>
                  <a:schemeClr val="bg2"/>
                </a:solidFill>
              </a:rPr>
              <a:t>CSE776 – Design Patterns</a:t>
            </a:r>
          </a:p>
          <a:p>
            <a:r>
              <a:rPr lang="en-US" sz="1800" dirty="0">
                <a:solidFill>
                  <a:schemeClr val="bg2"/>
                </a:solidFill>
              </a:rPr>
              <a:t>Fall 2014</a:t>
            </a:r>
            <a:endParaRPr lang="en-US" dirty="0">
              <a:solidFill>
                <a:schemeClr val="bg2"/>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81000"/>
            <a:ext cx="7239895" cy="990600"/>
          </a:xfrm>
        </p:spPr>
        <p:txBody>
          <a:bodyPr/>
          <a:lstStyle/>
          <a:p>
            <a:r>
              <a:rPr lang="en-US" altLang="en-US" dirty="0">
                <a:latin typeface="Tahoma" panose="020B0604030504040204" pitchFamily="34" charset="0"/>
              </a:rPr>
              <a:t>Command </a:t>
            </a:r>
            <a:r>
              <a:rPr lang="en-US" altLang="en-US" dirty="0"/>
              <a:t>Participants</a:t>
            </a:r>
          </a:p>
        </p:txBody>
      </p:sp>
      <p:sp>
        <p:nvSpPr>
          <p:cNvPr id="19459" name="Rectangle 3"/>
          <p:cNvSpPr>
            <a:spLocks noGrp="1" noChangeArrowheads="1"/>
          </p:cNvSpPr>
          <p:nvPr>
            <p:ph idx="1"/>
          </p:nvPr>
        </p:nvSpPr>
        <p:spPr>
          <a:xfrm>
            <a:off x="685800" y="1752600"/>
            <a:ext cx="7772400" cy="4343400"/>
          </a:xfrm>
        </p:spPr>
        <p:txBody>
          <a:bodyPr>
            <a:normAutofit fontScale="85000" lnSpcReduction="10000"/>
          </a:bodyPr>
          <a:lstStyle/>
          <a:p>
            <a:r>
              <a:rPr lang="en-US" altLang="en-US" dirty="0"/>
              <a:t>Command provides an interface for executing commands</a:t>
            </a:r>
            <a:br>
              <a:rPr lang="en-US" altLang="en-US" dirty="0"/>
            </a:br>
            <a:endParaRPr lang="en-US" altLang="en-US" dirty="0"/>
          </a:p>
          <a:p>
            <a:r>
              <a:rPr lang="en-US" altLang="en-US" dirty="0"/>
              <a:t>ConcreteCommand provides binding between a receiver and command.  It implements execution by calling receiver methods.</a:t>
            </a:r>
            <a:br>
              <a:rPr lang="en-US" altLang="en-US" dirty="0"/>
            </a:br>
            <a:endParaRPr lang="en-US" altLang="en-US" dirty="0"/>
          </a:p>
          <a:p>
            <a:r>
              <a:rPr lang="en-US" altLang="en-US" dirty="0"/>
              <a:t>Client creates a concreteCommand object, sets its receiver, and registers command with invoker</a:t>
            </a:r>
            <a:br>
              <a:rPr lang="en-US" altLang="en-US" dirty="0"/>
            </a:br>
            <a:endParaRPr lang="en-US" altLang="en-US" dirty="0"/>
          </a:p>
          <a:p>
            <a:r>
              <a:rPr lang="en-US" altLang="en-US" dirty="0"/>
              <a:t>Invoker issues command when an invoker event occurs</a:t>
            </a:r>
            <a:br>
              <a:rPr lang="en-US" altLang="en-US" dirty="0"/>
            </a:br>
            <a:endParaRPr lang="en-US" altLang="en-US" dirty="0"/>
          </a:p>
          <a:p>
            <a:r>
              <a:rPr lang="en-US" altLang="en-US" dirty="0"/>
              <a:t>Receiver actually performs the command processing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Collaborators</a:t>
            </a:r>
          </a:p>
        </p:txBody>
      </p:sp>
      <p:sp>
        <p:nvSpPr>
          <p:cNvPr id="20483" name="Rectangle 3"/>
          <p:cNvSpPr>
            <a:spLocks noGrp="1" noChangeArrowheads="1"/>
          </p:cNvSpPr>
          <p:nvPr>
            <p:ph idx="1"/>
          </p:nvPr>
        </p:nvSpPr>
        <p:spPr/>
        <p:txBody>
          <a:bodyPr>
            <a:normAutofit fontScale="92500" lnSpcReduction="10000"/>
          </a:bodyPr>
          <a:lstStyle/>
          <a:p>
            <a:r>
              <a:rPr lang="en-US" altLang="en-US" dirty="0"/>
              <a:t>Client creates concreteCommand and specifies receiver</a:t>
            </a:r>
            <a:br>
              <a:rPr lang="en-US" altLang="en-US" dirty="0"/>
            </a:br>
            <a:endParaRPr lang="en-US" altLang="en-US" dirty="0"/>
          </a:p>
          <a:p>
            <a:r>
              <a:rPr lang="en-US" altLang="en-US" dirty="0"/>
              <a:t>Invoker stores concreteCommand for later use</a:t>
            </a:r>
            <a:br>
              <a:rPr lang="en-US" altLang="en-US" dirty="0"/>
            </a:br>
            <a:endParaRPr lang="en-US" altLang="en-US" dirty="0"/>
          </a:p>
          <a:p>
            <a:r>
              <a:rPr lang="en-US" altLang="en-US" dirty="0"/>
              <a:t>Invoker issues request by calling execute() on command</a:t>
            </a:r>
            <a:br>
              <a:rPr lang="en-US" altLang="en-US" dirty="0"/>
            </a:br>
            <a:endParaRPr lang="en-US" altLang="en-US" dirty="0"/>
          </a:p>
          <a:p>
            <a:r>
              <a:rPr lang="en-US" altLang="en-US" dirty="0"/>
              <a:t>ConcreteCommand object invokes operations on its receiver to carry out the request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42108" y="381000"/>
            <a:ext cx="6859787" cy="762000"/>
          </a:xfrm>
        </p:spPr>
        <p:txBody>
          <a:bodyPr>
            <a:normAutofit/>
          </a:bodyPr>
          <a:lstStyle/>
          <a:p>
            <a:r>
              <a:rPr lang="en-US" altLang="en-US" sz="3200" dirty="0"/>
              <a:t>Command Event Trace</a:t>
            </a:r>
          </a:p>
        </p:txBody>
      </p:sp>
      <p:graphicFrame>
        <p:nvGraphicFramePr>
          <p:cNvPr id="2050" name="Object 0"/>
          <p:cNvGraphicFramePr>
            <a:graphicFrameLocks noChangeAspect="1"/>
          </p:cNvGraphicFramePr>
          <p:nvPr>
            <p:extLst>
              <p:ext uri="{D42A27DB-BD31-4B8C-83A1-F6EECF244321}">
                <p14:modId xmlns:p14="http://schemas.microsoft.com/office/powerpoint/2010/main" val="3639039525"/>
              </p:ext>
            </p:extLst>
          </p:nvPr>
        </p:nvGraphicFramePr>
        <p:xfrm>
          <a:off x="1523999" y="1371600"/>
          <a:ext cx="6096001" cy="5257800"/>
        </p:xfrm>
        <a:graphic>
          <a:graphicData uri="http://schemas.openxmlformats.org/presentationml/2006/ole">
            <mc:AlternateContent xmlns:mc="http://schemas.openxmlformats.org/markup-compatibility/2006">
              <mc:Choice xmlns:v="urn:schemas-microsoft-com:vml" Requires="v">
                <p:oleObj spid="_x0000_s2059" name="VISIO" r:id="rId4" imgW="6788160" imgH="6390360" progId="Visio.Drawing.6">
                  <p:embed/>
                </p:oleObj>
              </mc:Choice>
              <mc:Fallback>
                <p:oleObj name="VISIO" r:id="rId4" imgW="6788160" imgH="639036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9" y="1371600"/>
                        <a:ext cx="6096001" cy="5257800"/>
                      </a:xfrm>
                      <a:prstGeom prst="rect">
                        <a:avLst/>
                      </a:prstGeom>
                      <a:solidFill>
                        <a:schemeClr val="tx1"/>
                      </a:solidFill>
                      <a:ln>
                        <a:noFill/>
                      </a:ln>
                      <a:effectLst/>
                    </p:spPr>
                  </p:pic>
                </p:oleObj>
              </mc:Fallback>
            </mc:AlternateContent>
          </a:graphicData>
        </a:graphic>
      </p:graphicFrame>
      <p:sp>
        <p:nvSpPr>
          <p:cNvPr id="2" name="Rounded Rectangular Callout 1"/>
          <p:cNvSpPr/>
          <p:nvPr/>
        </p:nvSpPr>
        <p:spPr>
          <a:xfrm>
            <a:off x="5943600" y="5410200"/>
            <a:ext cx="2209800" cy="762000"/>
          </a:xfrm>
          <a:prstGeom prst="wedgeRoundRectCallout">
            <a:avLst>
              <a:gd name="adj1" fmla="val -27705"/>
              <a:gd name="adj2" fmla="val -910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call us, we’ll call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Applicability</a:t>
            </a:r>
          </a:p>
        </p:txBody>
      </p:sp>
      <p:sp>
        <p:nvSpPr>
          <p:cNvPr id="21507" name="Rectangle 3"/>
          <p:cNvSpPr>
            <a:spLocks noGrp="1" noChangeArrowheads="1"/>
          </p:cNvSpPr>
          <p:nvPr>
            <p:ph idx="1"/>
          </p:nvPr>
        </p:nvSpPr>
        <p:spPr/>
        <p:txBody>
          <a:bodyPr>
            <a:normAutofit/>
          </a:bodyPr>
          <a:lstStyle/>
          <a:p>
            <a:r>
              <a:rPr lang="en-US" altLang="en-US" dirty="0"/>
              <a:t>Use the command when you want to:</a:t>
            </a:r>
            <a:br>
              <a:rPr lang="en-US" altLang="en-US" dirty="0"/>
            </a:br>
            <a:endParaRPr lang="en-US" altLang="en-US" dirty="0"/>
          </a:p>
          <a:p>
            <a:pPr lvl="1"/>
            <a:r>
              <a:rPr lang="en-US" altLang="en-US" dirty="0"/>
              <a:t>parameterize objects by an action to perform (menu items)</a:t>
            </a:r>
            <a:br>
              <a:rPr lang="en-US" altLang="en-US" dirty="0"/>
            </a:br>
            <a:endParaRPr lang="en-US" altLang="en-US" dirty="0"/>
          </a:p>
          <a:p>
            <a:pPr lvl="1"/>
            <a:r>
              <a:rPr lang="en-US" altLang="en-US" dirty="0"/>
              <a:t>specify, queue, and execute requests at different times</a:t>
            </a:r>
            <a:br>
              <a:rPr lang="en-US" altLang="en-US" dirty="0"/>
            </a:br>
            <a:r>
              <a:rPr lang="en-US" altLang="en-US" dirty="0"/>
              <a:t>(a command object can have lifetime independent of the original request)</a:t>
            </a:r>
            <a:br>
              <a:rPr lang="en-US" altLang="en-US" dirty="0"/>
            </a:br>
            <a:endParaRPr lang="en-US" altLang="en-US" dirty="0"/>
          </a:p>
          <a:p>
            <a:pPr lvl="1"/>
            <a:r>
              <a:rPr lang="en-US" altLang="en-US" dirty="0"/>
              <a:t>respond to library events in client code</a:t>
            </a:r>
            <a:br>
              <a:rPr lang="en-US" altLang="en-US" dirty="0"/>
            </a:br>
            <a:r>
              <a:rPr lang="en-US" altLang="en-US" dirty="0"/>
              <a:t>(library calls client functions even though the library knows nothing of client code)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81000"/>
            <a:ext cx="7239895" cy="1219200"/>
          </a:xfrm>
        </p:spPr>
        <p:txBody>
          <a:bodyPr/>
          <a:lstStyle/>
          <a:p>
            <a:r>
              <a:rPr lang="en-US" altLang="en-US" dirty="0"/>
              <a:t>Applicability</a:t>
            </a:r>
          </a:p>
        </p:txBody>
      </p:sp>
      <p:sp>
        <p:nvSpPr>
          <p:cNvPr id="22531" name="Rectangle 3"/>
          <p:cNvSpPr>
            <a:spLocks noGrp="1" noChangeArrowheads="1"/>
          </p:cNvSpPr>
          <p:nvPr>
            <p:ph idx="1"/>
          </p:nvPr>
        </p:nvSpPr>
        <p:spPr>
          <a:xfrm>
            <a:off x="685800" y="1752600"/>
            <a:ext cx="7772400" cy="4572000"/>
          </a:xfrm>
        </p:spPr>
        <p:txBody>
          <a:bodyPr/>
          <a:lstStyle/>
          <a:p>
            <a:pPr>
              <a:lnSpc>
                <a:spcPct val="90000"/>
              </a:lnSpc>
            </a:pPr>
            <a:r>
              <a:rPr lang="en-US" altLang="en-US" sz="1800" dirty="0"/>
              <a:t>As an object-oriented replacement for callback functions. Such functions are typically useful when designing menus and other user interfaces. </a:t>
            </a:r>
            <a:br>
              <a:rPr lang="en-US" altLang="en-US" sz="1800" dirty="0"/>
            </a:br>
            <a:endParaRPr lang="en-US" altLang="en-US" sz="1800" dirty="0"/>
          </a:p>
          <a:p>
            <a:pPr>
              <a:lnSpc>
                <a:spcPct val="90000"/>
              </a:lnSpc>
            </a:pPr>
            <a:r>
              <a:rPr lang="en-US" altLang="en-US" sz="1800" dirty="0"/>
              <a:t>Specify, queue, and then execute requests at different times. Command objects have lifetimes independent of their original request. </a:t>
            </a:r>
            <a:br>
              <a:rPr lang="en-US" altLang="en-US" sz="1800" dirty="0"/>
            </a:br>
            <a:endParaRPr lang="en-US" altLang="en-US" sz="1800" dirty="0"/>
          </a:p>
          <a:p>
            <a:pPr>
              <a:lnSpc>
                <a:spcPct val="90000"/>
              </a:lnSpc>
            </a:pPr>
            <a:r>
              <a:rPr lang="en-US" altLang="en-US" sz="1800" dirty="0"/>
              <a:t>Respond to library events in client code (library calls client functions even though the library knows nothing of client code).</a:t>
            </a:r>
            <a:br>
              <a:rPr lang="en-US" altLang="en-US" sz="1800" dirty="0"/>
            </a:br>
            <a:endParaRPr lang="en-US" altLang="en-US" sz="1800" dirty="0"/>
          </a:p>
          <a:p>
            <a:pPr>
              <a:lnSpc>
                <a:spcPct val="90000"/>
              </a:lnSpc>
            </a:pPr>
            <a:r>
              <a:rPr lang="en-US" altLang="en-US" sz="1800" dirty="0"/>
              <a:t>Supporting undo-able transactions. If the Command stores the relevant state of the receiver, it can reverse its own effects upon the receiver.</a:t>
            </a:r>
            <a:br>
              <a:rPr lang="en-US" altLang="en-US" sz="1800" dirty="0"/>
            </a:br>
            <a:r>
              <a:rPr lang="en-US" altLang="en-US" sz="1800" dirty="0"/>
              <a:t> </a:t>
            </a:r>
          </a:p>
          <a:p>
            <a:pPr>
              <a:lnSpc>
                <a:spcPct val="90000"/>
              </a:lnSpc>
            </a:pPr>
            <a:r>
              <a:rPr lang="en-US" altLang="en-US" sz="1800" dirty="0"/>
              <a:t>Defining the structure of a system such that a broad class of high-level operations are built out of primitives. The Command allows various types of </a:t>
            </a:r>
            <a:r>
              <a:rPr lang="en-US" altLang="en-US" sz="1800" b="1" i="1" dirty="0"/>
              <a:t>transactions</a:t>
            </a:r>
            <a:r>
              <a:rPr lang="en-US" altLang="en-US" sz="1800" dirty="0"/>
              <a:t> to be invoked in the same way.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Consequences</a:t>
            </a:r>
          </a:p>
        </p:txBody>
      </p:sp>
      <p:sp>
        <p:nvSpPr>
          <p:cNvPr id="23555" name="Rectangle 3"/>
          <p:cNvSpPr>
            <a:spLocks noGrp="1" noChangeArrowheads="1"/>
          </p:cNvSpPr>
          <p:nvPr>
            <p:ph idx="1"/>
          </p:nvPr>
        </p:nvSpPr>
        <p:spPr>
          <a:xfrm>
            <a:off x="1149316" y="1905000"/>
            <a:ext cx="7232683" cy="4114801"/>
          </a:xfrm>
        </p:spPr>
        <p:txBody>
          <a:bodyPr>
            <a:normAutofit fontScale="92500" lnSpcReduction="20000"/>
          </a:bodyPr>
          <a:lstStyle/>
          <a:p>
            <a:r>
              <a:rPr lang="en-US" altLang="en-US" dirty="0"/>
              <a:t>Command decouples the object that invokes an operation from the one that knows how to perform it.</a:t>
            </a:r>
            <a:br>
              <a:rPr lang="en-US" altLang="en-US" dirty="0"/>
            </a:br>
            <a:endParaRPr lang="en-US" altLang="en-US" dirty="0"/>
          </a:p>
          <a:p>
            <a:r>
              <a:rPr lang="en-US" altLang="en-US" dirty="0"/>
              <a:t>Commands are first-class objects.  They can be manipulated and extended like any other object.</a:t>
            </a:r>
            <a:br>
              <a:rPr lang="en-US" altLang="en-US" dirty="0"/>
            </a:br>
            <a:endParaRPr lang="en-US" altLang="en-US" dirty="0"/>
          </a:p>
          <a:p>
            <a:r>
              <a:rPr lang="en-US" altLang="en-US" dirty="0"/>
              <a:t>You can assemble commands into a composite command.</a:t>
            </a:r>
            <a:br>
              <a:rPr lang="en-US" altLang="en-US" dirty="0"/>
            </a:br>
            <a:endParaRPr lang="en-US" altLang="en-US" dirty="0"/>
          </a:p>
          <a:p>
            <a:r>
              <a:rPr lang="en-US" altLang="en-US" dirty="0"/>
              <a:t>It’s easy to add new commands, because you don’t have to change existing classes.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2107" y="381000"/>
            <a:ext cx="6859787" cy="1219200"/>
          </a:xfrm>
        </p:spPr>
        <p:txBody>
          <a:bodyPr/>
          <a:lstStyle/>
          <a:p>
            <a:r>
              <a:rPr lang="en-US" altLang="en-US" dirty="0"/>
              <a:t>Known Uses</a:t>
            </a:r>
          </a:p>
        </p:txBody>
      </p:sp>
      <p:sp>
        <p:nvSpPr>
          <p:cNvPr id="24579" name="Rectangle 3"/>
          <p:cNvSpPr>
            <a:spLocks noGrp="1" noChangeArrowheads="1"/>
          </p:cNvSpPr>
          <p:nvPr>
            <p:ph idx="1"/>
          </p:nvPr>
        </p:nvSpPr>
        <p:spPr/>
        <p:txBody>
          <a:bodyPr>
            <a:normAutofit fontScale="92500" lnSpcReduction="10000"/>
          </a:bodyPr>
          <a:lstStyle/>
          <a:p>
            <a:r>
              <a:rPr lang="en-US" altLang="en-US" dirty="0"/>
              <a:t>Office – Word, Excel, …</a:t>
            </a:r>
            <a:br>
              <a:rPr lang="en-US" altLang="en-US" dirty="0"/>
            </a:br>
            <a:endParaRPr lang="en-US" altLang="en-US" dirty="0"/>
          </a:p>
          <a:p>
            <a:r>
              <a:rPr lang="en-US" altLang="en-US" dirty="0"/>
              <a:t>Virtually every graphical user interface known to mankind uses either callbacks, delegates, or commands.  The object oriented ones use commands.  MFC uses callbacks.  .Net uses delegates.</a:t>
            </a:r>
            <a:br>
              <a:rPr lang="en-US" altLang="en-US" dirty="0"/>
            </a:br>
            <a:endParaRPr lang="en-US" altLang="en-US" dirty="0"/>
          </a:p>
          <a:p>
            <a:r>
              <a:rPr lang="en-US" altLang="en-US" dirty="0"/>
              <a:t>.Net delegates are a limited form of command</a:t>
            </a:r>
          </a:p>
          <a:p>
            <a:pPr marL="0" indent="0">
              <a:buNone/>
            </a:pPr>
            <a:br>
              <a:rPr lang="en-US" altLang="en-US" dirty="0"/>
            </a:br>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108" y="1600200"/>
            <a:ext cx="7163692" cy="495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2"/>
          <p:cNvSpPr>
            <a:spLocks noGrp="1" noChangeArrowheads="1"/>
          </p:cNvSpPr>
          <p:nvPr>
            <p:ph type="title"/>
          </p:nvPr>
        </p:nvSpPr>
        <p:spPr>
          <a:xfrm>
            <a:off x="1142108" y="381000"/>
            <a:ext cx="6859787" cy="914400"/>
          </a:xfrm>
        </p:spPr>
        <p:txBody>
          <a:bodyPr/>
          <a:lstStyle/>
          <a:p>
            <a:r>
              <a:rPr lang="en-US" altLang="en-US" dirty="0"/>
              <a:t>Navigator - Part of Code Analyzer</a:t>
            </a:r>
          </a:p>
        </p:txBody>
      </p:sp>
      <p:graphicFrame>
        <p:nvGraphicFramePr>
          <p:cNvPr id="3074" name="Object 3"/>
          <p:cNvGraphicFramePr>
            <a:graphicFrameLocks noGrp="1" noChangeAspect="1"/>
          </p:cNvGraphicFramePr>
          <p:nvPr>
            <p:ph idx="1"/>
            <p:extLst>
              <p:ext uri="{D42A27DB-BD31-4B8C-83A1-F6EECF244321}">
                <p14:modId xmlns:p14="http://schemas.microsoft.com/office/powerpoint/2010/main" val="457440957"/>
              </p:ext>
            </p:extLst>
          </p:nvPr>
        </p:nvGraphicFramePr>
        <p:xfrm>
          <a:off x="1371600" y="1752600"/>
          <a:ext cx="6675437" cy="4565650"/>
        </p:xfrm>
        <a:graphic>
          <a:graphicData uri="http://schemas.openxmlformats.org/presentationml/2006/ole">
            <mc:AlternateContent xmlns:mc="http://schemas.openxmlformats.org/markup-compatibility/2006">
              <mc:Choice xmlns:v="urn:schemas-microsoft-com:vml" Requires="v">
                <p:oleObj spid="_x0000_s3082" name="Visio" r:id="rId4" imgW="5867095" imgH="4013302" progId="Visio.Drawing.11">
                  <p:embed/>
                </p:oleObj>
              </mc:Choice>
              <mc:Fallback>
                <p:oleObj name="Visio" r:id="rId4" imgW="5867095" imgH="4013302"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675437" cy="4565650"/>
                      </a:xfrm>
                      <a:prstGeom prst="rect">
                        <a:avLst/>
                      </a:prstGeom>
                      <a:solidFill>
                        <a:schemeClr val="tx1"/>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Related Patterns</a:t>
            </a:r>
          </a:p>
        </p:txBody>
      </p:sp>
      <p:sp>
        <p:nvSpPr>
          <p:cNvPr id="25603" name="Rectangle 3"/>
          <p:cNvSpPr>
            <a:spLocks noGrp="1" noChangeArrowheads="1"/>
          </p:cNvSpPr>
          <p:nvPr>
            <p:ph idx="1"/>
          </p:nvPr>
        </p:nvSpPr>
        <p:spPr>
          <a:xfrm>
            <a:off x="1142107" y="2057400"/>
            <a:ext cx="6852578" cy="3962400"/>
          </a:xfrm>
        </p:spPr>
        <p:txBody>
          <a:bodyPr>
            <a:normAutofit/>
          </a:bodyPr>
          <a:lstStyle/>
          <a:p>
            <a:r>
              <a:rPr lang="en-US" altLang="en-US" sz="2400" dirty="0"/>
              <a:t>The relationships to other patterns as mentioned in the class text are rather tenuous.</a:t>
            </a:r>
            <a:br>
              <a:rPr lang="en-US" altLang="en-US" sz="2400" dirty="0"/>
            </a:br>
            <a:endParaRPr lang="en-US" altLang="en-US" sz="2400" dirty="0"/>
          </a:p>
          <a:p>
            <a:r>
              <a:rPr lang="en-US" altLang="en-US" sz="2400" dirty="0"/>
              <a:t>The command pattern is similar to the observer pattern.  In  both patterns an interested party can register to be notified of an event.</a:t>
            </a:r>
            <a:br>
              <a:rPr lang="en-US" altLang="en-US" sz="2400" dirty="0"/>
            </a:b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endParaRPr lang="en-US" altLang="en-US"/>
          </a:p>
        </p:txBody>
      </p:sp>
      <p:graphicFrame>
        <p:nvGraphicFramePr>
          <p:cNvPr id="5122" name="Object 3"/>
          <p:cNvGraphicFramePr>
            <a:graphicFrameLocks noChangeAspect="1"/>
          </p:cNvGraphicFramePr>
          <p:nvPr/>
        </p:nvGraphicFramePr>
        <p:xfrm>
          <a:off x="0" y="95250"/>
          <a:ext cx="8543925" cy="6610350"/>
        </p:xfrm>
        <a:graphic>
          <a:graphicData uri="http://schemas.openxmlformats.org/presentationml/2006/ole">
            <mc:AlternateContent xmlns:mc="http://schemas.openxmlformats.org/markup-compatibility/2006">
              <mc:Choice xmlns:v="urn:schemas-microsoft-com:vml" Requires="v">
                <p:oleObj spid="_x0000_s5129" name="VISIO" r:id="rId4" imgW="10978560" imgH="8267400" progId="Visio.Drawing.6">
                  <p:embed/>
                </p:oleObj>
              </mc:Choice>
              <mc:Fallback>
                <p:oleObj name="VISIO" r:id="rId4" imgW="10978560" imgH="82674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50"/>
                        <a:ext cx="8543925" cy="66103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8AF8-6960-42AF-9642-76F3AA339115}"/>
              </a:ext>
            </a:extLst>
          </p:cNvPr>
          <p:cNvPicPr>
            <a:picLocks noChangeAspect="1"/>
          </p:cNvPicPr>
          <p:nvPr/>
        </p:nvPicPr>
        <p:blipFill>
          <a:blip r:embed="rId2"/>
          <a:stretch>
            <a:fillRect/>
          </a:stretch>
        </p:blipFill>
        <p:spPr>
          <a:xfrm>
            <a:off x="466420" y="1537741"/>
            <a:ext cx="8211160" cy="3782518"/>
          </a:xfrm>
          <a:prstGeom prst="rect">
            <a:avLst/>
          </a:prstGeom>
        </p:spPr>
      </p:pic>
      <p:cxnSp>
        <p:nvCxnSpPr>
          <p:cNvPr id="8" name="Straight Arrow Connector 7">
            <a:extLst>
              <a:ext uri="{FF2B5EF4-FFF2-40B4-BE49-F238E27FC236}">
                <a16:creationId xmlns:a16="http://schemas.microsoft.com/office/drawing/2014/main" id="{CB75C2DF-35E3-4656-8360-80464A97B24D}"/>
              </a:ext>
            </a:extLst>
          </p:cNvPr>
          <p:cNvCxnSpPr/>
          <p:nvPr/>
        </p:nvCxnSpPr>
        <p:spPr>
          <a:xfrm>
            <a:off x="1981200" y="1981200"/>
            <a:ext cx="1143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FCE169-785E-4F7E-817B-8AF4F3A5C74B}"/>
              </a:ext>
            </a:extLst>
          </p:cNvPr>
          <p:cNvSpPr txBox="1"/>
          <p:nvPr/>
        </p:nvSpPr>
        <p:spPr>
          <a:xfrm>
            <a:off x="1026160" y="1719590"/>
            <a:ext cx="990600" cy="523220"/>
          </a:xfrm>
          <a:prstGeom prst="rect">
            <a:avLst/>
          </a:prstGeom>
          <a:noFill/>
        </p:spPr>
        <p:txBody>
          <a:bodyPr wrap="square" rtlCol="0">
            <a:spAutoFit/>
          </a:bodyPr>
          <a:lstStyle/>
          <a:p>
            <a:r>
              <a:rPr lang="en-US" sz="1400" dirty="0">
                <a:solidFill>
                  <a:schemeClr val="bg1"/>
                </a:solidFill>
                <a:latin typeface="Consolas" panose="020B0609020204030204" pitchFamily="49" charset="0"/>
              </a:rPr>
              <a:t>Library Events</a:t>
            </a:r>
          </a:p>
        </p:txBody>
      </p:sp>
    </p:spTree>
    <p:extLst>
      <p:ext uri="{BB962C8B-B14F-4D97-AF65-F5344CB8AC3E}">
        <p14:creationId xmlns:p14="http://schemas.microsoft.com/office/powerpoint/2010/main" val="281912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Sample Code: Catalog Program</a:t>
            </a:r>
          </a:p>
        </p:txBody>
      </p:sp>
      <p:graphicFrame>
        <p:nvGraphicFramePr>
          <p:cNvPr id="6146" name="Object 0"/>
          <p:cNvGraphicFramePr>
            <a:graphicFrameLocks noChangeAspect="1"/>
          </p:cNvGraphicFramePr>
          <p:nvPr/>
        </p:nvGraphicFramePr>
        <p:xfrm>
          <a:off x="304800" y="228600"/>
          <a:ext cx="8543925" cy="6477000"/>
        </p:xfrm>
        <a:graphic>
          <a:graphicData uri="http://schemas.openxmlformats.org/presentationml/2006/ole">
            <mc:AlternateContent xmlns:mc="http://schemas.openxmlformats.org/markup-compatibility/2006">
              <mc:Choice xmlns:v="urn:schemas-microsoft-com:vml" Requires="v">
                <p:oleObj spid="_x0000_s6153" name="VISIO" r:id="rId4" imgW="10092960" imgH="7806960" progId="Visio.Drawing.6">
                  <p:embed/>
                </p:oleObj>
              </mc:Choice>
              <mc:Fallback>
                <p:oleObj name="VISIO" r:id="rId4" imgW="10092960" imgH="780696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543925" cy="6477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2029326"/>
            <a:ext cx="4724400" cy="441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p:cNvSpPr>
            <a:spLocks noGrp="1" noChangeArrowheads="1"/>
          </p:cNvSpPr>
          <p:nvPr>
            <p:ph type="title"/>
          </p:nvPr>
        </p:nvSpPr>
        <p:spPr>
          <a:xfrm>
            <a:off x="646838" y="381000"/>
            <a:ext cx="7355058" cy="1066800"/>
          </a:xfrm>
        </p:spPr>
        <p:txBody>
          <a:bodyPr/>
          <a:lstStyle/>
          <a:p>
            <a:r>
              <a:rPr lang="en-US" altLang="en-US" dirty="0"/>
              <a:t>Application to Graph Algorithms</a:t>
            </a:r>
          </a:p>
        </p:txBody>
      </p:sp>
      <p:graphicFrame>
        <p:nvGraphicFramePr>
          <p:cNvPr id="8194" name="Object 4"/>
          <p:cNvGraphicFramePr>
            <a:graphicFrameLocks noGrp="1" noChangeAspect="1"/>
          </p:cNvGraphicFramePr>
          <p:nvPr>
            <p:ph sz="half" idx="1"/>
            <p:extLst>
              <p:ext uri="{D42A27DB-BD31-4B8C-83A1-F6EECF244321}">
                <p14:modId xmlns:p14="http://schemas.microsoft.com/office/powerpoint/2010/main" val="1700321629"/>
              </p:ext>
            </p:extLst>
          </p:nvPr>
        </p:nvGraphicFramePr>
        <p:xfrm>
          <a:off x="4183856" y="2264276"/>
          <a:ext cx="4586288" cy="4108450"/>
        </p:xfrm>
        <a:graphic>
          <a:graphicData uri="http://schemas.openxmlformats.org/presentationml/2006/ole">
            <mc:AlternateContent xmlns:mc="http://schemas.openxmlformats.org/markup-compatibility/2006">
              <mc:Choice xmlns:v="urn:schemas-microsoft-com:vml" Requires="v">
                <p:oleObj spid="_x0000_s8203" name="Visio" r:id="rId4" imgW="5262260" imgH="4714691" progId="Visio.Drawing.11">
                  <p:embed/>
                </p:oleObj>
              </mc:Choice>
              <mc:Fallback>
                <p:oleObj name="Visio" r:id="rId4" imgW="5262260" imgH="471469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856" y="2264276"/>
                        <a:ext cx="4586288" cy="4108450"/>
                      </a:xfrm>
                      <a:prstGeom prst="rect">
                        <a:avLst/>
                      </a:prstGeom>
                      <a:solidFill>
                        <a:schemeClr val="tx1"/>
                      </a:solidFill>
                      <a:ln>
                        <a:noFill/>
                      </a:ln>
                      <a:effectLst/>
                    </p:spPr>
                  </p:pic>
                </p:oleObj>
              </mc:Fallback>
            </mc:AlternateContent>
          </a:graphicData>
        </a:graphic>
      </p:graphicFrame>
      <p:sp>
        <p:nvSpPr>
          <p:cNvPr id="8196" name="Rectangle 6"/>
          <p:cNvSpPr>
            <a:spLocks noGrp="1" noChangeArrowheads="1"/>
          </p:cNvSpPr>
          <p:nvPr>
            <p:ph sz="half" idx="2"/>
          </p:nvPr>
        </p:nvSpPr>
        <p:spPr>
          <a:xfrm>
            <a:off x="646837" y="2061411"/>
            <a:ext cx="3315563" cy="4114800"/>
          </a:xfrm>
        </p:spPr>
        <p:txBody>
          <a:bodyPr/>
          <a:lstStyle/>
          <a:p>
            <a:r>
              <a:rPr lang="en-US" altLang="en-US" sz="1800" dirty="0">
                <a:latin typeface="Tahoma" panose="020B0604030504040204" pitchFamily="34" charset="0"/>
              </a:rPr>
              <a:t>Many graph algorithms are based on a traversal process</a:t>
            </a:r>
            <a:br>
              <a:rPr lang="en-US" altLang="en-US" sz="1800" dirty="0">
                <a:latin typeface="Tahoma" panose="020B0604030504040204" pitchFamily="34" charset="0"/>
              </a:rPr>
            </a:br>
            <a:endParaRPr lang="en-US" altLang="en-US" sz="800" dirty="0">
              <a:latin typeface="Tahoma" panose="020B0604030504040204" pitchFamily="34" charset="0"/>
            </a:endParaRPr>
          </a:p>
          <a:p>
            <a:pPr lvl="1"/>
            <a:r>
              <a:rPr lang="en-US" altLang="en-US" sz="1600" dirty="0">
                <a:latin typeface="Tahoma" panose="020B0604030504040204" pitchFamily="34" charset="0"/>
              </a:rPr>
              <a:t>Breadth First Search</a:t>
            </a:r>
          </a:p>
          <a:p>
            <a:pPr lvl="2"/>
            <a:r>
              <a:rPr lang="en-US" altLang="en-US" sz="1400" dirty="0">
                <a:latin typeface="Tahoma" panose="020B0604030504040204" pitchFamily="34" charset="0"/>
              </a:rPr>
              <a:t>Shortest paths</a:t>
            </a:r>
          </a:p>
          <a:p>
            <a:pPr lvl="2"/>
            <a:r>
              <a:rPr lang="en-US" altLang="en-US" sz="1400" dirty="0">
                <a:latin typeface="Tahoma" panose="020B0604030504040204" pitchFamily="34" charset="0"/>
              </a:rPr>
              <a:t>Diameter</a:t>
            </a:r>
            <a:br>
              <a:rPr lang="en-US" altLang="en-US" sz="1400" dirty="0">
                <a:latin typeface="Tahoma" panose="020B0604030504040204" pitchFamily="34" charset="0"/>
              </a:rPr>
            </a:br>
            <a:endParaRPr lang="en-US" altLang="en-US" sz="800" dirty="0">
              <a:latin typeface="Tahoma" panose="020B0604030504040204" pitchFamily="34" charset="0"/>
            </a:endParaRPr>
          </a:p>
          <a:p>
            <a:pPr lvl="1"/>
            <a:r>
              <a:rPr lang="en-US" altLang="en-US" sz="1600" dirty="0">
                <a:latin typeface="Tahoma" panose="020B0604030504040204" pitchFamily="34" charset="0"/>
              </a:rPr>
              <a:t>Depth First Search</a:t>
            </a:r>
          </a:p>
          <a:p>
            <a:pPr lvl="2"/>
            <a:r>
              <a:rPr lang="en-US" altLang="en-US" sz="1400" dirty="0">
                <a:latin typeface="Tahoma" panose="020B0604030504040204" pitchFamily="34" charset="0"/>
              </a:rPr>
              <a:t>Strong components</a:t>
            </a:r>
          </a:p>
          <a:p>
            <a:pPr lvl="2"/>
            <a:r>
              <a:rPr lang="en-US" altLang="en-US" sz="1400" dirty="0">
                <a:latin typeface="Tahoma" panose="020B0604030504040204" pitchFamily="34" charset="0"/>
              </a:rPr>
              <a:t>Topological sorting</a:t>
            </a:r>
            <a:br>
              <a:rPr lang="en-US" altLang="en-US" sz="1400" dirty="0">
                <a:latin typeface="Tahoma" panose="020B0604030504040204" pitchFamily="34" charset="0"/>
              </a:rPr>
            </a:br>
            <a:endParaRPr lang="en-US" altLang="en-US" sz="800" dirty="0">
              <a:latin typeface="Tahoma" panose="020B0604030504040204" pitchFamily="34" charset="0"/>
            </a:endParaRPr>
          </a:p>
          <a:p>
            <a:r>
              <a:rPr lang="en-US" altLang="en-US" sz="1800" dirty="0">
                <a:latin typeface="Tahoma" panose="020B0604030504040204" pitchFamily="34" charset="0"/>
              </a:rPr>
              <a:t>All of the above may be evaluated by executing functions on the graph nodes during search.</a:t>
            </a:r>
          </a:p>
        </p:txBody>
      </p:sp>
      <p:sp>
        <p:nvSpPr>
          <p:cNvPr id="8197" name="Rectangle 7"/>
          <p:cNvSpPr>
            <a:spLocks noGrp="1" noChangeArrowheads="1"/>
          </p:cNvSpPr>
          <p:nvPr>
            <p:ph type="body" sz="half" idx="4294967295"/>
          </p:nvPr>
        </p:nvSpPr>
        <p:spPr>
          <a:xfrm>
            <a:off x="5334000" y="1981200"/>
            <a:ext cx="3810000" cy="4114800"/>
          </a:xfrm>
        </p:spPr>
        <p:txBody>
          <a:bodyPr/>
          <a:lstStyle/>
          <a:p>
            <a:pPr>
              <a:buFont typeface="Symbol" panose="05050102010706020507" pitchFamily="18" charset="2"/>
              <a:buNone/>
            </a:pPr>
            <a:r>
              <a:rPr lang="en-US" altLang="en-US" sz="180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108" y="1905000"/>
            <a:ext cx="7392292"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6"/>
          <p:cNvSpPr>
            <a:spLocks noGrp="1" noChangeArrowheads="1"/>
          </p:cNvSpPr>
          <p:nvPr>
            <p:ph type="title"/>
          </p:nvPr>
        </p:nvSpPr>
        <p:spPr/>
        <p:txBody>
          <a:bodyPr/>
          <a:lstStyle/>
          <a:p>
            <a:r>
              <a:rPr lang="en-US" altLang="en-US" sz="3200"/>
              <a:t>Command Pattern Applied to Graphs</a:t>
            </a:r>
          </a:p>
        </p:txBody>
      </p:sp>
      <p:graphicFrame>
        <p:nvGraphicFramePr>
          <p:cNvPr id="9218" name="Object 5"/>
          <p:cNvGraphicFramePr>
            <a:graphicFrameLocks noGrp="1" noChangeAspect="1"/>
          </p:cNvGraphicFramePr>
          <p:nvPr>
            <p:ph idx="1"/>
            <p:extLst>
              <p:ext uri="{D42A27DB-BD31-4B8C-83A1-F6EECF244321}">
                <p14:modId xmlns:p14="http://schemas.microsoft.com/office/powerpoint/2010/main" val="3434267919"/>
              </p:ext>
            </p:extLst>
          </p:nvPr>
        </p:nvGraphicFramePr>
        <p:xfrm>
          <a:off x="1371600" y="2160588"/>
          <a:ext cx="7086600" cy="3375025"/>
        </p:xfrm>
        <a:graphic>
          <a:graphicData uri="http://schemas.openxmlformats.org/presentationml/2006/ole">
            <mc:AlternateContent xmlns:mc="http://schemas.openxmlformats.org/markup-compatibility/2006">
              <mc:Choice xmlns:v="urn:schemas-microsoft-com:vml" Requires="v">
                <p:oleObj spid="_x0000_s9225" name="Visio" r:id="rId4" imgW="4715842" imgH="2246259" progId="Visio.Drawing.11">
                  <p:embed/>
                </p:oleObj>
              </mc:Choice>
              <mc:Fallback>
                <p:oleObj name="Visio" r:id="rId4" imgW="4715842" imgH="224625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60588"/>
                        <a:ext cx="7086600" cy="3375025"/>
                      </a:xfrm>
                      <a:prstGeom prst="rect">
                        <a:avLst/>
                      </a:prstGeom>
                      <a:solidFill>
                        <a:schemeClr val="tx1"/>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nchor="ctr" anchorCtr="1"/>
          <a:lstStyle/>
          <a:p>
            <a:r>
              <a:rPr lang="en-US" altLang="en-US"/>
              <a:t>End of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316095" cy="1219200"/>
          </a:xfrm>
        </p:spPr>
        <p:txBody>
          <a:bodyPr/>
          <a:lstStyle/>
          <a:p>
            <a:r>
              <a:rPr lang="en-US" altLang="en-US" dirty="0"/>
              <a:t>Command Pattern Intent</a:t>
            </a:r>
          </a:p>
        </p:txBody>
      </p:sp>
      <p:sp>
        <p:nvSpPr>
          <p:cNvPr id="12291" name="Rectangle 3"/>
          <p:cNvSpPr>
            <a:spLocks noGrp="1" noChangeArrowheads="1"/>
          </p:cNvSpPr>
          <p:nvPr>
            <p:ph idx="1"/>
          </p:nvPr>
        </p:nvSpPr>
        <p:spPr>
          <a:xfrm>
            <a:off x="533400" y="1981200"/>
            <a:ext cx="8077200" cy="4114800"/>
          </a:xfrm>
          <a:noFill/>
        </p:spPr>
        <p:txBody>
          <a:bodyPr>
            <a:normAutofit fontScale="92500" lnSpcReduction="20000"/>
          </a:bodyPr>
          <a:lstStyle/>
          <a:p>
            <a:pPr>
              <a:buFontTx/>
              <a:buChar char=" "/>
            </a:pPr>
            <a:r>
              <a:rPr lang="en-US" altLang="en-US" dirty="0"/>
              <a:t>A command encapsulates a request as an object.  A reference to the command is given to an invoker for later invocation.</a:t>
            </a:r>
            <a:br>
              <a:rPr lang="en-US" altLang="en-US" dirty="0"/>
            </a:br>
            <a:endParaRPr lang="en-US" altLang="en-US" dirty="0"/>
          </a:p>
          <a:p>
            <a:r>
              <a:rPr lang="en-US" altLang="en-US" dirty="0"/>
              <a:t>Intent:</a:t>
            </a:r>
          </a:p>
          <a:p>
            <a:pPr lvl="1"/>
            <a:r>
              <a:rPr lang="en-US" altLang="en-US" dirty="0"/>
              <a:t>decouple the event triggering a command from the processing associated with the command.  </a:t>
            </a:r>
          </a:p>
          <a:p>
            <a:pPr lvl="1"/>
            <a:r>
              <a:rPr lang="en-US" altLang="en-US" dirty="0"/>
              <a:t>The invoker of a command knows about the trigger event but does not need to know anything about command’s processing.  The creator of the command class knows about the processing but nothing about the invoker’s event.</a:t>
            </a:r>
          </a:p>
          <a:p>
            <a:pPr lvl="1"/>
            <a:r>
              <a:rPr lang="en-US" altLang="en-US" dirty="0"/>
              <a:t>With commands, you can control their selection, sequencing, queue them, undo them, and otherwise manipulate them.</a:t>
            </a:r>
          </a:p>
          <a:p>
            <a:pPr lvl="1"/>
            <a:r>
              <a:rPr lang="en-US" altLang="en-US" dirty="0"/>
              <a:t>Commands are an object-oriented replacement for function pointers. </a:t>
            </a:r>
          </a:p>
          <a:p>
            <a:endParaRPr lang="en-US" altLang="en-US" dirty="0"/>
          </a:p>
          <a:p>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1142108" y="381000"/>
            <a:ext cx="6859787" cy="1066800"/>
          </a:xfrm>
        </p:spPr>
        <p:txBody>
          <a:bodyPr>
            <a:normAutofit/>
          </a:bodyPr>
          <a:lstStyle/>
          <a:p>
            <a:r>
              <a:rPr lang="en-US" altLang="en-US" sz="4000" dirty="0">
                <a:latin typeface="Tahoma" panose="020B0604030504040204" pitchFamily="34" charset="0"/>
              </a:rPr>
              <a:t>Motivation</a:t>
            </a:r>
          </a:p>
        </p:txBody>
      </p:sp>
      <p:sp>
        <p:nvSpPr>
          <p:cNvPr id="13315" name="Rectangle 1027"/>
          <p:cNvSpPr>
            <a:spLocks noGrp="1" noChangeArrowheads="1"/>
          </p:cNvSpPr>
          <p:nvPr>
            <p:ph sz="half" idx="1"/>
          </p:nvPr>
        </p:nvSpPr>
        <p:spPr>
          <a:xfrm>
            <a:off x="762000" y="1905001"/>
            <a:ext cx="3276601" cy="4114800"/>
          </a:xfrm>
        </p:spPr>
        <p:txBody>
          <a:bodyPr>
            <a:normAutofit/>
          </a:bodyPr>
          <a:lstStyle/>
          <a:p>
            <a:r>
              <a:rPr lang="en-US" altLang="en-US" dirty="0"/>
              <a:t>Command addresses the need to issue requests to objects without knowing anything about the objects themselves. </a:t>
            </a:r>
          </a:p>
          <a:p>
            <a:r>
              <a:rPr lang="en-US" altLang="en-US" dirty="0"/>
              <a:t>At instantiation, the Command is given any information it will need to later carry out its task. </a:t>
            </a:r>
          </a:p>
          <a:p>
            <a:r>
              <a:rPr lang="en-US" altLang="en-US" dirty="0"/>
              <a:t>The actual order to carry out that request is given at a later time. </a:t>
            </a:r>
          </a:p>
          <a:p>
            <a:r>
              <a:rPr lang="en-US" altLang="en-US" dirty="0"/>
              <a:t>The key to this pattern is an abstract Command Class.</a:t>
            </a:r>
          </a:p>
          <a:p>
            <a:pPr>
              <a:buFont typeface="Symbol" panose="05050102010706020507" pitchFamily="18" charset="2"/>
              <a:buNone/>
            </a:pPr>
            <a:endParaRPr lang="en-US" altLang="en-US" dirty="0"/>
          </a:p>
          <a:p>
            <a:pPr>
              <a:buFont typeface="Symbol" panose="05050102010706020507" pitchFamily="18" charset="2"/>
              <a:buNone/>
            </a:pPr>
            <a:endParaRPr lang="en-US" altLang="en-US" dirty="0"/>
          </a:p>
        </p:txBody>
      </p:sp>
      <p:pic>
        <p:nvPicPr>
          <p:cNvPr id="5" name="Picture 1028" descr="pic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4571999"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8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descr="pi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86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287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1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altLang="en-US" sz="3600" dirty="0"/>
              <a:t>Method</a:t>
            </a:r>
          </a:p>
        </p:txBody>
      </p:sp>
      <p:sp>
        <p:nvSpPr>
          <p:cNvPr id="18435" name="Rectangle 3"/>
          <p:cNvSpPr>
            <a:spLocks noGrp="1" noChangeArrowheads="1"/>
          </p:cNvSpPr>
          <p:nvPr>
            <p:ph sz="half" idx="1"/>
          </p:nvPr>
        </p:nvSpPr>
        <p:spPr/>
        <p:txBody>
          <a:bodyPr>
            <a:normAutofit lnSpcReduction="10000"/>
          </a:bodyPr>
          <a:lstStyle/>
          <a:p>
            <a:r>
              <a:rPr lang="en-US" altLang="en-US" dirty="0"/>
              <a:t>A client encapsulates a request, along with needed state, by deriving a specialized command from the invoker’s abstract base command class.</a:t>
            </a:r>
            <a:br>
              <a:rPr lang="en-US" altLang="en-US" dirty="0"/>
            </a:br>
            <a:endParaRPr lang="en-US" altLang="en-US" dirty="0"/>
          </a:p>
          <a:p>
            <a:r>
              <a:rPr lang="en-US" altLang="en-US" dirty="0"/>
              <a:t>Client associates command with a receiver (by the processing it encapsulates) and sends it to the invoker.</a:t>
            </a:r>
            <a:br>
              <a:rPr lang="en-US" altLang="en-US" dirty="0"/>
            </a:br>
            <a:endParaRPr lang="en-US" altLang="en-US" dirty="0"/>
          </a:p>
          <a:p>
            <a:r>
              <a:rPr lang="en-US" altLang="en-US" dirty="0"/>
              <a:t>The invoker simply uses the command interface to cause execution in the receiver</a:t>
            </a:r>
            <a:br>
              <a:rPr lang="en-US" altLang="en-US" dirty="0"/>
            </a:br>
            <a:endParaRPr lang="en-US" altLang="en-US" dirty="0"/>
          </a:p>
        </p:txBody>
      </p:sp>
      <p:pic>
        <p:nvPicPr>
          <p:cNvPr id="4" name="Content Placeholder 3"/>
          <p:cNvPicPr>
            <a:picLocks noGrp="1" noChangeAspect="1"/>
          </p:cNvPicPr>
          <p:nvPr>
            <p:ph sz="half" idx="2"/>
          </p:nvPr>
        </p:nvPicPr>
        <p:blipFill>
          <a:blip r:embed="rId3"/>
          <a:stretch>
            <a:fillRect/>
          </a:stretch>
        </p:blipFill>
        <p:spPr>
          <a:xfrm>
            <a:off x="5181600" y="1524000"/>
            <a:ext cx="2689057"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3820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a:xfrm>
            <a:off x="457200" y="381000"/>
            <a:ext cx="7544695" cy="990600"/>
          </a:xfrm>
        </p:spPr>
        <p:txBody>
          <a:bodyPr/>
          <a:lstStyle/>
          <a:p>
            <a:r>
              <a:rPr lang="en-US" altLang="en-US" dirty="0">
                <a:latin typeface="Tahoma" panose="020B0604030504040204" pitchFamily="34" charset="0"/>
              </a:rPr>
              <a:t>Command Structure</a:t>
            </a:r>
          </a:p>
        </p:txBody>
      </p:sp>
      <p:graphicFrame>
        <p:nvGraphicFramePr>
          <p:cNvPr id="1026" name="Object 33"/>
          <p:cNvGraphicFramePr>
            <a:graphicFrameLocks noChangeAspect="1"/>
          </p:cNvGraphicFramePr>
          <p:nvPr>
            <p:extLst>
              <p:ext uri="{D42A27DB-BD31-4B8C-83A1-F6EECF244321}">
                <p14:modId xmlns:p14="http://schemas.microsoft.com/office/powerpoint/2010/main" val="3046974096"/>
              </p:ext>
            </p:extLst>
          </p:nvPr>
        </p:nvGraphicFramePr>
        <p:xfrm>
          <a:off x="533400" y="2133600"/>
          <a:ext cx="8272463" cy="3355975"/>
        </p:xfrm>
        <a:graphic>
          <a:graphicData uri="http://schemas.openxmlformats.org/presentationml/2006/ole">
            <mc:AlternateContent xmlns:mc="http://schemas.openxmlformats.org/markup-compatibility/2006">
              <mc:Choice xmlns:v="urn:schemas-microsoft-com:vml" Requires="v">
                <p:oleObj spid="_x0000_s1035" name="VISIO" r:id="rId4" imgW="8264160" imgH="3349440" progId="Visio.Drawing.6">
                  <p:embed/>
                </p:oleObj>
              </mc:Choice>
              <mc:Fallback>
                <p:oleObj name="VISIO" r:id="rId4" imgW="8264160" imgH="3349440" progId="Visio.Drawing.6">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8272463" cy="3355975"/>
                      </a:xfrm>
                      <a:prstGeom prst="rect">
                        <a:avLst/>
                      </a:prstGeom>
                      <a:solidFill>
                        <a:schemeClr val="tx1"/>
                      </a:solidFill>
                      <a:ln>
                        <a:noFill/>
                      </a:ln>
                      <a:effec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8040D9-ECA0-4816-BF70-A0B4A6B9F2AA}" vid="{A6036C4C-9C94-439F-A097-58FF027B39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Iterator Design Pattern</Template>
  <TotalTime>755</TotalTime>
  <Words>282</Words>
  <Application>Microsoft Office PowerPoint</Application>
  <PresentationFormat>On-screen Show (4:3)</PresentationFormat>
  <Paragraphs>92</Paragraphs>
  <Slides>23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2" baseType="lpstr">
      <vt:lpstr>Arial</vt:lpstr>
      <vt:lpstr>Consolas</vt:lpstr>
      <vt:lpstr>Corbel</vt:lpstr>
      <vt:lpstr>Symbol</vt:lpstr>
      <vt:lpstr>Tahoma</vt:lpstr>
      <vt:lpstr>Times New Roman</vt:lpstr>
      <vt:lpstr>Digital Blue Tunnel 16x9</vt:lpstr>
      <vt:lpstr>VISIO</vt:lpstr>
      <vt:lpstr>Visio</vt:lpstr>
      <vt:lpstr>Command Pattern</vt:lpstr>
      <vt:lpstr>PowerPoint Presentation</vt:lpstr>
      <vt:lpstr>Command Pattern Intent</vt:lpstr>
      <vt:lpstr>Motivation</vt:lpstr>
      <vt:lpstr>PowerPoint Presentation</vt:lpstr>
      <vt:lpstr>PowerPoint Presentation</vt:lpstr>
      <vt:lpstr>PowerPoint Presentation</vt:lpstr>
      <vt:lpstr>Method</vt:lpstr>
      <vt:lpstr>Command Structure</vt:lpstr>
      <vt:lpstr>Command Participants</vt:lpstr>
      <vt:lpstr>Collaborators</vt:lpstr>
      <vt:lpstr>Command Event Trace</vt:lpstr>
      <vt:lpstr>Applicability</vt:lpstr>
      <vt:lpstr>Applicability</vt:lpstr>
      <vt:lpstr>Consequences</vt:lpstr>
      <vt:lpstr>Known Uses</vt:lpstr>
      <vt:lpstr>Navigator - Part of Code Analyzer</vt:lpstr>
      <vt:lpstr>Related Patterns</vt:lpstr>
      <vt:lpstr>PowerPoint Presentation</vt:lpstr>
      <vt:lpstr>Sample Code: Catalog Program</vt:lpstr>
      <vt:lpstr>Application to Graph Algorithms</vt:lpstr>
      <vt:lpstr>Command Pattern Applied to Graphs</vt:lpstr>
      <vt:lpstr>End of Presentation</vt:lpstr>
    </vt:vector>
  </TitlesOfParts>
  <Company>Micron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jim fawcett</dc:creator>
  <cp:lastModifiedBy>James Fawcett</cp:lastModifiedBy>
  <cp:revision>27</cp:revision>
  <cp:lastPrinted>1997-06-17T07:37:37Z</cp:lastPrinted>
  <dcterms:created xsi:type="dcterms:W3CDTF">1997-06-17T06:24:36Z</dcterms:created>
  <dcterms:modified xsi:type="dcterms:W3CDTF">2018-10-06T20:58:28Z</dcterms:modified>
</cp:coreProperties>
</file>