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5" r:id="rId19"/>
    <p:sldId id="277" r:id="rId20"/>
    <p:sldId id="276" r:id="rId21"/>
    <p:sldId id="278" r:id="rId22"/>
    <p:sldId id="274" r:id="rId23"/>
    <p:sldId id="26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9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2732B9C-4910-426A-B171-AD9568B840D1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CB6832-85D4-4946-9191-F352F22C108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32B9C-4910-426A-B171-AD9568B840D1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CB6832-85D4-4946-9191-F352F22C1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32B9C-4910-426A-B171-AD9568B840D1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CB6832-85D4-4946-9191-F352F22C1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32B9C-4910-426A-B171-AD9568B840D1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CB6832-85D4-4946-9191-F352F22C1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2732B9C-4910-426A-B171-AD9568B840D1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CB6832-85D4-4946-9191-F352F22C10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32B9C-4910-426A-B171-AD9568B840D1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ACB6832-85D4-4946-9191-F352F22C10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32B9C-4910-426A-B171-AD9568B840D1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ACB6832-85D4-4946-9191-F352F22C1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32B9C-4910-426A-B171-AD9568B840D1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CB6832-85D4-4946-9191-F352F22C10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32B9C-4910-426A-B171-AD9568B840D1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CB6832-85D4-4946-9191-F352F22C1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2732B9C-4910-426A-B171-AD9568B840D1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CB6832-85D4-4946-9191-F352F22C10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2732B9C-4910-426A-B171-AD9568B840D1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CB6832-85D4-4946-9191-F352F22C10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2732B9C-4910-426A-B171-AD9568B840D1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ACB6832-85D4-4946-9191-F352F22C108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1.4.2/docs/guide/jni/spec/functions.html" TargetMode="External"/><Relationship Id="rId2" Type="http://schemas.openxmlformats.org/officeDocument/2006/relationships/hyperlink" Target="http://dev.kanngard.net/Permalinks/ID_20050509144235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va.sun.com/docs/books/jni/html/jniTOC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 Native Interface (JNI)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Phil Pratt-Szeliga</a:t>
            </a:r>
          </a:p>
          <a:p>
            <a:r>
              <a:rPr lang="en-US" dirty="0" smtClean="0"/>
              <a:t>Syracuse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2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13264"/>
          </a:xfrm>
        </p:spPr>
        <p:txBody>
          <a:bodyPr/>
          <a:lstStyle/>
          <a:p>
            <a:r>
              <a:rPr lang="en-US" dirty="0" smtClean="0"/>
              <a:t>Distributing the .</a:t>
            </a:r>
            <a:r>
              <a:rPr lang="en-US" dirty="0" err="1" smtClean="0"/>
              <a:t>dll</a:t>
            </a:r>
            <a:r>
              <a:rPr lang="en-US" dirty="0" smtClean="0"/>
              <a:t> with a .jar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In </a:t>
            </a:r>
            <a:r>
              <a:rPr lang="en-US" sz="4200" dirty="0" err="1" smtClean="0"/>
              <a:t>netbeans</a:t>
            </a:r>
            <a:r>
              <a:rPr lang="en-US" sz="4200" dirty="0" smtClean="0"/>
              <a:t> if you create a package (folder) and then have your build process place the .</a:t>
            </a:r>
            <a:r>
              <a:rPr lang="en-US" sz="4200" dirty="0" err="1" smtClean="0"/>
              <a:t>dll</a:t>
            </a:r>
            <a:r>
              <a:rPr lang="en-US" sz="4200" dirty="0" smtClean="0"/>
              <a:t> in the folder, it will be included in the .jar</a:t>
            </a:r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r>
              <a:rPr lang="en-US" sz="4200" dirty="0" smtClean="0"/>
              <a:t>public class </a:t>
            </a:r>
            <a:r>
              <a:rPr lang="en-US" sz="4200" dirty="0" err="1" smtClean="0"/>
              <a:t>BinaryLoader</a:t>
            </a:r>
            <a:r>
              <a:rPr lang="en-US" sz="4200" dirty="0" smtClean="0"/>
              <a:t> {</a:t>
            </a:r>
            <a:endParaRPr lang="en-US" sz="4200" dirty="0"/>
          </a:p>
          <a:p>
            <a:pPr marL="0" indent="0">
              <a:buNone/>
            </a:pPr>
            <a:r>
              <a:rPr lang="en-US" sz="4200" dirty="0" smtClean="0"/>
              <a:t>    public </a:t>
            </a:r>
            <a:r>
              <a:rPr lang="en-US" sz="4200" dirty="0"/>
              <a:t>void </a:t>
            </a:r>
            <a:r>
              <a:rPr lang="en-US" sz="4200" dirty="0" err="1" smtClean="0"/>
              <a:t>extractBinary</a:t>
            </a:r>
            <a:r>
              <a:rPr lang="en-US" sz="4200" dirty="0" smtClean="0"/>
              <a:t>(String </a:t>
            </a:r>
            <a:r>
              <a:rPr lang="en-US" sz="4200" dirty="0"/>
              <a:t>filename) </a:t>
            </a:r>
            <a:r>
              <a:rPr lang="en-US" sz="4200" dirty="0" smtClean="0"/>
              <a:t> throws Exception {</a:t>
            </a:r>
            <a:endParaRPr lang="en-US" sz="4200" dirty="0"/>
          </a:p>
          <a:p>
            <a:pPr marL="0" indent="0">
              <a:buNone/>
            </a:pPr>
            <a:r>
              <a:rPr lang="en-US" sz="4200" dirty="0"/>
              <a:t>    </a:t>
            </a:r>
            <a:r>
              <a:rPr lang="en-US" sz="4200" dirty="0" smtClean="0"/>
              <a:t>    String </a:t>
            </a:r>
            <a:r>
              <a:rPr lang="en-US" sz="4200" dirty="0"/>
              <a:t>path = "/</a:t>
            </a:r>
            <a:r>
              <a:rPr lang="en-US" sz="4200" dirty="0" err="1" smtClean="0"/>
              <a:t>edu</a:t>
            </a:r>
            <a:r>
              <a:rPr lang="en-US" sz="4200" dirty="0" smtClean="0"/>
              <a:t>/</a:t>
            </a:r>
            <a:r>
              <a:rPr lang="en-US" sz="4200" dirty="0" err="1" smtClean="0"/>
              <a:t>syr</a:t>
            </a:r>
            <a:r>
              <a:rPr lang="en-US" sz="4200" dirty="0" smtClean="0"/>
              <a:t>/</a:t>
            </a:r>
            <a:r>
              <a:rPr lang="en-US" sz="4200" dirty="0" err="1" smtClean="0"/>
              <a:t>distobjects</a:t>
            </a:r>
            <a:r>
              <a:rPr lang="en-US" sz="4200" dirty="0" smtClean="0"/>
              <a:t>/</a:t>
            </a:r>
            <a:r>
              <a:rPr lang="en-US" sz="4200" dirty="0" err="1" smtClean="0"/>
              <a:t>jniexample</a:t>
            </a:r>
            <a:r>
              <a:rPr lang="en-US" sz="4200" dirty="0" smtClean="0"/>
              <a:t>/native</a:t>
            </a:r>
            <a:r>
              <a:rPr lang="en-US" sz="4200" dirty="0"/>
              <a:t>/"+filename;</a:t>
            </a:r>
          </a:p>
          <a:p>
            <a:pPr marL="0" indent="0">
              <a:buNone/>
            </a:pPr>
            <a:r>
              <a:rPr lang="en-US" sz="4200" dirty="0" smtClean="0"/>
              <a:t>        </a:t>
            </a:r>
            <a:r>
              <a:rPr lang="en-US" sz="4200" dirty="0" err="1" smtClean="0"/>
              <a:t>InputStream</a:t>
            </a:r>
            <a:r>
              <a:rPr lang="en-US" sz="4200" dirty="0" smtClean="0"/>
              <a:t> </a:t>
            </a:r>
            <a:r>
              <a:rPr lang="en-US" sz="4200" dirty="0"/>
              <a:t>is = </a:t>
            </a:r>
            <a:r>
              <a:rPr lang="en-US" sz="4200" dirty="0" err="1" smtClean="0"/>
              <a:t>BinaryLoader.class.getResourceAsStream</a:t>
            </a:r>
            <a:r>
              <a:rPr lang="en-US" sz="4200" dirty="0" smtClean="0"/>
              <a:t>(path);</a:t>
            </a:r>
          </a:p>
          <a:p>
            <a:pPr marL="0" indent="0">
              <a:buNone/>
            </a:pPr>
            <a:r>
              <a:rPr lang="en-US" sz="4200" dirty="0"/>
              <a:t> </a:t>
            </a:r>
            <a:r>
              <a:rPr lang="en-US" sz="4200" dirty="0" smtClean="0"/>
              <a:t>       </a:t>
            </a:r>
            <a:r>
              <a:rPr lang="en-US" sz="4200" dirty="0" err="1" smtClean="0"/>
              <a:t>OutputStream</a:t>
            </a:r>
            <a:r>
              <a:rPr lang="en-US" sz="4200" dirty="0" smtClean="0"/>
              <a:t> </a:t>
            </a:r>
            <a:r>
              <a:rPr lang="en-US" sz="4200" dirty="0" err="1"/>
              <a:t>os</a:t>
            </a:r>
            <a:r>
              <a:rPr lang="en-US" sz="4200" dirty="0"/>
              <a:t> = new </a:t>
            </a:r>
            <a:r>
              <a:rPr lang="en-US" sz="4200" dirty="0" err="1"/>
              <a:t>FileOutputStream</a:t>
            </a:r>
            <a:r>
              <a:rPr lang="en-US" sz="4200" dirty="0"/>
              <a:t>(filename);</a:t>
            </a:r>
          </a:p>
          <a:p>
            <a:pPr marL="0" indent="0">
              <a:buNone/>
            </a:pPr>
            <a:r>
              <a:rPr lang="en-US" sz="4200" dirty="0"/>
              <a:t>      </a:t>
            </a:r>
            <a:r>
              <a:rPr lang="en-US" sz="4200" dirty="0" smtClean="0"/>
              <a:t>  while(true</a:t>
            </a:r>
            <a:r>
              <a:rPr lang="en-US" sz="4200" dirty="0"/>
              <a:t>){</a:t>
            </a:r>
          </a:p>
          <a:p>
            <a:pPr marL="0" indent="0">
              <a:buNone/>
            </a:pPr>
            <a:r>
              <a:rPr lang="en-US" sz="4200" dirty="0"/>
              <a:t>        </a:t>
            </a:r>
            <a:r>
              <a:rPr lang="en-US" sz="4200" dirty="0" smtClean="0"/>
              <a:t>    byte</a:t>
            </a:r>
            <a:r>
              <a:rPr lang="en-US" sz="4200" dirty="0"/>
              <a:t>[] buffer = new byte[32*1024];</a:t>
            </a:r>
          </a:p>
          <a:p>
            <a:pPr marL="0" indent="0">
              <a:buNone/>
            </a:pPr>
            <a:r>
              <a:rPr lang="en-US" sz="4200" dirty="0"/>
              <a:t>        </a:t>
            </a:r>
            <a:r>
              <a:rPr lang="en-US" sz="4200" dirty="0" smtClean="0"/>
              <a:t>    </a:t>
            </a:r>
            <a:r>
              <a:rPr lang="en-US" sz="4200" dirty="0" err="1" smtClean="0"/>
              <a:t>int</a:t>
            </a:r>
            <a:r>
              <a:rPr lang="en-US" sz="4200" dirty="0" smtClean="0"/>
              <a:t> </a:t>
            </a:r>
            <a:r>
              <a:rPr lang="en-US" sz="4200" dirty="0" err="1"/>
              <a:t>len</a:t>
            </a:r>
            <a:r>
              <a:rPr lang="en-US" sz="4200" dirty="0"/>
              <a:t> = </a:t>
            </a:r>
            <a:r>
              <a:rPr lang="en-US" sz="4200" dirty="0" err="1"/>
              <a:t>is.read</a:t>
            </a:r>
            <a:r>
              <a:rPr lang="en-US" sz="4200" dirty="0"/>
              <a:t>(buffer);</a:t>
            </a:r>
          </a:p>
          <a:p>
            <a:pPr marL="0" indent="0">
              <a:buNone/>
            </a:pPr>
            <a:r>
              <a:rPr lang="en-US" sz="4200" dirty="0"/>
              <a:t>        </a:t>
            </a:r>
            <a:r>
              <a:rPr lang="en-US" sz="4200" dirty="0" smtClean="0"/>
              <a:t>    if(</a:t>
            </a:r>
            <a:r>
              <a:rPr lang="en-US" sz="4200" dirty="0" err="1" smtClean="0"/>
              <a:t>len</a:t>
            </a:r>
            <a:r>
              <a:rPr lang="en-US" sz="4200" dirty="0" smtClean="0"/>
              <a:t> </a:t>
            </a:r>
            <a:r>
              <a:rPr lang="en-US" sz="4200" dirty="0"/>
              <a:t>== -1</a:t>
            </a:r>
            <a:r>
              <a:rPr lang="en-US" sz="4200" dirty="0" smtClean="0"/>
              <a:t>) { break; }</a:t>
            </a:r>
            <a:endParaRPr lang="en-US" sz="4200" dirty="0"/>
          </a:p>
          <a:p>
            <a:pPr marL="0" indent="0">
              <a:buNone/>
            </a:pPr>
            <a:r>
              <a:rPr lang="en-US" sz="4200" dirty="0"/>
              <a:t>        </a:t>
            </a:r>
            <a:r>
              <a:rPr lang="en-US" sz="4200" dirty="0" smtClean="0"/>
              <a:t>    </a:t>
            </a:r>
            <a:r>
              <a:rPr lang="en-US" sz="4200" dirty="0" err="1" smtClean="0"/>
              <a:t>os.write</a:t>
            </a:r>
            <a:r>
              <a:rPr lang="en-US" sz="4200" dirty="0" smtClean="0"/>
              <a:t>(buffer</a:t>
            </a:r>
            <a:r>
              <a:rPr lang="en-US" sz="4200" dirty="0"/>
              <a:t>, 0, </a:t>
            </a:r>
            <a:r>
              <a:rPr lang="en-US" sz="4200" dirty="0" err="1"/>
              <a:t>len</a:t>
            </a:r>
            <a:r>
              <a:rPr lang="en-US" sz="4200" dirty="0"/>
              <a:t>);</a:t>
            </a:r>
          </a:p>
          <a:p>
            <a:pPr marL="0" indent="0">
              <a:buNone/>
            </a:pPr>
            <a:r>
              <a:rPr lang="en-US" sz="4200" dirty="0"/>
              <a:t>      </a:t>
            </a:r>
            <a:r>
              <a:rPr lang="en-US" sz="4200" dirty="0" smtClean="0"/>
              <a:t>   }</a:t>
            </a:r>
            <a:endParaRPr lang="en-US" sz="4200" dirty="0"/>
          </a:p>
          <a:p>
            <a:pPr marL="0" indent="0">
              <a:buNone/>
            </a:pPr>
            <a:r>
              <a:rPr lang="en-US" sz="4200" dirty="0"/>
              <a:t>      </a:t>
            </a:r>
            <a:r>
              <a:rPr lang="en-US" sz="4200" dirty="0" smtClean="0"/>
              <a:t>   </a:t>
            </a:r>
            <a:r>
              <a:rPr lang="en-US" sz="4200" dirty="0" err="1" smtClean="0"/>
              <a:t>os.flush</a:t>
            </a:r>
            <a:r>
              <a:rPr lang="en-US" sz="4200" dirty="0" smtClean="0"/>
              <a:t>(); </a:t>
            </a:r>
            <a:r>
              <a:rPr lang="en-US" sz="4200" dirty="0" err="1" smtClean="0"/>
              <a:t>os.close</a:t>
            </a:r>
            <a:r>
              <a:rPr lang="en-US" sz="4200" dirty="0" smtClean="0"/>
              <a:t>(); </a:t>
            </a:r>
            <a:r>
              <a:rPr lang="en-US" sz="4200" dirty="0" err="1" smtClean="0"/>
              <a:t>is.close</a:t>
            </a:r>
            <a:r>
              <a:rPr lang="en-US" sz="4200" dirty="0" smtClean="0"/>
              <a:t>();</a:t>
            </a:r>
          </a:p>
          <a:p>
            <a:pPr marL="0" indent="0">
              <a:buNone/>
            </a:pPr>
            <a:r>
              <a:rPr lang="en-US" sz="4200" dirty="0"/>
              <a:t> </a:t>
            </a:r>
            <a:r>
              <a:rPr lang="en-US" sz="4200" dirty="0" smtClean="0"/>
              <a:t>   }</a:t>
            </a:r>
          </a:p>
          <a:p>
            <a:pPr marL="0" indent="0">
              <a:buNone/>
            </a:pPr>
            <a:r>
              <a:rPr lang="en-US" sz="4200" dirty="0" smtClean="0"/>
              <a:t>}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8365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State In a </a:t>
            </a:r>
            <a:r>
              <a:rPr lang="en-US" dirty="0" err="1" smtClean="0"/>
              <a:t>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save state in a high performance way by using static </a:t>
            </a:r>
            <a:r>
              <a:rPr lang="en-US" dirty="0" err="1" smtClean="0"/>
              <a:t>globals</a:t>
            </a:r>
            <a:r>
              <a:rPr lang="en-US" dirty="0" smtClean="0"/>
              <a:t> in a </a:t>
            </a:r>
            <a:r>
              <a:rPr lang="en-US" dirty="0" err="1" smtClean="0"/>
              <a:t>cpp</a:t>
            </a:r>
            <a:endParaRPr lang="en-US" dirty="0" smtClean="0"/>
          </a:p>
          <a:p>
            <a:pPr lvl="1"/>
            <a:r>
              <a:rPr lang="en-US" dirty="0" smtClean="0"/>
              <a:t>But all instances of a class will share that state</a:t>
            </a:r>
          </a:p>
          <a:p>
            <a:r>
              <a:rPr lang="en-US" dirty="0" smtClean="0"/>
              <a:t>A slower way is to save state back to a Java Field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void </a:t>
            </a:r>
            <a:r>
              <a:rPr lang="en-US" sz="2000" dirty="0" err="1" smtClean="0"/>
              <a:t>setLongField</a:t>
            </a:r>
            <a:r>
              <a:rPr lang="en-US" sz="2000" dirty="0" smtClean="0"/>
              <a:t>(</a:t>
            </a:r>
            <a:r>
              <a:rPr lang="en-US" sz="2000" dirty="0" err="1" smtClean="0"/>
              <a:t>JNIEnv</a:t>
            </a:r>
            <a:r>
              <a:rPr lang="en-US" sz="2000" dirty="0" smtClean="0"/>
              <a:t> * </a:t>
            </a:r>
            <a:r>
              <a:rPr lang="en-US" sz="2000" dirty="0" err="1" smtClean="0"/>
              <a:t>env</a:t>
            </a:r>
            <a:r>
              <a:rPr lang="en-US" sz="2000" dirty="0" smtClean="0"/>
              <a:t>, </a:t>
            </a:r>
            <a:r>
              <a:rPr lang="en-US" sz="2000" dirty="0" err="1" smtClean="0"/>
              <a:t>jobject</a:t>
            </a:r>
            <a:r>
              <a:rPr lang="en-US" sz="2000" dirty="0" smtClean="0"/>
              <a:t> </a:t>
            </a:r>
            <a:r>
              <a:rPr lang="en-US" sz="2000" dirty="0" err="1" smtClean="0"/>
              <a:t>obj</a:t>
            </a:r>
            <a:r>
              <a:rPr lang="en-US" sz="2000" dirty="0" smtClean="0"/>
              <a:t>, long value){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jclass</a:t>
            </a:r>
            <a:r>
              <a:rPr lang="en-US" sz="2000" dirty="0" smtClean="0"/>
              <a:t> </a:t>
            </a:r>
            <a:r>
              <a:rPr lang="en-US" sz="2000" dirty="0" err="1" smtClean="0"/>
              <a:t>this_class</a:t>
            </a:r>
            <a:r>
              <a:rPr lang="en-US" sz="2000" dirty="0" smtClean="0"/>
              <a:t> = </a:t>
            </a:r>
            <a:r>
              <a:rPr lang="en-US" sz="2000" dirty="0"/>
              <a:t>(*</a:t>
            </a:r>
            <a:r>
              <a:rPr lang="en-US" sz="2000" dirty="0" err="1"/>
              <a:t>env</a:t>
            </a:r>
            <a:r>
              <a:rPr lang="en-US" sz="2000" dirty="0"/>
              <a:t>)-&gt;</a:t>
            </a:r>
            <a:r>
              <a:rPr lang="en-US" sz="2000" dirty="0" err="1"/>
              <a:t>GetObjectClass</a:t>
            </a:r>
            <a:r>
              <a:rPr lang="en-US" sz="2000" dirty="0"/>
              <a:t>(</a:t>
            </a:r>
            <a:r>
              <a:rPr lang="en-US" sz="2000" dirty="0" err="1"/>
              <a:t>env</a:t>
            </a:r>
            <a:r>
              <a:rPr lang="en-US" sz="2000" dirty="0"/>
              <a:t>, </a:t>
            </a:r>
            <a:r>
              <a:rPr lang="en-US" sz="2000" dirty="0" err="1" smtClean="0"/>
              <a:t>obj</a:t>
            </a:r>
            <a:r>
              <a:rPr lang="en-US" sz="2000" dirty="0" smtClean="0"/>
              <a:t>);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jfieldID</a:t>
            </a:r>
            <a:r>
              <a:rPr lang="en-US" sz="2000" dirty="0" smtClean="0"/>
              <a:t> </a:t>
            </a:r>
            <a:r>
              <a:rPr lang="en-US" sz="2000" dirty="0"/>
              <a:t>fid = (*</a:t>
            </a:r>
            <a:r>
              <a:rPr lang="en-US" sz="2000" dirty="0" err="1"/>
              <a:t>env</a:t>
            </a:r>
            <a:r>
              <a:rPr lang="en-US" sz="2000" dirty="0"/>
              <a:t>)-&gt;</a:t>
            </a:r>
            <a:r>
              <a:rPr lang="en-US" sz="2000" dirty="0" err="1"/>
              <a:t>GetFieldID</a:t>
            </a:r>
            <a:r>
              <a:rPr lang="en-US" sz="2000" dirty="0"/>
              <a:t>(</a:t>
            </a:r>
            <a:r>
              <a:rPr lang="en-US" sz="2000" dirty="0" err="1"/>
              <a:t>env</a:t>
            </a:r>
            <a:r>
              <a:rPr lang="en-US" sz="2000" dirty="0"/>
              <a:t>, </a:t>
            </a:r>
            <a:r>
              <a:rPr lang="en-US" sz="2000" dirty="0" err="1" smtClean="0"/>
              <a:t>this_class</a:t>
            </a:r>
            <a:r>
              <a:rPr lang="en-US" sz="2000" dirty="0" smtClean="0"/>
              <a:t>, “</a:t>
            </a:r>
            <a:r>
              <a:rPr lang="en-US" sz="2000" dirty="0" err="1" smtClean="0"/>
              <a:t>m_FieldName</a:t>
            </a:r>
            <a:r>
              <a:rPr lang="en-US" sz="2000" dirty="0" smtClean="0"/>
              <a:t>”, </a:t>
            </a:r>
            <a:r>
              <a:rPr lang="en-US" sz="2000" dirty="0"/>
              <a:t>"J"); 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(*</a:t>
            </a:r>
            <a:r>
              <a:rPr lang="en-US" sz="2000" dirty="0" err="1"/>
              <a:t>env</a:t>
            </a:r>
            <a:r>
              <a:rPr lang="en-US" sz="2000" dirty="0"/>
              <a:t>)-&gt;</a:t>
            </a:r>
            <a:r>
              <a:rPr lang="en-US" sz="2000" dirty="0" err="1"/>
              <a:t>SetLongField</a:t>
            </a:r>
            <a:r>
              <a:rPr lang="en-US" sz="2000" dirty="0"/>
              <a:t>(</a:t>
            </a:r>
            <a:r>
              <a:rPr lang="en-US" sz="2000" dirty="0" err="1"/>
              <a:t>env</a:t>
            </a:r>
            <a:r>
              <a:rPr lang="en-US" sz="2000" dirty="0"/>
              <a:t>, </a:t>
            </a:r>
            <a:r>
              <a:rPr lang="en-US" sz="2000" dirty="0" err="1"/>
              <a:t>obj</a:t>
            </a:r>
            <a:r>
              <a:rPr lang="en-US" sz="2000" dirty="0"/>
              <a:t>, fid, value</a:t>
            </a:r>
            <a:r>
              <a:rPr lang="en-US" sz="2000" dirty="0" smtClean="0"/>
              <a:t>);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61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Type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Previously we passed in “J” into </a:t>
            </a:r>
            <a:r>
              <a:rPr lang="en-US" dirty="0" err="1" smtClean="0"/>
              <a:t>GetFieldID</a:t>
            </a:r>
            <a:endParaRPr lang="en-US" dirty="0" smtClean="0"/>
          </a:p>
          <a:p>
            <a:pPr lvl="1"/>
            <a:r>
              <a:rPr lang="en-US" dirty="0" smtClean="0"/>
              <a:t>B = byte</a:t>
            </a:r>
          </a:p>
          <a:p>
            <a:pPr lvl="1"/>
            <a:r>
              <a:rPr lang="en-US" dirty="0" smtClean="0"/>
              <a:t>C = char</a:t>
            </a:r>
          </a:p>
          <a:p>
            <a:pPr lvl="1"/>
            <a:r>
              <a:rPr lang="en-US" dirty="0" smtClean="0"/>
              <a:t>D = double</a:t>
            </a:r>
          </a:p>
          <a:p>
            <a:pPr lvl="1"/>
            <a:r>
              <a:rPr lang="en-US" dirty="0" smtClean="0"/>
              <a:t>F = float</a:t>
            </a:r>
          </a:p>
          <a:p>
            <a:pPr lvl="1"/>
            <a:r>
              <a:rPr lang="en-US" dirty="0" smtClean="0"/>
              <a:t>I =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J = long</a:t>
            </a:r>
          </a:p>
          <a:p>
            <a:pPr lvl="1"/>
            <a:r>
              <a:rPr lang="en-US" dirty="0" smtClean="0"/>
              <a:t>S = short</a:t>
            </a:r>
          </a:p>
          <a:p>
            <a:pPr lvl="1"/>
            <a:r>
              <a:rPr lang="en-US" dirty="0" smtClean="0"/>
              <a:t>V = void</a:t>
            </a:r>
          </a:p>
          <a:p>
            <a:pPr lvl="1"/>
            <a:r>
              <a:rPr lang="en-US" dirty="0" smtClean="0"/>
              <a:t>Z = </a:t>
            </a:r>
            <a:r>
              <a:rPr lang="en-US" dirty="0" err="1" smtClean="0"/>
              <a:t>boolean</a:t>
            </a:r>
            <a:endParaRPr lang="en-US" dirty="0" smtClean="0"/>
          </a:p>
          <a:p>
            <a:pPr lvl="1"/>
            <a:r>
              <a:rPr lang="en-US" dirty="0" err="1"/>
              <a:t>Ljava</a:t>
            </a:r>
            <a:r>
              <a:rPr lang="en-US" dirty="0"/>
              <a:t>/</a:t>
            </a:r>
            <a:r>
              <a:rPr lang="en-US" dirty="0" err="1"/>
              <a:t>lang</a:t>
            </a:r>
            <a:r>
              <a:rPr lang="en-US" dirty="0"/>
              <a:t>/String</a:t>
            </a:r>
            <a:r>
              <a:rPr lang="en-US" dirty="0" smtClean="0"/>
              <a:t>; = String</a:t>
            </a:r>
          </a:p>
          <a:p>
            <a:pPr lvl="1"/>
            <a:r>
              <a:rPr lang="en-US" dirty="0" err="1" smtClean="0"/>
              <a:t>Ljava</a:t>
            </a:r>
            <a:r>
              <a:rPr lang="en-US" dirty="0" smtClean="0"/>
              <a:t>/</a:t>
            </a:r>
            <a:r>
              <a:rPr lang="en-US" dirty="0" err="1" smtClean="0"/>
              <a:t>lang</a:t>
            </a:r>
            <a:r>
              <a:rPr lang="en-US" dirty="0" smtClean="0"/>
              <a:t>/Object; = Object</a:t>
            </a:r>
          </a:p>
          <a:p>
            <a:pPr lvl="1"/>
            <a:r>
              <a:rPr lang="en-US" dirty="0" err="1" smtClean="0"/>
              <a:t>Lfully</a:t>
            </a:r>
            <a:r>
              <a:rPr lang="en-US" dirty="0" smtClean="0"/>
              <a:t>/qualified/</a:t>
            </a:r>
            <a:r>
              <a:rPr lang="en-US" dirty="0" err="1"/>
              <a:t>C</a:t>
            </a:r>
            <a:r>
              <a:rPr lang="en-US" dirty="0" err="1" smtClean="0"/>
              <a:t>lassname</a:t>
            </a:r>
            <a:r>
              <a:rPr lang="en-US" dirty="0" smtClean="0"/>
              <a:t> = </a:t>
            </a:r>
            <a:r>
              <a:rPr lang="en-US" dirty="0" err="1" smtClean="0"/>
              <a:t>fully.qualified.Classsname</a:t>
            </a:r>
            <a:endParaRPr lang="en-US" dirty="0" smtClean="0"/>
          </a:p>
          <a:p>
            <a:pPr lvl="1"/>
            <a:r>
              <a:rPr lang="en-US" dirty="0" smtClean="0"/>
              <a:t>[B – single dimensional byte array</a:t>
            </a:r>
          </a:p>
          <a:p>
            <a:pPr lvl="1"/>
            <a:r>
              <a:rPr lang="en-US" dirty="0" smtClean="0"/>
              <a:t>[[B – two dimensional byte array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Ljava</a:t>
            </a:r>
            <a:r>
              <a:rPr lang="en-US" dirty="0" smtClean="0"/>
              <a:t>/</a:t>
            </a:r>
            <a:r>
              <a:rPr lang="en-US" dirty="0" err="1" smtClean="0"/>
              <a:t>lang</a:t>
            </a:r>
            <a:r>
              <a:rPr lang="en-US" dirty="0" smtClean="0"/>
              <a:t>/String; - one dimensional string array</a:t>
            </a:r>
          </a:p>
        </p:txBody>
      </p:sp>
    </p:spTree>
    <p:extLst>
      <p:ext uri="{BB962C8B-B14F-4D97-AF65-F5344CB8AC3E}">
        <p14:creationId xmlns:p14="http://schemas.microsoft.com/office/powerpoint/2010/main" val="151624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Java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err="1" smtClean="0"/>
              <a:t>jbyteArray</a:t>
            </a:r>
            <a:r>
              <a:rPr lang="en-US" sz="1800" dirty="0" smtClean="0"/>
              <a:t> </a:t>
            </a:r>
            <a:r>
              <a:rPr lang="en-US" sz="1800" dirty="0" err="1" smtClean="0"/>
              <a:t>list_get</a:t>
            </a:r>
            <a:r>
              <a:rPr lang="en-US" sz="1800" dirty="0" smtClean="0"/>
              <a:t>(</a:t>
            </a:r>
            <a:r>
              <a:rPr lang="en-US" sz="1800" dirty="0" err="1" smtClean="0"/>
              <a:t>JNIEnv</a:t>
            </a:r>
            <a:r>
              <a:rPr lang="en-US" sz="1800" dirty="0" smtClean="0"/>
              <a:t> </a:t>
            </a:r>
            <a:r>
              <a:rPr lang="en-US" sz="1800" dirty="0"/>
              <a:t>* </a:t>
            </a:r>
            <a:r>
              <a:rPr lang="en-US" sz="1800" dirty="0" err="1"/>
              <a:t>env</a:t>
            </a:r>
            <a:r>
              <a:rPr lang="en-US" sz="1800" dirty="0"/>
              <a:t>, </a:t>
            </a:r>
            <a:r>
              <a:rPr lang="en-US" sz="1800" dirty="0" err="1"/>
              <a:t>jobject</a:t>
            </a:r>
            <a:r>
              <a:rPr lang="en-US" sz="1800" dirty="0"/>
              <a:t> </a:t>
            </a:r>
            <a:r>
              <a:rPr lang="en-US" sz="1800" dirty="0" smtClean="0"/>
              <a:t>list, </a:t>
            </a:r>
            <a:r>
              <a:rPr lang="en-US" sz="1800" dirty="0" err="1"/>
              <a:t>int</a:t>
            </a:r>
            <a:r>
              <a:rPr lang="en-US" sz="1800" dirty="0"/>
              <a:t> index</a:t>
            </a:r>
            <a:r>
              <a:rPr lang="en-US" sz="1800" dirty="0" smtClean="0"/>
              <a:t>){</a:t>
            </a:r>
          </a:p>
          <a:p>
            <a:pPr marL="0" indent="0">
              <a:buNone/>
            </a:pPr>
            <a:r>
              <a:rPr lang="en-US" sz="1800" dirty="0" smtClean="0"/>
              <a:t>   </a:t>
            </a:r>
            <a:r>
              <a:rPr lang="en-US" sz="1800" dirty="0" err="1"/>
              <a:t>jmethodID</a:t>
            </a:r>
            <a:r>
              <a:rPr lang="en-US" sz="1800" dirty="0"/>
              <a:t> mid;  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 </a:t>
            </a:r>
            <a:r>
              <a:rPr lang="en-US" sz="1800" dirty="0" err="1" smtClean="0"/>
              <a:t>jclass</a:t>
            </a:r>
            <a:r>
              <a:rPr lang="en-US" sz="1800" dirty="0" smtClean="0"/>
              <a:t> </a:t>
            </a:r>
            <a:r>
              <a:rPr lang="en-US" sz="1800" dirty="0" err="1"/>
              <a:t>list_interface</a:t>
            </a:r>
            <a:r>
              <a:rPr lang="en-US" sz="1800" dirty="0"/>
              <a:t> = (*</a:t>
            </a:r>
            <a:r>
              <a:rPr lang="en-US" sz="1800" dirty="0" err="1"/>
              <a:t>env</a:t>
            </a:r>
            <a:r>
              <a:rPr lang="en-US" sz="1800" dirty="0"/>
              <a:t>)-&gt;</a:t>
            </a:r>
            <a:r>
              <a:rPr lang="en-US" sz="1800" dirty="0" err="1"/>
              <a:t>FindClass</a:t>
            </a:r>
            <a:r>
              <a:rPr lang="en-US" sz="1800" dirty="0"/>
              <a:t>(</a:t>
            </a:r>
            <a:r>
              <a:rPr lang="en-US" sz="1800" dirty="0" err="1"/>
              <a:t>env</a:t>
            </a:r>
            <a:r>
              <a:rPr lang="en-US" sz="1800" dirty="0"/>
              <a:t>, "java/</a:t>
            </a:r>
            <a:r>
              <a:rPr lang="en-US" sz="1800" dirty="0" err="1"/>
              <a:t>util</a:t>
            </a:r>
            <a:r>
              <a:rPr lang="en-US" sz="1800" dirty="0"/>
              <a:t>/List</a:t>
            </a:r>
            <a:r>
              <a:rPr lang="en-US" sz="1800" dirty="0" smtClean="0"/>
              <a:t>");</a:t>
            </a:r>
          </a:p>
          <a:p>
            <a:pPr marL="0" indent="0">
              <a:buNone/>
            </a:pPr>
            <a:r>
              <a:rPr lang="en-US" sz="1800" dirty="0" smtClean="0"/>
              <a:t>   </a:t>
            </a:r>
            <a:r>
              <a:rPr lang="en-US" sz="1800" dirty="0"/>
              <a:t>mid = (*</a:t>
            </a:r>
            <a:r>
              <a:rPr lang="en-US" sz="1800" dirty="0" err="1"/>
              <a:t>env</a:t>
            </a:r>
            <a:r>
              <a:rPr lang="en-US" sz="1800" dirty="0"/>
              <a:t>)-&gt;</a:t>
            </a:r>
            <a:r>
              <a:rPr lang="en-US" sz="1800" dirty="0" err="1"/>
              <a:t>GetMethodID</a:t>
            </a:r>
            <a:r>
              <a:rPr lang="en-US" sz="1800" dirty="0"/>
              <a:t>(</a:t>
            </a:r>
            <a:r>
              <a:rPr lang="en-US" sz="1800" dirty="0" err="1"/>
              <a:t>env</a:t>
            </a:r>
            <a:r>
              <a:rPr lang="en-US" sz="1800" dirty="0"/>
              <a:t>, </a:t>
            </a:r>
            <a:r>
              <a:rPr lang="en-US" sz="1800" dirty="0" err="1"/>
              <a:t>list_interface</a:t>
            </a:r>
            <a:r>
              <a:rPr lang="en-US" sz="1800" dirty="0"/>
              <a:t>, "get", "(I)</a:t>
            </a:r>
            <a:r>
              <a:rPr lang="en-US" sz="1800" dirty="0" err="1"/>
              <a:t>Ljava</a:t>
            </a:r>
            <a:r>
              <a:rPr lang="en-US" sz="1800" dirty="0"/>
              <a:t>/</a:t>
            </a:r>
            <a:r>
              <a:rPr lang="en-US" sz="1800" dirty="0" err="1"/>
              <a:t>lang</a:t>
            </a:r>
            <a:r>
              <a:rPr lang="en-US" sz="1800" dirty="0"/>
              <a:t>/Object</a:t>
            </a:r>
            <a:r>
              <a:rPr lang="en-US" sz="1800" dirty="0" smtClean="0"/>
              <a:t>;");</a:t>
            </a:r>
          </a:p>
          <a:p>
            <a:pPr marL="0" indent="0">
              <a:buNone/>
            </a:pPr>
            <a:r>
              <a:rPr lang="en-US" sz="1800" dirty="0" smtClean="0"/>
              <a:t>   </a:t>
            </a:r>
            <a:r>
              <a:rPr lang="en-US" sz="1800" dirty="0"/>
              <a:t>return (*</a:t>
            </a:r>
            <a:r>
              <a:rPr lang="en-US" sz="1800" dirty="0" err="1"/>
              <a:t>env</a:t>
            </a:r>
            <a:r>
              <a:rPr lang="en-US" sz="1800" dirty="0"/>
              <a:t>)-&gt;</a:t>
            </a:r>
            <a:r>
              <a:rPr lang="en-US" sz="1800" dirty="0" err="1"/>
              <a:t>CallObjectMethod</a:t>
            </a:r>
            <a:r>
              <a:rPr lang="en-US" sz="1800" dirty="0"/>
              <a:t>(</a:t>
            </a:r>
            <a:r>
              <a:rPr lang="en-US" sz="1800" dirty="0" err="1"/>
              <a:t>env</a:t>
            </a:r>
            <a:r>
              <a:rPr lang="en-US" sz="1800" dirty="0"/>
              <a:t>, </a:t>
            </a:r>
            <a:r>
              <a:rPr lang="en-US" sz="1800" dirty="0" smtClean="0"/>
              <a:t>list, </a:t>
            </a:r>
            <a:r>
              <a:rPr lang="en-US" sz="1800" dirty="0"/>
              <a:t>mid, index</a:t>
            </a:r>
            <a:r>
              <a:rPr lang="en-US" sz="1800" dirty="0" smtClean="0"/>
              <a:t>);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dirty="0" smtClean="0"/>
              <a:t>“java/</a:t>
            </a:r>
            <a:r>
              <a:rPr lang="en-US" dirty="0" err="1" smtClean="0"/>
              <a:t>util</a:t>
            </a:r>
            <a:r>
              <a:rPr lang="en-US" dirty="0" smtClean="0"/>
              <a:t>/List” – interface or class name</a:t>
            </a:r>
          </a:p>
          <a:p>
            <a:r>
              <a:rPr lang="en-US" dirty="0" smtClean="0"/>
              <a:t>“get” – method name</a:t>
            </a:r>
          </a:p>
          <a:p>
            <a:r>
              <a:rPr lang="en-US" dirty="0" smtClean="0"/>
              <a:t>“(I)</a:t>
            </a:r>
            <a:r>
              <a:rPr lang="en-US" dirty="0" err="1" smtClean="0"/>
              <a:t>Ljava</a:t>
            </a:r>
            <a:r>
              <a:rPr lang="en-US" dirty="0" smtClean="0"/>
              <a:t>/</a:t>
            </a:r>
            <a:r>
              <a:rPr lang="en-US" dirty="0" err="1" smtClean="0"/>
              <a:t>lang</a:t>
            </a:r>
            <a:r>
              <a:rPr lang="en-US" dirty="0" smtClean="0"/>
              <a:t>/Object;” – a method that accepts an </a:t>
            </a:r>
            <a:r>
              <a:rPr lang="en-US" dirty="0" err="1" smtClean="0"/>
              <a:t>int</a:t>
            </a:r>
            <a:r>
              <a:rPr lang="en-US" dirty="0" smtClean="0"/>
              <a:t> as a parameter and returns a </a:t>
            </a:r>
            <a:r>
              <a:rPr lang="en-US" dirty="0" err="1" smtClean="0"/>
              <a:t>Ljava</a:t>
            </a:r>
            <a:r>
              <a:rPr lang="en-US" dirty="0" smtClean="0"/>
              <a:t>/</a:t>
            </a:r>
            <a:r>
              <a:rPr lang="en-US" dirty="0" err="1" smtClean="0"/>
              <a:t>lang</a:t>
            </a:r>
            <a:r>
              <a:rPr lang="en-US" dirty="0" smtClean="0"/>
              <a:t>/Object;</a:t>
            </a:r>
          </a:p>
          <a:p>
            <a:r>
              <a:rPr lang="en-US" dirty="0" err="1" smtClean="0"/>
              <a:t>jbyteArray</a:t>
            </a:r>
            <a:r>
              <a:rPr lang="en-US" dirty="0" smtClean="0"/>
              <a:t> – a byte[]</a:t>
            </a:r>
          </a:p>
          <a:p>
            <a:r>
              <a:rPr lang="en-US" dirty="0" smtClean="0"/>
              <a:t>In Java, the list was declared as:</a:t>
            </a:r>
          </a:p>
          <a:p>
            <a:pPr lvl="1"/>
            <a:r>
              <a:rPr lang="en-US" dirty="0" smtClean="0"/>
              <a:t>List&lt;byte[]&gt; list;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6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JNI Field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Based on Field Type:</a:t>
            </a:r>
          </a:p>
          <a:p>
            <a:pPr lvl="1"/>
            <a:r>
              <a:rPr lang="en-US" dirty="0" err="1" smtClean="0"/>
              <a:t>GetObjectField</a:t>
            </a:r>
            <a:endParaRPr lang="en-US" dirty="0" smtClean="0"/>
          </a:p>
          <a:p>
            <a:pPr lvl="1"/>
            <a:r>
              <a:rPr lang="en-US" dirty="0" err="1" smtClean="0"/>
              <a:t>GetBooleanField</a:t>
            </a:r>
            <a:endParaRPr lang="en-US" dirty="0" smtClean="0"/>
          </a:p>
          <a:p>
            <a:pPr lvl="1"/>
            <a:r>
              <a:rPr lang="en-US" dirty="0" err="1" smtClean="0"/>
              <a:t>GetByteField</a:t>
            </a:r>
            <a:endParaRPr lang="en-US" dirty="0" smtClean="0"/>
          </a:p>
          <a:p>
            <a:pPr lvl="1"/>
            <a:r>
              <a:rPr lang="en-US" dirty="0" err="1" smtClean="0"/>
              <a:t>GetCharField</a:t>
            </a:r>
            <a:endParaRPr lang="en-US" dirty="0" smtClean="0"/>
          </a:p>
          <a:p>
            <a:pPr lvl="1"/>
            <a:r>
              <a:rPr lang="en-US" dirty="0" err="1" smtClean="0"/>
              <a:t>GetShortField</a:t>
            </a:r>
            <a:endParaRPr lang="en-US" dirty="0" smtClean="0"/>
          </a:p>
          <a:p>
            <a:pPr lvl="1"/>
            <a:r>
              <a:rPr lang="en-US" dirty="0" err="1" smtClean="0"/>
              <a:t>GetIntField</a:t>
            </a:r>
            <a:endParaRPr lang="en-US" dirty="0" smtClean="0"/>
          </a:p>
          <a:p>
            <a:pPr lvl="1"/>
            <a:r>
              <a:rPr lang="en-US" dirty="0" err="1" smtClean="0"/>
              <a:t>GetLongField</a:t>
            </a:r>
            <a:endParaRPr lang="en-US" dirty="0" smtClean="0"/>
          </a:p>
          <a:p>
            <a:pPr lvl="1"/>
            <a:r>
              <a:rPr lang="en-US" dirty="0" err="1" smtClean="0"/>
              <a:t>GetFloatField</a:t>
            </a:r>
            <a:endParaRPr lang="en-US" dirty="0" smtClean="0"/>
          </a:p>
          <a:p>
            <a:pPr lvl="1"/>
            <a:r>
              <a:rPr lang="en-US" dirty="0" err="1" smtClean="0"/>
              <a:t>GetDoubleField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Corresponding setters are like:</a:t>
            </a:r>
          </a:p>
          <a:p>
            <a:pPr lvl="1"/>
            <a:r>
              <a:rPr lang="en-US" dirty="0" err="1" smtClean="0"/>
              <a:t>SetObjectField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18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JNI Method Invocation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Based on return type:</a:t>
            </a:r>
          </a:p>
          <a:p>
            <a:pPr lvl="1"/>
            <a:r>
              <a:rPr lang="en-US" dirty="0" err="1" smtClean="0"/>
              <a:t>CallObjectMethod</a:t>
            </a:r>
            <a:endParaRPr lang="en-US" dirty="0" smtClean="0"/>
          </a:p>
          <a:p>
            <a:pPr lvl="1"/>
            <a:r>
              <a:rPr lang="en-US" dirty="0" err="1" smtClean="0"/>
              <a:t>CallBooleanMethod</a:t>
            </a:r>
            <a:endParaRPr lang="en-US" dirty="0" smtClean="0"/>
          </a:p>
          <a:p>
            <a:pPr lvl="1"/>
            <a:r>
              <a:rPr lang="en-US" dirty="0" err="1" smtClean="0"/>
              <a:t>CallByteMethod</a:t>
            </a:r>
            <a:endParaRPr lang="en-US" dirty="0" smtClean="0"/>
          </a:p>
          <a:p>
            <a:pPr lvl="1"/>
            <a:r>
              <a:rPr lang="en-US" dirty="0" err="1" smtClean="0"/>
              <a:t>CallCharMethod</a:t>
            </a:r>
            <a:endParaRPr lang="en-US" dirty="0" smtClean="0"/>
          </a:p>
          <a:p>
            <a:pPr lvl="1"/>
            <a:r>
              <a:rPr lang="en-US" dirty="0" err="1" smtClean="0"/>
              <a:t>CallShortMethod</a:t>
            </a:r>
            <a:endParaRPr lang="en-US" dirty="0" smtClean="0"/>
          </a:p>
          <a:p>
            <a:pPr lvl="1"/>
            <a:r>
              <a:rPr lang="en-US" dirty="0" err="1" smtClean="0"/>
              <a:t>CallIntMethod</a:t>
            </a:r>
            <a:endParaRPr lang="en-US" dirty="0" smtClean="0"/>
          </a:p>
          <a:p>
            <a:pPr lvl="1"/>
            <a:r>
              <a:rPr lang="en-US" dirty="0" err="1" smtClean="0"/>
              <a:t>CallLongMethod</a:t>
            </a:r>
            <a:endParaRPr lang="en-US" dirty="0" smtClean="0"/>
          </a:p>
          <a:p>
            <a:pPr lvl="1"/>
            <a:r>
              <a:rPr lang="en-US" dirty="0" err="1" smtClean="0"/>
              <a:t>CallFloatMethod</a:t>
            </a:r>
            <a:endParaRPr lang="en-US" dirty="0" smtClean="0"/>
          </a:p>
          <a:p>
            <a:pPr lvl="1"/>
            <a:r>
              <a:rPr lang="en-US" dirty="0" err="1" smtClean="0"/>
              <a:t>CallDoubleMethod</a:t>
            </a:r>
            <a:endParaRPr lang="en-US" dirty="0" smtClean="0"/>
          </a:p>
          <a:p>
            <a:pPr lvl="1"/>
            <a:r>
              <a:rPr lang="en-US" dirty="0" err="1" smtClean="0"/>
              <a:t>CallVoidMethod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71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2"/>
            <a:ext cx="8229600" cy="889464"/>
          </a:xfrm>
        </p:spPr>
        <p:txBody>
          <a:bodyPr>
            <a:normAutofit/>
          </a:bodyPr>
          <a:lstStyle/>
          <a:p>
            <a:r>
              <a:rPr lang="en-US" dirty="0" smtClean="0"/>
              <a:t>JNI Array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Based on Array Type:</a:t>
            </a:r>
          </a:p>
          <a:p>
            <a:pPr lvl="1"/>
            <a:r>
              <a:rPr lang="en-US" dirty="0" err="1" smtClean="0"/>
              <a:t>GetBooleanArrayElements</a:t>
            </a:r>
            <a:endParaRPr lang="en-US" dirty="0" smtClean="0"/>
          </a:p>
          <a:p>
            <a:pPr lvl="1"/>
            <a:r>
              <a:rPr lang="en-US" dirty="0" err="1" smtClean="0"/>
              <a:t>GetByteArrayElements</a:t>
            </a:r>
            <a:endParaRPr lang="en-US" dirty="0" smtClean="0"/>
          </a:p>
          <a:p>
            <a:pPr lvl="1"/>
            <a:r>
              <a:rPr lang="en-US" dirty="0" err="1" smtClean="0"/>
              <a:t>GetCharArrayElements</a:t>
            </a:r>
            <a:endParaRPr lang="en-US" dirty="0" smtClean="0"/>
          </a:p>
          <a:p>
            <a:pPr lvl="1"/>
            <a:r>
              <a:rPr lang="en-US" dirty="0" err="1" smtClean="0"/>
              <a:t>GetShortArrayElements</a:t>
            </a:r>
            <a:endParaRPr lang="en-US" dirty="0" smtClean="0"/>
          </a:p>
          <a:p>
            <a:pPr lvl="1"/>
            <a:r>
              <a:rPr lang="en-US" dirty="0" err="1" smtClean="0"/>
              <a:t>GetIntArrayElements</a:t>
            </a:r>
            <a:endParaRPr lang="en-US" dirty="0" smtClean="0"/>
          </a:p>
          <a:p>
            <a:pPr lvl="1"/>
            <a:r>
              <a:rPr lang="en-US" dirty="0" err="1" smtClean="0"/>
              <a:t>GetLongArrayElements</a:t>
            </a:r>
            <a:endParaRPr lang="en-US" dirty="0" smtClean="0"/>
          </a:p>
          <a:p>
            <a:pPr lvl="1"/>
            <a:r>
              <a:rPr lang="en-US" dirty="0" err="1" smtClean="0"/>
              <a:t>GetFloatArrayElements</a:t>
            </a:r>
            <a:endParaRPr lang="en-US" dirty="0" smtClean="0"/>
          </a:p>
          <a:p>
            <a:pPr lvl="1"/>
            <a:r>
              <a:rPr lang="en-US" dirty="0" err="1" smtClean="0"/>
              <a:t>GetDoubleArrayElements</a:t>
            </a:r>
            <a:endParaRPr lang="en-US" dirty="0"/>
          </a:p>
          <a:p>
            <a:r>
              <a:rPr lang="en-US" dirty="0" smtClean="0"/>
              <a:t>Corresponding releases need to be called like:</a:t>
            </a:r>
          </a:p>
          <a:p>
            <a:pPr lvl="1"/>
            <a:r>
              <a:rPr lang="en-US" dirty="0" err="1" smtClean="0"/>
              <a:t>ReleaseBooleanArrayElements</a:t>
            </a:r>
            <a:endParaRPr lang="en-US" dirty="0"/>
          </a:p>
          <a:p>
            <a:r>
              <a:rPr lang="en-US" dirty="0" smtClean="0"/>
              <a:t>Array length:</a:t>
            </a:r>
          </a:p>
          <a:p>
            <a:pPr lvl="1"/>
            <a:r>
              <a:rPr lang="en-US" dirty="0" err="1" smtClean="0"/>
              <a:t>GetArrayLength</a:t>
            </a:r>
            <a:endParaRPr lang="en-US" dirty="0"/>
          </a:p>
          <a:p>
            <a:r>
              <a:rPr lang="en-US" dirty="0" smtClean="0"/>
              <a:t>Arrays of objects: can only get one at a time because you can’t know the size of an object to store in a regular C style array</a:t>
            </a:r>
          </a:p>
          <a:p>
            <a:pPr lvl="1"/>
            <a:r>
              <a:rPr lang="en-US" dirty="0" err="1" smtClean="0"/>
              <a:t>GetObjectArrayElement</a:t>
            </a:r>
            <a:endParaRPr lang="en-US" dirty="0" smtClean="0"/>
          </a:p>
          <a:p>
            <a:pPr lvl="1"/>
            <a:r>
              <a:rPr lang="en-US" dirty="0" err="1" smtClean="0"/>
              <a:t>SetObjectArrayElement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JNI Array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JNIEXPORT void JNICALL </a:t>
            </a:r>
            <a:r>
              <a:rPr lang="en-US" sz="1800" dirty="0" err="1" smtClean="0"/>
              <a:t>Java_edu_syr_pcpratts_rootbeer_ArrayMemory_doWriteIntArray</a:t>
            </a:r>
            <a:r>
              <a:rPr lang="en-US" sz="1800" dirty="0" smtClean="0"/>
              <a:t>  </a:t>
            </a:r>
          </a:p>
          <a:p>
            <a:pPr marL="0" indent="0">
              <a:buNone/>
            </a:pPr>
            <a:r>
              <a:rPr lang="en-US" sz="1800" dirty="0" smtClean="0"/>
              <a:t>(</a:t>
            </a:r>
            <a:r>
              <a:rPr lang="en-US" sz="1800" dirty="0" err="1"/>
              <a:t>JNIEnv</a:t>
            </a:r>
            <a:r>
              <a:rPr lang="en-US" sz="1800" dirty="0"/>
              <a:t> *</a:t>
            </a:r>
            <a:r>
              <a:rPr lang="en-US" sz="1800" dirty="0" err="1"/>
              <a:t>env</a:t>
            </a:r>
            <a:r>
              <a:rPr lang="en-US" sz="1800" dirty="0"/>
              <a:t>, </a:t>
            </a:r>
            <a:r>
              <a:rPr lang="en-US" sz="1800" dirty="0" err="1"/>
              <a:t>jobject</a:t>
            </a:r>
            <a:r>
              <a:rPr lang="en-US" sz="1800" dirty="0"/>
              <a:t> </a:t>
            </a:r>
            <a:r>
              <a:rPr lang="en-US" sz="1800" dirty="0" err="1"/>
              <a:t>this_obj</a:t>
            </a:r>
            <a:r>
              <a:rPr lang="en-US" sz="1800" dirty="0"/>
              <a:t>, </a:t>
            </a:r>
            <a:r>
              <a:rPr lang="en-US" sz="1800" dirty="0" err="1"/>
              <a:t>jintArray</a:t>
            </a:r>
            <a:r>
              <a:rPr lang="en-US" sz="1800" dirty="0"/>
              <a:t> array, </a:t>
            </a:r>
            <a:r>
              <a:rPr lang="en-US" sz="1800" dirty="0" err="1"/>
              <a:t>jlong</a:t>
            </a:r>
            <a:r>
              <a:rPr lang="en-US" sz="1800" dirty="0"/>
              <a:t> ref, </a:t>
            </a:r>
            <a:r>
              <a:rPr lang="en-US" sz="1800" dirty="0" err="1"/>
              <a:t>jint</a:t>
            </a:r>
            <a:r>
              <a:rPr lang="en-US" sz="1800" dirty="0"/>
              <a:t> </a:t>
            </a:r>
            <a:r>
              <a:rPr lang="en-US" sz="1800" dirty="0" err="1"/>
              <a:t>len</a:t>
            </a:r>
            <a:r>
              <a:rPr lang="en-US" sz="1800" dirty="0"/>
              <a:t>){ 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char </a:t>
            </a:r>
            <a:r>
              <a:rPr lang="en-US" sz="1800" dirty="0"/>
              <a:t>* </a:t>
            </a:r>
            <a:r>
              <a:rPr lang="en-US" sz="1800" dirty="0" err="1"/>
              <a:t>dest</a:t>
            </a:r>
            <a:r>
              <a:rPr lang="en-US" sz="1800" dirty="0"/>
              <a:t> = (char *) ref; 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800" dirty="0" err="1" smtClean="0"/>
              <a:t>jint</a:t>
            </a:r>
            <a:r>
              <a:rPr lang="en-US" sz="1800" dirty="0" smtClean="0"/>
              <a:t> </a:t>
            </a:r>
            <a:r>
              <a:rPr lang="en-US" sz="1800" dirty="0"/>
              <a:t>* </a:t>
            </a:r>
            <a:r>
              <a:rPr lang="en-US" sz="1800" dirty="0" err="1"/>
              <a:t>narray</a:t>
            </a:r>
            <a:r>
              <a:rPr lang="en-US" sz="1800" dirty="0"/>
              <a:t> = (*</a:t>
            </a:r>
            <a:r>
              <a:rPr lang="en-US" sz="1800" dirty="0" err="1"/>
              <a:t>env</a:t>
            </a:r>
            <a:r>
              <a:rPr lang="en-US" sz="1800" dirty="0"/>
              <a:t>)-&gt;</a:t>
            </a:r>
            <a:r>
              <a:rPr lang="en-US" sz="1800" dirty="0" err="1"/>
              <a:t>GetIntArrayElements</a:t>
            </a:r>
            <a:r>
              <a:rPr lang="en-US" sz="1800" dirty="0"/>
              <a:t>(</a:t>
            </a:r>
            <a:r>
              <a:rPr lang="en-US" sz="1800" dirty="0" err="1"/>
              <a:t>env</a:t>
            </a:r>
            <a:r>
              <a:rPr lang="en-US" sz="1800" dirty="0"/>
              <a:t>, array, JNI_FALSE);  </a:t>
            </a:r>
            <a:r>
              <a:rPr lang="en-US" sz="1800" dirty="0" smtClean="0"/>
              <a:t>   </a:t>
            </a:r>
          </a:p>
          <a:p>
            <a:pPr marL="0" indent="0"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memcpy</a:t>
            </a:r>
            <a:r>
              <a:rPr lang="en-US" sz="1800" dirty="0" smtClean="0"/>
              <a:t>(</a:t>
            </a:r>
            <a:r>
              <a:rPr lang="en-US" sz="1800" dirty="0" err="1" smtClean="0"/>
              <a:t>dest</a:t>
            </a:r>
            <a:r>
              <a:rPr lang="en-US" sz="1800" dirty="0"/>
              <a:t>, </a:t>
            </a:r>
            <a:r>
              <a:rPr lang="en-US" sz="1800" dirty="0" err="1"/>
              <a:t>narray</a:t>
            </a:r>
            <a:r>
              <a:rPr lang="en-US" sz="1800" dirty="0"/>
              <a:t>, </a:t>
            </a:r>
            <a:r>
              <a:rPr lang="en-US" sz="1800" dirty="0" err="1"/>
              <a:t>len</a:t>
            </a:r>
            <a:r>
              <a:rPr lang="en-US" sz="1800" dirty="0"/>
              <a:t>*</a:t>
            </a:r>
            <a:r>
              <a:rPr lang="en-US" sz="1800" dirty="0" err="1"/>
              <a:t>sizeof</a:t>
            </a:r>
            <a:r>
              <a:rPr lang="en-US" sz="1800" dirty="0"/>
              <a:t>(</a:t>
            </a:r>
            <a:r>
              <a:rPr lang="en-US" sz="1800" dirty="0" err="1"/>
              <a:t>int</a:t>
            </a:r>
            <a:r>
              <a:rPr lang="en-US" sz="1800" dirty="0" smtClean="0"/>
              <a:t>));</a:t>
            </a:r>
          </a:p>
          <a:p>
            <a:pPr marL="0" indent="0">
              <a:buNone/>
            </a:pPr>
            <a:r>
              <a:rPr lang="en-US" sz="1800" dirty="0" smtClean="0"/>
              <a:t>    </a:t>
            </a:r>
            <a:r>
              <a:rPr lang="en-US" sz="1800" dirty="0"/>
              <a:t>(*</a:t>
            </a:r>
            <a:r>
              <a:rPr lang="en-US" sz="1800" dirty="0" err="1"/>
              <a:t>env</a:t>
            </a:r>
            <a:r>
              <a:rPr lang="en-US" sz="1800" dirty="0"/>
              <a:t>)-&gt;</a:t>
            </a:r>
            <a:r>
              <a:rPr lang="en-US" sz="1800" dirty="0" err="1"/>
              <a:t>ReleaseIntArrayElements</a:t>
            </a:r>
            <a:r>
              <a:rPr lang="en-US" sz="1800" dirty="0"/>
              <a:t>(</a:t>
            </a:r>
            <a:r>
              <a:rPr lang="en-US" sz="1800" dirty="0" err="1"/>
              <a:t>env</a:t>
            </a:r>
            <a:r>
              <a:rPr lang="en-US" sz="1800" dirty="0"/>
              <a:t>, array, </a:t>
            </a:r>
            <a:r>
              <a:rPr lang="en-US" sz="1800" dirty="0" err="1"/>
              <a:t>narray</a:t>
            </a:r>
            <a:r>
              <a:rPr lang="en-US" sz="1800" dirty="0"/>
              <a:t>, JNI_ABORT</a:t>
            </a:r>
            <a:r>
              <a:rPr lang="en-US" sz="1800" dirty="0" smtClean="0"/>
              <a:t>);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err="1" smtClean="0"/>
              <a:t>jlong</a:t>
            </a:r>
            <a:r>
              <a:rPr lang="en-US" sz="1800" dirty="0" smtClean="0"/>
              <a:t> ref was previously allocated in the C++ code using new. You can easily save any pointer in C++ in a Java field using a long. ref was saved as a member field in the Java class.</a:t>
            </a:r>
          </a:p>
          <a:p>
            <a:endParaRPr lang="en-US" sz="1800" dirty="0"/>
          </a:p>
          <a:p>
            <a:r>
              <a:rPr lang="en-US" sz="1800" dirty="0" smtClean="0"/>
              <a:t>JNI_FALSE and JNI_ABORT have to deal with memory pinning and copying back of the change array into the java runtime. I can’t find a reference right now for these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0280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Usage of JNI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Rootbeer</a:t>
            </a:r>
            <a:r>
              <a:rPr lang="en-US" dirty="0" smtClean="0"/>
              <a:t>: tool to make it easier to program GPUs from Java</a:t>
            </a:r>
          </a:p>
          <a:p>
            <a:pPr lvl="1"/>
            <a:r>
              <a:rPr lang="en-US" dirty="0" smtClean="0"/>
              <a:t>All the GPU vendors give C bindings to their API.</a:t>
            </a:r>
          </a:p>
          <a:p>
            <a:pPr lvl="1"/>
            <a:r>
              <a:rPr lang="en-US" dirty="0" smtClean="0"/>
              <a:t>API allows to:</a:t>
            </a:r>
          </a:p>
          <a:p>
            <a:pPr lvl="2"/>
            <a:r>
              <a:rPr lang="en-US" dirty="0" smtClean="0"/>
              <a:t>Create/Destroy GPU memory</a:t>
            </a:r>
          </a:p>
          <a:p>
            <a:pPr lvl="2"/>
            <a:r>
              <a:rPr lang="en-US" dirty="0" smtClean="0"/>
              <a:t>Copy from CPU memory to GPU memory</a:t>
            </a:r>
          </a:p>
          <a:p>
            <a:pPr lvl="2"/>
            <a:r>
              <a:rPr lang="en-US" dirty="0" smtClean="0"/>
              <a:t>Query how many sub-processors a GPU has</a:t>
            </a:r>
          </a:p>
          <a:p>
            <a:pPr lvl="2"/>
            <a:r>
              <a:rPr lang="en-US" dirty="0" smtClean="0"/>
              <a:t>Compile CUDA programs to a binary for the GPU</a:t>
            </a:r>
          </a:p>
          <a:p>
            <a:pPr lvl="2"/>
            <a:r>
              <a:rPr lang="en-US" dirty="0" smtClean="0"/>
              <a:t>Launch jobs onto the GPU</a:t>
            </a:r>
          </a:p>
        </p:txBody>
      </p:sp>
    </p:spTree>
    <p:extLst>
      <p:ext uri="{BB962C8B-B14F-4D97-AF65-F5344CB8AC3E}">
        <p14:creationId xmlns:p14="http://schemas.microsoft.com/office/powerpoint/2010/main" val="6539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/>
          <a:lstStyle/>
          <a:p>
            <a:r>
              <a:rPr lang="en-US" dirty="0" smtClean="0"/>
              <a:t>GPUs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GPU = Graphics Processing Unit</a:t>
            </a:r>
          </a:p>
          <a:p>
            <a:pPr lvl="1"/>
            <a:r>
              <a:rPr lang="en-US" dirty="0" smtClean="0"/>
              <a:t>Specialized processor originally made only to feed Monitor with byte buffer</a:t>
            </a:r>
          </a:p>
          <a:p>
            <a:pPr lvl="1"/>
            <a:r>
              <a:rPr lang="en-US" dirty="0" smtClean="0"/>
              <a:t>A device has on the order of 512 cores!</a:t>
            </a:r>
          </a:p>
          <a:p>
            <a:pPr lvl="1"/>
            <a:r>
              <a:rPr lang="en-US" dirty="0" smtClean="0"/>
              <a:t>Each core is quite simple and slow:</a:t>
            </a:r>
          </a:p>
          <a:p>
            <a:pPr lvl="2"/>
            <a:r>
              <a:rPr lang="en-US" dirty="0" smtClean="0"/>
              <a:t>No branch prediction or out of order execution</a:t>
            </a:r>
          </a:p>
          <a:p>
            <a:pPr lvl="2"/>
            <a:r>
              <a:rPr lang="en-US" dirty="0" smtClean="0"/>
              <a:t>Clock rate is 1.3 </a:t>
            </a:r>
            <a:r>
              <a:rPr lang="en-US" dirty="0" err="1" smtClean="0"/>
              <a:t>Ghz</a:t>
            </a:r>
            <a:r>
              <a:rPr lang="en-US" dirty="0" smtClean="0"/>
              <a:t> range</a:t>
            </a:r>
          </a:p>
          <a:p>
            <a:pPr lvl="1"/>
            <a:r>
              <a:rPr lang="en-US" dirty="0" smtClean="0"/>
              <a:t>Groups of 32 cores all have to be doing the same thing</a:t>
            </a:r>
          </a:p>
          <a:p>
            <a:pPr lvl="2"/>
            <a:r>
              <a:rPr lang="en-US" dirty="0" smtClean="0"/>
              <a:t>They share instruction fetch hardware</a:t>
            </a:r>
          </a:p>
          <a:p>
            <a:pPr lvl="1"/>
            <a:r>
              <a:rPr lang="en-US" dirty="0" smtClean="0"/>
              <a:t>Really hard to program</a:t>
            </a:r>
          </a:p>
          <a:p>
            <a:pPr lvl="2"/>
            <a:r>
              <a:rPr lang="en-US" dirty="0" smtClean="0"/>
              <a:t>Need to learn special programming language to execute on the GPU (CUDA)</a:t>
            </a:r>
          </a:p>
          <a:p>
            <a:pPr lvl="2"/>
            <a:r>
              <a:rPr lang="en-US" dirty="0" smtClean="0"/>
              <a:t>Need to manually serialize all of your complex classes in C/C++ to arrays (this may have changed recently…need to check)</a:t>
            </a:r>
          </a:p>
          <a:p>
            <a:pPr lvl="2"/>
            <a:r>
              <a:rPr lang="en-US" dirty="0" smtClean="0"/>
              <a:t>Need to find huge amounts of parallelism in original program to get a speedup</a:t>
            </a:r>
          </a:p>
          <a:p>
            <a:pPr lvl="3"/>
            <a:r>
              <a:rPr lang="en-US" dirty="0" smtClean="0"/>
              <a:t>Getting a speedup is the only reason to use a GPU</a:t>
            </a:r>
          </a:p>
          <a:p>
            <a:pPr lvl="3"/>
            <a:r>
              <a:rPr lang="en-US" dirty="0" smtClean="0"/>
              <a:t>Naïve Dense matrix multiplication can easily be sped up 100X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/>
          <a:lstStyle/>
          <a:p>
            <a:r>
              <a:rPr lang="en-US" dirty="0" smtClean="0"/>
              <a:t>JNI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JNI allows a developer to </a:t>
            </a:r>
            <a:r>
              <a:rPr lang="en-US" dirty="0" err="1" smtClean="0"/>
              <a:t>interop</a:t>
            </a:r>
            <a:r>
              <a:rPr lang="en-US" dirty="0" smtClean="0"/>
              <a:t> with arbitrary C/C++ code</a:t>
            </a:r>
          </a:p>
          <a:p>
            <a:r>
              <a:rPr lang="en-US" dirty="0" smtClean="0"/>
              <a:t>The managed to native transition can take time, so don’t expect a performance enhancement from, say, repeatedly incrementing an integer</a:t>
            </a:r>
          </a:p>
          <a:p>
            <a:r>
              <a:rPr lang="en-US" dirty="0" smtClean="0"/>
              <a:t>With JNI you need to have a .</a:t>
            </a:r>
            <a:r>
              <a:rPr lang="en-US" dirty="0" err="1" smtClean="0"/>
              <a:t>dll</a:t>
            </a:r>
            <a:r>
              <a:rPr lang="en-US" dirty="0" smtClean="0"/>
              <a:t> built for Windows and a .so built for Linux (and I guess a .so for Mac).</a:t>
            </a:r>
          </a:p>
          <a:p>
            <a:pPr lvl="1"/>
            <a:r>
              <a:rPr lang="en-US" dirty="0" smtClean="0"/>
              <a:t>Your build process needs to be able to built the .</a:t>
            </a:r>
            <a:r>
              <a:rPr lang="en-US" dirty="0" err="1" smtClean="0"/>
              <a:t>dll</a:t>
            </a:r>
            <a:r>
              <a:rPr lang="en-US" dirty="0"/>
              <a:t> </a:t>
            </a:r>
            <a:r>
              <a:rPr lang="en-US" dirty="0" smtClean="0"/>
              <a:t>on Windows and the .so on Linux and then possibly pack it in the jar file</a:t>
            </a:r>
          </a:p>
          <a:p>
            <a:pPr lvl="1"/>
            <a:r>
              <a:rPr lang="en-US" dirty="0" smtClean="0"/>
              <a:t>You need to build two separate </a:t>
            </a:r>
            <a:r>
              <a:rPr lang="en-US" dirty="0" err="1" smtClean="0"/>
              <a:t>dll’s</a:t>
            </a:r>
            <a:r>
              <a:rPr lang="en-US" dirty="0" smtClean="0"/>
              <a:t> and </a:t>
            </a:r>
            <a:r>
              <a:rPr lang="en-US" dirty="0" err="1" smtClean="0"/>
              <a:t>so’s</a:t>
            </a:r>
            <a:r>
              <a:rPr lang="en-US" dirty="0" smtClean="0"/>
              <a:t> to cover 32bit and 64bit platforms.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5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Rootbeer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Rootbeer</a:t>
            </a:r>
            <a:r>
              <a:rPr lang="en-US" dirty="0" smtClean="0"/>
              <a:t> allows the developer to program in Java and it automatically:</a:t>
            </a:r>
          </a:p>
          <a:p>
            <a:pPr lvl="1"/>
            <a:r>
              <a:rPr lang="en-US" dirty="0" smtClean="0"/>
              <a:t>Creates a CUDA program from analyzing Java </a:t>
            </a:r>
            <a:r>
              <a:rPr lang="en-US" dirty="0" err="1" smtClean="0"/>
              <a:t>Bytecode</a:t>
            </a:r>
            <a:r>
              <a:rPr lang="en-US" dirty="0" smtClean="0"/>
              <a:t> (with the help of the Soot Java Optimization Framework)</a:t>
            </a:r>
          </a:p>
          <a:p>
            <a:pPr lvl="1"/>
            <a:r>
              <a:rPr lang="en-US" dirty="0" smtClean="0"/>
              <a:t>Creates Java </a:t>
            </a:r>
            <a:r>
              <a:rPr lang="en-US" dirty="0" err="1" smtClean="0"/>
              <a:t>Bytecode</a:t>
            </a:r>
            <a:r>
              <a:rPr lang="en-US" dirty="0" smtClean="0"/>
              <a:t> that can (de)serialize CPU memory to GPU memory in a high performance manner</a:t>
            </a:r>
          </a:p>
          <a:p>
            <a:pPr lvl="1"/>
            <a:r>
              <a:rPr lang="en-US" dirty="0" smtClean="0"/>
              <a:t>Gives a Java interface for automatically launching these jobs on the GPU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9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64"/>
          </a:xfrm>
        </p:spPr>
        <p:txBody>
          <a:bodyPr/>
          <a:lstStyle/>
          <a:p>
            <a:r>
              <a:rPr lang="en-US" dirty="0" err="1" smtClean="0"/>
              <a:t>Rootbeer</a:t>
            </a:r>
            <a:r>
              <a:rPr lang="en-US" dirty="0" smtClean="0"/>
              <a:t>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 the end of summer 2012 there will be a public release of </a:t>
            </a:r>
            <a:r>
              <a:rPr lang="en-US" dirty="0" err="1" smtClean="0"/>
              <a:t>Rootbeer</a:t>
            </a:r>
            <a:r>
              <a:rPr lang="en-US" dirty="0" smtClean="0"/>
              <a:t> available for people to use</a:t>
            </a:r>
          </a:p>
          <a:p>
            <a:pPr lvl="1"/>
            <a:r>
              <a:rPr lang="en-US" dirty="0" smtClean="0"/>
              <a:t>We currently have a non-optimized version that is highly tested:</a:t>
            </a:r>
          </a:p>
          <a:p>
            <a:pPr lvl="2"/>
            <a:r>
              <a:rPr lang="en-US" dirty="0" smtClean="0"/>
              <a:t>20K SLOC product code</a:t>
            </a:r>
          </a:p>
          <a:p>
            <a:pPr lvl="2"/>
            <a:r>
              <a:rPr lang="en-US" dirty="0" smtClean="0"/>
              <a:t>5k SLOC test code</a:t>
            </a:r>
          </a:p>
          <a:p>
            <a:pPr lvl="2"/>
            <a:r>
              <a:rPr lang="en-US" dirty="0" smtClean="0"/>
              <a:t>All tests pass covering all aspects of the Java programming language except:</a:t>
            </a:r>
          </a:p>
          <a:p>
            <a:pPr lvl="3"/>
            <a:r>
              <a:rPr lang="en-US" dirty="0" smtClean="0"/>
              <a:t>Sleeping while inside a monitor</a:t>
            </a:r>
          </a:p>
          <a:p>
            <a:pPr lvl="3"/>
            <a:r>
              <a:rPr lang="en-US" dirty="0" smtClean="0"/>
              <a:t>Reflection</a:t>
            </a:r>
          </a:p>
          <a:p>
            <a:pPr lvl="3"/>
            <a:r>
              <a:rPr lang="en-US" dirty="0"/>
              <a:t>D</a:t>
            </a:r>
            <a:r>
              <a:rPr lang="en-US" dirty="0" smtClean="0"/>
              <a:t>ynamic methods in Java (recently added to Java, makes static analysis really hard)</a:t>
            </a:r>
          </a:p>
          <a:p>
            <a:pPr lvl="3"/>
            <a:r>
              <a:rPr lang="en-US" dirty="0" smtClean="0"/>
              <a:t>Java Code that uses JNI…</a:t>
            </a:r>
          </a:p>
          <a:p>
            <a:pPr lvl="3"/>
            <a:r>
              <a:rPr lang="en-US" dirty="0" smtClean="0"/>
              <a:t>Garbage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23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dev.kanngard.net/Permalinks/ID_20050509144235.html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docs.oracle.com/javase/1.4.2/docs/guide/jni/spec/functions.html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http://java.sun.com/docs/books/jni/html/jniTOC.html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72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JNI Code From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package </a:t>
            </a:r>
            <a:r>
              <a:rPr lang="en-US" dirty="0" err="1"/>
              <a:t>edu.syr.distobjects.jniexample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FirstExample</a:t>
            </a:r>
            <a:r>
              <a:rPr lang="en-US" dirty="0"/>
              <a:t> </a:t>
            </a:r>
            <a:r>
              <a:rPr lang="en-US" dirty="0" smtClean="0"/>
              <a:t>{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//it is good to make public wrappers around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//native methods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public void </a:t>
            </a:r>
            <a:r>
              <a:rPr lang="en-US" dirty="0" err="1"/>
              <a:t>printString</a:t>
            </a:r>
            <a:r>
              <a:rPr lang="en-US" dirty="0"/>
              <a:t>(String </a:t>
            </a:r>
            <a:r>
              <a:rPr lang="en-US" dirty="0" err="1"/>
              <a:t>str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doPrintString</a:t>
            </a:r>
            <a:r>
              <a:rPr lang="en-US" dirty="0"/>
              <a:t>(</a:t>
            </a:r>
            <a:r>
              <a:rPr lang="en-US" dirty="0" err="1"/>
              <a:t>str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//the native keyword it present here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private native void </a:t>
            </a:r>
            <a:r>
              <a:rPr lang="en-US" dirty="0" err="1"/>
              <a:t>doPrintString</a:t>
            </a:r>
            <a:r>
              <a:rPr lang="en-US" dirty="0"/>
              <a:t>(String </a:t>
            </a:r>
            <a:r>
              <a:rPr lang="en-US" dirty="0" err="1"/>
              <a:t>str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86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64"/>
          </a:xfrm>
        </p:spPr>
        <p:txBody>
          <a:bodyPr/>
          <a:lstStyle/>
          <a:p>
            <a:r>
              <a:rPr lang="en-US" dirty="0" smtClean="0"/>
              <a:t>Creating the C/C++ Headers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Directory structure:</a:t>
            </a:r>
          </a:p>
          <a:p>
            <a:pPr lvl="1"/>
            <a:r>
              <a:rPr lang="en-US" dirty="0" err="1"/>
              <a:t>n</a:t>
            </a:r>
            <a:r>
              <a:rPr lang="en-US" dirty="0" err="1" smtClean="0"/>
              <a:t>etbeans_root</a:t>
            </a:r>
            <a:endParaRPr lang="en-US" dirty="0" smtClean="0"/>
          </a:p>
          <a:p>
            <a:pPr lvl="2"/>
            <a:r>
              <a:rPr lang="en-US" dirty="0" smtClean="0"/>
              <a:t>build</a:t>
            </a:r>
          </a:p>
          <a:p>
            <a:pPr lvl="3"/>
            <a:r>
              <a:rPr lang="en-US" dirty="0" smtClean="0"/>
              <a:t>classes</a:t>
            </a:r>
          </a:p>
          <a:p>
            <a:pPr lvl="4"/>
            <a:r>
              <a:rPr lang="en-US" dirty="0" err="1" smtClean="0"/>
              <a:t>edu</a:t>
            </a:r>
            <a:endParaRPr lang="en-US" dirty="0" smtClean="0"/>
          </a:p>
          <a:p>
            <a:pPr lvl="5"/>
            <a:r>
              <a:rPr lang="en-US" dirty="0" err="1" smtClean="0"/>
              <a:t>syr</a:t>
            </a:r>
            <a:endParaRPr lang="en-US" dirty="0" smtClean="0"/>
          </a:p>
          <a:p>
            <a:pPr lvl="6"/>
            <a:r>
              <a:rPr lang="en-US" dirty="0" err="1"/>
              <a:t>d</a:t>
            </a:r>
            <a:r>
              <a:rPr lang="en-US" dirty="0" err="1" smtClean="0"/>
              <a:t>istobjects</a:t>
            </a:r>
            <a:endParaRPr lang="en-US" dirty="0" smtClean="0"/>
          </a:p>
          <a:p>
            <a:pPr lvl="7"/>
            <a:r>
              <a:rPr lang="en-US" dirty="0" err="1"/>
              <a:t>j</a:t>
            </a:r>
            <a:r>
              <a:rPr lang="en-US" dirty="0" err="1" smtClean="0"/>
              <a:t>niexample</a:t>
            </a:r>
            <a:endParaRPr lang="en-US" dirty="0" smtClean="0"/>
          </a:p>
          <a:p>
            <a:pPr lvl="2"/>
            <a:r>
              <a:rPr lang="en-US" dirty="0" err="1"/>
              <a:t>s</a:t>
            </a:r>
            <a:r>
              <a:rPr lang="en-US" dirty="0" err="1" smtClean="0"/>
              <a:t>rc</a:t>
            </a:r>
            <a:endParaRPr lang="en-US" dirty="0" smtClean="0"/>
          </a:p>
          <a:p>
            <a:pPr lvl="4"/>
            <a:r>
              <a:rPr lang="en-US" dirty="0" err="1"/>
              <a:t>edu</a:t>
            </a:r>
            <a:endParaRPr lang="en-US" dirty="0"/>
          </a:p>
          <a:p>
            <a:pPr lvl="5"/>
            <a:r>
              <a:rPr lang="en-US" dirty="0" err="1"/>
              <a:t>syr</a:t>
            </a:r>
            <a:endParaRPr lang="en-US" dirty="0"/>
          </a:p>
          <a:p>
            <a:pPr lvl="6"/>
            <a:r>
              <a:rPr lang="en-US" dirty="0" err="1"/>
              <a:t>distobjects</a:t>
            </a:r>
            <a:endParaRPr lang="en-US" dirty="0"/>
          </a:p>
          <a:p>
            <a:pPr lvl="7"/>
            <a:r>
              <a:rPr lang="en-US" dirty="0" err="1"/>
              <a:t>jniexample</a:t>
            </a:r>
            <a:endParaRPr lang="en-US" dirty="0" smtClean="0"/>
          </a:p>
          <a:p>
            <a:pPr lvl="2"/>
            <a:r>
              <a:rPr lang="en-US" dirty="0"/>
              <a:t>n</a:t>
            </a:r>
            <a:r>
              <a:rPr lang="en-US" dirty="0" smtClean="0"/>
              <a:t>ative (you need to make this directory)</a:t>
            </a:r>
          </a:p>
          <a:p>
            <a:r>
              <a:rPr lang="en-US" dirty="0" smtClean="0"/>
              <a:t>Linux:</a:t>
            </a:r>
          </a:p>
          <a:p>
            <a:pPr lvl="1"/>
            <a:r>
              <a:rPr lang="en-US" dirty="0" smtClean="0"/>
              <a:t>$ cd /path/to/</a:t>
            </a:r>
            <a:r>
              <a:rPr lang="en-US" dirty="0" err="1" smtClean="0"/>
              <a:t>netbeans_root</a:t>
            </a:r>
            <a:r>
              <a:rPr lang="en-US" dirty="0" smtClean="0"/>
              <a:t>/build/classes</a:t>
            </a:r>
          </a:p>
          <a:p>
            <a:pPr lvl="1"/>
            <a:r>
              <a:rPr lang="en-US" dirty="0" smtClean="0"/>
              <a:t>$ </a:t>
            </a:r>
            <a:r>
              <a:rPr lang="en-US" dirty="0" err="1" smtClean="0"/>
              <a:t>javah</a:t>
            </a:r>
            <a:r>
              <a:rPr lang="en-US" dirty="0" smtClean="0"/>
              <a:t> </a:t>
            </a:r>
            <a:r>
              <a:rPr lang="en-US" dirty="0" err="1" smtClean="0"/>
              <a:t>edu.syr.distobjects.jniexample.FirstExample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$ mv </a:t>
            </a:r>
            <a:r>
              <a:rPr lang="en-US" dirty="0" err="1" smtClean="0"/>
              <a:t>edu_syr_distobjects_jniexample_FirstExample.h</a:t>
            </a:r>
            <a:r>
              <a:rPr lang="en-US" dirty="0" smtClean="0"/>
              <a:t> </a:t>
            </a:r>
            <a:r>
              <a:rPr lang="en-US" dirty="0" smtClean="0"/>
              <a:t>../../native/</a:t>
            </a:r>
          </a:p>
          <a:p>
            <a:r>
              <a:rPr lang="en-US" dirty="0" smtClean="0"/>
              <a:t>Windows:</a:t>
            </a:r>
          </a:p>
          <a:p>
            <a:pPr lvl="1"/>
            <a:r>
              <a:rPr lang="en-US" dirty="0"/>
              <a:t>$ cd </a:t>
            </a:r>
            <a:r>
              <a:rPr lang="en-US" dirty="0" smtClean="0"/>
              <a:t>\path\to\</a:t>
            </a:r>
            <a:r>
              <a:rPr lang="en-US" dirty="0" err="1" smtClean="0"/>
              <a:t>netbeans_root</a:t>
            </a:r>
            <a:r>
              <a:rPr lang="en-US" dirty="0" smtClean="0"/>
              <a:t>\build\classes</a:t>
            </a:r>
            <a:endParaRPr lang="en-US" dirty="0"/>
          </a:p>
          <a:p>
            <a:pPr lvl="1"/>
            <a:r>
              <a:rPr lang="en-US" dirty="0"/>
              <a:t>$ </a:t>
            </a:r>
            <a:r>
              <a:rPr lang="en-US" dirty="0" smtClean="0"/>
              <a:t>“C:\Program Files (x86)\Java\jkd1.6.0_26\bin\</a:t>
            </a:r>
            <a:r>
              <a:rPr lang="en-US" dirty="0" err="1" smtClean="0"/>
              <a:t>javah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edu.syr.distobjects.jniexample.FirstExample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$ </a:t>
            </a:r>
            <a:r>
              <a:rPr lang="en-US" dirty="0" smtClean="0"/>
              <a:t>move </a:t>
            </a:r>
            <a:r>
              <a:rPr lang="en-US" dirty="0" err="1" smtClean="0"/>
              <a:t>edu_syr_distobjects_jniexample_FirstExample.h</a:t>
            </a:r>
            <a:r>
              <a:rPr lang="en-US" dirty="0" smtClean="0"/>
              <a:t> </a:t>
            </a:r>
            <a:r>
              <a:rPr lang="en-US" dirty="0" smtClean="0"/>
              <a:t>..\..\native\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1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Created C/C++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/* DO NOT EDIT THIS FILE - it is machine generated */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jni.h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/* Header for class </a:t>
            </a:r>
            <a:r>
              <a:rPr lang="en-US" dirty="0" err="1"/>
              <a:t>edu_syr_distobjects_jniexample_FirstExample</a:t>
            </a:r>
            <a:r>
              <a:rPr lang="en-US" dirty="0"/>
              <a:t>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#</a:t>
            </a:r>
            <a:r>
              <a:rPr lang="en-US" dirty="0" err="1"/>
              <a:t>ifndef</a:t>
            </a:r>
            <a:r>
              <a:rPr lang="en-US" dirty="0"/>
              <a:t> _</a:t>
            </a:r>
            <a:r>
              <a:rPr lang="en-US" dirty="0" err="1"/>
              <a:t>Included_edu_syr_distobjects_jniexample_FirstExample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#define _</a:t>
            </a:r>
            <a:r>
              <a:rPr lang="en-US" dirty="0" err="1"/>
              <a:t>Included_edu_syr_distobjects_jniexample_FirstExample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 err="1"/>
              <a:t>ifdef</a:t>
            </a:r>
            <a:r>
              <a:rPr lang="en-US" dirty="0"/>
              <a:t> __</a:t>
            </a:r>
            <a:r>
              <a:rPr lang="en-US" dirty="0" err="1"/>
              <a:t>cplusplus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extern "C" {</a:t>
            </a:r>
          </a:p>
          <a:p>
            <a:pPr marL="0" indent="0">
              <a:buNone/>
            </a:pPr>
            <a:r>
              <a:rPr lang="en-US" dirty="0"/>
              <a:t>#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/*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* Class:     </a:t>
            </a:r>
            <a:r>
              <a:rPr lang="en-US" dirty="0" err="1"/>
              <a:t>edu_syr_distobjects_jniexample_FirstExample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* Method:    </a:t>
            </a:r>
            <a:r>
              <a:rPr lang="en-US" dirty="0" err="1"/>
              <a:t>doPrintString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* Signature: (</a:t>
            </a:r>
            <a:r>
              <a:rPr lang="en-US" dirty="0" err="1"/>
              <a:t>Ljava</a:t>
            </a:r>
            <a:r>
              <a:rPr lang="en-US" dirty="0"/>
              <a:t>/</a:t>
            </a:r>
            <a:r>
              <a:rPr lang="en-US" dirty="0" err="1"/>
              <a:t>lang</a:t>
            </a:r>
            <a:r>
              <a:rPr lang="en-US" dirty="0"/>
              <a:t>/String;)V</a:t>
            </a:r>
          </a:p>
          <a:p>
            <a:pPr marL="0" indent="0">
              <a:buNone/>
            </a:pPr>
            <a:r>
              <a:rPr lang="en-US" dirty="0"/>
              <a:t> */</a:t>
            </a:r>
          </a:p>
          <a:p>
            <a:pPr marL="0" indent="0">
              <a:buNone/>
            </a:pPr>
            <a:r>
              <a:rPr lang="en-US" dirty="0"/>
              <a:t>JNIEXPORT void JNICALL </a:t>
            </a:r>
            <a:r>
              <a:rPr lang="en-US" dirty="0" err="1"/>
              <a:t>Java_edu_syr_distobjects_jniexample_FirstExample_doPrintString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(</a:t>
            </a:r>
            <a:r>
              <a:rPr lang="en-US" dirty="0" err="1"/>
              <a:t>JNIEnv</a:t>
            </a:r>
            <a:r>
              <a:rPr lang="en-US" dirty="0"/>
              <a:t> *, </a:t>
            </a:r>
            <a:r>
              <a:rPr lang="en-US" dirty="0" err="1"/>
              <a:t>jobject</a:t>
            </a:r>
            <a:r>
              <a:rPr lang="en-US" dirty="0"/>
              <a:t>, </a:t>
            </a:r>
            <a:r>
              <a:rPr lang="en-US" dirty="0" err="1"/>
              <a:t>jstring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#</a:t>
            </a:r>
            <a:r>
              <a:rPr lang="en-US" dirty="0" err="1"/>
              <a:t>ifdef</a:t>
            </a:r>
            <a:r>
              <a:rPr lang="en-US" dirty="0"/>
              <a:t> __</a:t>
            </a:r>
            <a:r>
              <a:rPr lang="en-US" dirty="0" err="1"/>
              <a:t>cplusplus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#</a:t>
            </a:r>
            <a:r>
              <a:rPr lang="en-US" dirty="0" err="1"/>
              <a:t>endif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 err="1"/>
              <a:t>endif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Prototype to .</a:t>
            </a:r>
            <a:r>
              <a:rPr lang="en-US" dirty="0" err="1" smtClean="0"/>
              <a:t>cpp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46237"/>
            <a:ext cx="8915400" cy="45262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900" dirty="0"/>
              <a:t>#include “</a:t>
            </a:r>
            <a:r>
              <a:rPr lang="en-US" sz="1900" dirty="0" err="1" smtClean="0"/>
              <a:t>edu_syr_distobjects_jniexample_FirstExample.h</a:t>
            </a:r>
            <a:r>
              <a:rPr lang="en-US" sz="1900" dirty="0" smtClean="0"/>
              <a:t>”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JNIEXPORT void JNICALL </a:t>
            </a:r>
            <a:r>
              <a:rPr lang="en-US" sz="1900" dirty="0" err="1"/>
              <a:t>Java_edu_syr_distobjects_jniexample_FirstExample_doPrintString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  (</a:t>
            </a:r>
            <a:r>
              <a:rPr lang="en-US" sz="1900" dirty="0" err="1"/>
              <a:t>JNIEnv</a:t>
            </a:r>
            <a:r>
              <a:rPr lang="en-US" sz="1900" dirty="0"/>
              <a:t> </a:t>
            </a:r>
            <a:r>
              <a:rPr lang="en-US" sz="1900" dirty="0" smtClean="0"/>
              <a:t>* </a:t>
            </a:r>
            <a:r>
              <a:rPr lang="en-US" sz="1900" dirty="0" err="1" smtClean="0"/>
              <a:t>env</a:t>
            </a:r>
            <a:r>
              <a:rPr lang="en-US" sz="1900" dirty="0" smtClean="0"/>
              <a:t>, </a:t>
            </a:r>
            <a:r>
              <a:rPr lang="en-US" sz="1900" dirty="0" err="1" smtClean="0"/>
              <a:t>jobject</a:t>
            </a:r>
            <a:r>
              <a:rPr lang="en-US" sz="1900" dirty="0" smtClean="0"/>
              <a:t> </a:t>
            </a:r>
            <a:r>
              <a:rPr lang="en-US" sz="1900" dirty="0" err="1" smtClean="0"/>
              <a:t>this_obj</a:t>
            </a:r>
            <a:r>
              <a:rPr lang="en-US" sz="1900" dirty="0" smtClean="0"/>
              <a:t>, </a:t>
            </a:r>
            <a:r>
              <a:rPr lang="en-US" sz="1900" dirty="0" err="1" smtClean="0"/>
              <a:t>jstring</a:t>
            </a:r>
            <a:r>
              <a:rPr lang="en-US" sz="1900" dirty="0" smtClean="0"/>
              <a:t> </a:t>
            </a:r>
            <a:r>
              <a:rPr lang="en-US" sz="1900" dirty="0" err="1" smtClean="0"/>
              <a:t>str</a:t>
            </a:r>
            <a:r>
              <a:rPr lang="en-US" sz="1900" dirty="0" smtClean="0"/>
              <a:t>)</a:t>
            </a:r>
          </a:p>
          <a:p>
            <a:pPr marL="0" indent="0">
              <a:buNone/>
            </a:pPr>
            <a:r>
              <a:rPr lang="en-US" sz="1900" dirty="0" smtClean="0"/>
              <a:t>{</a:t>
            </a:r>
            <a:br>
              <a:rPr lang="en-US" sz="1900" dirty="0" smtClean="0"/>
            </a:br>
            <a:r>
              <a:rPr lang="en-US" sz="1900" dirty="0" smtClean="0"/>
              <a:t>}</a:t>
            </a:r>
            <a:endParaRPr lang="en-US" sz="1900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Note I gave names to </a:t>
            </a:r>
            <a:r>
              <a:rPr lang="en-US" dirty="0" err="1" smtClean="0"/>
              <a:t>env</a:t>
            </a:r>
            <a:r>
              <a:rPr lang="en-US" dirty="0" smtClean="0"/>
              <a:t>, </a:t>
            </a:r>
            <a:r>
              <a:rPr lang="en-US" dirty="0" err="1" smtClean="0"/>
              <a:t>this_obj</a:t>
            </a:r>
            <a:r>
              <a:rPr lang="en-US" dirty="0" smtClean="0"/>
              <a:t>, and str.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nv</a:t>
            </a:r>
            <a:r>
              <a:rPr lang="en-US" dirty="0" smtClean="0"/>
              <a:t>: Every JNI function is passed a </a:t>
            </a:r>
            <a:r>
              <a:rPr lang="en-US" dirty="0" err="1" smtClean="0"/>
              <a:t>JNIEnv</a:t>
            </a:r>
            <a:r>
              <a:rPr lang="en-US" dirty="0" smtClean="0"/>
              <a:t> pointer </a:t>
            </a:r>
          </a:p>
          <a:p>
            <a:r>
              <a:rPr lang="en-US" dirty="0" err="1" smtClean="0"/>
              <a:t>this_obj</a:t>
            </a:r>
            <a:r>
              <a:rPr lang="en-US" dirty="0" smtClean="0"/>
              <a:t>: Represents the managed “this” pointer</a:t>
            </a:r>
          </a:p>
          <a:p>
            <a:r>
              <a:rPr lang="en-US" dirty="0" err="1" smtClean="0"/>
              <a:t>str</a:t>
            </a:r>
            <a:r>
              <a:rPr lang="en-US" dirty="0" smtClean="0"/>
              <a:t>: The only argument to the method in the Java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67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a </a:t>
            </a:r>
            <a:r>
              <a:rPr lang="en-US" dirty="0" err="1" smtClean="0"/>
              <a:t>cout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#include “</a:t>
            </a:r>
            <a:r>
              <a:rPr lang="en-US" sz="1800" dirty="0" err="1"/>
              <a:t>edu_syr_distobjects_jniexample_FirstExample.h</a:t>
            </a:r>
            <a:r>
              <a:rPr lang="en-US" sz="1800" dirty="0" smtClean="0"/>
              <a:t>”</a:t>
            </a:r>
          </a:p>
          <a:p>
            <a:pPr marL="0" indent="0">
              <a:buNone/>
            </a:pPr>
            <a:r>
              <a:rPr lang="en-US" sz="1800" dirty="0" smtClean="0"/>
              <a:t>#include &lt;</a:t>
            </a:r>
            <a:r>
              <a:rPr lang="en-US" sz="1800" dirty="0" err="1" smtClean="0"/>
              <a:t>iostream</a:t>
            </a:r>
            <a:r>
              <a:rPr lang="en-US" sz="1800" dirty="0" smtClean="0"/>
              <a:t>&gt;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JNIEXPORT void JNICALL </a:t>
            </a:r>
            <a:r>
              <a:rPr lang="en-US" sz="1800" dirty="0" err="1"/>
              <a:t>Java_edu_syr_distobjects_jniexample_FirstExample_doPrintString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(</a:t>
            </a:r>
            <a:r>
              <a:rPr lang="en-US" sz="1800" dirty="0" err="1"/>
              <a:t>JNIEnv</a:t>
            </a:r>
            <a:r>
              <a:rPr lang="en-US" sz="1800" dirty="0"/>
              <a:t> * </a:t>
            </a:r>
            <a:r>
              <a:rPr lang="en-US" sz="1800" dirty="0" err="1"/>
              <a:t>env</a:t>
            </a:r>
            <a:r>
              <a:rPr lang="en-US" sz="1800" dirty="0"/>
              <a:t>, </a:t>
            </a:r>
            <a:r>
              <a:rPr lang="en-US" sz="1800" dirty="0" err="1"/>
              <a:t>jobject</a:t>
            </a:r>
            <a:r>
              <a:rPr lang="en-US" sz="1800" dirty="0"/>
              <a:t> </a:t>
            </a:r>
            <a:r>
              <a:rPr lang="en-US" sz="1800" dirty="0" err="1"/>
              <a:t>this_obj</a:t>
            </a:r>
            <a:r>
              <a:rPr lang="en-US" sz="1800" dirty="0"/>
              <a:t>, </a:t>
            </a:r>
            <a:r>
              <a:rPr lang="en-US" sz="1800" dirty="0" err="1"/>
              <a:t>jstring</a:t>
            </a:r>
            <a:r>
              <a:rPr lang="en-US" sz="1800" dirty="0"/>
              <a:t> </a:t>
            </a:r>
            <a:r>
              <a:rPr lang="en-US" sz="1800" dirty="0" err="1"/>
              <a:t>str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 smtClean="0"/>
              <a:t>{</a:t>
            </a:r>
          </a:p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len</a:t>
            </a:r>
            <a:r>
              <a:rPr lang="en-US" sz="1800" dirty="0"/>
              <a:t> = (*</a:t>
            </a:r>
            <a:r>
              <a:rPr lang="en-US" sz="1800" dirty="0" err="1"/>
              <a:t>env</a:t>
            </a:r>
            <a:r>
              <a:rPr lang="en-US" sz="1800" dirty="0"/>
              <a:t>)-&gt;</a:t>
            </a:r>
            <a:r>
              <a:rPr lang="en-US" sz="1800" dirty="0" err="1"/>
              <a:t>GetStringLength</a:t>
            </a:r>
            <a:r>
              <a:rPr lang="en-US" sz="1800" dirty="0"/>
              <a:t>(</a:t>
            </a:r>
            <a:r>
              <a:rPr lang="en-US" sz="1800" dirty="0" err="1"/>
              <a:t>env</a:t>
            </a:r>
            <a:r>
              <a:rPr lang="en-US" sz="1800" dirty="0"/>
              <a:t>, </a:t>
            </a:r>
            <a:r>
              <a:rPr lang="en-US" sz="1800" dirty="0" err="1" smtClean="0"/>
              <a:t>str</a:t>
            </a:r>
            <a:r>
              <a:rPr lang="en-US" sz="1800" dirty="0" smtClean="0"/>
              <a:t>);</a:t>
            </a:r>
          </a:p>
          <a:p>
            <a:pPr marL="0" indent="0">
              <a:buNone/>
            </a:pPr>
            <a:r>
              <a:rPr lang="en-US" sz="1800" dirty="0" smtClean="0"/>
              <a:t>    char * </a:t>
            </a:r>
            <a:r>
              <a:rPr lang="en-US" sz="1800" dirty="0" err="1" smtClean="0"/>
              <a:t>nstr</a:t>
            </a:r>
            <a:r>
              <a:rPr lang="en-US" sz="1800" dirty="0" smtClean="0"/>
              <a:t> = new char[</a:t>
            </a:r>
            <a:r>
              <a:rPr lang="en-US" sz="1800" dirty="0" err="1" smtClean="0"/>
              <a:t>len</a:t>
            </a:r>
            <a:r>
              <a:rPr lang="en-US" sz="1800" dirty="0" smtClean="0"/>
              <a:t>];</a:t>
            </a:r>
          </a:p>
          <a:p>
            <a:pPr marL="0" indent="0">
              <a:buNone/>
            </a:pPr>
            <a:r>
              <a:rPr lang="en-US" sz="1800" dirty="0"/>
              <a:t>    (*</a:t>
            </a:r>
            <a:r>
              <a:rPr lang="en-US" sz="1800" dirty="0" err="1"/>
              <a:t>env</a:t>
            </a:r>
            <a:r>
              <a:rPr lang="en-US" sz="1800" dirty="0"/>
              <a:t>)-&gt;</a:t>
            </a:r>
            <a:r>
              <a:rPr lang="en-US" sz="1800" dirty="0" err="1"/>
              <a:t>GetStringUTFRegion</a:t>
            </a:r>
            <a:r>
              <a:rPr lang="en-US" sz="1800" dirty="0"/>
              <a:t>(</a:t>
            </a:r>
            <a:r>
              <a:rPr lang="en-US" sz="1800" dirty="0" err="1"/>
              <a:t>env</a:t>
            </a:r>
            <a:r>
              <a:rPr lang="en-US" sz="1800" dirty="0"/>
              <a:t>, </a:t>
            </a:r>
            <a:r>
              <a:rPr lang="en-US" sz="1800" dirty="0" err="1" smtClean="0"/>
              <a:t>str</a:t>
            </a:r>
            <a:r>
              <a:rPr lang="en-US" sz="1800" dirty="0" smtClean="0"/>
              <a:t>, </a:t>
            </a:r>
            <a:r>
              <a:rPr lang="en-US" sz="1800" dirty="0"/>
              <a:t>0, </a:t>
            </a:r>
            <a:r>
              <a:rPr lang="en-US" sz="1800" dirty="0" err="1"/>
              <a:t>len</a:t>
            </a:r>
            <a:r>
              <a:rPr lang="en-US" sz="1800" dirty="0"/>
              <a:t>, </a:t>
            </a:r>
            <a:r>
              <a:rPr lang="en-US" sz="1800" dirty="0" err="1" smtClean="0"/>
              <a:t>nstr</a:t>
            </a:r>
            <a:r>
              <a:rPr lang="en-US" sz="1800" dirty="0" smtClean="0"/>
              <a:t>);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800" dirty="0" err="1" smtClean="0"/>
              <a:t>std</a:t>
            </a:r>
            <a:r>
              <a:rPr lang="en-US" sz="1800" dirty="0" smtClean="0"/>
              <a:t>::</a:t>
            </a:r>
            <a:r>
              <a:rPr lang="en-US" sz="1800" dirty="0" err="1" smtClean="0"/>
              <a:t>cout</a:t>
            </a:r>
            <a:r>
              <a:rPr lang="en-US" sz="1800" dirty="0" smtClean="0"/>
              <a:t> &lt;&lt; </a:t>
            </a:r>
            <a:r>
              <a:rPr lang="en-US" sz="1800" dirty="0" err="1" smtClean="0"/>
              <a:t>nstr</a:t>
            </a:r>
            <a:r>
              <a:rPr lang="en-US" sz="1800" dirty="0" smtClean="0"/>
              <a:t> &lt;&lt; </a:t>
            </a:r>
            <a:r>
              <a:rPr lang="en-US" sz="1800" dirty="0" err="1" smtClean="0"/>
              <a:t>std</a:t>
            </a:r>
            <a:r>
              <a:rPr lang="en-US" sz="1800" dirty="0" smtClean="0"/>
              <a:t>::</a:t>
            </a:r>
            <a:r>
              <a:rPr lang="en-US" sz="1800" dirty="0" err="1" smtClean="0"/>
              <a:t>endl</a:t>
            </a:r>
            <a:r>
              <a:rPr lang="en-US" sz="1800" dirty="0" smtClean="0"/>
              <a:t>;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delete [] </a:t>
            </a:r>
            <a:r>
              <a:rPr lang="en-US" sz="1800" dirty="0" err="1" smtClean="0"/>
              <a:t>nstr</a:t>
            </a:r>
            <a:r>
              <a:rPr lang="en-US" sz="1800" dirty="0" smtClean="0"/>
              <a:t>;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52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the .</a:t>
            </a:r>
            <a:r>
              <a:rPr lang="en-US" dirty="0" err="1" smtClean="0"/>
              <a:t>dll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Put this in cl_options.txt (on one line)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/>
              <a:t>/I"C:\Program </a:t>
            </a:r>
            <a:r>
              <a:rPr lang="en-US" sz="2000" dirty="0" smtClean="0"/>
              <a:t>Files\Java\jdk1.6.0_26\include“</a:t>
            </a:r>
          </a:p>
          <a:p>
            <a:pPr marL="0" indent="0">
              <a:buNone/>
            </a:pPr>
            <a:r>
              <a:rPr lang="en-US" sz="2000" dirty="0" smtClean="0"/>
              <a:t>/</a:t>
            </a:r>
            <a:r>
              <a:rPr lang="en-US" sz="2000" dirty="0"/>
              <a:t>I"C:\Program </a:t>
            </a:r>
            <a:r>
              <a:rPr lang="en-US" sz="2000" dirty="0" smtClean="0"/>
              <a:t>Files\Java\jdk1.6.0_26\include\win32“</a:t>
            </a:r>
          </a:p>
          <a:p>
            <a:pPr marL="0" indent="0">
              <a:buNone/>
            </a:pPr>
            <a:r>
              <a:rPr lang="en-US" sz="2000" dirty="0" smtClean="0"/>
              <a:t>FirstExample.cpp</a:t>
            </a:r>
          </a:p>
          <a:p>
            <a:pPr marL="0" indent="0">
              <a:buNone/>
            </a:pPr>
            <a:r>
              <a:rPr lang="en-US" sz="2000" dirty="0" smtClean="0"/>
              <a:t>/DLL </a:t>
            </a:r>
          </a:p>
          <a:p>
            <a:pPr marL="0" indent="0">
              <a:buNone/>
            </a:pPr>
            <a:r>
              <a:rPr lang="en-US" sz="2000" dirty="0" smtClean="0"/>
              <a:t>/</a:t>
            </a:r>
            <a:r>
              <a:rPr lang="en-US" sz="2000" dirty="0" err="1" smtClean="0"/>
              <a:t>OUT:first_example.dll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/</a:t>
            </a:r>
            <a:r>
              <a:rPr lang="en-US" sz="2000" dirty="0"/>
              <a:t>MACHINE:X64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dirty="0" smtClean="0"/>
              <a:t>Make a native_build.bat (keep lines separate)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dirty="0"/>
              <a:t>"C:\Program Files (x86)\Microsoft Visual Studio 10.0\VC\vcvarsall.bat" amd64</a:t>
            </a:r>
          </a:p>
          <a:p>
            <a:pPr marL="0" indent="0">
              <a:buNone/>
            </a:pPr>
            <a:r>
              <a:rPr lang="en-US" sz="1800" dirty="0"/>
              <a:t>cl @cl_options.txt</a:t>
            </a:r>
          </a:p>
        </p:txBody>
      </p:sp>
    </p:spTree>
    <p:extLst>
      <p:ext uri="{BB962C8B-B14F-4D97-AF65-F5344CB8AC3E}">
        <p14:creationId xmlns:p14="http://schemas.microsoft.com/office/powerpoint/2010/main" val="31283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the .</a:t>
            </a:r>
            <a:r>
              <a:rPr lang="en-US" dirty="0" err="1" smtClean="0"/>
              <a:t>dll</a:t>
            </a:r>
            <a:r>
              <a:rPr lang="en-US" dirty="0" smtClean="0"/>
              <a:t>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package </a:t>
            </a:r>
            <a:r>
              <a:rPr lang="en-US" dirty="0" err="1"/>
              <a:t>edu.syr.distobjects.jniexample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java.io.File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FirstExample</a:t>
            </a:r>
            <a:r>
              <a:rPr lang="en-US" dirty="0"/>
              <a:t> {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//called during first initialization of </a:t>
            </a:r>
            <a:r>
              <a:rPr lang="en-US" dirty="0" err="1" smtClean="0"/>
              <a:t>FirstExample</a:t>
            </a:r>
            <a:r>
              <a:rPr lang="en-US" dirty="0"/>
              <a:t> </a:t>
            </a:r>
            <a:r>
              <a:rPr lang="en-US" dirty="0" smtClean="0"/>
              <a:t>class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static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//load requires an absolute path and this method ensures that       </a:t>
            </a:r>
            <a:br>
              <a:rPr lang="en-US" dirty="0"/>
            </a:br>
            <a:r>
              <a:rPr lang="en-US" dirty="0"/>
              <a:t>    File </a:t>
            </a:r>
            <a:r>
              <a:rPr lang="en-US" dirty="0" err="1"/>
              <a:t>file</a:t>
            </a:r>
            <a:r>
              <a:rPr lang="en-US" dirty="0"/>
              <a:t> = new File(“first_example.dll”); </a:t>
            </a:r>
            <a:endParaRPr lang="en-US" dirty="0" smtClean="0"/>
          </a:p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   System.load</a:t>
            </a:r>
            <a:r>
              <a:rPr lang="en-US" dirty="0" smtClean="0"/>
              <a:t>(</a:t>
            </a:r>
            <a:r>
              <a:rPr lang="en-US" dirty="0" err="1" smtClean="0"/>
              <a:t>file.getAbsolutePath</a:t>
            </a:r>
            <a:r>
              <a:rPr lang="en-US" dirty="0" smtClean="0"/>
              <a:t>());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public </a:t>
            </a:r>
            <a:r>
              <a:rPr lang="en-US" dirty="0"/>
              <a:t>void </a:t>
            </a:r>
            <a:r>
              <a:rPr lang="en-US" dirty="0" err="1"/>
              <a:t>printString</a:t>
            </a:r>
            <a:r>
              <a:rPr lang="en-US" dirty="0"/>
              <a:t>(String </a:t>
            </a:r>
            <a:r>
              <a:rPr lang="en-US" dirty="0" err="1"/>
              <a:t>str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doPrintString</a:t>
            </a:r>
            <a:r>
              <a:rPr lang="en-US" dirty="0"/>
              <a:t>(</a:t>
            </a:r>
            <a:r>
              <a:rPr lang="en-US" dirty="0" err="1"/>
              <a:t>str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private </a:t>
            </a:r>
            <a:r>
              <a:rPr lang="en-US" dirty="0"/>
              <a:t>native void </a:t>
            </a:r>
            <a:r>
              <a:rPr lang="en-US" dirty="0" err="1"/>
              <a:t>doPrintString</a:t>
            </a:r>
            <a:r>
              <a:rPr lang="en-US" dirty="0"/>
              <a:t>(String </a:t>
            </a:r>
            <a:r>
              <a:rPr lang="en-US" dirty="0" err="1"/>
              <a:t>str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8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246</TotalTime>
  <Words>1529</Words>
  <Application>Microsoft Office PowerPoint</Application>
  <PresentationFormat>On-screen Show (4:3)</PresentationFormat>
  <Paragraphs>286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Foundry</vt:lpstr>
      <vt:lpstr>Java Native Interface (JNI)</vt:lpstr>
      <vt:lpstr>JNI Overview</vt:lpstr>
      <vt:lpstr>Calling JNI Code From Java</vt:lpstr>
      <vt:lpstr>Creating the C/C++ Headers</vt:lpstr>
      <vt:lpstr>Created C/C++ Header</vt:lpstr>
      <vt:lpstr>Copy Prototype to .cpp File</vt:lpstr>
      <vt:lpstr>Implement a cout</vt:lpstr>
      <vt:lpstr>Build the .dll</vt:lpstr>
      <vt:lpstr>Load the .dll in Java</vt:lpstr>
      <vt:lpstr>Distributing the .dll with a .jar</vt:lpstr>
      <vt:lpstr>Saving State In a cpp</vt:lpstr>
      <vt:lpstr>Java Type Strings</vt:lpstr>
      <vt:lpstr>Calling a Java Method</vt:lpstr>
      <vt:lpstr>JNI Field Functions</vt:lpstr>
      <vt:lpstr>JNI Method Invocation Functions</vt:lpstr>
      <vt:lpstr>JNI Array Functions</vt:lpstr>
      <vt:lpstr>Example of JNI Array Copy</vt:lpstr>
      <vt:lpstr>Real World Usage of JNI</vt:lpstr>
      <vt:lpstr>GPUs</vt:lpstr>
      <vt:lpstr>Rootbeer</vt:lpstr>
      <vt:lpstr>Rootbeer Status</vt:lpstr>
      <vt:lpstr>Questions?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Native Interface (JNI)</dc:title>
  <dc:creator>pcpratts</dc:creator>
  <cp:lastModifiedBy>pcpratts</cp:lastModifiedBy>
  <cp:revision>21</cp:revision>
  <dcterms:created xsi:type="dcterms:W3CDTF">2012-02-20T16:06:15Z</dcterms:created>
  <dcterms:modified xsi:type="dcterms:W3CDTF">2012-02-23T21:21:42Z</dcterms:modified>
</cp:coreProperties>
</file>