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handoutMasterIdLst>
    <p:handoutMasterId r:id="rId16"/>
  </p:handoutMasterIdLst>
  <p:sldIdLst>
    <p:sldId id="257" r:id="rId2"/>
    <p:sldId id="256" r:id="rId3"/>
    <p:sldId id="258" r:id="rId4"/>
    <p:sldId id="259" r:id="rId5"/>
    <p:sldId id="260" r:id="rId6"/>
    <p:sldId id="261" r:id="rId7"/>
    <p:sldId id="263" r:id="rId8"/>
    <p:sldId id="267" r:id="rId9"/>
    <p:sldId id="264" r:id="rId10"/>
    <p:sldId id="265" r:id="rId11"/>
    <p:sldId id="266" r:id="rId12"/>
    <p:sldId id="262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82" d="100"/>
          <a:sy n="82" d="100"/>
        </p:scale>
        <p:origin x="47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98A973-D69C-410B-92B1-0D6C21FDBDB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8C4E-A601-415C-A0A0-BFFE5CB8146D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4BD5-A7DD-4397-A19C-12980FEC38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5137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8C4E-A601-415C-A0A0-BFFE5CB8146D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14BD9-4BEA-4920-AFDC-390CFA237BD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0454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8C4E-A601-415C-A0A0-BFFE5CB8146D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C20C-F2F2-4F10-A3DB-B56F45F22B0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30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8C4E-A601-415C-A0A0-BFFE5CB8146D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7211-908A-42A5-9AD1-F37E69D30C9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356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8C4E-A601-415C-A0A0-BFFE5CB8146D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1C946-C208-413A-9F98-F837CBB1219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6950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8C4E-A601-415C-A0A0-BFFE5CB8146D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70470-EE00-45A1-86A1-6FD607A9945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8060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8C4E-A601-415C-A0A0-BFFE5CB8146D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64DB-F193-4C19-9E43-A5902C88EE2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1833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8C4E-A601-415C-A0A0-BFFE5CB8146D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43C1-2915-4BC7-A1BC-07D9B09B3D2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2199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8C4E-A601-415C-A0A0-BFFE5CB8146D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8D01D-03A8-4B87-AB3B-E31BE22070F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1226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8C4E-A601-415C-A0A0-BFFE5CB8146D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5D219-5CAD-4134-9394-799C6795C2E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508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8C4E-A601-415C-A0A0-BFFE5CB8146D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F6712-0E7D-4A91-9AA1-59DF3FA8C2B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643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78C4E-A601-415C-A0A0-BFFE5CB8146D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2C89C-BEB6-41CF-80D5-CF108D0E143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2848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3200"/>
              <a:t>Interface Definition Language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en-US" sz="2000"/>
              <a:t>Jim Fawcett</a:t>
            </a:r>
          </a:p>
          <a:p>
            <a:r>
              <a:rPr lang="en-US" altLang="en-US" sz="2000"/>
              <a:t>CSE 775 - Distributed Objects</a:t>
            </a:r>
          </a:p>
          <a:p>
            <a:r>
              <a:rPr lang="en-US" altLang="en-US" sz="2000"/>
              <a:t>copyright © 2001-2005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BSTR Memory Allocation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800"/>
              <a:t>COM expects BSTRs to use a COM memory allocator, and provides several API functions for handling BSTRs, declared in oleauto.h: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800"/>
              <a:t>	// allocate and initialize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BSTR SysAllocString(const OLECHAR *pOC);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BSTR SysAllocStringLen(BSTR *pBSTR, const OLECHAR *pOC, UINT count);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800"/>
              <a:t>	// reallocate and initialize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INT SysReAllocString(BSTR *pBSTR, const OLECHAR *pOC);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INT SysReAllocStringLen(BSTR *pBSTR, const OLECHAR *pOC, UINT count);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800"/>
              <a:t>	// free a BSTR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void SysFreeString(BSTR bstr);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800"/>
              <a:t>	// peek at length count as OLECHAR count or byte count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UINT SysStringLen(BSTR bstr);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UINT SysStringByteLen(BSTR bstr)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BSTR Memory Management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153400" cy="4876800"/>
          </a:xfrm>
        </p:spPr>
        <p:txBody>
          <a:bodyPr/>
          <a:lstStyle/>
          <a:p>
            <a:r>
              <a:rPr lang="en-US" altLang="en-US"/>
              <a:t>When passing BSTRs as [in] parameters, the caller invokes SysAllocString prior to calling the method and SysFreeString after the method has completed.</a:t>
            </a:r>
          </a:p>
          <a:p>
            <a:r>
              <a:rPr lang="en-US" altLang="en-US"/>
              <a:t>When passing strings from a method as an [out] parameter, it is the responsibility of the method to call SysAllocString before passing back the string.  The caller releases the memory by calling SysFreeString.</a:t>
            </a:r>
          </a:p>
          <a:p>
            <a:r>
              <a:rPr lang="en-US" altLang="en-US"/>
              <a:t>When passing BSTRs as [in, out] parameters, you treat them like [in] parameters.</a:t>
            </a:r>
          </a:p>
          <a:p>
            <a:r>
              <a:rPr lang="en-US" altLang="en-US"/>
              <a:t>Reference:  If you are going to use BSTRs in your project code, make sure you look carefully at “Strings the OLE Way”, Bruce McKinney, in MSDN online or in help.</a:t>
            </a:r>
          </a:p>
          <a:p>
            <a:r>
              <a:rPr lang="en-US" altLang="en-US"/>
              <a:t>CComBSTR class provides a lot of help handling BSTRs.  Check it out in MSDN.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Arrays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8610600" cy="4114800"/>
          </a:xfrm>
        </p:spPr>
        <p:txBody>
          <a:bodyPr/>
          <a:lstStyle/>
          <a:p>
            <a:r>
              <a:rPr lang="en-US" altLang="en-US"/>
              <a:t>Fixed arrays have sized determined at compile-time:</a:t>
            </a:r>
            <a:br>
              <a:rPr lang="en-US" altLang="en-US"/>
            </a:br>
            <a:r>
              <a:rPr lang="en-US" altLang="en-US"/>
              <a:t> 	HRESULT method([in] double arr[8]);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Conformal arrays have size determined at run-time:</a:t>
            </a:r>
            <a:br>
              <a:rPr lang="en-US" altLang="en-US"/>
            </a:br>
            <a:r>
              <a:rPr lang="en-US" altLang="en-US"/>
              <a:t> 	HRESULT method([in] long dim, [in,size_is(dim)] double *da);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Varying array sends only part of array:</a:t>
            </a:r>
            <a:br>
              <a:rPr lang="en-US" altLang="en-US"/>
            </a:br>
            <a:r>
              <a:rPr lang="en-US" altLang="en-US"/>
              <a:t> 	HRESULT method([in,out] long *first, [in,out] long *last,</a:t>
            </a:r>
            <a:br>
              <a:rPr lang="en-US" altLang="en-US"/>
            </a:br>
            <a:r>
              <a:rPr lang="en-US" altLang="en-US"/>
              <a:t> 	[in,out,first_is(first),length_is(last-first+1),size_is(100)] long *la);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Open array sends part of array – size is determined at run-time.  Same as above, except argument of size_is( ) is a variable.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Other Data Types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3820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We will encounter the Variant and Safe Array data types when we discuss Automation and the IDispatch interface.</a:t>
            </a:r>
            <a:br>
              <a:rPr lang="en-US" altLang="en-US"/>
            </a:b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A variant is a discriminated (tagged) union that will hold any of a large subset of the IDL data types.  There are a set of system functions designed to help manipulate variants.  These are declared in oleauto.h</a:t>
            </a:r>
            <a:br>
              <a:rPr lang="en-US" altLang="en-US"/>
            </a:b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Reference: “The Ultimate Data Type”, Bruce McKinney, MSDN</a:t>
            </a:r>
            <a:br>
              <a:rPr lang="en-US" altLang="en-US"/>
            </a:b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A Safe Array is a structure that holds, possibly multi-dimensioned, arrays with descriptors of their sizes.  There are a set of system functions designed to help manipulate safe arrays.  These are declared in oleauto.h</a:t>
            </a:r>
            <a:br>
              <a:rPr lang="en-US" altLang="en-US"/>
            </a:b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Reference: “The Safe OLE Way of Handling Arrays”, Bruce McKinney, MSDN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References for IDL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MSDN/Platform SDK/Component Services/Microsoft Interface Definition Language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Essential IDL, Martin Gudgin, Addison Wesley, 2001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Essential COM, Don Box, Addison Wesley, 1998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COM IDL &amp; Interface Design, Al Major, WROX, 1999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Error Codes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Error codes are returned as HRESULTS by all COM interface functions, with the exception of AddRef() and Release().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Visual studio smart pointer class _com_ptr simulates return by value and throws exceptions on errors by wrapping the proxy’s interface functions in wrapper classes that take care of those details.</a:t>
            </a:r>
            <a:br>
              <a:rPr lang="en-US" altLang="en-US" sz="1600"/>
            </a:br>
            <a:endParaRPr lang="en-US" altLang="en-US" sz="1600"/>
          </a:p>
          <a:p>
            <a:pPr>
              <a:lnSpc>
                <a:spcPct val="90000"/>
              </a:lnSpc>
            </a:pPr>
            <a:r>
              <a:rPr lang="en-US" altLang="en-US"/>
              <a:t>Test HRESULTS using the macros: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#define SUCCEEDED(hr) (long(hr) &gt;= 0)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#define FAILED(hr) (long(hr) &lt; 0)</a:t>
            </a:r>
            <a:br>
              <a:rPr lang="en-US" altLang="en-US" sz="1600"/>
            </a:br>
            <a:endParaRPr lang="en-US" altLang="en-US" sz="1600"/>
          </a:p>
          <a:p>
            <a:pPr>
              <a:lnSpc>
                <a:spcPct val="90000"/>
              </a:lnSpc>
            </a:pPr>
            <a:r>
              <a:rPr lang="en-US" altLang="en-US"/>
              <a:t>Specific Error Codes: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S_OK 		: successful normal operation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S_FALSE		: return logical false as a success code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E_FAIL 		: generic failure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E_OUTOFMEMORY	: memory allocation failed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E_NOTIMPL		: method not implemented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E_UNEXPECTED	:  method call at incorrect time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Types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114800"/>
          </a:xfrm>
        </p:spPr>
        <p:txBody>
          <a:bodyPr/>
          <a:lstStyle/>
          <a:p>
            <a:r>
              <a:rPr lang="en-US" altLang="en-US" sz="1800"/>
              <a:t>Marshaling depends on exact knowledge of the sizes of data types.</a:t>
            </a:r>
            <a:br>
              <a:rPr lang="en-US" altLang="en-US" sz="1800"/>
            </a:br>
            <a:endParaRPr lang="en-US" altLang="en-US" sz="1800"/>
          </a:p>
          <a:p>
            <a:r>
              <a:rPr lang="en-US" altLang="en-US" sz="1800"/>
              <a:t>C and C++ do not define the sizes of their types.  Each compiler and platform may define the sizes as they wish.</a:t>
            </a:r>
            <a:br>
              <a:rPr lang="en-US" altLang="en-US" sz="1800"/>
            </a:br>
            <a:endParaRPr lang="en-US" altLang="en-US" sz="1800"/>
          </a:p>
          <a:p>
            <a:r>
              <a:rPr lang="en-US" altLang="en-US" sz="1800"/>
              <a:t>COM bases its types on the NDR (Network Data Representation) types which have specified sizes.</a:t>
            </a:r>
            <a:br>
              <a:rPr lang="en-US" altLang="en-US" sz="1800"/>
            </a:br>
            <a:endParaRPr lang="en-US" altLang="en-US" sz="1800"/>
          </a:p>
          <a:p>
            <a:r>
              <a:rPr lang="en-US" altLang="en-US" sz="1800"/>
              <a:t>COM types suitable for marshaling are defined in wtypes.idl.  These declarations include a lot of Windows specific data types as well as types useful for general COM programming.</a:t>
            </a:r>
            <a:br>
              <a:rPr lang="en-US" altLang="en-US" sz="1800"/>
            </a:br>
            <a:endParaRPr lang="en-US" altLang="en-US" sz="1800"/>
          </a:p>
          <a:p>
            <a:r>
              <a:rPr lang="en-US" altLang="en-US" sz="1800"/>
              <a:t>We can use all these types if we import wtypes.idl in our IDL file.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Decorations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010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800"/>
              <a:t>In order to marshal efficiently COM needs to know the direction of data flow, e.g.:</a:t>
            </a:r>
            <a:br>
              <a:rPr lang="en-US" altLang="en-US" sz="1800"/>
            </a:br>
            <a:br>
              <a:rPr lang="en-US" altLang="en-US" sz="1800"/>
            </a:br>
            <a:r>
              <a:rPr lang="en-US" altLang="en-US" sz="1800"/>
              <a:t> 	[in], [out], [in, out], [out, retval]</a:t>
            </a:r>
            <a:br>
              <a:rPr lang="en-US" altLang="en-US" sz="1800"/>
            </a:br>
            <a:br>
              <a:rPr lang="en-US" altLang="en-US" sz="1800"/>
            </a:br>
            <a:r>
              <a:rPr lang="en-US" altLang="en-US" sz="1800"/>
              <a:t>and will marshal data only in the direction(s) specified.</a:t>
            </a:r>
            <a:br>
              <a:rPr lang="en-US" altLang="en-US" sz="1800"/>
            </a:br>
            <a:endParaRPr lang="en-US" altLang="en-US" sz="1800"/>
          </a:p>
          <a:p>
            <a:pPr>
              <a:lnSpc>
                <a:spcPct val="90000"/>
              </a:lnSpc>
            </a:pPr>
            <a:r>
              <a:rPr lang="en-US" altLang="en-US" sz="1800"/>
              <a:t>For languages that have run-time support like Java and Visual Basic, an out parameter may be decorated with retval, indicating that those environments make the call look like a function return value:</a:t>
            </a:r>
            <a:br>
              <a:rPr lang="en-US" altLang="en-US" sz="1800"/>
            </a:br>
            <a:br>
              <a:rPr lang="en-US" altLang="en-US" sz="1800"/>
            </a:br>
            <a:r>
              <a:rPr lang="en-US" altLang="en-US" sz="1800"/>
              <a:t>   IDL :	HRESULT Method([in] short arg, [out, retval] short *ret)</a:t>
            </a:r>
            <a:br>
              <a:rPr lang="en-US" altLang="en-US" sz="1800"/>
            </a:br>
            <a:br>
              <a:rPr lang="en-US" altLang="en-US" sz="1800"/>
            </a:br>
            <a:r>
              <a:rPr lang="en-US" altLang="en-US" sz="1800"/>
              <a:t>   Visual Basic:	Function Method(arg as Integer) As Integer</a:t>
            </a:r>
            <a:br>
              <a:rPr lang="en-US" altLang="en-US" sz="1800"/>
            </a:br>
            <a:br>
              <a:rPr lang="en-US" altLang="en-US" sz="1800"/>
            </a:br>
            <a:r>
              <a:rPr lang="en-US" altLang="en-US" sz="1800"/>
              <a:t>Since C++, has no such support, its interface looks like this:</a:t>
            </a:r>
            <a:br>
              <a:rPr lang="en-US" altLang="en-US" sz="1800"/>
            </a:br>
            <a:br>
              <a:rPr lang="en-US" altLang="en-US" sz="1800"/>
            </a:br>
            <a:r>
              <a:rPr lang="en-US" altLang="en-US" sz="1800"/>
              <a:t>   C++ : 	virtual HRESULT __stdcall Method(short arg, short *ret)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Memory Allocation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Memory for [in] parameters is always allocated and freed by caller.  Can use any kind of allocation, e.g., stack, heap, static.</a:t>
            </a:r>
          </a:p>
          <a:p>
            <a:r>
              <a:rPr lang="en-US" altLang="en-US"/>
              <a:t>Memory for [out] parameters is always allocated by the method and always freed by the caller.</a:t>
            </a:r>
          </a:p>
          <a:p>
            <a:pPr lvl="1"/>
            <a:r>
              <a:rPr lang="en-US" altLang="en-US"/>
              <a:t>Method :	CoTaskMemAlloc(ULONG size);</a:t>
            </a:r>
          </a:p>
          <a:p>
            <a:pPr lvl="1"/>
            <a:r>
              <a:rPr lang="en-US" altLang="en-US"/>
              <a:t>Client : 	CoTaskMemFree(LPVOID pv);</a:t>
            </a:r>
          </a:p>
          <a:p>
            <a:r>
              <a:rPr lang="en-US" altLang="en-US"/>
              <a:t>Memory for [in,out] is allocated by caller, may be reallocated by method using:</a:t>
            </a:r>
          </a:p>
          <a:p>
            <a:pPr lvl="1"/>
            <a:r>
              <a:rPr lang="en-US" altLang="en-US"/>
              <a:t>CoTaskMemRealloc(LPVOID pv, ULONG size)</a:t>
            </a:r>
          </a:p>
          <a:p>
            <a:r>
              <a:rPr lang="en-US" altLang="en-US"/>
              <a:t>Must be freed by caller.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Pointer Decorations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In order to marshal efficiently COM needs to know how pointers will be used:</a:t>
            </a:r>
          </a:p>
          <a:p>
            <a:pPr lvl="1"/>
            <a:r>
              <a:rPr lang="en-US" altLang="en-US"/>
              <a:t>[ref] : pointers are initialized with valid (non-null) addresses at method invocation.  This value can not change during method execution.  All [out] pointers must be [ref]</a:t>
            </a:r>
          </a:p>
          <a:p>
            <a:pPr lvl="1"/>
            <a:r>
              <a:rPr lang="en-US" altLang="en-US"/>
              <a:t>[unique] : pointers may be null, can not be aliased.</a:t>
            </a:r>
          </a:p>
          <a:p>
            <a:pPr lvl="1"/>
            <a:r>
              <a:rPr lang="en-US" altLang="en-US"/>
              <a:t>[ptr] : same as unique except it can be aliased – requires much more work of marshaler, as it requires duplicate detection.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Example:</a:t>
            </a:r>
            <a:br>
              <a:rPr lang="en-US" altLang="en-US"/>
            </a:br>
            <a:br>
              <a:rPr lang="en-US" altLang="en-US"/>
            </a:br>
            <a:r>
              <a:rPr lang="en-US" altLang="en-US"/>
              <a:t> 	HRESULT method([in,out,ref] int *pInt);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Strings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altLang="en-US"/>
              <a:t>All characters in COM are represented using the OLECHAR data type:</a:t>
            </a:r>
          </a:p>
          <a:p>
            <a:pPr lvl="1"/>
            <a:r>
              <a:rPr lang="en-US" altLang="en-US"/>
              <a:t>typedef wchar_t OLECHAR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IDL uses the string decoration to tell the marshaler that a null terminated wide char string is being sent:</a:t>
            </a:r>
          </a:p>
          <a:p>
            <a:pPr lvl="1"/>
            <a:r>
              <a:rPr lang="en-US" altLang="en-US"/>
              <a:t>HRESULT method([in,string] const OLECHAR *pOC);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You can initialize an OLECHAR string this way:</a:t>
            </a:r>
          </a:p>
          <a:p>
            <a:pPr lvl="1"/>
            <a:r>
              <a:rPr lang="en-US" altLang="en-US"/>
              <a:t>Const OLECHAR *pOC = OLESTR(“this is a string”);</a:t>
            </a:r>
          </a:p>
          <a:p>
            <a:pPr lvl="1"/>
            <a:endParaRPr lang="en-US" altLang="en-US"/>
          </a:p>
          <a:p>
            <a:r>
              <a:rPr lang="en-US" altLang="en-US"/>
              <a:t>The C Run-Time Library provides two conversion functions:</a:t>
            </a:r>
          </a:p>
          <a:p>
            <a:pPr lvl="1"/>
            <a:r>
              <a:rPr lang="en-US" altLang="en-US"/>
              <a:t>size_t mbstowcs(wchar_t *pOC, const char *pC, size_t count);</a:t>
            </a:r>
          </a:p>
          <a:p>
            <a:pPr lvl="1"/>
            <a:r>
              <a:rPr lang="en-US" altLang="en-US"/>
              <a:t>Size_t wcstombs(char *pC, const wchar_t *pOC, size_t count);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Support for OLECHAR Strings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The C Run-Time Library provides wide char string support that parallels its ANSI char string support, e.g.: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wcslen	: return number of characters in string </a:t>
            </a:r>
            <a:br>
              <a:rPr lang="en-US" altLang="en-US"/>
            </a:br>
            <a:r>
              <a:rPr lang="en-US" altLang="en-US"/>
              <a:t> 		  (not equal to number of bytes)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wcscpy	: copy a wide source string to a wide destination string.  		  You have to allocate enough memory for destination.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wcscspn	: find a substring in a wide char string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wcschr:	: find first occurrence of a char in a wide char string.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wcsrchr	: find the last occurrence of a char in wide char string.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The C++ Standard library iostreams and strings module also provide support with: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wcout, wcin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wstring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BSTRs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en-US"/>
              <a:t>The BSTR type is a derived type used in Visual Basic and Microsoft Java (and presumably C#).  BSTRs are recognized by the standard marshalers and used frequently by COM developers.</a:t>
            </a:r>
          </a:p>
          <a:p>
            <a:r>
              <a:rPr lang="en-US" altLang="en-US"/>
              <a:t>BSTRs are length-prefixed, null terminated strings of OLECHARs.</a:t>
            </a:r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2209800" y="3657600"/>
          <a:ext cx="4951413" cy="238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VISIO" r:id="rId3" imgW="5637240" imgH="2917080" progId="Visio.Drawing.6">
                  <p:embed/>
                </p:oleObj>
              </mc:Choice>
              <mc:Fallback>
                <p:oleObj name="VISIO" r:id="rId3" imgW="5637240" imgH="2917080" progId="Visio.Drawing.6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657600"/>
                        <a:ext cx="4951413" cy="238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1232</TotalTime>
  <Words>534</Words>
  <Application>Microsoft Office PowerPoint</Application>
  <PresentationFormat>On-screen Show (4:3)</PresentationFormat>
  <Paragraphs>100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Times New Roman</vt:lpstr>
      <vt:lpstr>Tahoma</vt:lpstr>
      <vt:lpstr>Symbol</vt:lpstr>
      <vt:lpstr>Arial</vt:lpstr>
      <vt:lpstr>Office Theme</vt:lpstr>
      <vt:lpstr>Microsoft Visio Drawing</vt:lpstr>
      <vt:lpstr>Interface Definition Language</vt:lpstr>
      <vt:lpstr>Error Codes</vt:lpstr>
      <vt:lpstr>Data Types</vt:lpstr>
      <vt:lpstr>Decorations</vt:lpstr>
      <vt:lpstr>Memory Allocation</vt:lpstr>
      <vt:lpstr>Pointer Decorations</vt:lpstr>
      <vt:lpstr>Strings</vt:lpstr>
      <vt:lpstr>Support for OLECHAR Strings</vt:lpstr>
      <vt:lpstr>BSTRs</vt:lpstr>
      <vt:lpstr>BSTR Memory Allocation</vt:lpstr>
      <vt:lpstr>BSTR Memory Management</vt:lpstr>
      <vt:lpstr>Arrays</vt:lpstr>
      <vt:lpstr>Other Data Types</vt:lpstr>
      <vt:lpstr>References for IDL</vt:lpstr>
    </vt:vector>
  </TitlesOfParts>
  <Company>Fawcett 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Interface Definition Language</dc:title>
  <dc:creator>jim</dc:creator>
  <cp:lastModifiedBy>James Fawcett</cp:lastModifiedBy>
  <cp:revision>13</cp:revision>
  <dcterms:created xsi:type="dcterms:W3CDTF">2000-02-12T20:55:43Z</dcterms:created>
  <dcterms:modified xsi:type="dcterms:W3CDTF">2019-02-07T19:16:46Z</dcterms:modified>
</cp:coreProperties>
</file>