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handoutMasterIdLst>
    <p:handoutMasterId r:id="rId23"/>
  </p:handoutMasterIdLst>
  <p:sldIdLst>
    <p:sldId id="256" r:id="rId2"/>
    <p:sldId id="257" r:id="rId3"/>
    <p:sldId id="272" r:id="rId4"/>
    <p:sldId id="273" r:id="rId5"/>
    <p:sldId id="274" r:id="rId6"/>
    <p:sldId id="278" r:id="rId7"/>
    <p:sldId id="261" r:id="rId8"/>
    <p:sldId id="262" r:id="rId9"/>
    <p:sldId id="275" r:id="rId10"/>
    <p:sldId id="264" r:id="rId11"/>
    <p:sldId id="263" r:id="rId12"/>
    <p:sldId id="259" r:id="rId13"/>
    <p:sldId id="271" r:id="rId14"/>
    <p:sldId id="267" r:id="rId15"/>
    <p:sldId id="269" r:id="rId16"/>
    <p:sldId id="268" r:id="rId17"/>
    <p:sldId id="265" r:id="rId18"/>
    <p:sldId id="276" r:id="rId19"/>
    <p:sldId id="270" r:id="rId20"/>
    <p:sldId id="266" r:id="rId21"/>
    <p:sldId id="277" r:id="rId2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34" autoAdjust="0"/>
  </p:normalViewPr>
  <p:slideViewPr>
    <p:cSldViewPr>
      <p:cViewPr varScale="1">
        <p:scale>
          <a:sx n="118" d="100"/>
          <a:sy n="118" d="100"/>
        </p:scale>
        <p:origin x="17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6F7381D-79B4-4961-94BA-72B54E300061}"/>
              </a:ext>
            </a:extLst>
          </p:cNvPr>
          <p:cNvSpPr>
            <a:spLocks noGrp="1" noChangeArrowheads="1"/>
          </p:cNvSpPr>
          <p:nvPr>
            <p:ph type="hdr" sz="quarter"/>
          </p:nvPr>
        </p:nvSpPr>
        <p:spPr bwMode="auto">
          <a:xfrm>
            <a:off x="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1747" name="Rectangle 3">
            <a:extLst>
              <a:ext uri="{FF2B5EF4-FFF2-40B4-BE49-F238E27FC236}">
                <a16:creationId xmlns:a16="http://schemas.microsoft.com/office/drawing/2014/main" id="{267D60BE-99B2-439E-9B23-BE6A38237182}"/>
              </a:ext>
            </a:extLst>
          </p:cNvPr>
          <p:cNvSpPr>
            <a:spLocks noGrp="1" noChangeArrowheads="1"/>
          </p:cNvSpPr>
          <p:nvPr>
            <p:ph type="dt" sz="quarter" idx="1"/>
          </p:nvPr>
        </p:nvSpPr>
        <p:spPr bwMode="auto">
          <a:xfrm>
            <a:off x="3886200" y="0"/>
            <a:ext cx="29718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a:extLst>
              <a:ext uri="{FF2B5EF4-FFF2-40B4-BE49-F238E27FC236}">
                <a16:creationId xmlns:a16="http://schemas.microsoft.com/office/drawing/2014/main" id="{5648241E-C35E-4688-8909-F5EDD368D07A}"/>
              </a:ext>
            </a:extLst>
          </p:cNvPr>
          <p:cNvSpPr>
            <a:spLocks noGrp="1" noChangeArrowheads="1"/>
          </p:cNvSpPr>
          <p:nvPr>
            <p:ph type="ftr" sz="quarter" idx="2"/>
          </p:nvPr>
        </p:nvSpPr>
        <p:spPr bwMode="auto">
          <a:xfrm>
            <a:off x="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1749" name="Rectangle 5">
            <a:extLst>
              <a:ext uri="{FF2B5EF4-FFF2-40B4-BE49-F238E27FC236}">
                <a16:creationId xmlns:a16="http://schemas.microsoft.com/office/drawing/2014/main" id="{BB4E9E2E-C718-45A0-830C-41542F8C9D08}"/>
              </a:ext>
            </a:extLst>
          </p:cNvPr>
          <p:cNvSpPr>
            <a:spLocks noGrp="1" noChangeArrowheads="1"/>
          </p:cNvSpPr>
          <p:nvPr>
            <p:ph type="sldNum" sz="quarter" idx="3"/>
          </p:nvPr>
        </p:nvSpPr>
        <p:spPr bwMode="auto">
          <a:xfrm>
            <a:off x="3886200" y="8686800"/>
            <a:ext cx="2971800" cy="4572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A619F5D-BB2E-4AF0-BD20-CEE51CDAB99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a:extLst>
              <a:ext uri="{FF2B5EF4-FFF2-40B4-BE49-F238E27FC236}">
                <a16:creationId xmlns:a16="http://schemas.microsoft.com/office/drawing/2014/main" id="{6587DE21-1381-4D46-AB12-B0ADE1E7637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510DECB1-3819-42CF-97CF-5C65E971AF94}"/>
              </a:ext>
            </a:extLst>
          </p:cNvPr>
          <p:cNvSpPr>
            <a:spLocks noGrp="1" noChangeArrowheads="1"/>
          </p:cNvSpPr>
          <p:nvPr>
            <p:ph type="sldNum" sz="quarter" idx="11"/>
          </p:nvPr>
        </p:nvSpPr>
        <p:spPr>
          <a:ln/>
        </p:spPr>
        <p:txBody>
          <a:bodyPr/>
          <a:lstStyle>
            <a:lvl1pPr>
              <a:defRPr/>
            </a:lvl1pPr>
          </a:lstStyle>
          <a:p>
            <a:fld id="{92124484-811E-429F-98FA-E86696520BC6}" type="slidenum">
              <a:rPr lang="en-US" altLang="en-US"/>
              <a:pPr/>
              <a:t>‹#›</a:t>
            </a:fld>
            <a:endParaRPr lang="en-US" altLang="en-US"/>
          </a:p>
        </p:txBody>
      </p:sp>
    </p:spTree>
    <p:extLst>
      <p:ext uri="{BB962C8B-B14F-4D97-AF65-F5344CB8AC3E}">
        <p14:creationId xmlns:p14="http://schemas.microsoft.com/office/powerpoint/2010/main" val="86759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D467B89F-6B1B-4D48-B06C-E5C9F8C519E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9D916BBE-DD5E-48EE-A304-598FC0E31938}"/>
              </a:ext>
            </a:extLst>
          </p:cNvPr>
          <p:cNvSpPr>
            <a:spLocks noGrp="1" noChangeArrowheads="1"/>
          </p:cNvSpPr>
          <p:nvPr>
            <p:ph type="sldNum" sz="quarter" idx="11"/>
          </p:nvPr>
        </p:nvSpPr>
        <p:spPr>
          <a:ln/>
        </p:spPr>
        <p:txBody>
          <a:bodyPr/>
          <a:lstStyle>
            <a:lvl1pPr>
              <a:defRPr/>
            </a:lvl1pPr>
          </a:lstStyle>
          <a:p>
            <a:fld id="{E46B5479-F00E-45C6-AC89-DFDB25BDE66E}" type="slidenum">
              <a:rPr lang="en-US" altLang="en-US"/>
              <a:pPr/>
              <a:t>‹#›</a:t>
            </a:fld>
            <a:endParaRPr lang="en-US" altLang="en-US"/>
          </a:p>
        </p:txBody>
      </p:sp>
    </p:spTree>
    <p:extLst>
      <p:ext uri="{BB962C8B-B14F-4D97-AF65-F5344CB8AC3E}">
        <p14:creationId xmlns:p14="http://schemas.microsoft.com/office/powerpoint/2010/main" val="137372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A3A9F0EF-D207-47A5-B5CC-303788AE27C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613E9D85-A9C8-4A4C-BB61-61546B4B9862}"/>
              </a:ext>
            </a:extLst>
          </p:cNvPr>
          <p:cNvSpPr>
            <a:spLocks noGrp="1" noChangeArrowheads="1"/>
          </p:cNvSpPr>
          <p:nvPr>
            <p:ph type="sldNum" sz="quarter" idx="11"/>
          </p:nvPr>
        </p:nvSpPr>
        <p:spPr>
          <a:ln/>
        </p:spPr>
        <p:txBody>
          <a:bodyPr/>
          <a:lstStyle>
            <a:lvl1pPr>
              <a:defRPr/>
            </a:lvl1pPr>
          </a:lstStyle>
          <a:p>
            <a:fld id="{E73BA529-9B43-408B-9C3E-7E91FDA14E39}" type="slidenum">
              <a:rPr lang="en-US" altLang="en-US"/>
              <a:pPr/>
              <a:t>‹#›</a:t>
            </a:fld>
            <a:endParaRPr lang="en-US" altLang="en-US"/>
          </a:p>
        </p:txBody>
      </p:sp>
    </p:spTree>
    <p:extLst>
      <p:ext uri="{BB962C8B-B14F-4D97-AF65-F5344CB8AC3E}">
        <p14:creationId xmlns:p14="http://schemas.microsoft.com/office/powerpoint/2010/main" val="363328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9F4FFBB8-BC57-45F7-B725-2A4D78CDF63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03F890F4-D48C-43E0-B0D8-8F2D35D0D267}"/>
              </a:ext>
            </a:extLst>
          </p:cNvPr>
          <p:cNvSpPr>
            <a:spLocks noGrp="1" noChangeArrowheads="1"/>
          </p:cNvSpPr>
          <p:nvPr>
            <p:ph type="sldNum" sz="quarter" idx="11"/>
          </p:nvPr>
        </p:nvSpPr>
        <p:spPr>
          <a:ln/>
        </p:spPr>
        <p:txBody>
          <a:bodyPr/>
          <a:lstStyle>
            <a:lvl1pPr>
              <a:defRPr/>
            </a:lvl1pPr>
          </a:lstStyle>
          <a:p>
            <a:fld id="{85F8082C-2DD1-479C-8A1D-1A0FB8977D26}" type="slidenum">
              <a:rPr lang="en-US" altLang="en-US"/>
              <a:pPr/>
              <a:t>‹#›</a:t>
            </a:fld>
            <a:endParaRPr lang="en-US" altLang="en-US"/>
          </a:p>
        </p:txBody>
      </p:sp>
    </p:spTree>
    <p:extLst>
      <p:ext uri="{BB962C8B-B14F-4D97-AF65-F5344CB8AC3E}">
        <p14:creationId xmlns:p14="http://schemas.microsoft.com/office/powerpoint/2010/main" val="301173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457918A7-DBF8-41C8-A340-3639C89CF9D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C57B2D28-9740-4B53-9AED-6BFF6BA3CDA2}"/>
              </a:ext>
            </a:extLst>
          </p:cNvPr>
          <p:cNvSpPr>
            <a:spLocks noGrp="1" noChangeArrowheads="1"/>
          </p:cNvSpPr>
          <p:nvPr>
            <p:ph type="sldNum" sz="quarter" idx="11"/>
          </p:nvPr>
        </p:nvSpPr>
        <p:spPr>
          <a:ln/>
        </p:spPr>
        <p:txBody>
          <a:bodyPr/>
          <a:lstStyle>
            <a:lvl1pPr>
              <a:defRPr/>
            </a:lvl1pPr>
          </a:lstStyle>
          <a:p>
            <a:fld id="{4E57D3E4-8470-4FE7-8060-AE1032C7EE8E}" type="slidenum">
              <a:rPr lang="en-US" altLang="en-US"/>
              <a:pPr/>
              <a:t>‹#›</a:t>
            </a:fld>
            <a:endParaRPr lang="en-US" altLang="en-US"/>
          </a:p>
        </p:txBody>
      </p:sp>
    </p:spTree>
    <p:extLst>
      <p:ext uri="{BB962C8B-B14F-4D97-AF65-F5344CB8AC3E}">
        <p14:creationId xmlns:p14="http://schemas.microsoft.com/office/powerpoint/2010/main" val="2869515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8011ACA1-8719-42A3-87B3-F3B759108D8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602AA32A-FC97-4942-B09C-DB2429E94FE6}"/>
              </a:ext>
            </a:extLst>
          </p:cNvPr>
          <p:cNvSpPr>
            <a:spLocks noGrp="1" noChangeArrowheads="1"/>
          </p:cNvSpPr>
          <p:nvPr>
            <p:ph type="sldNum" sz="quarter" idx="11"/>
          </p:nvPr>
        </p:nvSpPr>
        <p:spPr>
          <a:ln/>
        </p:spPr>
        <p:txBody>
          <a:bodyPr/>
          <a:lstStyle>
            <a:lvl1pPr>
              <a:defRPr/>
            </a:lvl1pPr>
          </a:lstStyle>
          <a:p>
            <a:fld id="{B1F3AAB4-3B03-4329-9753-C9E71DED6EFB}" type="slidenum">
              <a:rPr lang="en-US" altLang="en-US"/>
              <a:pPr/>
              <a:t>‹#›</a:t>
            </a:fld>
            <a:endParaRPr lang="en-US" altLang="en-US"/>
          </a:p>
        </p:txBody>
      </p:sp>
    </p:spTree>
    <p:extLst>
      <p:ext uri="{BB962C8B-B14F-4D97-AF65-F5344CB8AC3E}">
        <p14:creationId xmlns:p14="http://schemas.microsoft.com/office/powerpoint/2010/main" val="319914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2038C6AC-8FCD-4825-9980-F78A7668BF3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8">
            <a:extLst>
              <a:ext uri="{FF2B5EF4-FFF2-40B4-BE49-F238E27FC236}">
                <a16:creationId xmlns:a16="http://schemas.microsoft.com/office/drawing/2014/main" id="{A63F3B14-1ECE-49CF-9FC2-5A5075DC2EE7}"/>
              </a:ext>
            </a:extLst>
          </p:cNvPr>
          <p:cNvSpPr>
            <a:spLocks noGrp="1" noChangeArrowheads="1"/>
          </p:cNvSpPr>
          <p:nvPr>
            <p:ph type="sldNum" sz="quarter" idx="11"/>
          </p:nvPr>
        </p:nvSpPr>
        <p:spPr>
          <a:ln/>
        </p:spPr>
        <p:txBody>
          <a:bodyPr/>
          <a:lstStyle>
            <a:lvl1pPr>
              <a:defRPr/>
            </a:lvl1pPr>
          </a:lstStyle>
          <a:p>
            <a:fld id="{08787DD8-AD4C-494C-8DC5-8503DCE33874}" type="slidenum">
              <a:rPr lang="en-US" altLang="en-US"/>
              <a:pPr/>
              <a:t>‹#›</a:t>
            </a:fld>
            <a:endParaRPr lang="en-US" altLang="en-US"/>
          </a:p>
        </p:txBody>
      </p:sp>
    </p:spTree>
    <p:extLst>
      <p:ext uri="{BB962C8B-B14F-4D97-AF65-F5344CB8AC3E}">
        <p14:creationId xmlns:p14="http://schemas.microsoft.com/office/powerpoint/2010/main" val="215546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4E774EE1-5650-4ADF-A27E-3590FB6E1FFC}"/>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58697390-08ED-4A43-913F-25621BAF062A}"/>
              </a:ext>
            </a:extLst>
          </p:cNvPr>
          <p:cNvSpPr>
            <a:spLocks noGrp="1" noChangeArrowheads="1"/>
          </p:cNvSpPr>
          <p:nvPr>
            <p:ph type="sldNum" sz="quarter" idx="11"/>
          </p:nvPr>
        </p:nvSpPr>
        <p:spPr>
          <a:ln/>
        </p:spPr>
        <p:txBody>
          <a:bodyPr/>
          <a:lstStyle>
            <a:lvl1pPr>
              <a:defRPr/>
            </a:lvl1pPr>
          </a:lstStyle>
          <a:p>
            <a:fld id="{58AB9F84-94F7-4AD4-A477-8B076C4F45FC}" type="slidenum">
              <a:rPr lang="en-US" altLang="en-US"/>
              <a:pPr/>
              <a:t>‹#›</a:t>
            </a:fld>
            <a:endParaRPr lang="en-US" altLang="en-US"/>
          </a:p>
        </p:txBody>
      </p:sp>
    </p:spTree>
    <p:extLst>
      <p:ext uri="{BB962C8B-B14F-4D97-AF65-F5344CB8AC3E}">
        <p14:creationId xmlns:p14="http://schemas.microsoft.com/office/powerpoint/2010/main" val="47449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F6EF3D2-1F49-466D-BA54-95B1861791B0}"/>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8">
            <a:extLst>
              <a:ext uri="{FF2B5EF4-FFF2-40B4-BE49-F238E27FC236}">
                <a16:creationId xmlns:a16="http://schemas.microsoft.com/office/drawing/2014/main" id="{E0E1EF4F-0857-4F05-82BD-24D4F723A953}"/>
              </a:ext>
            </a:extLst>
          </p:cNvPr>
          <p:cNvSpPr>
            <a:spLocks noGrp="1" noChangeArrowheads="1"/>
          </p:cNvSpPr>
          <p:nvPr>
            <p:ph type="sldNum" sz="quarter" idx="11"/>
          </p:nvPr>
        </p:nvSpPr>
        <p:spPr>
          <a:ln/>
        </p:spPr>
        <p:txBody>
          <a:bodyPr/>
          <a:lstStyle>
            <a:lvl1pPr>
              <a:defRPr/>
            </a:lvl1pPr>
          </a:lstStyle>
          <a:p>
            <a:fld id="{F5EDA324-905C-4358-A97D-8ECB03BC1641}" type="slidenum">
              <a:rPr lang="en-US" altLang="en-US"/>
              <a:pPr/>
              <a:t>‹#›</a:t>
            </a:fld>
            <a:endParaRPr lang="en-US" altLang="en-US"/>
          </a:p>
        </p:txBody>
      </p:sp>
    </p:spTree>
    <p:extLst>
      <p:ext uri="{BB962C8B-B14F-4D97-AF65-F5344CB8AC3E}">
        <p14:creationId xmlns:p14="http://schemas.microsoft.com/office/powerpoint/2010/main" val="4727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13A8251B-C575-4C3A-A0F4-763E48481B5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2AA97DB2-687E-4411-800E-370CFC6DFD95}"/>
              </a:ext>
            </a:extLst>
          </p:cNvPr>
          <p:cNvSpPr>
            <a:spLocks noGrp="1" noChangeArrowheads="1"/>
          </p:cNvSpPr>
          <p:nvPr>
            <p:ph type="sldNum" sz="quarter" idx="11"/>
          </p:nvPr>
        </p:nvSpPr>
        <p:spPr>
          <a:ln/>
        </p:spPr>
        <p:txBody>
          <a:bodyPr/>
          <a:lstStyle>
            <a:lvl1pPr>
              <a:defRPr/>
            </a:lvl1pPr>
          </a:lstStyle>
          <a:p>
            <a:fld id="{61C6C702-760E-4B01-A639-ACAA3855D056}" type="slidenum">
              <a:rPr lang="en-US" altLang="en-US"/>
              <a:pPr/>
              <a:t>‹#›</a:t>
            </a:fld>
            <a:endParaRPr lang="en-US" altLang="en-US"/>
          </a:p>
        </p:txBody>
      </p:sp>
    </p:spTree>
    <p:extLst>
      <p:ext uri="{BB962C8B-B14F-4D97-AF65-F5344CB8AC3E}">
        <p14:creationId xmlns:p14="http://schemas.microsoft.com/office/powerpoint/2010/main" val="222772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63F6C96E-B41D-4F21-AFE8-A77A5C3D073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43948594-9AE3-4600-8986-4213AA54BE73}"/>
              </a:ext>
            </a:extLst>
          </p:cNvPr>
          <p:cNvSpPr>
            <a:spLocks noGrp="1" noChangeArrowheads="1"/>
          </p:cNvSpPr>
          <p:nvPr>
            <p:ph type="sldNum" sz="quarter" idx="11"/>
          </p:nvPr>
        </p:nvSpPr>
        <p:spPr>
          <a:ln/>
        </p:spPr>
        <p:txBody>
          <a:bodyPr/>
          <a:lstStyle>
            <a:lvl1pPr>
              <a:defRPr/>
            </a:lvl1pPr>
          </a:lstStyle>
          <a:p>
            <a:fld id="{3A190162-9791-402F-8D40-6866CC2FE746}" type="slidenum">
              <a:rPr lang="en-US" altLang="en-US"/>
              <a:pPr/>
              <a:t>‹#›</a:t>
            </a:fld>
            <a:endParaRPr lang="en-US" altLang="en-US"/>
          </a:p>
        </p:txBody>
      </p:sp>
    </p:spTree>
    <p:extLst>
      <p:ext uri="{BB962C8B-B14F-4D97-AF65-F5344CB8AC3E}">
        <p14:creationId xmlns:p14="http://schemas.microsoft.com/office/powerpoint/2010/main" val="360448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D65C67A-6A91-41EA-A89E-A0E236340760}"/>
              </a:ext>
            </a:extLst>
          </p:cNvPr>
          <p:cNvGrpSpPr>
            <a:grpSpLocks/>
          </p:cNvGrpSpPr>
          <p:nvPr/>
        </p:nvGrpSpPr>
        <p:grpSpPr bwMode="auto">
          <a:xfrm>
            <a:off x="11113" y="1143000"/>
            <a:ext cx="9132887" cy="152400"/>
            <a:chOff x="0" y="900"/>
            <a:chExt cx="5753" cy="96"/>
          </a:xfrm>
        </p:grpSpPr>
        <p:sp>
          <p:nvSpPr>
            <p:cNvPr id="1031" name="Rectangle 3">
              <a:extLst>
                <a:ext uri="{FF2B5EF4-FFF2-40B4-BE49-F238E27FC236}">
                  <a16:creationId xmlns:a16="http://schemas.microsoft.com/office/drawing/2014/main" id="{18CEB985-8F0B-4CAE-AA98-D7ABD8F43D7B}"/>
                </a:ext>
              </a:extLst>
            </p:cNvPr>
            <p:cNvSpPr>
              <a:spLocks noChangeArrowheads="1"/>
            </p:cNvSpPr>
            <p:nvPr/>
          </p:nvSpPr>
          <p:spPr bwMode="auto">
            <a:xfrm>
              <a:off x="0" y="900"/>
              <a:ext cx="5753" cy="47"/>
            </a:xfrm>
            <a:prstGeom prst="rect">
              <a:avLst/>
            </a:prstGeom>
            <a:gradFill rotWithShape="0">
              <a:gsLst>
                <a:gs pos="0">
                  <a:srgbClr val="BCBCBC"/>
                </a:gs>
                <a:gs pos="50000">
                  <a:srgbClr val="EBEBEB"/>
                </a:gs>
                <a:gs pos="100000">
                  <a:srgbClr val="BCBCB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2" name="Rectangle 4">
              <a:extLst>
                <a:ext uri="{FF2B5EF4-FFF2-40B4-BE49-F238E27FC236}">
                  <a16:creationId xmlns:a16="http://schemas.microsoft.com/office/drawing/2014/main" id="{E2E04A86-1B15-431B-9708-392D530414E7}"/>
                </a:ext>
              </a:extLst>
            </p:cNvPr>
            <p:cNvSpPr>
              <a:spLocks noChangeArrowheads="1"/>
            </p:cNvSpPr>
            <p:nvPr/>
          </p:nvSpPr>
          <p:spPr bwMode="auto">
            <a:xfrm>
              <a:off x="0" y="972"/>
              <a:ext cx="5753" cy="24"/>
            </a:xfrm>
            <a:prstGeom prst="rect">
              <a:avLst/>
            </a:prstGeom>
            <a:gradFill rotWithShape="0">
              <a:gsLst>
                <a:gs pos="0">
                  <a:srgbClr val="7C7C7C"/>
                </a:gs>
                <a:gs pos="50000">
                  <a:srgbClr val="CECECE"/>
                </a:gs>
                <a:gs pos="100000">
                  <a:srgbClr val="7C7C7C"/>
                </a:gs>
              </a:gsLst>
              <a:lin ang="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grpSp>
      <p:sp>
        <p:nvSpPr>
          <p:cNvPr id="1027" name="Rectangle 5">
            <a:extLst>
              <a:ext uri="{FF2B5EF4-FFF2-40B4-BE49-F238E27FC236}">
                <a16:creationId xmlns:a16="http://schemas.microsoft.com/office/drawing/2014/main" id="{B02C6556-9432-4EC6-A46B-645BCCB7EA4B}"/>
              </a:ext>
            </a:extLst>
          </p:cNvPr>
          <p:cNvSpPr>
            <a:spLocks noGrp="1" noChangeArrowheads="1"/>
          </p:cNvSpPr>
          <p:nvPr>
            <p:ph type="body" idx="1"/>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6">
            <a:extLst>
              <a:ext uri="{FF2B5EF4-FFF2-40B4-BE49-F238E27FC236}">
                <a16:creationId xmlns:a16="http://schemas.microsoft.com/office/drawing/2014/main" id="{993FB10C-1114-4DF4-9D87-B57AD170F373}"/>
              </a:ext>
            </a:extLst>
          </p:cNvPr>
          <p:cNvSpPr>
            <a:spLocks noGrp="1" noChangeArrowheads="1"/>
          </p:cNvSpPr>
          <p:nvPr>
            <p:ph type="title"/>
          </p:nvPr>
        </p:nvSpPr>
        <p:spPr bwMode="auto">
          <a:xfrm>
            <a:off x="685800" y="2286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39943" name="Rectangle 7">
            <a:extLst>
              <a:ext uri="{FF2B5EF4-FFF2-40B4-BE49-F238E27FC236}">
                <a16:creationId xmlns:a16="http://schemas.microsoft.com/office/drawing/2014/main" id="{114737B6-8633-4DC2-B0A9-0FD23CBC894F}"/>
              </a:ext>
            </a:extLst>
          </p:cNvPr>
          <p:cNvSpPr>
            <a:spLocks noGrp="1" noChangeArrowheads="1"/>
          </p:cNvSpPr>
          <p:nvPr>
            <p:ph type="ftr" sz="quarter" idx="3"/>
          </p:nvPr>
        </p:nvSpPr>
        <p:spPr bwMode="auto">
          <a:xfrm>
            <a:off x="711200" y="6172200"/>
            <a:ext cx="2844800" cy="51435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a:defRPr sz="1400">
                <a:solidFill>
                  <a:schemeClr val="accent2"/>
                </a:solidFill>
              </a:defRPr>
            </a:lvl1pPr>
          </a:lstStyle>
          <a:p>
            <a:pPr>
              <a:defRPr/>
            </a:pPr>
            <a:endParaRPr lang="en-US"/>
          </a:p>
        </p:txBody>
      </p:sp>
      <p:sp>
        <p:nvSpPr>
          <p:cNvPr id="39944" name="Rectangle 8">
            <a:extLst>
              <a:ext uri="{FF2B5EF4-FFF2-40B4-BE49-F238E27FC236}">
                <a16:creationId xmlns:a16="http://schemas.microsoft.com/office/drawing/2014/main" id="{C24A34AF-4188-4D7E-9283-4B3A88CF35A3}"/>
              </a:ext>
            </a:extLst>
          </p:cNvPr>
          <p:cNvSpPr>
            <a:spLocks noGrp="1" noChangeArrowheads="1"/>
          </p:cNvSpPr>
          <p:nvPr>
            <p:ph type="sldNum" sz="quarter" idx="4"/>
          </p:nvPr>
        </p:nvSpPr>
        <p:spPr bwMode="auto">
          <a:xfrm>
            <a:off x="6705600" y="6172200"/>
            <a:ext cx="1828800" cy="51435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lvl1pPr algn="r">
              <a:defRPr sz="1400">
                <a:solidFill>
                  <a:schemeClr val="accent2"/>
                </a:solidFill>
              </a:defRPr>
            </a:lvl1pPr>
          </a:lstStyle>
          <a:p>
            <a:fld id="{D23DCBDF-2E69-48FC-ADFB-D38EEECE940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3200" b="1">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Tahoma" pitchFamily="34" charset="0"/>
        </a:defRPr>
      </a:lvl2pPr>
      <a:lvl3pPr algn="ctr" rtl="0" eaLnBrk="0" fontAlgn="base" hangingPunct="0">
        <a:spcBef>
          <a:spcPct val="0"/>
        </a:spcBef>
        <a:spcAft>
          <a:spcPct val="0"/>
        </a:spcAft>
        <a:defRPr sz="3200" b="1">
          <a:solidFill>
            <a:schemeClr val="accent2"/>
          </a:solidFill>
          <a:latin typeface="Tahoma" pitchFamily="34" charset="0"/>
        </a:defRPr>
      </a:lvl3pPr>
      <a:lvl4pPr algn="ctr" rtl="0" eaLnBrk="0" fontAlgn="base" hangingPunct="0">
        <a:spcBef>
          <a:spcPct val="0"/>
        </a:spcBef>
        <a:spcAft>
          <a:spcPct val="0"/>
        </a:spcAft>
        <a:defRPr sz="3200" b="1">
          <a:solidFill>
            <a:schemeClr val="accent2"/>
          </a:solidFill>
          <a:latin typeface="Tahoma" pitchFamily="34" charset="0"/>
        </a:defRPr>
      </a:lvl4pPr>
      <a:lvl5pPr algn="ctr" rtl="0" eaLnBrk="0" fontAlgn="base" hangingPunct="0">
        <a:spcBef>
          <a:spcPct val="0"/>
        </a:spcBef>
        <a:spcAft>
          <a:spcPct val="0"/>
        </a:spcAft>
        <a:defRPr sz="3200" b="1">
          <a:solidFill>
            <a:schemeClr val="accent2"/>
          </a:solidFill>
          <a:latin typeface="Tahoma" pitchFamily="34" charset="0"/>
        </a:defRPr>
      </a:lvl5pPr>
      <a:lvl6pPr marL="457200" algn="ctr" rtl="0" eaLnBrk="0" fontAlgn="base" hangingPunct="0">
        <a:spcBef>
          <a:spcPct val="0"/>
        </a:spcBef>
        <a:spcAft>
          <a:spcPct val="0"/>
        </a:spcAft>
        <a:defRPr sz="3200" b="1">
          <a:solidFill>
            <a:schemeClr val="accent2"/>
          </a:solidFill>
          <a:latin typeface="Tahoma" pitchFamily="34" charset="0"/>
        </a:defRPr>
      </a:lvl6pPr>
      <a:lvl7pPr marL="914400" algn="ctr" rtl="0" eaLnBrk="0" fontAlgn="base" hangingPunct="0">
        <a:spcBef>
          <a:spcPct val="0"/>
        </a:spcBef>
        <a:spcAft>
          <a:spcPct val="0"/>
        </a:spcAft>
        <a:defRPr sz="3200" b="1">
          <a:solidFill>
            <a:schemeClr val="accent2"/>
          </a:solidFill>
          <a:latin typeface="Tahoma" pitchFamily="34" charset="0"/>
        </a:defRPr>
      </a:lvl7pPr>
      <a:lvl8pPr marL="1371600" algn="ctr" rtl="0" eaLnBrk="0" fontAlgn="base" hangingPunct="0">
        <a:spcBef>
          <a:spcPct val="0"/>
        </a:spcBef>
        <a:spcAft>
          <a:spcPct val="0"/>
        </a:spcAft>
        <a:defRPr sz="3200" b="1">
          <a:solidFill>
            <a:schemeClr val="accent2"/>
          </a:solidFill>
          <a:latin typeface="Tahoma" pitchFamily="34" charset="0"/>
        </a:defRPr>
      </a:lvl8pPr>
      <a:lvl9pPr marL="1828800" algn="ctr" rtl="0" eaLnBrk="0" fontAlgn="base" hangingPunct="0">
        <a:spcBef>
          <a:spcPct val="0"/>
        </a:spcBef>
        <a:spcAft>
          <a:spcPct val="0"/>
        </a:spcAft>
        <a:defRPr sz="3200" b="1">
          <a:solidFill>
            <a:schemeClr val="accent2"/>
          </a:solidFill>
          <a:latin typeface="Tahoma" pitchFamily="34" charset="0"/>
        </a:defRPr>
      </a:lvl9pPr>
    </p:titleStyle>
    <p:bodyStyle>
      <a:lvl1pPr marL="342900" indent="-342900" algn="l" rtl="0" eaLnBrk="0" fontAlgn="base" hangingPunct="0">
        <a:spcBef>
          <a:spcPct val="20000"/>
        </a:spcBef>
        <a:spcAft>
          <a:spcPct val="0"/>
        </a:spcAft>
        <a:buClr>
          <a:schemeClr val="tx1"/>
        </a:buClr>
        <a:buSzPct val="75000"/>
        <a:buFont typeface="Symbol" panose="05050102010706020507" pitchFamily="18" charset="2"/>
        <a:buChar char="·"/>
        <a:defRPr sz="2000">
          <a:solidFill>
            <a:schemeClr val="accent2"/>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a:solidFill>
            <a:schemeClr val="accent2"/>
          </a:solidFill>
          <a:latin typeface="+mn-lt"/>
        </a:defRPr>
      </a:lvl2pPr>
      <a:lvl3pPr marL="1143000" indent="-228600" algn="l" rtl="0" eaLnBrk="0" fontAlgn="base" hangingPunct="0">
        <a:spcBef>
          <a:spcPct val="20000"/>
        </a:spcBef>
        <a:spcAft>
          <a:spcPct val="0"/>
        </a:spcAft>
        <a:buClr>
          <a:schemeClr val="tx1"/>
        </a:buClr>
        <a:buSzPct val="100000"/>
        <a:buChar char="•"/>
        <a:defRPr sz="1600">
          <a:solidFill>
            <a:schemeClr val="accent2"/>
          </a:solidFill>
          <a:latin typeface="+mn-lt"/>
        </a:defRPr>
      </a:lvl3pPr>
      <a:lvl4pPr marL="1600200" indent="-228600" algn="l" rtl="0" eaLnBrk="0" fontAlgn="base" hangingPunct="0">
        <a:spcBef>
          <a:spcPct val="20000"/>
        </a:spcBef>
        <a:spcAft>
          <a:spcPct val="0"/>
        </a:spcAft>
        <a:buClr>
          <a:schemeClr val="tx1"/>
        </a:buClr>
        <a:buSzPct val="65000"/>
        <a:buChar char="–"/>
        <a:defRPr sz="1600">
          <a:solidFill>
            <a:schemeClr val="accent2"/>
          </a:solidFill>
          <a:latin typeface="+mn-lt"/>
        </a:defRPr>
      </a:lvl4pPr>
      <a:lvl5pPr marL="2057400" indent="-228600" algn="l" rtl="0" eaLnBrk="0" fontAlgn="base" hangingPunct="0">
        <a:spcBef>
          <a:spcPct val="20000"/>
        </a:spcBef>
        <a:spcAft>
          <a:spcPct val="0"/>
        </a:spcAft>
        <a:buClr>
          <a:schemeClr val="tx1"/>
        </a:buClr>
        <a:buSzPct val="100000"/>
        <a:buChar char="•"/>
        <a:defRPr sz="1600">
          <a:solidFill>
            <a:schemeClr val="accent2"/>
          </a:solidFill>
          <a:latin typeface="+mn-lt"/>
        </a:defRPr>
      </a:lvl5pPr>
      <a:lvl6pPr marL="2514600" indent="-228600" algn="l" rtl="0" eaLnBrk="0" fontAlgn="base" hangingPunct="0">
        <a:spcBef>
          <a:spcPct val="20000"/>
        </a:spcBef>
        <a:spcAft>
          <a:spcPct val="0"/>
        </a:spcAft>
        <a:buClr>
          <a:schemeClr val="tx1"/>
        </a:buClr>
        <a:buSzPct val="100000"/>
        <a:buChar char="•"/>
        <a:defRPr sz="1600">
          <a:solidFill>
            <a:schemeClr val="accent2"/>
          </a:solidFill>
          <a:latin typeface="+mn-lt"/>
        </a:defRPr>
      </a:lvl6pPr>
      <a:lvl7pPr marL="2971800" indent="-228600" algn="l" rtl="0" eaLnBrk="0" fontAlgn="base" hangingPunct="0">
        <a:spcBef>
          <a:spcPct val="20000"/>
        </a:spcBef>
        <a:spcAft>
          <a:spcPct val="0"/>
        </a:spcAft>
        <a:buClr>
          <a:schemeClr val="tx1"/>
        </a:buClr>
        <a:buSzPct val="100000"/>
        <a:buChar char="•"/>
        <a:defRPr sz="1600">
          <a:solidFill>
            <a:schemeClr val="accent2"/>
          </a:solidFill>
          <a:latin typeface="+mn-lt"/>
        </a:defRPr>
      </a:lvl7pPr>
      <a:lvl8pPr marL="3429000" indent="-228600" algn="l" rtl="0" eaLnBrk="0" fontAlgn="base" hangingPunct="0">
        <a:spcBef>
          <a:spcPct val="20000"/>
        </a:spcBef>
        <a:spcAft>
          <a:spcPct val="0"/>
        </a:spcAft>
        <a:buClr>
          <a:schemeClr val="tx1"/>
        </a:buClr>
        <a:buSzPct val="100000"/>
        <a:buChar char="•"/>
        <a:defRPr sz="1600">
          <a:solidFill>
            <a:schemeClr val="accent2"/>
          </a:solidFill>
          <a:latin typeface="+mn-lt"/>
        </a:defRPr>
      </a:lvl8pPr>
      <a:lvl9pPr marL="3886200" indent="-228600" algn="l" rtl="0" eaLnBrk="0" fontAlgn="base" hangingPunct="0">
        <a:spcBef>
          <a:spcPct val="20000"/>
        </a:spcBef>
        <a:spcAft>
          <a:spcPct val="0"/>
        </a:spcAft>
        <a:buClr>
          <a:schemeClr val="tx1"/>
        </a:buClr>
        <a:buSzPct val="100000"/>
        <a:buChar char="•"/>
        <a:defRPr sz="16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ctiveX/if_a2e_1bj9.htm" TargetMode="External"/><Relationship Id="rId2" Type="http://schemas.openxmlformats.org/officeDocument/2006/relationships/hyperlink" Target="../activeX/if_a2e_2tgl.htm" TargetMode="External"/><Relationship Id="rId1" Type="http://schemas.openxmlformats.org/officeDocument/2006/relationships/slideLayout" Target="../slideLayouts/slideLayout6.xml"/><Relationship Id="rId4" Type="http://schemas.openxmlformats.org/officeDocument/2006/relationships/hyperlink" Target="../activeX/if_a2e_73fp.htm"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activeX/if_a2e_5vl1.htm"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hyperlink" Target="../activeX/if_a2e_9wtd.htm" TargetMode="External"/><Relationship Id="rId2" Type="http://schemas.openxmlformats.org/officeDocument/2006/relationships/hyperlink" Target="../activeX/if_a2e_1jz5.htm" TargetMode="External"/><Relationship Id="rId1" Type="http://schemas.openxmlformats.org/officeDocument/2006/relationships/slideLayout" Target="../slideLayouts/slideLayout6.xml"/><Relationship Id="rId5" Type="http://schemas.openxmlformats.org/officeDocument/2006/relationships/hyperlink" Target="../activeX/if_a2e_438h.htm" TargetMode="External"/><Relationship Id="rId4" Type="http://schemas.openxmlformats.org/officeDocument/2006/relationships/hyperlink" Target="../activeX/if_a2e_3l2b.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activeX/if_a2e_376t.htm" TargetMode="External"/><Relationship Id="rId2" Type="http://schemas.openxmlformats.org/officeDocument/2006/relationships/hyperlink" Target="../activeX/if_a2e_6xyb.htm" TargetMode="External"/><Relationship Id="rId1" Type="http://schemas.openxmlformats.org/officeDocument/2006/relationships/slideLayout" Target="../slideLayouts/slideLayout6.xml"/><Relationship Id="rId4" Type="http://schemas.openxmlformats.org/officeDocument/2006/relationships/hyperlink" Target="../activeX/if_a2e_3kmd.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D9DC34B-D8E1-4E48-AB9C-8B297137C10E}"/>
              </a:ext>
            </a:extLst>
          </p:cNvPr>
          <p:cNvSpPr>
            <a:spLocks noGrp="1" noChangeArrowheads="1"/>
          </p:cNvSpPr>
          <p:nvPr>
            <p:ph type="ctrTitle"/>
          </p:nvPr>
        </p:nvSpPr>
        <p:spPr>
          <a:xfrm>
            <a:off x="685800" y="2286000"/>
            <a:ext cx="7772400" cy="1143000"/>
          </a:xfrm>
        </p:spPr>
        <p:txBody>
          <a:bodyPr/>
          <a:lstStyle/>
          <a:p>
            <a:r>
              <a:rPr lang="en-US" altLang="en-US" sz="3600"/>
              <a:t>Uniform Data Transfer</a:t>
            </a:r>
            <a:br>
              <a:rPr lang="en-US" altLang="en-US" sz="3600"/>
            </a:br>
            <a:r>
              <a:rPr lang="en-US" altLang="en-US" sz="3600"/>
              <a:t>and Connectable Objects</a:t>
            </a:r>
          </a:p>
        </p:txBody>
      </p:sp>
      <p:sp>
        <p:nvSpPr>
          <p:cNvPr id="2051" name="Rectangle 3">
            <a:extLst>
              <a:ext uri="{FF2B5EF4-FFF2-40B4-BE49-F238E27FC236}">
                <a16:creationId xmlns:a16="http://schemas.microsoft.com/office/drawing/2014/main" id="{8F3DE3D2-C216-42F2-8786-D1D9B35B91FB}"/>
              </a:ext>
            </a:extLst>
          </p:cNvPr>
          <p:cNvSpPr>
            <a:spLocks noGrp="1" noChangeArrowheads="1"/>
          </p:cNvSpPr>
          <p:nvPr>
            <p:ph type="subTitle" idx="1"/>
          </p:nvPr>
        </p:nvSpPr>
        <p:spPr/>
        <p:txBody>
          <a:bodyPr/>
          <a:lstStyle/>
          <a:p>
            <a:endParaRPr lang="en-US" altLang="en-US"/>
          </a:p>
          <a:p>
            <a:r>
              <a:rPr lang="en-US" altLang="en-US"/>
              <a:t>On the way to (ActiveX) Shangri-La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42321F9-6245-42CA-8E56-D34FB4E6407B}"/>
              </a:ext>
            </a:extLst>
          </p:cNvPr>
          <p:cNvSpPr>
            <a:spLocks noGrp="1" noChangeArrowheads="1"/>
          </p:cNvSpPr>
          <p:nvPr>
            <p:ph type="title"/>
          </p:nvPr>
        </p:nvSpPr>
        <p:spPr/>
        <p:txBody>
          <a:bodyPr/>
          <a:lstStyle/>
          <a:p>
            <a:r>
              <a:rPr lang="en-US" altLang="en-US"/>
              <a:t>IAdviseSink Methods</a:t>
            </a:r>
          </a:p>
        </p:txBody>
      </p:sp>
      <p:sp>
        <p:nvSpPr>
          <p:cNvPr id="11267" name="Rectangle 3">
            <a:extLst>
              <a:ext uri="{FF2B5EF4-FFF2-40B4-BE49-F238E27FC236}">
                <a16:creationId xmlns:a16="http://schemas.microsoft.com/office/drawing/2014/main" id="{E55E34A0-85D3-4B66-96EC-F16263895591}"/>
              </a:ext>
            </a:extLst>
          </p:cNvPr>
          <p:cNvSpPr>
            <a:spLocks noChangeArrowheads="1"/>
          </p:cNvSpPr>
          <p:nvPr/>
        </p:nvSpPr>
        <p:spPr bwMode="auto">
          <a:xfrm>
            <a:off x="762000" y="1752600"/>
            <a:ext cx="7620000"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500"/>
              </a:spcBef>
              <a:spcAft>
                <a:spcPts val="500"/>
              </a:spcAft>
            </a:pPr>
            <a:r>
              <a:rPr lang="en-US" altLang="en-US" sz="1400" b="1" u="sng">
                <a:solidFill>
                  <a:schemeClr val="accent2"/>
                </a:solidFill>
                <a:latin typeface="Tahoma" panose="020B0604030504040204" pitchFamily="34" charset="0"/>
              </a:rPr>
              <a:t>OnDataChange</a:t>
            </a:r>
            <a:br>
              <a:rPr lang="en-US" altLang="en-US" sz="1400" b="1" u="sng">
                <a:solidFill>
                  <a:schemeClr val="accent2"/>
                </a:solidFill>
                <a:latin typeface="Tahoma" panose="020B0604030504040204" pitchFamily="34" charset="0"/>
                <a:hlinkClick r:id="rId2" action="ppaction://hlinkfile"/>
              </a:rPr>
            </a:br>
            <a:r>
              <a:rPr lang="en-US" altLang="en-US" sz="1400">
                <a:solidFill>
                  <a:schemeClr val="accent2"/>
                </a:solidFill>
                <a:latin typeface="Tahoma" panose="020B0604030504040204" pitchFamily="34" charset="0"/>
              </a:rPr>
              <a:t>Advises that data has changed.  Uses FORMATETC and STGMEDIUM to pass data to client.  </a:t>
            </a:r>
          </a:p>
          <a:p>
            <a:pPr>
              <a:spcBef>
                <a:spcPts val="500"/>
              </a:spcBef>
              <a:spcAft>
                <a:spcPts val="500"/>
              </a:spcAft>
            </a:pPr>
            <a:r>
              <a:rPr lang="en-US" altLang="en-US" sz="1400" b="1" u="sng">
                <a:solidFill>
                  <a:schemeClr val="accent2"/>
                </a:solidFill>
                <a:latin typeface="Tahoma" panose="020B0604030504040204" pitchFamily="34" charset="0"/>
              </a:rPr>
              <a:t>OnViewChange</a:t>
            </a:r>
            <a:br>
              <a:rPr lang="en-US" altLang="en-US" sz="1400" b="1" u="sng">
                <a:solidFill>
                  <a:schemeClr val="accent2"/>
                </a:solidFill>
                <a:latin typeface="Tahoma" panose="020B0604030504040204" pitchFamily="34" charset="0"/>
                <a:hlinkClick r:id="rId3" action="ppaction://hlinkfile"/>
              </a:rPr>
            </a:br>
            <a:r>
              <a:rPr lang="en-US" altLang="en-US" sz="1400">
                <a:solidFill>
                  <a:schemeClr val="accent2"/>
                </a:solidFill>
                <a:latin typeface="Tahoma" panose="020B0604030504040204" pitchFamily="34" charset="0"/>
              </a:rPr>
              <a:t>Advises that view of object has changed.  Uses a DVASPEC enumeration to define the view, e.g., content, thumbnail, icon, ...	</a:t>
            </a:r>
          </a:p>
          <a:p>
            <a:pPr>
              <a:spcBef>
                <a:spcPts val="500"/>
              </a:spcBef>
              <a:spcAft>
                <a:spcPts val="500"/>
              </a:spcAft>
            </a:pPr>
            <a:r>
              <a:rPr lang="en-US" altLang="en-US" sz="1400" b="1" u="sng">
                <a:solidFill>
                  <a:schemeClr val="accent2"/>
                </a:solidFill>
                <a:latin typeface="Tahoma" panose="020B0604030504040204" pitchFamily="34" charset="0"/>
              </a:rPr>
              <a:t>OnRename</a:t>
            </a:r>
            <a:br>
              <a:rPr lang="en-US" altLang="en-US" sz="1400" b="1" u="sng">
                <a:solidFill>
                  <a:schemeClr val="accent2"/>
                </a:solidFill>
                <a:latin typeface="Tahoma" panose="020B0604030504040204" pitchFamily="34" charset="0"/>
                <a:hlinkClick r:id="rId4" action="ppaction://hlinkfile"/>
              </a:rPr>
            </a:br>
            <a:r>
              <a:rPr lang="en-US" altLang="en-US" sz="1400">
                <a:solidFill>
                  <a:schemeClr val="accent2"/>
                </a:solidFill>
                <a:latin typeface="Tahoma" panose="020B0604030504040204" pitchFamily="34" charset="0"/>
              </a:rPr>
              <a:t>Advises that name of object has changed.	</a:t>
            </a:r>
          </a:p>
          <a:p>
            <a:pPr>
              <a:spcBef>
                <a:spcPts val="500"/>
              </a:spcBef>
              <a:spcAft>
                <a:spcPts val="500"/>
              </a:spcAft>
            </a:pPr>
            <a:r>
              <a:rPr lang="en-US" altLang="en-US" sz="1400" b="1" u="sng">
                <a:solidFill>
                  <a:schemeClr val="accent2"/>
                </a:solidFill>
                <a:latin typeface="Tahoma" panose="020B0604030504040204" pitchFamily="34" charset="0"/>
              </a:rPr>
              <a:t>OnSave</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Advises that object has been saved to disk.	</a:t>
            </a:r>
          </a:p>
          <a:p>
            <a:pPr>
              <a:spcBef>
                <a:spcPts val="500"/>
              </a:spcBef>
              <a:spcAft>
                <a:spcPts val="500"/>
              </a:spcAft>
            </a:pPr>
            <a:r>
              <a:rPr lang="en-US" altLang="en-US" sz="1400" b="1" u="sng">
                <a:solidFill>
                  <a:schemeClr val="accent2"/>
                </a:solidFill>
                <a:latin typeface="Tahoma" panose="020B0604030504040204" pitchFamily="34" charset="0"/>
              </a:rPr>
              <a:t>OnClose</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Advises that object has been closed.	</a:t>
            </a:r>
          </a:p>
          <a:p>
            <a:pPr>
              <a:spcBef>
                <a:spcPts val="500"/>
              </a:spcBef>
              <a:spcAft>
                <a:spcPts val="500"/>
              </a:spcAft>
            </a:pPr>
            <a:endParaRPr lang="en-US" altLang="en-US" sz="1400">
              <a:solidFill>
                <a:schemeClr val="accent2"/>
              </a:solidFill>
              <a:latin typeface="Tahom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9F760E9-94B7-468A-9764-6118876B1323}"/>
              </a:ext>
            </a:extLst>
          </p:cNvPr>
          <p:cNvSpPr>
            <a:spLocks noGrp="1" noChangeArrowheads="1"/>
          </p:cNvSpPr>
          <p:nvPr>
            <p:ph type="title"/>
          </p:nvPr>
        </p:nvSpPr>
        <p:spPr>
          <a:xfrm>
            <a:off x="457200" y="76200"/>
            <a:ext cx="8153400" cy="914400"/>
          </a:xfrm>
        </p:spPr>
        <p:txBody>
          <a:bodyPr/>
          <a:lstStyle/>
          <a:p>
            <a:r>
              <a:rPr lang="en-US" altLang="en-US"/>
              <a:t>Data Transfer Using IAdvise Interface</a:t>
            </a:r>
          </a:p>
        </p:txBody>
      </p:sp>
      <p:graphicFrame>
        <p:nvGraphicFramePr>
          <p:cNvPr id="12291" name="Object 3">
            <a:extLst>
              <a:ext uri="{FF2B5EF4-FFF2-40B4-BE49-F238E27FC236}">
                <a16:creationId xmlns:a16="http://schemas.microsoft.com/office/drawing/2014/main" id="{4EF953BF-B338-474B-806C-687241DDA935}"/>
              </a:ext>
            </a:extLst>
          </p:cNvPr>
          <p:cNvGraphicFramePr>
            <a:graphicFrameLocks noChangeAspect="1"/>
          </p:cNvGraphicFramePr>
          <p:nvPr/>
        </p:nvGraphicFramePr>
        <p:xfrm>
          <a:off x="1828800" y="1676400"/>
          <a:ext cx="5527675" cy="4613275"/>
        </p:xfrm>
        <a:graphic>
          <a:graphicData uri="http://schemas.openxmlformats.org/presentationml/2006/ole">
            <mc:AlternateContent xmlns:mc="http://schemas.openxmlformats.org/markup-compatibility/2006">
              <mc:Choice xmlns:v="urn:schemas-microsoft-com:vml" Requires="v">
                <p:oleObj spid="_x0000_s12292" name="VISIO" r:id="rId3" imgW="5527548" imgH="4613148" progId="Visio.Drawing.4">
                  <p:embed/>
                </p:oleObj>
              </mc:Choice>
              <mc:Fallback>
                <p:oleObj name="VISIO" r:id="rId3" imgW="5527548" imgH="4613148" progId="Visio.Drawing.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676400"/>
                        <a:ext cx="5527675" cy="461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4357E98-3EBB-4B1C-AD69-E5CBAFBC61E5}"/>
              </a:ext>
            </a:extLst>
          </p:cNvPr>
          <p:cNvSpPr>
            <a:spLocks noGrp="1" noChangeArrowheads="1"/>
          </p:cNvSpPr>
          <p:nvPr>
            <p:ph type="title"/>
          </p:nvPr>
        </p:nvSpPr>
        <p:spPr>
          <a:xfrm>
            <a:off x="152400" y="228600"/>
            <a:ext cx="8763000" cy="838200"/>
          </a:xfrm>
        </p:spPr>
        <p:txBody>
          <a:bodyPr/>
          <a:lstStyle/>
          <a:p>
            <a:r>
              <a:rPr lang="en-US" altLang="en-US"/>
              <a:t>Uniform Data Transfer using Notification</a:t>
            </a:r>
          </a:p>
        </p:txBody>
      </p:sp>
      <p:sp>
        <p:nvSpPr>
          <p:cNvPr id="13315" name="Rectangle 3">
            <a:extLst>
              <a:ext uri="{FF2B5EF4-FFF2-40B4-BE49-F238E27FC236}">
                <a16:creationId xmlns:a16="http://schemas.microsoft.com/office/drawing/2014/main" id="{7B58FE2E-D79C-4F38-905E-A0926CD5F6FF}"/>
              </a:ext>
            </a:extLst>
          </p:cNvPr>
          <p:cNvSpPr>
            <a:spLocks noGrp="1" noChangeArrowheads="1"/>
          </p:cNvSpPr>
          <p:nvPr>
            <p:ph type="body" idx="1"/>
          </p:nvPr>
        </p:nvSpPr>
        <p:spPr/>
        <p:txBody>
          <a:bodyPr/>
          <a:lstStyle/>
          <a:p>
            <a:r>
              <a:rPr lang="en-US" altLang="en-US"/>
              <a:t>Referring to the diagram on the preceding page:</a:t>
            </a:r>
            <a:br>
              <a:rPr lang="en-US" altLang="en-US"/>
            </a:br>
            <a:endParaRPr lang="en-US" altLang="en-US"/>
          </a:p>
          <a:p>
            <a:pPr lvl="1"/>
            <a:r>
              <a:rPr lang="en-US" altLang="en-US"/>
              <a:t>The client specifies to the data object which data it is interested in using a custom interface called ISpecifyData.</a:t>
            </a:r>
            <a:br>
              <a:rPr lang="en-US" altLang="en-US"/>
            </a:br>
            <a:endParaRPr lang="en-US" altLang="en-US"/>
          </a:p>
          <a:p>
            <a:pPr lvl="1"/>
            <a:r>
              <a:rPr lang="en-US" altLang="en-US"/>
              <a:t>The client passes a pointer to its IAdviseSink interface to the data object.</a:t>
            </a:r>
            <a:br>
              <a:rPr lang="en-US" altLang="en-US"/>
            </a:br>
            <a:endParaRPr lang="en-US" altLang="en-US"/>
          </a:p>
          <a:p>
            <a:pPr lvl="1"/>
            <a:r>
              <a:rPr lang="en-US" altLang="en-US"/>
              <a:t>Data object notifies client of a change using</a:t>
            </a:r>
            <a:br>
              <a:rPr lang="en-US" altLang="en-US"/>
            </a:br>
            <a:br>
              <a:rPr lang="en-US" altLang="en-US"/>
            </a:br>
            <a:r>
              <a:rPr lang="en-US" altLang="en-US"/>
              <a:t>		 IAdviseSink::OnDataChange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6F4AE91-7635-4E26-8D40-A228D0F0AEF8}"/>
              </a:ext>
            </a:extLst>
          </p:cNvPr>
          <p:cNvSpPr>
            <a:spLocks noGrp="1" noChangeArrowheads="1"/>
          </p:cNvSpPr>
          <p:nvPr>
            <p:ph type="title"/>
          </p:nvPr>
        </p:nvSpPr>
        <p:spPr/>
        <p:txBody>
          <a:bodyPr/>
          <a:lstStyle/>
          <a:p>
            <a:r>
              <a:rPr lang="en-US" altLang="en-US"/>
              <a:t>Connectable Objects</a:t>
            </a:r>
          </a:p>
        </p:txBody>
      </p:sp>
      <p:sp>
        <p:nvSpPr>
          <p:cNvPr id="14339" name="Rectangle 3">
            <a:extLst>
              <a:ext uri="{FF2B5EF4-FFF2-40B4-BE49-F238E27FC236}">
                <a16:creationId xmlns:a16="http://schemas.microsoft.com/office/drawing/2014/main" id="{7F87E3A4-1D85-46A0-9FD5-0071751134C6}"/>
              </a:ext>
            </a:extLst>
          </p:cNvPr>
          <p:cNvSpPr>
            <a:spLocks noGrp="1" noChangeArrowheads="1"/>
          </p:cNvSpPr>
          <p:nvPr>
            <p:ph type="body" idx="1"/>
          </p:nvPr>
        </p:nvSpPr>
        <p:spPr/>
        <p:txBody>
          <a:bodyPr/>
          <a:lstStyle/>
          <a:p>
            <a:r>
              <a:rPr lang="en-US" altLang="en-US"/>
              <a:t>Connectable objects support interfaces to allow two-way communication with one or more clients.</a:t>
            </a:r>
            <a:br>
              <a:rPr lang="en-US" altLang="en-US"/>
            </a:br>
            <a:endParaRPr lang="en-US" altLang="en-US"/>
          </a:p>
          <a:p>
            <a:r>
              <a:rPr lang="en-US" altLang="en-US"/>
              <a:t>Clients talk to the connectable object in the usual way, e.g., by getting a pointer to one of its interfaces using CoCreateInstance and QueryInterface.</a:t>
            </a:r>
            <a:br>
              <a:rPr lang="en-US" altLang="en-US"/>
            </a:br>
            <a:endParaRPr lang="en-US" altLang="en-US"/>
          </a:p>
          <a:p>
            <a:r>
              <a:rPr lang="en-US" altLang="en-US"/>
              <a:t>Each connectable object provides connection points for specific interfaces, defined by the connectable object at design time.</a:t>
            </a:r>
            <a:br>
              <a:rPr lang="en-US" altLang="en-US"/>
            </a:br>
            <a:endParaRPr lang="en-US" altLang="en-US"/>
          </a:p>
          <a:p>
            <a:r>
              <a:rPr lang="en-US" altLang="en-US"/>
              <a:t>The connectable object’s clients implement the interfaces used by connectable objects to talk back.</a:t>
            </a:r>
            <a:br>
              <a:rPr lang="en-US" altLang="en-US"/>
            </a:b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9368A3C-9961-4FDC-98CD-1360C013A7AE}"/>
              </a:ext>
            </a:extLst>
          </p:cNvPr>
          <p:cNvSpPr>
            <a:spLocks noGrp="1" noChangeArrowheads="1"/>
          </p:cNvSpPr>
          <p:nvPr>
            <p:ph type="title"/>
          </p:nvPr>
        </p:nvSpPr>
        <p:spPr/>
        <p:txBody>
          <a:bodyPr/>
          <a:lstStyle/>
          <a:p>
            <a:r>
              <a:rPr lang="en-US" altLang="en-US"/>
              <a:t>Connectable Objects</a:t>
            </a:r>
          </a:p>
        </p:txBody>
      </p:sp>
      <p:graphicFrame>
        <p:nvGraphicFramePr>
          <p:cNvPr id="15363" name="Object 11">
            <a:extLst>
              <a:ext uri="{FF2B5EF4-FFF2-40B4-BE49-F238E27FC236}">
                <a16:creationId xmlns:a16="http://schemas.microsoft.com/office/drawing/2014/main" id="{C65AF875-C2EE-420D-AA76-FCAFA316DCDA}"/>
              </a:ext>
            </a:extLst>
          </p:cNvPr>
          <p:cNvGraphicFramePr>
            <a:graphicFrameLocks noChangeAspect="1"/>
          </p:cNvGraphicFramePr>
          <p:nvPr/>
        </p:nvGraphicFramePr>
        <p:xfrm>
          <a:off x="1600200" y="1905000"/>
          <a:ext cx="5984875" cy="4159250"/>
        </p:xfrm>
        <a:graphic>
          <a:graphicData uri="http://schemas.openxmlformats.org/presentationml/2006/ole">
            <mc:AlternateContent xmlns:mc="http://schemas.openxmlformats.org/markup-compatibility/2006">
              <mc:Choice xmlns:v="urn:schemas-microsoft-com:vml" Requires="v">
                <p:oleObj spid="_x0000_s15364" name="VISIO" r:id="rId3" imgW="5987107" imgH="4156780" progId="Visio.Drawing.6">
                  <p:embed/>
                </p:oleObj>
              </mc:Choice>
              <mc:Fallback>
                <p:oleObj name="VISIO" r:id="rId3" imgW="5987107" imgH="4156780" progId="Visio.Drawing.6">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905000"/>
                        <a:ext cx="5984875" cy="415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B267DD8-4249-4212-9EB7-E836F639E0C0}"/>
              </a:ext>
            </a:extLst>
          </p:cNvPr>
          <p:cNvSpPr>
            <a:spLocks noGrp="1" noChangeArrowheads="1"/>
          </p:cNvSpPr>
          <p:nvPr>
            <p:ph type="title"/>
          </p:nvPr>
        </p:nvSpPr>
        <p:spPr/>
        <p:txBody>
          <a:bodyPr/>
          <a:lstStyle/>
          <a:p>
            <a:r>
              <a:rPr lang="en-US" altLang="en-US"/>
              <a:t>Establishing Two-way Connections</a:t>
            </a:r>
          </a:p>
        </p:txBody>
      </p:sp>
      <p:sp>
        <p:nvSpPr>
          <p:cNvPr id="16387" name="Rectangle 3">
            <a:extLst>
              <a:ext uri="{FF2B5EF4-FFF2-40B4-BE49-F238E27FC236}">
                <a16:creationId xmlns:a16="http://schemas.microsoft.com/office/drawing/2014/main" id="{12CD5CCE-73CB-4E1D-929C-84B2556606EE}"/>
              </a:ext>
            </a:extLst>
          </p:cNvPr>
          <p:cNvSpPr>
            <a:spLocks noGrp="1" noChangeArrowheads="1"/>
          </p:cNvSpPr>
          <p:nvPr>
            <p:ph type="body" idx="1"/>
          </p:nvPr>
        </p:nvSpPr>
        <p:spPr/>
        <p:txBody>
          <a:bodyPr/>
          <a:lstStyle/>
          <a:p>
            <a:r>
              <a:rPr lang="en-US" altLang="en-US"/>
              <a:t>The IConnectionPointContainer interface must be supported by every connectable object.</a:t>
            </a:r>
            <a:br>
              <a:rPr lang="en-US" altLang="en-US"/>
            </a:br>
            <a:endParaRPr lang="en-US" altLang="en-US"/>
          </a:p>
          <a:p>
            <a:r>
              <a:rPr lang="en-US" altLang="en-US"/>
              <a:t>Its purpose is to allow clients to discover what outgoing (client) interfaces the connectable object supports and get pointers to them.</a:t>
            </a:r>
            <a:br>
              <a:rPr lang="en-US" altLang="en-US"/>
            </a:br>
            <a:endParaRPr lang="en-US" altLang="en-US"/>
          </a:p>
          <a:p>
            <a:r>
              <a:rPr lang="en-US" altLang="en-US"/>
              <a:t>Once the client has a pointer to a connection point object for its interface that the connectable object will use it must then send a pointer to that interface to the connection point object.  It does that using the IConnectionPoint interface.</a:t>
            </a:r>
          </a:p>
          <a:p>
            <a:endParaRPr lang="en-US" altLang="en-US"/>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40CF007-86A9-453B-869E-00EDBAAC4230}"/>
              </a:ext>
            </a:extLst>
          </p:cNvPr>
          <p:cNvSpPr>
            <a:spLocks noGrp="1" noChangeArrowheads="1"/>
          </p:cNvSpPr>
          <p:nvPr>
            <p:ph type="title"/>
          </p:nvPr>
        </p:nvSpPr>
        <p:spPr/>
        <p:txBody>
          <a:bodyPr/>
          <a:lstStyle/>
          <a:p>
            <a:r>
              <a:rPr lang="en-US" altLang="en-US"/>
              <a:t>IConnectionPointContainer</a:t>
            </a:r>
          </a:p>
        </p:txBody>
      </p:sp>
      <p:sp>
        <p:nvSpPr>
          <p:cNvPr id="17411" name="Rectangle 3">
            <a:extLst>
              <a:ext uri="{FF2B5EF4-FFF2-40B4-BE49-F238E27FC236}">
                <a16:creationId xmlns:a16="http://schemas.microsoft.com/office/drawing/2014/main" id="{F82A0742-744F-4F05-AC16-660DC50A2552}"/>
              </a:ext>
            </a:extLst>
          </p:cNvPr>
          <p:cNvSpPr>
            <a:spLocks noGrp="1" noChangeArrowheads="1"/>
          </p:cNvSpPr>
          <p:nvPr>
            <p:ph type="body" idx="1"/>
          </p:nvPr>
        </p:nvSpPr>
        <p:spPr/>
        <p:txBody>
          <a:bodyPr/>
          <a:lstStyle/>
          <a:p>
            <a:r>
              <a:rPr lang="en-US" altLang="en-US"/>
              <a:t>Provided so clients can learn which outgoing (client) interfaces the object supports.</a:t>
            </a:r>
            <a:br>
              <a:rPr lang="en-US" altLang="en-US"/>
            </a:br>
            <a:endParaRPr lang="en-US" altLang="en-US"/>
          </a:p>
          <a:p>
            <a:r>
              <a:rPr lang="en-US" altLang="en-US"/>
              <a:t>Each of these supported client interfaces is represented with the connectable object by a separate connection point object.</a:t>
            </a:r>
            <a:br>
              <a:rPr lang="en-US" altLang="en-US"/>
            </a:br>
            <a:endParaRPr lang="en-US" altLang="en-US"/>
          </a:p>
          <a:p>
            <a:r>
              <a:rPr lang="en-US" altLang="en-US"/>
              <a:t>Connection point objects handle only one type of outgoing interface (they know how to call that interface’s methods) and also must provide an interface called IConnectionPoint.</a:t>
            </a:r>
            <a:br>
              <a:rPr lang="en-US" altLang="en-US"/>
            </a:br>
            <a:endParaRPr lang="en-US" altLang="en-US"/>
          </a:p>
          <a:p>
            <a:r>
              <a:rPr lang="en-US" altLang="en-US"/>
              <a:t>The connectable object’s clients must provide a sink object that implements the outgoing interface.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D1D92E9-A47D-4819-92E3-139A9817CC33}"/>
              </a:ext>
            </a:extLst>
          </p:cNvPr>
          <p:cNvSpPr>
            <a:spLocks noGrp="1" noChangeArrowheads="1"/>
          </p:cNvSpPr>
          <p:nvPr>
            <p:ph type="title"/>
          </p:nvPr>
        </p:nvSpPr>
        <p:spPr>
          <a:xfrm>
            <a:off x="685800" y="228600"/>
            <a:ext cx="7772400" cy="914400"/>
          </a:xfrm>
        </p:spPr>
        <p:txBody>
          <a:bodyPr/>
          <a:lstStyle/>
          <a:p>
            <a:r>
              <a:rPr lang="en-US" altLang="en-US"/>
              <a:t>IConnectionPointContainer</a:t>
            </a:r>
            <a:br>
              <a:rPr lang="en-US" altLang="en-US"/>
            </a:br>
            <a:r>
              <a:rPr lang="en-US" altLang="en-US"/>
              <a:t>Interface</a:t>
            </a:r>
          </a:p>
        </p:txBody>
      </p:sp>
      <p:sp>
        <p:nvSpPr>
          <p:cNvPr id="18435" name="Rectangle 3">
            <a:extLst>
              <a:ext uri="{FF2B5EF4-FFF2-40B4-BE49-F238E27FC236}">
                <a16:creationId xmlns:a16="http://schemas.microsoft.com/office/drawing/2014/main" id="{2180C35E-1E09-408D-999A-AC42A3E501E4}"/>
              </a:ext>
            </a:extLst>
          </p:cNvPr>
          <p:cNvSpPr>
            <a:spLocks noChangeArrowheads="1"/>
          </p:cNvSpPr>
          <p:nvPr/>
        </p:nvSpPr>
        <p:spPr bwMode="auto">
          <a:xfrm>
            <a:off x="762000" y="1981200"/>
            <a:ext cx="762000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500"/>
              </a:spcBef>
              <a:spcAft>
                <a:spcPts val="500"/>
              </a:spcAft>
            </a:pPr>
            <a:r>
              <a:rPr lang="en-US" altLang="en-US" sz="1400" b="1" u="sng">
                <a:solidFill>
                  <a:schemeClr val="accent2"/>
                </a:solidFill>
                <a:latin typeface="Tahoma" panose="020B0604030504040204" pitchFamily="34" charset="0"/>
              </a:rPr>
              <a:t>EnumConnectionPoints</a:t>
            </a:r>
            <a:br>
              <a:rPr lang="en-US" altLang="en-US" sz="16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Returns an object to enumerate all the connection points supported in the connectable object.</a:t>
            </a:r>
            <a:br>
              <a:rPr lang="en-US" altLang="en-US" sz="1400">
                <a:solidFill>
                  <a:schemeClr val="accent2"/>
                </a:solidFill>
                <a:latin typeface="Tahoma" panose="020B0604030504040204" pitchFamily="34" charset="0"/>
              </a:rPr>
            </a:br>
            <a:br>
              <a:rPr lang="en-US" altLang="en-US" sz="1400">
                <a:solidFill>
                  <a:schemeClr val="accent2"/>
                </a:solidFill>
                <a:latin typeface="Tahoma" panose="020B0604030504040204" pitchFamily="34" charset="0"/>
              </a:rPr>
            </a:br>
            <a:r>
              <a:rPr lang="en-US" altLang="en-US" sz="1400" b="1" u="sng">
                <a:solidFill>
                  <a:schemeClr val="accent2"/>
                </a:solidFill>
                <a:latin typeface="Tahoma" panose="020B0604030504040204" pitchFamily="34" charset="0"/>
              </a:rPr>
              <a:t>FindConnectionPoint</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Returns a pointer to the </a:t>
            </a:r>
            <a:r>
              <a:rPr lang="en-US" altLang="en-US" sz="1400" b="1">
                <a:solidFill>
                  <a:schemeClr val="accent2"/>
                </a:solidFill>
                <a:latin typeface="Tahoma" panose="020B0604030504040204" pitchFamily="34" charset="0"/>
              </a:rPr>
              <a:t>IConnectionPoint</a:t>
            </a:r>
            <a:r>
              <a:rPr lang="en-US" altLang="en-US" sz="1400">
                <a:solidFill>
                  <a:schemeClr val="accent2"/>
                </a:solidFill>
                <a:latin typeface="Tahoma" panose="020B0604030504040204" pitchFamily="34" charset="0"/>
              </a:rPr>
              <a:t> interface for a specified connection point.	</a:t>
            </a:r>
          </a:p>
          <a:p>
            <a:pPr>
              <a:spcBef>
                <a:spcPts val="500"/>
              </a:spcBef>
              <a:spcAft>
                <a:spcPts val="500"/>
              </a:spcAft>
            </a:pPr>
            <a:endParaRPr lang="en-US" altLang="en-US" sz="1400">
              <a:solidFill>
                <a:schemeClr val="accent2"/>
              </a:solidFill>
              <a:latin typeface="Tahom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07DA698-8605-4779-8231-2A2C2CA1EBBF}"/>
              </a:ext>
            </a:extLst>
          </p:cNvPr>
          <p:cNvSpPr>
            <a:spLocks noGrp="1" noChangeArrowheads="1"/>
          </p:cNvSpPr>
          <p:nvPr>
            <p:ph type="title"/>
          </p:nvPr>
        </p:nvSpPr>
        <p:spPr>
          <a:xfrm>
            <a:off x="685800" y="228600"/>
            <a:ext cx="7772400" cy="508000"/>
          </a:xfrm>
        </p:spPr>
        <p:txBody>
          <a:bodyPr/>
          <a:lstStyle/>
          <a:p>
            <a:r>
              <a:rPr lang="en-US" altLang="en-US"/>
              <a:t>IEnumConnectionPoints Interface</a:t>
            </a:r>
          </a:p>
        </p:txBody>
      </p:sp>
      <p:sp>
        <p:nvSpPr>
          <p:cNvPr id="19459" name="Rectangle 3">
            <a:extLst>
              <a:ext uri="{FF2B5EF4-FFF2-40B4-BE49-F238E27FC236}">
                <a16:creationId xmlns:a16="http://schemas.microsoft.com/office/drawing/2014/main" id="{1F3C5A20-2915-4837-B2D8-61B3147B7774}"/>
              </a:ext>
            </a:extLst>
          </p:cNvPr>
          <p:cNvSpPr>
            <a:spLocks noChangeArrowheads="1"/>
          </p:cNvSpPr>
          <p:nvPr/>
        </p:nvSpPr>
        <p:spPr bwMode="auto">
          <a:xfrm>
            <a:off x="381000" y="1066800"/>
            <a:ext cx="8453438" cy="498475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IEnumConnectionPoints::Next</a:t>
            </a:r>
            <a:r>
              <a:rPr lang="en-US" altLang="en-US" sz="1400">
                <a:latin typeface="Arial" panose="020B0604020202020204" pitchFamily="34" charset="0"/>
              </a:rPr>
              <a:t> </a:t>
            </a:r>
          </a:p>
          <a:p>
            <a:r>
              <a:rPr lang="en-US" altLang="en-US" sz="1400">
                <a:latin typeface="Arial" panose="020B0604020202020204" pitchFamily="34" charset="0"/>
              </a:rPr>
              <a:t>Enumerates the next </a:t>
            </a:r>
            <a:r>
              <a:rPr lang="en-US" altLang="en-US" sz="1400" i="1">
                <a:latin typeface="Arial" panose="020B0604020202020204" pitchFamily="34" charset="0"/>
              </a:rPr>
              <a:t>cConnections</a:t>
            </a:r>
            <a:r>
              <a:rPr lang="en-US" altLang="en-US" sz="1400">
                <a:latin typeface="Arial" panose="020B0604020202020204" pitchFamily="34" charset="0"/>
              </a:rPr>
              <a:t> elements (</a:t>
            </a:r>
            <a:r>
              <a:rPr lang="en-US" altLang="en-US" sz="1400" b="1">
                <a:latin typeface="Arial" panose="020B0604020202020204" pitchFamily="34" charset="0"/>
              </a:rPr>
              <a:t>IConnectionPoint</a:t>
            </a:r>
            <a:r>
              <a:rPr lang="en-US" altLang="en-US" sz="1400">
                <a:latin typeface="Arial" panose="020B0604020202020204" pitchFamily="34" charset="0"/>
              </a:rPr>
              <a:t> pointers) in the enumerator's list, returning them in </a:t>
            </a:r>
            <a:r>
              <a:rPr lang="en-US" altLang="en-US" sz="1400" i="1">
                <a:latin typeface="Arial" panose="020B0604020202020204" pitchFamily="34" charset="0"/>
              </a:rPr>
              <a:t>rgpcn</a:t>
            </a:r>
            <a:r>
              <a:rPr lang="en-US" altLang="en-US" sz="1400">
                <a:latin typeface="Arial" panose="020B0604020202020204" pitchFamily="34" charset="0"/>
              </a:rPr>
              <a:t> along with the actual number of enumerated elements in </a:t>
            </a:r>
            <a:r>
              <a:rPr lang="en-US" altLang="en-US" sz="1400" i="1">
                <a:latin typeface="Arial" panose="020B0604020202020204" pitchFamily="34" charset="0"/>
              </a:rPr>
              <a:t>pcFetched</a:t>
            </a:r>
            <a:r>
              <a:rPr lang="en-US" altLang="en-US" sz="1400">
                <a:latin typeface="Arial" panose="020B0604020202020204" pitchFamily="34" charset="0"/>
              </a:rPr>
              <a:t>.  The enumerator calls </a:t>
            </a:r>
            <a:r>
              <a:rPr lang="en-US" altLang="en-US" sz="1400" b="1">
                <a:latin typeface="Arial" panose="020B0604020202020204" pitchFamily="34" charset="0"/>
              </a:rPr>
              <a:t>IConnectionPoint::AddRef</a:t>
            </a:r>
            <a:r>
              <a:rPr lang="en-US" altLang="en-US" sz="1400">
                <a:latin typeface="Arial" panose="020B0604020202020204" pitchFamily="34" charset="0"/>
              </a:rPr>
              <a:t> for each returned pointer in </a:t>
            </a:r>
            <a:r>
              <a:rPr lang="en-US" altLang="en-US" sz="1400" i="1">
                <a:latin typeface="Arial" panose="020B0604020202020204" pitchFamily="34" charset="0"/>
              </a:rPr>
              <a:t>rgpcn</a:t>
            </a:r>
            <a:r>
              <a:rPr lang="en-US" altLang="en-US" sz="1400">
                <a:latin typeface="Arial" panose="020B0604020202020204" pitchFamily="34" charset="0"/>
              </a:rPr>
              <a:t>, and the caller is responsible for calling </a:t>
            </a:r>
            <a:r>
              <a:rPr lang="en-US" altLang="en-US" sz="1400" b="1">
                <a:latin typeface="Arial" panose="020B0604020202020204" pitchFamily="34" charset="0"/>
              </a:rPr>
              <a:t>IConnectionPoint::Release</a:t>
            </a:r>
            <a:r>
              <a:rPr lang="en-US" altLang="en-US" sz="1400">
                <a:latin typeface="Arial" panose="020B0604020202020204" pitchFamily="34" charset="0"/>
              </a:rPr>
              <a:t> through each pointer when those pointers are no longer needed.  E_NOTIMPL is not allowed as a return value. If an error value is returned, no entries in the </a:t>
            </a:r>
            <a:r>
              <a:rPr lang="en-US" altLang="en-US" sz="1400" i="1">
                <a:latin typeface="Arial" panose="020B0604020202020204" pitchFamily="34" charset="0"/>
              </a:rPr>
              <a:t>rgpcn</a:t>
            </a:r>
            <a:r>
              <a:rPr lang="en-US" altLang="en-US" sz="1400">
                <a:latin typeface="Arial" panose="020B0604020202020204" pitchFamily="34" charset="0"/>
              </a:rPr>
              <a:t> array are valid on exit and require no release. </a:t>
            </a:r>
            <a:br>
              <a:rPr lang="en-US" altLang="en-US" sz="1400">
                <a:latin typeface="Arial" panose="020B0604020202020204" pitchFamily="34" charset="0"/>
              </a:rPr>
            </a:br>
            <a:endParaRPr lang="en-US" altLang="en-US" sz="1400">
              <a:latin typeface="Arial" panose="020B0604020202020204" pitchFamily="34" charset="0"/>
            </a:endParaRPr>
          </a:p>
          <a:p>
            <a:r>
              <a:rPr lang="en-US" altLang="en-US" sz="1400" b="1">
                <a:latin typeface="Arial" panose="020B0604020202020204" pitchFamily="34" charset="0"/>
              </a:rPr>
              <a:t>IEnumConnectionPoints::Skip</a:t>
            </a:r>
            <a:r>
              <a:rPr lang="en-US" altLang="en-US" sz="1400">
                <a:latin typeface="Arial" panose="020B0604020202020204" pitchFamily="34" charset="0"/>
              </a:rPr>
              <a:t> </a:t>
            </a:r>
          </a:p>
          <a:p>
            <a:r>
              <a:rPr lang="en-US" altLang="en-US" sz="1400">
                <a:latin typeface="Arial" panose="020B0604020202020204" pitchFamily="34" charset="0"/>
              </a:rPr>
              <a:t>Instructs the enumerator to skip the next </a:t>
            </a:r>
            <a:r>
              <a:rPr lang="en-US" altLang="en-US" sz="1400" i="1">
                <a:latin typeface="Arial" panose="020B0604020202020204" pitchFamily="34" charset="0"/>
              </a:rPr>
              <a:t>cConnections</a:t>
            </a:r>
            <a:r>
              <a:rPr lang="en-US" altLang="en-US" sz="1400">
                <a:latin typeface="Arial" panose="020B0604020202020204" pitchFamily="34" charset="0"/>
              </a:rPr>
              <a:t> elements in the enumeration so that the next call to </a:t>
            </a:r>
            <a:r>
              <a:rPr lang="en-US" altLang="en-US" sz="1400" b="1">
                <a:latin typeface="Arial" panose="020B0604020202020204" pitchFamily="34" charset="0"/>
              </a:rPr>
              <a:t>IEnumConnectionPoints::Next</a:t>
            </a:r>
            <a:r>
              <a:rPr lang="en-US" altLang="en-US" sz="1400">
                <a:latin typeface="Arial" panose="020B0604020202020204" pitchFamily="34" charset="0"/>
              </a:rPr>
              <a:t> will not return those elements. </a:t>
            </a:r>
          </a:p>
          <a:p>
            <a:br>
              <a:rPr lang="en-US" altLang="en-US" sz="1400" b="1">
                <a:latin typeface="Arial" panose="020B0604020202020204" pitchFamily="34" charset="0"/>
              </a:rPr>
            </a:br>
            <a:r>
              <a:rPr lang="en-US" altLang="en-US" sz="1400" b="1">
                <a:latin typeface="Arial" panose="020B0604020202020204" pitchFamily="34" charset="0"/>
              </a:rPr>
              <a:t>IEnumConnectionPoints::Reset</a:t>
            </a:r>
            <a:r>
              <a:rPr lang="en-US" altLang="en-US" sz="1400">
                <a:latin typeface="Arial" panose="020B0604020202020204" pitchFamily="34" charset="0"/>
              </a:rPr>
              <a:t> </a:t>
            </a:r>
          </a:p>
          <a:p>
            <a:r>
              <a:rPr lang="en-US" altLang="en-US" sz="1400">
                <a:latin typeface="Arial" panose="020B0604020202020204" pitchFamily="34" charset="0"/>
              </a:rPr>
              <a:t>Instructs the enumerator to position itself at the beginning of the list of elements.  There is no guarantee that the same set of elements will be enumerated on each pass through the list, nor will the elements necessarily be enumerated in the same order. The exact behavior depends on the collection being enumerated. It is too expensive for some collections, such as files in a directory, to maintain a specific state. </a:t>
            </a:r>
          </a:p>
          <a:p>
            <a:r>
              <a:rPr lang="en-US" altLang="en-US" sz="1400" b="1">
                <a:latin typeface="Arial" panose="020B0604020202020204" pitchFamily="34" charset="0"/>
              </a:rPr>
              <a:t>IEnumConnectionPoints::Clone</a:t>
            </a:r>
            <a:r>
              <a:rPr lang="en-US" altLang="en-US" sz="1400">
                <a:latin typeface="Arial" panose="020B0604020202020204" pitchFamily="34" charset="0"/>
              </a:rPr>
              <a:t> </a:t>
            </a:r>
          </a:p>
          <a:p>
            <a:r>
              <a:rPr lang="en-US" altLang="en-US" sz="1400">
                <a:latin typeface="Arial" panose="020B0604020202020204" pitchFamily="34" charset="0"/>
              </a:rPr>
              <a:t>Creates another connection point enumerator with the same state as the current enumerator to iterate over the same list. This method makes it possible to record a point in the enumeration sequence in order to return to that point at a later time.  The caller must release this new enumerator separately from the first enumerator.</a:t>
            </a:r>
            <a:r>
              <a:rPr lang="en-US" altLang="en-US" sz="14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0877B78-BCB1-49A1-84B6-B346EE3E5BA4}"/>
              </a:ext>
            </a:extLst>
          </p:cNvPr>
          <p:cNvSpPr>
            <a:spLocks noGrp="1" noChangeArrowheads="1"/>
          </p:cNvSpPr>
          <p:nvPr>
            <p:ph type="title"/>
          </p:nvPr>
        </p:nvSpPr>
        <p:spPr/>
        <p:txBody>
          <a:bodyPr/>
          <a:lstStyle/>
          <a:p>
            <a:r>
              <a:rPr lang="en-US" altLang="en-US"/>
              <a:t>IConnectionPoint</a:t>
            </a:r>
          </a:p>
        </p:txBody>
      </p:sp>
      <p:sp>
        <p:nvSpPr>
          <p:cNvPr id="20483" name="Rectangle 3">
            <a:extLst>
              <a:ext uri="{FF2B5EF4-FFF2-40B4-BE49-F238E27FC236}">
                <a16:creationId xmlns:a16="http://schemas.microsoft.com/office/drawing/2014/main" id="{EA44FF14-33D3-4A2D-B7FD-D238DABB92AC}"/>
              </a:ext>
            </a:extLst>
          </p:cNvPr>
          <p:cNvSpPr>
            <a:spLocks noGrp="1" noChangeArrowheads="1"/>
          </p:cNvSpPr>
          <p:nvPr>
            <p:ph type="body" idx="1"/>
          </p:nvPr>
        </p:nvSpPr>
        <p:spPr/>
        <p:txBody>
          <a:bodyPr/>
          <a:lstStyle/>
          <a:p>
            <a:r>
              <a:rPr lang="en-US" altLang="en-US"/>
              <a:t>With the IConnectionPoint interface a client starts, or terminates, an advisory loop with the connectable object and the client’s own sink.</a:t>
            </a:r>
            <a:br>
              <a:rPr lang="en-US" altLang="en-US"/>
            </a:br>
            <a:endParaRPr lang="en-US" altLang="en-US"/>
          </a:p>
          <a:p>
            <a:r>
              <a:rPr lang="en-US" altLang="en-US"/>
              <a:t>The client can also use this interface to get an enumerator object with the IEnumConnections interface to enumerate the connections that it knows about.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9FB053E-E128-4E80-A4D8-BB2FC13313F9}"/>
              </a:ext>
            </a:extLst>
          </p:cNvPr>
          <p:cNvSpPr>
            <a:spLocks noGrp="1" noChangeArrowheads="1"/>
          </p:cNvSpPr>
          <p:nvPr>
            <p:ph type="title"/>
          </p:nvPr>
        </p:nvSpPr>
        <p:spPr/>
        <p:txBody>
          <a:bodyPr/>
          <a:lstStyle/>
          <a:p>
            <a:r>
              <a:rPr lang="en-US" altLang="en-US"/>
              <a:t>Uniform Data Transfer</a:t>
            </a:r>
          </a:p>
        </p:txBody>
      </p:sp>
      <p:sp>
        <p:nvSpPr>
          <p:cNvPr id="3075" name="Rectangle 3">
            <a:extLst>
              <a:ext uri="{FF2B5EF4-FFF2-40B4-BE49-F238E27FC236}">
                <a16:creationId xmlns:a16="http://schemas.microsoft.com/office/drawing/2014/main" id="{92568229-063E-4199-B5FE-26825A6CD980}"/>
              </a:ext>
            </a:extLst>
          </p:cNvPr>
          <p:cNvSpPr>
            <a:spLocks noGrp="1" noChangeArrowheads="1"/>
          </p:cNvSpPr>
          <p:nvPr>
            <p:ph type="body" idx="1"/>
          </p:nvPr>
        </p:nvSpPr>
        <p:spPr/>
        <p:txBody>
          <a:bodyPr/>
          <a:lstStyle/>
          <a:p>
            <a:r>
              <a:rPr lang="en-US" altLang="en-US"/>
              <a:t>To provide a standard way of transferring data between components or applications COM defines the IDataObject interface.</a:t>
            </a:r>
            <a:br>
              <a:rPr lang="en-US" altLang="en-US"/>
            </a:br>
            <a:endParaRPr lang="en-US" altLang="en-US"/>
          </a:p>
          <a:p>
            <a:r>
              <a:rPr lang="en-US" altLang="en-US"/>
              <a:t>The purpose of the IDataObject interface is to allow any application that knows how to act as a client for this interface to access data provided from any application that supports it, e.g., uniform data transfer.</a:t>
            </a:r>
            <a:br>
              <a:rPr lang="en-US" altLang="en-US"/>
            </a:br>
            <a:endParaRPr lang="en-US" altLang="en-US"/>
          </a:p>
          <a:p>
            <a:r>
              <a:rPr lang="en-US" altLang="en-US"/>
              <a:t>IDataObject interface also provides a way to notify clients of recent changes in its component’s data.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96A25DB-5EE1-479A-A821-96174C3818A0}"/>
              </a:ext>
            </a:extLst>
          </p:cNvPr>
          <p:cNvSpPr>
            <a:spLocks noGrp="1" noChangeArrowheads="1"/>
          </p:cNvSpPr>
          <p:nvPr>
            <p:ph type="title"/>
          </p:nvPr>
        </p:nvSpPr>
        <p:spPr/>
        <p:txBody>
          <a:bodyPr/>
          <a:lstStyle/>
          <a:p>
            <a:r>
              <a:rPr lang="en-US" altLang="en-US"/>
              <a:t>IConnectionPoint Interface</a:t>
            </a:r>
          </a:p>
        </p:txBody>
      </p:sp>
      <p:sp>
        <p:nvSpPr>
          <p:cNvPr id="21507" name="Rectangle 3">
            <a:extLst>
              <a:ext uri="{FF2B5EF4-FFF2-40B4-BE49-F238E27FC236}">
                <a16:creationId xmlns:a16="http://schemas.microsoft.com/office/drawing/2014/main" id="{117B9365-DB83-4AEE-ADB9-E19748D11066}"/>
              </a:ext>
            </a:extLst>
          </p:cNvPr>
          <p:cNvSpPr>
            <a:spLocks noChangeArrowheads="1"/>
          </p:cNvSpPr>
          <p:nvPr/>
        </p:nvSpPr>
        <p:spPr bwMode="auto">
          <a:xfrm>
            <a:off x="762000" y="1524000"/>
            <a:ext cx="7924800"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500"/>
              </a:spcBef>
              <a:spcAft>
                <a:spcPts val="500"/>
              </a:spcAft>
            </a:pPr>
            <a:r>
              <a:rPr lang="en-US" altLang="en-US" sz="1400" b="1" u="sng">
                <a:solidFill>
                  <a:schemeClr val="accent2"/>
                </a:solidFill>
                <a:latin typeface="Tahoma" panose="020B0604030504040204" pitchFamily="34" charset="0"/>
              </a:rPr>
              <a:t>GetConnectionInterface</a:t>
            </a:r>
            <a:br>
              <a:rPr lang="en-US" altLang="en-US" sz="1400" b="1" u="sng">
                <a:solidFill>
                  <a:schemeClr val="accent2"/>
                </a:solidFill>
                <a:latin typeface="Tahoma" panose="020B0604030504040204" pitchFamily="34" charset="0"/>
                <a:hlinkClick r:id="rId2" action="ppaction://hlinkfile"/>
              </a:rPr>
            </a:br>
            <a:r>
              <a:rPr lang="en-US" altLang="en-US" sz="1400">
                <a:solidFill>
                  <a:schemeClr val="accent2"/>
                </a:solidFill>
                <a:latin typeface="Tahoma" panose="020B0604030504040204" pitchFamily="34" charset="0"/>
              </a:rPr>
              <a:t>Returns the IID of the outgoing interface managed by this connection point.	</a:t>
            </a:r>
          </a:p>
          <a:p>
            <a:pPr>
              <a:spcBef>
                <a:spcPts val="500"/>
              </a:spcBef>
              <a:spcAft>
                <a:spcPts val="500"/>
              </a:spcAft>
            </a:pPr>
            <a:r>
              <a:rPr lang="en-US" altLang="en-US" sz="1400" b="1" u="sng">
                <a:solidFill>
                  <a:schemeClr val="accent2"/>
                </a:solidFill>
                <a:latin typeface="Tahoma" panose="020B0604030504040204" pitchFamily="34" charset="0"/>
              </a:rPr>
              <a:t>GetConnectionPointContainer</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Returns the parent (connectable) object's </a:t>
            </a:r>
            <a:r>
              <a:rPr lang="en-US" altLang="en-US" sz="1400" b="1">
                <a:solidFill>
                  <a:schemeClr val="accent2"/>
                </a:solidFill>
                <a:latin typeface="Tahoma" panose="020B0604030504040204" pitchFamily="34" charset="0"/>
              </a:rPr>
              <a:t>IConnectionPointContainer</a:t>
            </a:r>
            <a:r>
              <a:rPr lang="en-US" altLang="en-US" sz="1400">
                <a:solidFill>
                  <a:schemeClr val="accent2"/>
                </a:solidFill>
                <a:latin typeface="Tahoma" panose="020B0604030504040204" pitchFamily="34" charset="0"/>
              </a:rPr>
              <a:t> interface pointer.	</a:t>
            </a:r>
          </a:p>
          <a:p>
            <a:pPr>
              <a:spcBef>
                <a:spcPts val="500"/>
              </a:spcBef>
              <a:spcAft>
                <a:spcPts val="500"/>
              </a:spcAft>
            </a:pPr>
            <a:r>
              <a:rPr lang="en-US" altLang="en-US" sz="1400" b="1" u="sng">
                <a:solidFill>
                  <a:schemeClr val="accent2"/>
                </a:solidFill>
                <a:latin typeface="Tahoma" panose="020B0604030504040204" pitchFamily="34" charset="0"/>
              </a:rPr>
              <a:t>Advise</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Creates a connection between a connection point and a client's sink, where the sink implements the outgoing interface supported by this connection point.	</a:t>
            </a:r>
          </a:p>
          <a:p>
            <a:pPr>
              <a:spcBef>
                <a:spcPts val="500"/>
              </a:spcBef>
              <a:spcAft>
                <a:spcPts val="500"/>
              </a:spcAft>
            </a:pPr>
            <a:r>
              <a:rPr lang="en-US" altLang="en-US" sz="1400" b="1" u="sng">
                <a:solidFill>
                  <a:schemeClr val="accent2"/>
                </a:solidFill>
                <a:latin typeface="Tahoma" panose="020B0604030504040204" pitchFamily="34" charset="0"/>
              </a:rPr>
              <a:t>Unadvise</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Terminates a notification previously set up with </a:t>
            </a:r>
            <a:r>
              <a:rPr lang="en-US" altLang="en-US" sz="1400" b="1">
                <a:solidFill>
                  <a:schemeClr val="accent2"/>
                </a:solidFill>
                <a:latin typeface="Tahoma" panose="020B0604030504040204" pitchFamily="34" charset="0"/>
              </a:rPr>
              <a:t>Advise</a:t>
            </a:r>
            <a:r>
              <a:rPr lang="en-US" altLang="en-US" sz="1400">
                <a:solidFill>
                  <a:schemeClr val="accent2"/>
                </a:solidFill>
                <a:latin typeface="Tahoma" panose="020B0604030504040204" pitchFamily="34" charset="0"/>
              </a:rPr>
              <a:t>.	</a:t>
            </a:r>
          </a:p>
          <a:p>
            <a:pPr>
              <a:spcBef>
                <a:spcPts val="500"/>
              </a:spcBef>
              <a:spcAft>
                <a:spcPts val="500"/>
              </a:spcAft>
            </a:pPr>
            <a:r>
              <a:rPr lang="en-US" altLang="en-US" sz="1400" b="1" u="sng">
                <a:solidFill>
                  <a:schemeClr val="accent2"/>
                </a:solidFill>
                <a:latin typeface="Tahoma" panose="020B0604030504040204" pitchFamily="34" charset="0"/>
              </a:rPr>
              <a:t>EnumConnections</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Returns an object to enumerate the current advisory connections for this connection point.	</a:t>
            </a:r>
          </a:p>
          <a:p>
            <a:pPr>
              <a:spcBef>
                <a:spcPts val="500"/>
              </a:spcBef>
              <a:spcAft>
                <a:spcPts val="500"/>
              </a:spcAft>
            </a:pPr>
            <a:br>
              <a:rPr lang="en-US" altLang="en-US" sz="1600">
                <a:solidFill>
                  <a:schemeClr val="accent2"/>
                </a:solidFill>
                <a:latin typeface="Tahoma" panose="020B0604030504040204" pitchFamily="34" charset="0"/>
              </a:rPr>
            </a:br>
            <a:endParaRPr lang="en-US" altLang="en-US" sz="1600">
              <a:solidFill>
                <a:schemeClr val="accent2"/>
              </a:solidFill>
              <a:latin typeface="Tahom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39D405E-5757-4386-8DC9-54BD1966BF99}"/>
              </a:ext>
            </a:extLst>
          </p:cNvPr>
          <p:cNvSpPr>
            <a:spLocks noGrp="1" noChangeArrowheads="1"/>
          </p:cNvSpPr>
          <p:nvPr>
            <p:ph type="title"/>
          </p:nvPr>
        </p:nvSpPr>
        <p:spPr>
          <a:xfrm>
            <a:off x="685800" y="228600"/>
            <a:ext cx="7772400" cy="406400"/>
          </a:xfrm>
        </p:spPr>
        <p:txBody>
          <a:bodyPr/>
          <a:lstStyle/>
          <a:p>
            <a:r>
              <a:rPr lang="en-US" altLang="en-US"/>
              <a:t>IEnumConnections</a:t>
            </a:r>
          </a:p>
        </p:txBody>
      </p:sp>
      <p:sp>
        <p:nvSpPr>
          <p:cNvPr id="22531" name="Rectangle 3">
            <a:extLst>
              <a:ext uri="{FF2B5EF4-FFF2-40B4-BE49-F238E27FC236}">
                <a16:creationId xmlns:a16="http://schemas.microsoft.com/office/drawing/2014/main" id="{9FE25C8C-B283-4C5A-827B-2E4A71428B45}"/>
              </a:ext>
            </a:extLst>
          </p:cNvPr>
          <p:cNvSpPr>
            <a:spLocks noChangeArrowheads="1"/>
          </p:cNvSpPr>
          <p:nvPr/>
        </p:nvSpPr>
        <p:spPr bwMode="auto">
          <a:xfrm>
            <a:off x="533400" y="990600"/>
            <a:ext cx="8077200" cy="5197475"/>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u="sng">
                <a:latin typeface="Arial" panose="020B0604020202020204" pitchFamily="34" charset="0"/>
              </a:rPr>
              <a:t>IEnumConnections::Next </a:t>
            </a:r>
          </a:p>
          <a:p>
            <a:r>
              <a:rPr lang="en-US" altLang="en-US" sz="1400">
                <a:latin typeface="Arial" panose="020B0604020202020204" pitchFamily="34" charset="0"/>
              </a:rPr>
              <a:t>Enumerates the next </a:t>
            </a:r>
            <a:r>
              <a:rPr lang="en-US" altLang="en-US" sz="1400" i="1">
                <a:latin typeface="Arial" panose="020B0604020202020204" pitchFamily="34" charset="0"/>
              </a:rPr>
              <a:t>cConnections</a:t>
            </a:r>
            <a:r>
              <a:rPr lang="en-US" altLang="en-US" sz="1400">
                <a:latin typeface="Arial" panose="020B0604020202020204" pitchFamily="34" charset="0"/>
              </a:rPr>
              <a:t> elements (i.e., </a:t>
            </a:r>
            <a:r>
              <a:rPr lang="en-US" altLang="en-US" sz="1400" b="1">
                <a:latin typeface="Arial" panose="020B0604020202020204" pitchFamily="34" charset="0"/>
              </a:rPr>
              <a:t>CONNECTDATA</a:t>
            </a:r>
            <a:r>
              <a:rPr lang="en-US" altLang="en-US" sz="1400">
                <a:latin typeface="Arial" panose="020B0604020202020204" pitchFamily="34" charset="0"/>
              </a:rPr>
              <a:t> structures) in the enumerator's list, returning them in </a:t>
            </a:r>
            <a:r>
              <a:rPr lang="en-US" altLang="en-US" sz="1400" i="1">
                <a:latin typeface="Arial" panose="020B0604020202020204" pitchFamily="34" charset="0"/>
              </a:rPr>
              <a:t>rgpcd</a:t>
            </a:r>
            <a:r>
              <a:rPr lang="en-US" altLang="en-US" sz="1400">
                <a:latin typeface="Arial" panose="020B0604020202020204" pitchFamily="34" charset="0"/>
              </a:rPr>
              <a:t> along with the actual number of enumerated elements in </a:t>
            </a:r>
            <a:r>
              <a:rPr lang="en-US" altLang="en-US" sz="1400" i="1">
                <a:latin typeface="Arial" panose="020B0604020202020204" pitchFamily="34" charset="0"/>
              </a:rPr>
              <a:t>pcFetched</a:t>
            </a:r>
            <a:r>
              <a:rPr lang="en-US" altLang="en-US" sz="1400">
                <a:latin typeface="Arial" panose="020B0604020202020204" pitchFamily="34" charset="0"/>
              </a:rPr>
              <a:t>.  The caller is responsible for calling CONNECTDATA.pUnk-&gt;Release </a:t>
            </a:r>
          </a:p>
          <a:p>
            <a:r>
              <a:rPr lang="en-US" altLang="en-US" sz="1400">
                <a:latin typeface="Arial" panose="020B0604020202020204" pitchFamily="34" charset="0"/>
              </a:rPr>
              <a:t>for each element in the array once this method returns successfully. If </a:t>
            </a:r>
            <a:r>
              <a:rPr lang="en-US" altLang="en-US" sz="1400" i="1">
                <a:latin typeface="Arial" panose="020B0604020202020204" pitchFamily="34" charset="0"/>
              </a:rPr>
              <a:t>cConnections</a:t>
            </a:r>
            <a:r>
              <a:rPr lang="en-US" altLang="en-US" sz="1400">
                <a:latin typeface="Arial" panose="020B0604020202020204" pitchFamily="34" charset="0"/>
              </a:rPr>
              <a:t> is greater than one, the caller must also pass a non-NULL pointer to </a:t>
            </a:r>
            <a:r>
              <a:rPr lang="en-US" altLang="en-US" sz="1400" i="1">
                <a:latin typeface="Arial" panose="020B0604020202020204" pitchFamily="34" charset="0"/>
              </a:rPr>
              <a:t>pcFetched</a:t>
            </a:r>
            <a:r>
              <a:rPr lang="en-US" altLang="en-US" sz="1400">
                <a:latin typeface="Arial" panose="020B0604020202020204" pitchFamily="34" charset="0"/>
              </a:rPr>
              <a:t> to get the number of pointers it has to release.  E_NOTIMPL is not allowed as a return value. If an error value is returned, no entries in the </a:t>
            </a:r>
            <a:r>
              <a:rPr lang="en-US" altLang="en-US" sz="1400" i="1">
                <a:latin typeface="Arial" panose="020B0604020202020204" pitchFamily="34" charset="0"/>
              </a:rPr>
              <a:t>rgpcd</a:t>
            </a:r>
            <a:r>
              <a:rPr lang="en-US" altLang="en-US" sz="1400">
                <a:latin typeface="Arial" panose="020B0604020202020204" pitchFamily="34" charset="0"/>
              </a:rPr>
              <a:t> array are valid on exit and require no release. </a:t>
            </a:r>
            <a:br>
              <a:rPr lang="en-US" altLang="en-US" sz="1400">
                <a:latin typeface="Arial" panose="020B0604020202020204" pitchFamily="34" charset="0"/>
              </a:rPr>
            </a:br>
            <a:endParaRPr lang="en-US" altLang="en-US" sz="1400">
              <a:latin typeface="Arial" panose="020B0604020202020204" pitchFamily="34" charset="0"/>
            </a:endParaRPr>
          </a:p>
          <a:p>
            <a:r>
              <a:rPr lang="en-US" altLang="en-US" sz="1400" b="1" u="sng">
                <a:latin typeface="Arial" panose="020B0604020202020204" pitchFamily="34" charset="0"/>
              </a:rPr>
              <a:t>IEnumConnections::Skip</a:t>
            </a:r>
            <a:r>
              <a:rPr lang="en-US" altLang="en-US" sz="1400">
                <a:latin typeface="Arial" panose="020B0604020202020204" pitchFamily="34" charset="0"/>
              </a:rPr>
              <a:t> </a:t>
            </a:r>
          </a:p>
          <a:p>
            <a:r>
              <a:rPr lang="en-US" altLang="en-US" sz="1400">
                <a:latin typeface="Arial" panose="020B0604020202020204" pitchFamily="34" charset="0"/>
              </a:rPr>
              <a:t>Instructs the enumerator to skip the next </a:t>
            </a:r>
            <a:r>
              <a:rPr lang="en-US" altLang="en-US" sz="1400" i="1">
                <a:latin typeface="Arial" panose="020B0604020202020204" pitchFamily="34" charset="0"/>
              </a:rPr>
              <a:t>cConnections</a:t>
            </a:r>
            <a:r>
              <a:rPr lang="en-US" altLang="en-US" sz="1400">
                <a:latin typeface="Arial" panose="020B0604020202020204" pitchFamily="34" charset="0"/>
              </a:rPr>
              <a:t> elements in the enumeration so that the next call to </a:t>
            </a:r>
            <a:r>
              <a:rPr lang="en-US" altLang="en-US" sz="1400" b="1">
                <a:latin typeface="Arial" panose="020B0604020202020204" pitchFamily="34" charset="0"/>
              </a:rPr>
              <a:t>IEnumConnections::Next</a:t>
            </a:r>
            <a:r>
              <a:rPr lang="en-US" altLang="en-US" sz="1400">
                <a:latin typeface="Arial" panose="020B0604020202020204" pitchFamily="34" charset="0"/>
              </a:rPr>
              <a:t> will not return those elements. </a:t>
            </a:r>
          </a:p>
          <a:p>
            <a:br>
              <a:rPr lang="en-US" altLang="en-US" sz="1400" b="1">
                <a:latin typeface="Arial" panose="020B0604020202020204" pitchFamily="34" charset="0"/>
              </a:rPr>
            </a:br>
            <a:r>
              <a:rPr lang="en-US" altLang="en-US" sz="1400" b="1" u="sng">
                <a:latin typeface="Arial" panose="020B0604020202020204" pitchFamily="34" charset="0"/>
              </a:rPr>
              <a:t>IEnumConnections::Reset</a:t>
            </a:r>
            <a:r>
              <a:rPr lang="en-US" altLang="en-US" sz="1400">
                <a:latin typeface="Arial" panose="020B0604020202020204" pitchFamily="34" charset="0"/>
              </a:rPr>
              <a:t> </a:t>
            </a:r>
          </a:p>
          <a:p>
            <a:r>
              <a:rPr lang="en-US" altLang="en-US" sz="1400">
                <a:latin typeface="Arial" panose="020B0604020202020204" pitchFamily="34" charset="0"/>
              </a:rPr>
              <a:t>Instructs the enumerator to position itself at the beginning of the list of elements.  There is no </a:t>
            </a:r>
          </a:p>
          <a:p>
            <a:r>
              <a:rPr lang="en-US" altLang="en-US" sz="1400">
                <a:latin typeface="Arial" panose="020B0604020202020204" pitchFamily="34" charset="0"/>
              </a:rPr>
              <a:t>guarantee that the same set of elements will be enumerated on each pass through the list. It </a:t>
            </a:r>
          </a:p>
          <a:p>
            <a:r>
              <a:rPr lang="en-US" altLang="en-US" sz="1400">
                <a:latin typeface="Arial" panose="020B0604020202020204" pitchFamily="34" charset="0"/>
              </a:rPr>
              <a:t>depends on the collection being enumerated. It is too expensive for some collections, such as </a:t>
            </a:r>
          </a:p>
          <a:p>
            <a:r>
              <a:rPr lang="en-US" altLang="en-US" sz="1400">
                <a:latin typeface="Arial" panose="020B0604020202020204" pitchFamily="34" charset="0"/>
              </a:rPr>
              <a:t>files in a directory, to maintain a specific state. </a:t>
            </a:r>
          </a:p>
          <a:p>
            <a:br>
              <a:rPr lang="en-US" altLang="en-US" sz="1400" b="1">
                <a:latin typeface="Arial" panose="020B0604020202020204" pitchFamily="34" charset="0"/>
              </a:rPr>
            </a:br>
            <a:r>
              <a:rPr lang="en-US" altLang="en-US" sz="1400" b="1" u="sng">
                <a:latin typeface="Arial" panose="020B0604020202020204" pitchFamily="34" charset="0"/>
              </a:rPr>
              <a:t>IEnumConnections::Clone</a:t>
            </a:r>
            <a:r>
              <a:rPr lang="en-US" altLang="en-US" sz="1400">
                <a:latin typeface="Arial" panose="020B0604020202020204" pitchFamily="34" charset="0"/>
              </a:rPr>
              <a:t> </a:t>
            </a:r>
          </a:p>
          <a:p>
            <a:r>
              <a:rPr lang="en-US" altLang="en-US" sz="1400">
                <a:latin typeface="Arial" panose="020B0604020202020204" pitchFamily="34" charset="0"/>
              </a:rPr>
              <a:t>Creates another connection point enumerator with the same state as the current enumerator to </a:t>
            </a:r>
          </a:p>
          <a:p>
            <a:r>
              <a:rPr lang="en-US" altLang="en-US" sz="1400">
                <a:latin typeface="Arial" panose="020B0604020202020204" pitchFamily="34" charset="0"/>
              </a:rPr>
              <a:t>iterate over the same list. This method makes it possible to record a point in the enumeration </a:t>
            </a:r>
          </a:p>
          <a:p>
            <a:r>
              <a:rPr lang="en-US" altLang="en-US" sz="1400">
                <a:latin typeface="Arial" panose="020B0604020202020204" pitchFamily="34" charset="0"/>
              </a:rPr>
              <a:t>sequence in order to return to that point at a later time.  The caller must release this new enum-</a:t>
            </a:r>
          </a:p>
          <a:p>
            <a:r>
              <a:rPr lang="en-US" altLang="en-US" sz="1400">
                <a:latin typeface="Arial" panose="020B0604020202020204" pitchFamily="34" charset="0"/>
              </a:rPr>
              <a:t>erator separately from the first enumerator.</a:t>
            </a:r>
            <a:r>
              <a:rPr lang="en-US" altLang="en-US" sz="14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5B4DEC3-49E2-470C-813D-15F7A0DA43DC}"/>
              </a:ext>
            </a:extLst>
          </p:cNvPr>
          <p:cNvSpPr>
            <a:spLocks noGrp="1" noChangeArrowheads="1"/>
          </p:cNvSpPr>
          <p:nvPr>
            <p:ph type="title"/>
          </p:nvPr>
        </p:nvSpPr>
        <p:spPr/>
        <p:txBody>
          <a:bodyPr/>
          <a:lstStyle/>
          <a:p>
            <a:r>
              <a:rPr lang="en-US" altLang="en-US"/>
              <a:t>Uniform Data Transfer</a:t>
            </a:r>
          </a:p>
        </p:txBody>
      </p:sp>
      <p:graphicFrame>
        <p:nvGraphicFramePr>
          <p:cNvPr id="4099" name="Object 3">
            <a:extLst>
              <a:ext uri="{FF2B5EF4-FFF2-40B4-BE49-F238E27FC236}">
                <a16:creationId xmlns:a16="http://schemas.microsoft.com/office/drawing/2014/main" id="{D28B7E2D-CC84-4329-AEEF-525A4EF38B21}"/>
              </a:ext>
            </a:extLst>
          </p:cNvPr>
          <p:cNvGraphicFramePr>
            <a:graphicFrameLocks noChangeAspect="1"/>
          </p:cNvGraphicFramePr>
          <p:nvPr/>
        </p:nvGraphicFramePr>
        <p:xfrm>
          <a:off x="990600" y="1981200"/>
          <a:ext cx="7129463" cy="3698875"/>
        </p:xfrm>
        <a:graphic>
          <a:graphicData uri="http://schemas.openxmlformats.org/presentationml/2006/ole">
            <mc:AlternateContent xmlns:mc="http://schemas.openxmlformats.org/markup-compatibility/2006">
              <mc:Choice xmlns:v="urn:schemas-microsoft-com:vml" Requires="v">
                <p:oleObj spid="_x0000_s4100" name="Visio" r:id="rId3" imgW="7127458" imgH="3698402" progId="Visio.Drawing.11">
                  <p:embed/>
                </p:oleObj>
              </mc:Choice>
              <mc:Fallback>
                <p:oleObj name="Visio" r:id="rId3" imgW="7127458" imgH="3698402"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981200"/>
                        <a:ext cx="7129463"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5E9CB8B-4CDF-4F41-91A9-9922676F9FBA}"/>
              </a:ext>
            </a:extLst>
          </p:cNvPr>
          <p:cNvSpPr>
            <a:spLocks noGrp="1" noChangeArrowheads="1"/>
          </p:cNvSpPr>
          <p:nvPr>
            <p:ph type="title"/>
          </p:nvPr>
        </p:nvSpPr>
        <p:spPr/>
        <p:txBody>
          <a:bodyPr/>
          <a:lstStyle/>
          <a:p>
            <a:r>
              <a:rPr lang="en-US" altLang="en-US"/>
              <a:t>IDataObject</a:t>
            </a:r>
          </a:p>
        </p:txBody>
      </p:sp>
      <p:sp>
        <p:nvSpPr>
          <p:cNvPr id="5123" name="Rectangle 3">
            <a:extLst>
              <a:ext uri="{FF2B5EF4-FFF2-40B4-BE49-F238E27FC236}">
                <a16:creationId xmlns:a16="http://schemas.microsoft.com/office/drawing/2014/main" id="{7F5F160A-3658-43B7-B699-B86733AC8C6F}"/>
              </a:ext>
            </a:extLst>
          </p:cNvPr>
          <p:cNvSpPr>
            <a:spLocks noGrp="1" noChangeArrowheads="1"/>
          </p:cNvSpPr>
          <p:nvPr>
            <p:ph type="body" idx="1"/>
          </p:nvPr>
        </p:nvSpPr>
        <p:spPr/>
        <p:txBody>
          <a:bodyPr/>
          <a:lstStyle/>
          <a:p>
            <a:r>
              <a:rPr lang="en-US" altLang="en-US"/>
              <a:t>The IDataObject interface uses two structures to support the transfer of data.  The first is:</a:t>
            </a:r>
            <a:br>
              <a:rPr lang="en-US" altLang="en-US"/>
            </a:br>
            <a:endParaRPr lang="en-US" altLang="en-US"/>
          </a:p>
          <a:p>
            <a:pPr lvl="1"/>
            <a:r>
              <a:rPr lang="en-US" altLang="en-US"/>
              <a:t>FORMATETC describes the data being transferred:</a:t>
            </a:r>
          </a:p>
          <a:p>
            <a:pPr lvl="2"/>
            <a:r>
              <a:rPr lang="en-US" altLang="en-US"/>
              <a:t>data format - could be the standard clipboard formats or custom formats defined by the data object and known by the client</a:t>
            </a:r>
          </a:p>
          <a:p>
            <a:pPr lvl="2"/>
            <a:r>
              <a:rPr lang="en-US" altLang="en-US"/>
              <a:t>target device - details about the intended destination, e.g., printer with a given resolution</a:t>
            </a:r>
          </a:p>
          <a:p>
            <a:pPr lvl="2"/>
            <a:r>
              <a:rPr lang="en-US" altLang="en-US"/>
              <a:t>role for which the data is designed - icon, thumbnail image, full screen bitmap</a:t>
            </a:r>
          </a:p>
          <a:p>
            <a:pPr lvl="2"/>
            <a:r>
              <a:rPr lang="en-US" altLang="en-US"/>
              <a:t>how the data should be transferred - global memory, disk file, storage objects</a:t>
            </a:r>
          </a:p>
          <a:p>
            <a:pPr lvl="2"/>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B0FC160-9264-4E5E-9E73-9D9DF34B2B0F}"/>
              </a:ext>
            </a:extLst>
          </p:cNvPr>
          <p:cNvSpPr>
            <a:spLocks noGrp="1" noChangeArrowheads="1"/>
          </p:cNvSpPr>
          <p:nvPr>
            <p:ph type="title"/>
          </p:nvPr>
        </p:nvSpPr>
        <p:spPr/>
        <p:txBody>
          <a:bodyPr/>
          <a:lstStyle/>
          <a:p>
            <a:r>
              <a:rPr lang="en-US" altLang="en-US"/>
              <a:t>IDataObject</a:t>
            </a:r>
          </a:p>
        </p:txBody>
      </p:sp>
      <p:sp>
        <p:nvSpPr>
          <p:cNvPr id="6147" name="Rectangle 3">
            <a:extLst>
              <a:ext uri="{FF2B5EF4-FFF2-40B4-BE49-F238E27FC236}">
                <a16:creationId xmlns:a16="http://schemas.microsoft.com/office/drawing/2014/main" id="{FC64D29C-4FEF-4A23-B136-A0AC9B47D176}"/>
              </a:ext>
            </a:extLst>
          </p:cNvPr>
          <p:cNvSpPr>
            <a:spLocks noGrp="1" noChangeArrowheads="1"/>
          </p:cNvSpPr>
          <p:nvPr>
            <p:ph type="body" idx="1"/>
          </p:nvPr>
        </p:nvSpPr>
        <p:spPr/>
        <p:txBody>
          <a:bodyPr/>
          <a:lstStyle/>
          <a:p>
            <a:r>
              <a:rPr lang="en-US" altLang="en-US"/>
              <a:t>The IDataObject interface uses two structures to support the transfer of data.  The second is:</a:t>
            </a:r>
            <a:br>
              <a:rPr lang="en-US" altLang="en-US"/>
            </a:br>
            <a:endParaRPr lang="en-US" altLang="en-US"/>
          </a:p>
          <a:p>
            <a:pPr lvl="1"/>
            <a:r>
              <a:rPr lang="en-US" altLang="en-US"/>
              <a:t>STGMEDIUM describes where the data is stored:</a:t>
            </a:r>
          </a:p>
          <a:p>
            <a:pPr lvl="2"/>
            <a:r>
              <a:rPr lang="en-US" altLang="en-US"/>
              <a:t>tag which tells a marshaler how the data is stored</a:t>
            </a:r>
          </a:p>
          <a:p>
            <a:pPr lvl="2"/>
            <a:r>
              <a:rPr lang="en-US" altLang="en-US"/>
              <a:t>a union which indicates that the data is stored in:</a:t>
            </a:r>
          </a:p>
          <a:p>
            <a:pPr lvl="3"/>
            <a:r>
              <a:rPr lang="en-US" altLang="en-US"/>
              <a:t>bitmap</a:t>
            </a:r>
          </a:p>
          <a:p>
            <a:pPr lvl="3"/>
            <a:r>
              <a:rPr lang="en-US" altLang="en-US"/>
              <a:t>metafile</a:t>
            </a:r>
          </a:p>
          <a:p>
            <a:pPr lvl="3"/>
            <a:r>
              <a:rPr lang="en-US" altLang="en-US"/>
              <a:t>global memory</a:t>
            </a:r>
          </a:p>
          <a:p>
            <a:pPr lvl="3"/>
            <a:r>
              <a:rPr lang="en-US" altLang="en-US"/>
              <a:t>file</a:t>
            </a:r>
          </a:p>
          <a:p>
            <a:pPr lvl="3"/>
            <a:r>
              <a:rPr lang="en-US" altLang="en-US"/>
              <a:t>stream</a:t>
            </a:r>
          </a:p>
          <a:p>
            <a:pPr lvl="3"/>
            <a:r>
              <a:rPr lang="en-US" altLang="en-US"/>
              <a:t>storage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E75D3EB-39B9-437D-99C3-03CB6F8DFE81}"/>
              </a:ext>
            </a:extLst>
          </p:cNvPr>
          <p:cNvSpPr>
            <a:spLocks noGrp="1" noChangeArrowheads="1"/>
          </p:cNvSpPr>
          <p:nvPr>
            <p:ph type="title"/>
          </p:nvPr>
        </p:nvSpPr>
        <p:spPr/>
        <p:txBody>
          <a:bodyPr/>
          <a:lstStyle/>
          <a:p>
            <a:r>
              <a:rPr lang="en-US" altLang="en-US"/>
              <a:t>Data Object</a:t>
            </a:r>
          </a:p>
        </p:txBody>
      </p:sp>
      <p:graphicFrame>
        <p:nvGraphicFramePr>
          <p:cNvPr id="7171" name="Object 5">
            <a:extLst>
              <a:ext uri="{FF2B5EF4-FFF2-40B4-BE49-F238E27FC236}">
                <a16:creationId xmlns:a16="http://schemas.microsoft.com/office/drawing/2014/main" id="{DD2B0220-9785-4A05-9BDC-C4FCC284D8E1}"/>
              </a:ext>
            </a:extLst>
          </p:cNvPr>
          <p:cNvGraphicFramePr>
            <a:graphicFrameLocks noChangeAspect="1"/>
          </p:cNvGraphicFramePr>
          <p:nvPr/>
        </p:nvGraphicFramePr>
        <p:xfrm>
          <a:off x="1295400" y="2362200"/>
          <a:ext cx="6557963" cy="2636838"/>
        </p:xfrm>
        <a:graphic>
          <a:graphicData uri="http://schemas.openxmlformats.org/presentationml/2006/ole">
            <mc:AlternateContent xmlns:mc="http://schemas.openxmlformats.org/markup-compatibility/2006">
              <mc:Choice xmlns:v="urn:schemas-microsoft-com:vml" Requires="v">
                <p:oleObj spid="_x0000_s7172" name="VISIO" r:id="rId3" imgW="6556248" imgH="2636520" progId="Visio.Drawing.4">
                  <p:embed/>
                </p:oleObj>
              </mc:Choice>
              <mc:Fallback>
                <p:oleObj name="VISIO" r:id="rId3" imgW="6556248" imgH="2636520" progId="Visio.Drawing.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362200"/>
                        <a:ext cx="6557963" cy="263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AA8C4B4-8168-4656-9DA6-795707476082}"/>
              </a:ext>
            </a:extLst>
          </p:cNvPr>
          <p:cNvSpPr>
            <a:spLocks noGrp="1" noChangeArrowheads="1"/>
          </p:cNvSpPr>
          <p:nvPr>
            <p:ph type="title"/>
          </p:nvPr>
        </p:nvSpPr>
        <p:spPr/>
        <p:txBody>
          <a:bodyPr/>
          <a:lstStyle/>
          <a:p>
            <a:r>
              <a:rPr lang="en-US" altLang="en-US"/>
              <a:t>IDataObject Methods</a:t>
            </a:r>
          </a:p>
        </p:txBody>
      </p:sp>
      <p:sp>
        <p:nvSpPr>
          <p:cNvPr id="8195" name="Rectangle 3">
            <a:extLst>
              <a:ext uri="{FF2B5EF4-FFF2-40B4-BE49-F238E27FC236}">
                <a16:creationId xmlns:a16="http://schemas.microsoft.com/office/drawing/2014/main" id="{4371CF1D-30AB-4F6A-9C00-AF682A96A381}"/>
              </a:ext>
            </a:extLst>
          </p:cNvPr>
          <p:cNvSpPr>
            <a:spLocks noChangeArrowheads="1"/>
          </p:cNvSpPr>
          <p:nvPr/>
        </p:nvSpPr>
        <p:spPr bwMode="auto">
          <a:xfrm>
            <a:off x="381000" y="1600200"/>
            <a:ext cx="82296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500"/>
              </a:spcBef>
              <a:spcAft>
                <a:spcPts val="500"/>
              </a:spcAft>
            </a:pPr>
            <a:r>
              <a:rPr lang="en-US" altLang="en-US" sz="1400" b="1" u="sng">
                <a:solidFill>
                  <a:schemeClr val="accent2"/>
                </a:solidFill>
                <a:latin typeface="Tahoma" panose="020B0604030504040204" pitchFamily="34" charset="0"/>
              </a:rPr>
              <a:t>GetData</a:t>
            </a:r>
            <a:br>
              <a:rPr lang="en-US" altLang="en-US" sz="1400" b="1" u="sng">
                <a:solidFill>
                  <a:schemeClr val="accent2"/>
                </a:solidFill>
                <a:latin typeface="Tahoma" panose="020B0604030504040204" pitchFamily="34" charset="0"/>
                <a:hlinkClick r:id="rId2" action="ppaction://hlinkfile"/>
              </a:rPr>
            </a:br>
            <a:r>
              <a:rPr lang="en-US" altLang="en-US" sz="1400">
                <a:solidFill>
                  <a:schemeClr val="accent2"/>
                </a:solidFill>
                <a:latin typeface="Tahoma" panose="020B0604030504040204" pitchFamily="34" charset="0"/>
              </a:rPr>
              <a:t>Renders the data described in a </a:t>
            </a:r>
            <a:r>
              <a:rPr lang="en-US" altLang="en-US" sz="1400" b="1">
                <a:solidFill>
                  <a:schemeClr val="accent2"/>
                </a:solidFill>
                <a:latin typeface="Tahoma" panose="020B0604030504040204" pitchFamily="34" charset="0"/>
              </a:rPr>
              <a:t>FORMATETC</a:t>
            </a:r>
            <a:r>
              <a:rPr lang="en-US" altLang="en-US" sz="1400">
                <a:solidFill>
                  <a:schemeClr val="accent2"/>
                </a:solidFill>
                <a:latin typeface="Tahoma" panose="020B0604030504040204" pitchFamily="34" charset="0"/>
              </a:rPr>
              <a:t> structure and transfers it through the </a:t>
            </a:r>
            <a:r>
              <a:rPr lang="en-US" altLang="en-US" sz="1400" b="1">
                <a:solidFill>
                  <a:schemeClr val="accent2"/>
                </a:solidFill>
                <a:latin typeface="Tahoma" panose="020B0604030504040204" pitchFamily="34" charset="0"/>
              </a:rPr>
              <a:t>STGMEDIUM</a:t>
            </a:r>
            <a:r>
              <a:rPr lang="en-US" altLang="en-US" sz="1400">
                <a:solidFill>
                  <a:schemeClr val="accent2"/>
                </a:solidFill>
                <a:latin typeface="Tahoma" panose="020B0604030504040204" pitchFamily="34" charset="0"/>
              </a:rPr>
              <a:t> structure.	</a:t>
            </a:r>
          </a:p>
          <a:p>
            <a:pPr>
              <a:spcBef>
                <a:spcPts val="500"/>
              </a:spcBef>
              <a:spcAft>
                <a:spcPts val="500"/>
              </a:spcAft>
            </a:pPr>
            <a:r>
              <a:rPr lang="en-US" altLang="en-US" sz="1400" b="1" u="sng">
                <a:solidFill>
                  <a:schemeClr val="accent2"/>
                </a:solidFill>
                <a:latin typeface="Tahoma" panose="020B0604030504040204" pitchFamily="34" charset="0"/>
              </a:rPr>
              <a:t>GetDataHere</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Renders the data described in a </a:t>
            </a:r>
            <a:r>
              <a:rPr lang="en-US" altLang="en-US" sz="1400" b="1">
                <a:solidFill>
                  <a:schemeClr val="accent2"/>
                </a:solidFill>
                <a:latin typeface="Tahoma" panose="020B0604030504040204" pitchFamily="34" charset="0"/>
              </a:rPr>
              <a:t>FORMATETC</a:t>
            </a:r>
            <a:r>
              <a:rPr lang="en-US" altLang="en-US" sz="1400">
                <a:solidFill>
                  <a:schemeClr val="accent2"/>
                </a:solidFill>
                <a:latin typeface="Tahoma" panose="020B0604030504040204" pitchFamily="34" charset="0"/>
              </a:rPr>
              <a:t> structure and transfers it through the </a:t>
            </a:r>
            <a:r>
              <a:rPr lang="en-US" altLang="en-US" sz="1400" b="1">
                <a:solidFill>
                  <a:schemeClr val="accent2"/>
                </a:solidFill>
                <a:latin typeface="Tahoma" panose="020B0604030504040204" pitchFamily="34" charset="0"/>
              </a:rPr>
              <a:t>STGMEDIUM</a:t>
            </a:r>
            <a:r>
              <a:rPr lang="en-US" altLang="en-US" sz="1400">
                <a:solidFill>
                  <a:schemeClr val="accent2"/>
                </a:solidFill>
                <a:latin typeface="Tahoma" panose="020B0604030504040204" pitchFamily="34" charset="0"/>
              </a:rPr>
              <a:t> structure allocated by the caller.	</a:t>
            </a:r>
          </a:p>
          <a:p>
            <a:pPr>
              <a:spcBef>
                <a:spcPts val="500"/>
              </a:spcBef>
              <a:spcAft>
                <a:spcPts val="500"/>
              </a:spcAft>
            </a:pPr>
            <a:r>
              <a:rPr lang="en-US" altLang="en-US" sz="1400" b="1" u="sng">
                <a:solidFill>
                  <a:schemeClr val="accent2"/>
                </a:solidFill>
                <a:latin typeface="Tahoma" panose="020B0604030504040204" pitchFamily="34" charset="0"/>
              </a:rPr>
              <a:t>QueryGetData</a:t>
            </a:r>
            <a:br>
              <a:rPr lang="en-US" altLang="en-US" sz="1400" b="1" u="sng">
                <a:solidFill>
                  <a:schemeClr val="accent2"/>
                </a:solidFill>
                <a:latin typeface="Tahoma" panose="020B0604030504040204" pitchFamily="34" charset="0"/>
                <a:hlinkClick r:id="rId3" action="ppaction://hlinkfile"/>
              </a:rPr>
            </a:br>
            <a:r>
              <a:rPr lang="en-US" altLang="en-US" sz="1400">
                <a:solidFill>
                  <a:schemeClr val="accent2"/>
                </a:solidFill>
                <a:latin typeface="Tahoma" panose="020B0604030504040204" pitchFamily="34" charset="0"/>
              </a:rPr>
              <a:t>Determines whether data object is capable of rendering data described in the </a:t>
            </a:r>
            <a:r>
              <a:rPr lang="en-US" altLang="en-US" sz="1400" b="1">
                <a:solidFill>
                  <a:schemeClr val="accent2"/>
                </a:solidFill>
                <a:latin typeface="Tahoma" panose="020B0604030504040204" pitchFamily="34" charset="0"/>
              </a:rPr>
              <a:t>FORMATETC</a:t>
            </a:r>
            <a:r>
              <a:rPr lang="en-US" altLang="en-US" sz="1400">
                <a:solidFill>
                  <a:schemeClr val="accent2"/>
                </a:solidFill>
                <a:latin typeface="Tahoma" panose="020B0604030504040204" pitchFamily="34" charset="0"/>
              </a:rPr>
              <a:t> structure.</a:t>
            </a:r>
          </a:p>
          <a:p>
            <a:pPr>
              <a:spcBef>
                <a:spcPts val="500"/>
              </a:spcBef>
              <a:spcAft>
                <a:spcPts val="500"/>
              </a:spcAft>
            </a:pPr>
            <a:r>
              <a:rPr lang="en-US" altLang="en-US" sz="1400" b="1" u="sng">
                <a:solidFill>
                  <a:schemeClr val="accent2"/>
                </a:solidFill>
                <a:latin typeface="Tahoma" panose="020B0604030504040204" pitchFamily="34" charset="0"/>
              </a:rPr>
              <a:t>GetCanonicalFormatEtc</a:t>
            </a:r>
            <a:br>
              <a:rPr lang="en-US" altLang="en-US" sz="1400" b="1" u="sng">
                <a:solidFill>
                  <a:schemeClr val="accent2"/>
                </a:solidFill>
                <a:latin typeface="Tahoma" panose="020B0604030504040204" pitchFamily="34" charset="0"/>
                <a:hlinkClick r:id="rId4" action="ppaction://hlinkfile"/>
              </a:rPr>
            </a:br>
            <a:r>
              <a:rPr lang="en-US" altLang="en-US" sz="1400">
                <a:solidFill>
                  <a:schemeClr val="accent2"/>
                </a:solidFill>
                <a:latin typeface="Tahoma" panose="020B0604030504040204" pitchFamily="34" charset="0"/>
              </a:rPr>
              <a:t>Provides a potentially different but logically equivalent </a:t>
            </a:r>
            <a:r>
              <a:rPr lang="en-US" altLang="en-US" sz="1400" b="1">
                <a:solidFill>
                  <a:schemeClr val="accent2"/>
                </a:solidFill>
                <a:latin typeface="Tahoma" panose="020B0604030504040204" pitchFamily="34" charset="0"/>
              </a:rPr>
              <a:t>FORMATETC</a:t>
            </a:r>
            <a:r>
              <a:rPr lang="en-US" altLang="en-US" sz="1400">
                <a:solidFill>
                  <a:schemeClr val="accent2"/>
                </a:solidFill>
                <a:latin typeface="Tahoma" panose="020B0604030504040204" pitchFamily="34" charset="0"/>
              </a:rPr>
              <a:t> structure.	</a:t>
            </a:r>
          </a:p>
          <a:p>
            <a:pPr>
              <a:spcBef>
                <a:spcPts val="500"/>
              </a:spcBef>
              <a:spcAft>
                <a:spcPts val="500"/>
              </a:spcAft>
            </a:pPr>
            <a:r>
              <a:rPr lang="en-US" altLang="en-US" sz="1400" b="1" u="sng">
                <a:solidFill>
                  <a:schemeClr val="accent2"/>
                </a:solidFill>
                <a:latin typeface="Tahoma" panose="020B0604030504040204" pitchFamily="34" charset="0"/>
              </a:rPr>
              <a:t>SetData</a:t>
            </a:r>
            <a:br>
              <a:rPr lang="en-US" altLang="en-US" sz="1400" b="1" u="sng">
                <a:solidFill>
                  <a:schemeClr val="accent2"/>
                </a:solidFill>
                <a:latin typeface="Tahoma" panose="020B0604030504040204" pitchFamily="34" charset="0"/>
                <a:hlinkClick r:id="rId5" action="ppaction://hlinkfile"/>
              </a:rPr>
            </a:br>
            <a:r>
              <a:rPr lang="en-US" altLang="en-US" sz="1400">
                <a:solidFill>
                  <a:schemeClr val="accent2"/>
                </a:solidFill>
                <a:latin typeface="Tahoma" panose="020B0604030504040204" pitchFamily="34" charset="0"/>
              </a:rPr>
              <a:t>Provides source data object with data described by a </a:t>
            </a:r>
            <a:r>
              <a:rPr lang="en-US" altLang="en-US" sz="1400" b="1">
                <a:solidFill>
                  <a:schemeClr val="accent2"/>
                </a:solidFill>
                <a:latin typeface="Tahoma" panose="020B0604030504040204" pitchFamily="34" charset="0"/>
              </a:rPr>
              <a:t>FORMATETC</a:t>
            </a:r>
            <a:r>
              <a:rPr lang="en-US" altLang="en-US" sz="1400">
                <a:solidFill>
                  <a:schemeClr val="accent2"/>
                </a:solidFill>
                <a:latin typeface="Tahoma" panose="020B0604030504040204" pitchFamily="34" charset="0"/>
              </a:rPr>
              <a:t> structure and </a:t>
            </a:r>
            <a:r>
              <a:rPr lang="en-US" altLang="en-US" sz="1400" b="1">
                <a:solidFill>
                  <a:schemeClr val="accent2"/>
                </a:solidFill>
                <a:latin typeface="Tahoma" panose="020B0604030504040204" pitchFamily="34" charset="0"/>
              </a:rPr>
              <a:t>STGMEDIUM</a:t>
            </a:r>
            <a:r>
              <a:rPr lang="en-US" altLang="en-US" sz="1400">
                <a:solidFill>
                  <a:schemeClr val="accent2"/>
                </a:solidFill>
                <a:latin typeface="Tahoma" panose="020B0604030504040204" pitchFamily="34" charset="0"/>
              </a:rPr>
              <a:t> structure.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27F5E73-482D-4493-AD15-BF3BF7588EFF}"/>
              </a:ext>
            </a:extLst>
          </p:cNvPr>
          <p:cNvSpPr>
            <a:spLocks noGrp="1" noChangeArrowheads="1"/>
          </p:cNvSpPr>
          <p:nvPr>
            <p:ph type="title"/>
          </p:nvPr>
        </p:nvSpPr>
        <p:spPr/>
        <p:txBody>
          <a:bodyPr/>
          <a:lstStyle/>
          <a:p>
            <a:r>
              <a:rPr lang="en-US" altLang="en-US"/>
              <a:t>IDataObject Methods (continued)</a:t>
            </a:r>
          </a:p>
        </p:txBody>
      </p:sp>
      <p:sp>
        <p:nvSpPr>
          <p:cNvPr id="9219" name="Rectangle 3">
            <a:extLst>
              <a:ext uri="{FF2B5EF4-FFF2-40B4-BE49-F238E27FC236}">
                <a16:creationId xmlns:a16="http://schemas.microsoft.com/office/drawing/2014/main" id="{96C31CAD-6F98-45C2-AFF0-40D0FF682174}"/>
              </a:ext>
            </a:extLst>
          </p:cNvPr>
          <p:cNvSpPr>
            <a:spLocks noChangeArrowheads="1"/>
          </p:cNvSpPr>
          <p:nvPr/>
        </p:nvSpPr>
        <p:spPr bwMode="auto">
          <a:xfrm>
            <a:off x="609600" y="1752600"/>
            <a:ext cx="79248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500"/>
              </a:spcBef>
              <a:spcAft>
                <a:spcPts val="500"/>
              </a:spcAft>
            </a:pPr>
            <a:r>
              <a:rPr lang="en-US" altLang="en-US" sz="1400" b="1" u="sng">
                <a:solidFill>
                  <a:schemeClr val="accent2"/>
                </a:solidFill>
                <a:latin typeface="Tahoma" panose="020B0604030504040204" pitchFamily="34" charset="0"/>
              </a:rPr>
              <a:t>EnumFormatEtc</a:t>
            </a:r>
            <a:br>
              <a:rPr lang="en-US" altLang="en-US" sz="1400" b="1" u="sng">
                <a:solidFill>
                  <a:schemeClr val="accent2"/>
                </a:solidFill>
                <a:latin typeface="Tahoma" panose="020B0604030504040204" pitchFamily="34" charset="0"/>
                <a:hlinkClick r:id="rId2" action="ppaction://hlinkfile"/>
              </a:rPr>
            </a:br>
            <a:r>
              <a:rPr lang="en-US" altLang="en-US" sz="1400">
                <a:solidFill>
                  <a:schemeClr val="accent2"/>
                </a:solidFill>
                <a:latin typeface="Tahoma" panose="020B0604030504040204" pitchFamily="34" charset="0"/>
              </a:rPr>
              <a:t>Creates and returns a pointer to an object to enumerate the </a:t>
            </a:r>
            <a:r>
              <a:rPr lang="en-US" altLang="en-US" sz="1400" b="1">
                <a:solidFill>
                  <a:schemeClr val="accent2"/>
                </a:solidFill>
                <a:latin typeface="Tahoma" panose="020B0604030504040204" pitchFamily="34" charset="0"/>
              </a:rPr>
              <a:t>FORMATETC</a:t>
            </a:r>
            <a:r>
              <a:rPr lang="en-US" altLang="en-US" sz="1400">
                <a:solidFill>
                  <a:schemeClr val="accent2"/>
                </a:solidFill>
                <a:latin typeface="Tahoma" panose="020B0604030504040204" pitchFamily="34" charset="0"/>
              </a:rPr>
              <a:t> supported by the data object.	</a:t>
            </a:r>
          </a:p>
          <a:p>
            <a:pPr>
              <a:spcBef>
                <a:spcPts val="500"/>
              </a:spcBef>
              <a:spcAft>
                <a:spcPts val="500"/>
              </a:spcAft>
            </a:pPr>
            <a:r>
              <a:rPr lang="en-US" altLang="en-US" sz="1400" b="1" u="sng">
                <a:solidFill>
                  <a:schemeClr val="accent2"/>
                </a:solidFill>
                <a:latin typeface="Tahoma" panose="020B0604030504040204" pitchFamily="34" charset="0"/>
              </a:rPr>
              <a:t>DAdvise</a:t>
            </a:r>
            <a:br>
              <a:rPr lang="en-US" altLang="en-US" sz="1400" b="1" u="sng">
                <a:solidFill>
                  <a:schemeClr val="accent2"/>
                </a:solidFill>
                <a:latin typeface="Tahoma" panose="020B0604030504040204" pitchFamily="34" charset="0"/>
                <a:hlinkClick r:id="rId3" action="ppaction://hlinkfile"/>
              </a:rPr>
            </a:br>
            <a:r>
              <a:rPr lang="en-US" altLang="en-US" sz="1400">
                <a:solidFill>
                  <a:schemeClr val="accent2"/>
                </a:solidFill>
                <a:latin typeface="Tahoma" panose="020B0604030504040204" pitchFamily="34" charset="0"/>
              </a:rPr>
              <a:t>Creates a connection between a data object and an advise sink so the advise sink can receive notifications of changes in the data object.	</a:t>
            </a:r>
          </a:p>
          <a:p>
            <a:pPr>
              <a:spcBef>
                <a:spcPts val="500"/>
              </a:spcBef>
              <a:spcAft>
                <a:spcPts val="500"/>
              </a:spcAft>
            </a:pPr>
            <a:r>
              <a:rPr lang="en-US" altLang="en-US" sz="1400" b="1" u="sng">
                <a:solidFill>
                  <a:schemeClr val="accent2"/>
                </a:solidFill>
                <a:latin typeface="Tahoma" panose="020B0604030504040204" pitchFamily="34" charset="0"/>
              </a:rPr>
              <a:t>DUnadvise</a:t>
            </a:r>
            <a:br>
              <a:rPr lang="en-US" altLang="en-US" sz="1400" b="1" u="sng">
                <a:solidFill>
                  <a:schemeClr val="accent2"/>
                </a:solidFill>
                <a:latin typeface="Tahoma" panose="020B0604030504040204" pitchFamily="34" charset="0"/>
                <a:hlinkClick r:id="rId4" action="ppaction://hlinkfile"/>
              </a:rPr>
            </a:br>
            <a:r>
              <a:rPr lang="en-US" altLang="en-US" sz="1400">
                <a:solidFill>
                  <a:schemeClr val="accent2"/>
                </a:solidFill>
                <a:latin typeface="Tahoma" panose="020B0604030504040204" pitchFamily="34" charset="0"/>
              </a:rPr>
              <a:t>Destroys a notification previously set up with the </a:t>
            </a:r>
            <a:r>
              <a:rPr lang="en-US" altLang="en-US" sz="1400" b="1">
                <a:solidFill>
                  <a:schemeClr val="accent2"/>
                </a:solidFill>
                <a:latin typeface="Tahoma" panose="020B0604030504040204" pitchFamily="34" charset="0"/>
              </a:rPr>
              <a:t>DAdvise</a:t>
            </a:r>
            <a:r>
              <a:rPr lang="en-US" altLang="en-US" sz="1400">
                <a:solidFill>
                  <a:schemeClr val="accent2"/>
                </a:solidFill>
                <a:latin typeface="Tahoma" panose="020B0604030504040204" pitchFamily="34" charset="0"/>
              </a:rPr>
              <a:t> method.	</a:t>
            </a:r>
          </a:p>
          <a:p>
            <a:pPr>
              <a:spcBef>
                <a:spcPts val="500"/>
              </a:spcBef>
              <a:spcAft>
                <a:spcPts val="500"/>
              </a:spcAft>
            </a:pPr>
            <a:r>
              <a:rPr lang="en-US" altLang="en-US" sz="1400" b="1" u="sng">
                <a:solidFill>
                  <a:schemeClr val="accent2"/>
                </a:solidFill>
                <a:latin typeface="Tahoma" panose="020B0604030504040204" pitchFamily="34" charset="0"/>
              </a:rPr>
              <a:t>EnumDAdvise</a:t>
            </a:r>
            <a:br>
              <a:rPr lang="en-US" altLang="en-US" sz="1400">
                <a:solidFill>
                  <a:schemeClr val="accent2"/>
                </a:solidFill>
                <a:latin typeface="Tahoma" panose="020B0604030504040204" pitchFamily="34" charset="0"/>
              </a:rPr>
            </a:br>
            <a:r>
              <a:rPr lang="en-US" altLang="en-US" sz="1400">
                <a:solidFill>
                  <a:schemeClr val="accent2"/>
                </a:solidFill>
                <a:latin typeface="Tahoma" panose="020B0604030504040204" pitchFamily="34" charset="0"/>
              </a:rPr>
              <a:t>Creates and returns a pointer to an object to enumerate the current advisory connections.	</a:t>
            </a:r>
          </a:p>
          <a:p>
            <a:pPr>
              <a:spcBef>
                <a:spcPts val="500"/>
              </a:spcBef>
              <a:spcAft>
                <a:spcPts val="500"/>
              </a:spcAft>
            </a:pPr>
            <a:endParaRPr lang="en-US" altLang="en-US" sz="1400">
              <a:solidFill>
                <a:schemeClr val="accent2"/>
              </a:solidFill>
              <a:latin typeface="Tahom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95539FD-4C98-4A99-B942-AAF879424DA8}"/>
              </a:ext>
            </a:extLst>
          </p:cNvPr>
          <p:cNvSpPr>
            <a:spLocks noGrp="1" noChangeArrowheads="1"/>
          </p:cNvSpPr>
          <p:nvPr>
            <p:ph type="title"/>
          </p:nvPr>
        </p:nvSpPr>
        <p:spPr/>
        <p:txBody>
          <a:bodyPr/>
          <a:lstStyle/>
          <a:p>
            <a:r>
              <a:rPr lang="en-US" altLang="en-US"/>
              <a:t>Notifications</a:t>
            </a:r>
          </a:p>
        </p:txBody>
      </p:sp>
      <p:sp>
        <p:nvSpPr>
          <p:cNvPr id="10243" name="Rectangle 3">
            <a:extLst>
              <a:ext uri="{FF2B5EF4-FFF2-40B4-BE49-F238E27FC236}">
                <a16:creationId xmlns:a16="http://schemas.microsoft.com/office/drawing/2014/main" id="{D0BB564F-2BF7-4ACE-BE13-C8C9A4F381E8}"/>
              </a:ext>
            </a:extLst>
          </p:cNvPr>
          <p:cNvSpPr>
            <a:spLocks noGrp="1" noChangeArrowheads="1"/>
          </p:cNvSpPr>
          <p:nvPr>
            <p:ph type="body" idx="1"/>
          </p:nvPr>
        </p:nvSpPr>
        <p:spPr/>
        <p:txBody>
          <a:bodyPr/>
          <a:lstStyle/>
          <a:p>
            <a:r>
              <a:rPr lang="en-US" altLang="en-US"/>
              <a:t>It may be important for the data object to notify a client of changes in its data content or views.</a:t>
            </a:r>
            <a:br>
              <a:rPr lang="en-US" altLang="en-US"/>
            </a:br>
            <a:endParaRPr lang="en-US" altLang="en-US"/>
          </a:p>
          <a:p>
            <a:r>
              <a:rPr lang="en-US" altLang="en-US"/>
              <a:t>The IAdvise interface was designed to support notification of the client by data objects in a general way (more general than the IDataObject interface):</a:t>
            </a:r>
            <a:br>
              <a:rPr lang="en-US" altLang="en-US"/>
            </a:br>
            <a:endParaRPr lang="en-US" altLang="en-US"/>
          </a:p>
          <a:p>
            <a:pPr lvl="1"/>
            <a:r>
              <a:rPr lang="en-US" altLang="en-US"/>
              <a:t>notify and get new data to the client</a:t>
            </a:r>
            <a:br>
              <a:rPr lang="en-US" altLang="en-US"/>
            </a:br>
            <a:endParaRPr lang="en-US" altLang="en-US"/>
          </a:p>
          <a:p>
            <a:pPr lvl="1"/>
            <a:r>
              <a:rPr lang="en-US" altLang="en-US"/>
              <a:t>notify the client of changes in view or data source</a:t>
            </a:r>
          </a:p>
        </p:txBody>
      </p:sp>
    </p:spTree>
  </p:cSld>
  <p:clrMapOvr>
    <a:masterClrMapping/>
  </p:clrMapOvr>
</p:sld>
</file>

<file path=ppt/theme/theme1.xml><?xml version="1.0" encoding="utf-8"?>
<a:theme xmlns:a="http://schemas.openxmlformats.org/drawingml/2006/main" name="Enterprise">
  <a:themeElements>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Enterpris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nterpri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terpri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terpri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terpri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terpri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nterpri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fawcett1</Template>
  <TotalTime>1606</TotalTime>
  <Words>426</Words>
  <Application>Microsoft Office PowerPoint</Application>
  <PresentationFormat>On-screen Show (4:3)</PresentationFormat>
  <Paragraphs>107</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30" baseType="lpstr">
      <vt:lpstr>Times New Roman</vt:lpstr>
      <vt:lpstr>Arial</vt:lpstr>
      <vt:lpstr>Tahoma</vt:lpstr>
      <vt:lpstr>Symbol</vt:lpstr>
      <vt:lpstr>Calibri</vt:lpstr>
      <vt:lpstr>Enterprise</vt:lpstr>
      <vt:lpstr>Microsoft Office Visio Drawing</vt:lpstr>
      <vt:lpstr>VISIO 4 Drawing</vt:lpstr>
      <vt:lpstr>Microsoft Visio Drawing</vt:lpstr>
      <vt:lpstr>Uniform Data Transfer and Connectable Objects</vt:lpstr>
      <vt:lpstr>Uniform Data Transfer</vt:lpstr>
      <vt:lpstr>Uniform Data Transfer</vt:lpstr>
      <vt:lpstr>IDataObject</vt:lpstr>
      <vt:lpstr>IDataObject</vt:lpstr>
      <vt:lpstr>Data Object</vt:lpstr>
      <vt:lpstr>IDataObject Methods</vt:lpstr>
      <vt:lpstr>IDataObject Methods (continued)</vt:lpstr>
      <vt:lpstr>Notifications</vt:lpstr>
      <vt:lpstr>IAdviseSink Methods</vt:lpstr>
      <vt:lpstr>Data Transfer Using IAdvise Interface</vt:lpstr>
      <vt:lpstr>Uniform Data Transfer using Notification</vt:lpstr>
      <vt:lpstr>Connectable Objects</vt:lpstr>
      <vt:lpstr>Connectable Objects</vt:lpstr>
      <vt:lpstr>Establishing Two-way Connections</vt:lpstr>
      <vt:lpstr>IConnectionPointContainer</vt:lpstr>
      <vt:lpstr>IConnectionPointContainer Interface</vt:lpstr>
      <vt:lpstr>IEnumConnectionPoints Interface</vt:lpstr>
      <vt:lpstr>IConnectionPoint</vt:lpstr>
      <vt:lpstr>IConnectionPoint Interface</vt:lpstr>
      <vt:lpstr>IEnumConnections</vt:lpstr>
    </vt:vector>
  </TitlesOfParts>
  <Company>Fawcett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Data Transfer and Connectable Objects</dc:title>
  <dc:creator>jim</dc:creator>
  <cp:lastModifiedBy>James Fawcett</cp:lastModifiedBy>
  <cp:revision>14</cp:revision>
  <cp:lastPrinted>2000-03-29T11:52:34Z</cp:lastPrinted>
  <dcterms:created xsi:type="dcterms:W3CDTF">1999-03-24T13:36:25Z</dcterms:created>
  <dcterms:modified xsi:type="dcterms:W3CDTF">2018-02-14T22:33:40Z</dcterms:modified>
</cp:coreProperties>
</file>