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2" r:id="rId1"/>
  </p:sldMasterIdLst>
  <p:notesMasterIdLst>
    <p:notesMasterId r:id="rId29"/>
  </p:notesMasterIdLst>
  <p:handoutMasterIdLst>
    <p:handoutMasterId r:id="rId30"/>
  </p:handoutMasterIdLst>
  <p:sldIdLst>
    <p:sldId id="354" r:id="rId2"/>
    <p:sldId id="267" r:id="rId3"/>
    <p:sldId id="355" r:id="rId4"/>
    <p:sldId id="357" r:id="rId5"/>
    <p:sldId id="358" r:id="rId6"/>
    <p:sldId id="364" r:id="rId7"/>
    <p:sldId id="359" r:id="rId8"/>
    <p:sldId id="356" r:id="rId9"/>
    <p:sldId id="360" r:id="rId10"/>
    <p:sldId id="381" r:id="rId11"/>
    <p:sldId id="362" r:id="rId12"/>
    <p:sldId id="363" r:id="rId13"/>
    <p:sldId id="370" r:id="rId14"/>
    <p:sldId id="361" r:id="rId15"/>
    <p:sldId id="369" r:id="rId16"/>
    <p:sldId id="371" r:id="rId17"/>
    <p:sldId id="365" r:id="rId18"/>
    <p:sldId id="372" r:id="rId19"/>
    <p:sldId id="366" r:id="rId20"/>
    <p:sldId id="373" r:id="rId21"/>
    <p:sldId id="367" r:id="rId22"/>
    <p:sldId id="374" r:id="rId23"/>
    <p:sldId id="368" r:id="rId24"/>
    <p:sldId id="375" r:id="rId25"/>
    <p:sldId id="383" r:id="rId26"/>
    <p:sldId id="384" r:id="rId27"/>
    <p:sldId id="3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224" autoAdjust="0"/>
    <p:restoredTop sz="90929"/>
  </p:normalViewPr>
  <p:slideViewPr>
    <p:cSldViewPr>
      <p:cViewPr varScale="1">
        <p:scale>
          <a:sx n="114" d="100"/>
          <a:sy n="114" d="100"/>
        </p:scale>
        <p:origin x="1574"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671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5080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9459" name="Rectangle 3"/>
          <p:cNvSpPr>
            <a:spLocks noGrp="1" noChangeArrowheads="1"/>
          </p:cNvSpPr>
          <p:nvPr>
            <p:ph type="dt" sz="quarter" idx="1"/>
          </p:nvPr>
        </p:nvSpPr>
        <p:spPr bwMode="auto">
          <a:xfrm>
            <a:off x="3886200" y="0"/>
            <a:ext cx="2971800" cy="5080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9460" name="Rectangle 4"/>
          <p:cNvSpPr>
            <a:spLocks noGrp="1" noChangeArrowheads="1"/>
          </p:cNvSpPr>
          <p:nvPr>
            <p:ph type="ftr" sz="quarter" idx="2"/>
          </p:nvPr>
        </p:nvSpPr>
        <p:spPr bwMode="auto">
          <a:xfrm>
            <a:off x="0" y="8636000"/>
            <a:ext cx="2971800" cy="5080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9461" name="Rectangle 5"/>
          <p:cNvSpPr>
            <a:spLocks noGrp="1" noChangeArrowheads="1"/>
          </p:cNvSpPr>
          <p:nvPr>
            <p:ph type="sldNum" sz="quarter" idx="3"/>
          </p:nvPr>
        </p:nvSpPr>
        <p:spPr bwMode="auto">
          <a:xfrm>
            <a:off x="3886200" y="8636000"/>
            <a:ext cx="2971800" cy="5080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1ED13E9-AF47-40EF-A7F4-ECBBE33ADCA3}" type="slidenum">
              <a:rPr lang="en-US"/>
              <a:pPr>
                <a:defRPr/>
              </a:pPr>
              <a:t>‹#›</a:t>
            </a:fld>
            <a:endParaRPr lang="en-US"/>
          </a:p>
        </p:txBody>
      </p:sp>
    </p:spTree>
    <p:extLst>
      <p:ext uri="{BB962C8B-B14F-4D97-AF65-F5344CB8AC3E}">
        <p14:creationId xmlns:p14="http://schemas.microsoft.com/office/powerpoint/2010/main" val="4267496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5080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171" name="Rectangle 3"/>
          <p:cNvSpPr>
            <a:spLocks noGrp="1" noChangeArrowheads="1"/>
          </p:cNvSpPr>
          <p:nvPr>
            <p:ph type="dt" idx="1"/>
          </p:nvPr>
        </p:nvSpPr>
        <p:spPr bwMode="auto">
          <a:xfrm>
            <a:off x="3886200" y="0"/>
            <a:ext cx="2971800" cy="5080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27125" y="711200"/>
            <a:ext cx="4605338" cy="34544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914400" y="4368800"/>
            <a:ext cx="5029200" cy="40640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0"/>
            <a:r>
              <a:rPr lang="en-US" noProof="0"/>
              <a:t>Second level</a:t>
            </a:r>
          </a:p>
          <a:p>
            <a:pPr lvl="0"/>
            <a:r>
              <a:rPr lang="en-US" noProof="0"/>
              <a:t>Third level</a:t>
            </a:r>
          </a:p>
          <a:p>
            <a:pPr lvl="0"/>
            <a:r>
              <a:rPr lang="en-US" noProof="0"/>
              <a:t>Fourth level</a:t>
            </a:r>
          </a:p>
          <a:p>
            <a:pPr lvl="0"/>
            <a:r>
              <a:rPr lang="en-US" noProof="0"/>
              <a:t>Fifth level</a:t>
            </a:r>
          </a:p>
        </p:txBody>
      </p:sp>
      <p:sp>
        <p:nvSpPr>
          <p:cNvPr id="7174" name="Rectangle 6"/>
          <p:cNvSpPr>
            <a:spLocks noGrp="1" noChangeArrowheads="1"/>
          </p:cNvSpPr>
          <p:nvPr>
            <p:ph type="ftr" sz="quarter" idx="4"/>
          </p:nvPr>
        </p:nvSpPr>
        <p:spPr bwMode="auto">
          <a:xfrm>
            <a:off x="0" y="8636000"/>
            <a:ext cx="2971800" cy="5080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175" name="Rectangle 7"/>
          <p:cNvSpPr>
            <a:spLocks noGrp="1" noChangeArrowheads="1"/>
          </p:cNvSpPr>
          <p:nvPr>
            <p:ph type="sldNum" sz="quarter" idx="5"/>
          </p:nvPr>
        </p:nvSpPr>
        <p:spPr bwMode="auto">
          <a:xfrm>
            <a:off x="3886200" y="8636000"/>
            <a:ext cx="2971800" cy="5080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C6C7956-5327-4CBC-8A82-A230A1830349}" type="slidenum">
              <a:rPr lang="en-US"/>
              <a:pPr>
                <a:defRPr/>
              </a:pPr>
              <a:t>‹#›</a:t>
            </a:fld>
            <a:endParaRPr lang="en-US"/>
          </a:p>
        </p:txBody>
      </p:sp>
    </p:spTree>
    <p:extLst>
      <p:ext uri="{BB962C8B-B14F-4D97-AF65-F5344CB8AC3E}">
        <p14:creationId xmlns:p14="http://schemas.microsoft.com/office/powerpoint/2010/main" val="13238097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Arial"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Arial"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Arial"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02502DB-F05E-41C7-B96D-7315D0590038}" type="slidenum">
              <a:rPr lang="en-US" sz="1200" smtClean="0"/>
              <a:pPr/>
              <a:t>1</a:t>
            </a:fld>
            <a:endParaRPr lang="en-US" sz="120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1372696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A59F4D0-AC84-4FA2-918B-047102AC11D9}" type="slidenum">
              <a:rPr lang="en-US" sz="1200" smtClean="0"/>
              <a:pPr/>
              <a:t>10</a:t>
            </a:fld>
            <a:endParaRPr lang="en-US"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12493301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24E4304-ABB6-4CDB-B60E-C8E478A52F75}" type="slidenum">
              <a:rPr lang="en-US" sz="1200" smtClean="0"/>
              <a:pPr/>
              <a:t>11</a:t>
            </a:fld>
            <a:endParaRPr lang="en-US" sz="120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6602629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A6D29EF-37FF-4899-BD7C-7EEB48F477AC}" type="slidenum">
              <a:rPr lang="en-US" sz="1200" smtClean="0"/>
              <a:pPr/>
              <a:t>12</a:t>
            </a:fld>
            <a:endParaRPr lang="en-US" sz="120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5264446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3F0A721-A103-4A7F-A181-69B81827BFFF}" type="slidenum">
              <a:rPr lang="en-US" sz="1200" smtClean="0"/>
              <a:pPr/>
              <a:t>13</a:t>
            </a:fld>
            <a:endParaRPr lang="en-US" sz="120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9294569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F6CAB61-F6A8-4AD4-9C64-1A69D7FBBC56}" type="slidenum">
              <a:rPr lang="en-US" sz="1200" smtClean="0"/>
              <a:pPr/>
              <a:t>14</a:t>
            </a:fld>
            <a:endParaRPr lang="en-US" sz="120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1136794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876B228-9C49-456E-8192-52CECA3E2280}" type="slidenum">
              <a:rPr lang="en-US" sz="1200" smtClean="0"/>
              <a:pPr/>
              <a:t>15</a:t>
            </a:fld>
            <a:endParaRPr lang="en-US" sz="120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2684217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DFA49B9-A3AB-4EA7-AA87-14962500CDBB}" type="slidenum">
              <a:rPr lang="en-US" sz="1200" smtClean="0"/>
              <a:pPr/>
              <a:t>16</a:t>
            </a:fld>
            <a:endParaRPr lang="en-US" sz="120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42107643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CFF07C6-C28F-4518-ACA3-ECE1EA8A64C8}" type="slidenum">
              <a:rPr lang="en-US" sz="1200" smtClean="0"/>
              <a:pPr/>
              <a:t>17</a:t>
            </a:fld>
            <a:endParaRPr lang="en-US" sz="120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3078430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DE7A8AE-E211-4C09-B206-DF915EE39051}" type="slidenum">
              <a:rPr lang="en-US" sz="1200" smtClean="0"/>
              <a:pPr/>
              <a:t>18</a:t>
            </a:fld>
            <a:endParaRPr lang="en-US" sz="120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40012825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822FF56-DD7F-4D74-9635-DBAF4CE24447}" type="slidenum">
              <a:rPr lang="en-US" sz="1200" smtClean="0"/>
              <a:pPr/>
              <a:t>19</a:t>
            </a:fld>
            <a:endParaRPr lang="en-US" sz="120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1315739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D381490-7BEF-4AB7-876D-50F7329C49A8}" type="slidenum">
              <a:rPr lang="en-US" sz="1200" smtClean="0"/>
              <a:pPr/>
              <a:t>2</a:t>
            </a:fld>
            <a:endParaRPr lang="en-US" sz="120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914384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EB711C0-8538-4852-87A7-8DD197DEB4FF}" type="slidenum">
              <a:rPr lang="en-US" sz="1200" smtClean="0"/>
              <a:pPr/>
              <a:t>20</a:t>
            </a:fld>
            <a:endParaRPr lang="en-US" sz="120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19414475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02BC3C3-8293-4796-B7EE-8C2E84304151}" type="slidenum">
              <a:rPr lang="en-US" sz="1200" smtClean="0"/>
              <a:pPr/>
              <a:t>21</a:t>
            </a:fld>
            <a:endParaRPr lang="en-US" sz="120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6058235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2B9B553-F76C-4A64-9B73-6A398A4E3B64}" type="slidenum">
              <a:rPr lang="en-US" sz="1200" smtClean="0"/>
              <a:pPr/>
              <a:t>22</a:t>
            </a:fld>
            <a:endParaRPr lang="en-US" sz="120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324836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336C7EE-0C6D-4EDF-9EFA-DC6D3F759E39}" type="slidenum">
              <a:rPr lang="en-US" sz="1200" smtClean="0"/>
              <a:pPr/>
              <a:t>23</a:t>
            </a:fld>
            <a:endParaRPr lang="en-US"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4172762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F8C3218-607B-47C0-9B81-7657A75582FF}" type="slidenum">
              <a:rPr lang="en-US" sz="1200" smtClean="0"/>
              <a:pPr/>
              <a:t>24</a:t>
            </a:fld>
            <a:endParaRPr lang="en-US" sz="120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613276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0700989-C9DD-4FF0-B55C-E4B67974A97D}" type="slidenum">
              <a:rPr lang="en-US" sz="1200" smtClean="0"/>
              <a:pPr/>
              <a:t>3</a:t>
            </a:fld>
            <a:endParaRPr lang="en-US" sz="12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6583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C3D4538-AECF-4BFA-955A-66EBBFE42373}" type="slidenum">
              <a:rPr lang="en-US" sz="1200" smtClean="0"/>
              <a:pPr/>
              <a:t>4</a:t>
            </a:fld>
            <a:endParaRPr lang="en-US"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586198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E6F1FB0-0968-4C06-8341-90B76122A7B6}" type="slidenum">
              <a:rPr lang="en-US" sz="1200" smtClean="0"/>
              <a:pPr/>
              <a:t>5</a:t>
            </a:fld>
            <a:endParaRPr lang="en-US" sz="120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44549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E8503D6-09DA-45E5-9CD8-7B97729DE99D}" type="slidenum">
              <a:rPr lang="en-US" sz="1200" smtClean="0"/>
              <a:pPr/>
              <a:t>6</a:t>
            </a:fld>
            <a:endParaRPr lang="en-US" sz="120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4714228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36F085F-526B-4A9F-9652-6C56F69DAC43}" type="slidenum">
              <a:rPr lang="en-US" sz="1200" smtClean="0"/>
              <a:pPr/>
              <a:t>7</a:t>
            </a:fld>
            <a:endParaRPr lang="en-US" sz="120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1243621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E08C81E-94CB-48F2-A073-6F9CBC465B3A}" type="slidenum">
              <a:rPr lang="en-US" sz="1200" smtClean="0"/>
              <a:pPr/>
              <a:t>8</a:t>
            </a:fld>
            <a:endParaRPr lang="en-US" sz="120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691172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D429E6B-517D-4BFF-B8D9-268A851244B4}" type="slidenum">
              <a:rPr lang="en-US" sz="1200" smtClean="0"/>
              <a:pPr/>
              <a:t>9</a:t>
            </a:fld>
            <a:endParaRPr 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1356786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E585B-5BE0-46BA-A9F3-773B1CBE42E4}"/>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4C706734-7211-41E2-9DE1-5E5CF95384A6}"/>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9C5F179E-CB22-4567-9F0A-3AECFDE28BF0}"/>
              </a:ext>
            </a:extLst>
          </p:cNvPr>
          <p:cNvSpPr>
            <a:spLocks noGrp="1"/>
          </p:cNvSpPr>
          <p:nvPr>
            <p:ph type="dt" sz="half" idx="10"/>
          </p:nvPr>
        </p:nvSpPr>
        <p:spPr/>
        <p:txBody>
          <a:bodyPr/>
          <a:lstStyle/>
          <a:p>
            <a:fld id="{4EAA42DB-5A92-41D9-87E5-409B0A3E62D0}" type="datetimeFigureOut">
              <a:rPr lang="en-US" smtClean="0"/>
              <a:t>1/24/2018</a:t>
            </a:fld>
            <a:endParaRPr lang="en-US"/>
          </a:p>
        </p:txBody>
      </p:sp>
      <p:sp>
        <p:nvSpPr>
          <p:cNvPr id="5" name="Footer Placeholder 4">
            <a:extLst>
              <a:ext uri="{FF2B5EF4-FFF2-40B4-BE49-F238E27FC236}">
                <a16:creationId xmlns:a16="http://schemas.microsoft.com/office/drawing/2014/main" id="{6DA664BB-14EB-481B-AAAF-68A58F2720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3CC392-807A-4EA4-98C2-C949E09CBFE5}"/>
              </a:ext>
            </a:extLst>
          </p:cNvPr>
          <p:cNvSpPr>
            <a:spLocks noGrp="1"/>
          </p:cNvSpPr>
          <p:nvPr>
            <p:ph type="sldNum" sz="quarter" idx="12"/>
          </p:nvPr>
        </p:nvSpPr>
        <p:spPr/>
        <p:txBody>
          <a:bodyPr/>
          <a:lstStyle/>
          <a:p>
            <a:fld id="{E79D64A3-F4D6-4A10-BDB4-03C7F37A4713}" type="slidenum">
              <a:rPr lang="en-US" smtClean="0"/>
              <a:t>‹#›</a:t>
            </a:fld>
            <a:endParaRPr lang="en-US"/>
          </a:p>
        </p:txBody>
      </p:sp>
    </p:spTree>
    <p:extLst>
      <p:ext uri="{BB962C8B-B14F-4D97-AF65-F5344CB8AC3E}">
        <p14:creationId xmlns:p14="http://schemas.microsoft.com/office/powerpoint/2010/main" val="1433508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DF2D6-6E37-4B81-9DA4-340668FE4B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7A50749-93A1-4E63-AC9B-22564DE1BE2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496D28-56F3-414F-AE46-63E9F07F88D0}"/>
              </a:ext>
            </a:extLst>
          </p:cNvPr>
          <p:cNvSpPr>
            <a:spLocks noGrp="1"/>
          </p:cNvSpPr>
          <p:nvPr>
            <p:ph type="dt" sz="half" idx="10"/>
          </p:nvPr>
        </p:nvSpPr>
        <p:spPr/>
        <p:txBody>
          <a:bodyPr/>
          <a:lstStyle/>
          <a:p>
            <a:fld id="{4EAA42DB-5A92-41D9-87E5-409B0A3E62D0}" type="datetimeFigureOut">
              <a:rPr lang="en-US" smtClean="0"/>
              <a:t>1/24/2018</a:t>
            </a:fld>
            <a:endParaRPr lang="en-US"/>
          </a:p>
        </p:txBody>
      </p:sp>
      <p:sp>
        <p:nvSpPr>
          <p:cNvPr id="5" name="Footer Placeholder 4">
            <a:extLst>
              <a:ext uri="{FF2B5EF4-FFF2-40B4-BE49-F238E27FC236}">
                <a16:creationId xmlns:a16="http://schemas.microsoft.com/office/drawing/2014/main" id="{0767C48D-8699-4E5A-8592-8F35911733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6A0736-37E1-410C-89FD-A061F6B7EF65}"/>
              </a:ext>
            </a:extLst>
          </p:cNvPr>
          <p:cNvSpPr>
            <a:spLocks noGrp="1"/>
          </p:cNvSpPr>
          <p:nvPr>
            <p:ph type="sldNum" sz="quarter" idx="12"/>
          </p:nvPr>
        </p:nvSpPr>
        <p:spPr/>
        <p:txBody>
          <a:bodyPr/>
          <a:lstStyle/>
          <a:p>
            <a:fld id="{E79D64A3-F4D6-4A10-BDB4-03C7F37A4713}" type="slidenum">
              <a:rPr lang="en-US" smtClean="0"/>
              <a:t>‹#›</a:t>
            </a:fld>
            <a:endParaRPr lang="en-US"/>
          </a:p>
        </p:txBody>
      </p:sp>
    </p:spTree>
    <p:extLst>
      <p:ext uri="{BB962C8B-B14F-4D97-AF65-F5344CB8AC3E}">
        <p14:creationId xmlns:p14="http://schemas.microsoft.com/office/powerpoint/2010/main" val="884346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424921-F0D8-4A4C-B987-F81DAC5FF4E9}"/>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9F0E7CD-57A0-43F6-B48B-3FB8BB4B9D13}"/>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7DC514-50EE-475D-A591-233C1B0919E4}"/>
              </a:ext>
            </a:extLst>
          </p:cNvPr>
          <p:cNvSpPr>
            <a:spLocks noGrp="1"/>
          </p:cNvSpPr>
          <p:nvPr>
            <p:ph type="dt" sz="half" idx="10"/>
          </p:nvPr>
        </p:nvSpPr>
        <p:spPr/>
        <p:txBody>
          <a:bodyPr/>
          <a:lstStyle/>
          <a:p>
            <a:fld id="{4EAA42DB-5A92-41D9-87E5-409B0A3E62D0}" type="datetimeFigureOut">
              <a:rPr lang="en-US" smtClean="0"/>
              <a:t>1/24/2018</a:t>
            </a:fld>
            <a:endParaRPr lang="en-US"/>
          </a:p>
        </p:txBody>
      </p:sp>
      <p:sp>
        <p:nvSpPr>
          <p:cNvPr id="5" name="Footer Placeholder 4">
            <a:extLst>
              <a:ext uri="{FF2B5EF4-FFF2-40B4-BE49-F238E27FC236}">
                <a16:creationId xmlns:a16="http://schemas.microsoft.com/office/drawing/2014/main" id="{E7841EED-D243-43B1-A7D5-600689C942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6C88C0-2379-4288-8691-619613776953}"/>
              </a:ext>
            </a:extLst>
          </p:cNvPr>
          <p:cNvSpPr>
            <a:spLocks noGrp="1"/>
          </p:cNvSpPr>
          <p:nvPr>
            <p:ph type="sldNum" sz="quarter" idx="12"/>
          </p:nvPr>
        </p:nvSpPr>
        <p:spPr/>
        <p:txBody>
          <a:bodyPr/>
          <a:lstStyle/>
          <a:p>
            <a:fld id="{E79D64A3-F4D6-4A10-BDB4-03C7F37A4713}" type="slidenum">
              <a:rPr lang="en-US" smtClean="0"/>
              <a:t>‹#›</a:t>
            </a:fld>
            <a:endParaRPr lang="en-US"/>
          </a:p>
        </p:txBody>
      </p:sp>
    </p:spTree>
    <p:extLst>
      <p:ext uri="{BB962C8B-B14F-4D97-AF65-F5344CB8AC3E}">
        <p14:creationId xmlns:p14="http://schemas.microsoft.com/office/powerpoint/2010/main" val="80455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792DD-E8E0-4DB5-AAAD-8179C8E60A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362B7E-3EF2-41CB-8350-1AEC498B777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8FCC21-BD26-430C-A403-FEAF58BFDC24}"/>
              </a:ext>
            </a:extLst>
          </p:cNvPr>
          <p:cNvSpPr>
            <a:spLocks noGrp="1"/>
          </p:cNvSpPr>
          <p:nvPr>
            <p:ph type="dt" sz="half" idx="10"/>
          </p:nvPr>
        </p:nvSpPr>
        <p:spPr/>
        <p:txBody>
          <a:bodyPr/>
          <a:lstStyle/>
          <a:p>
            <a:fld id="{4EAA42DB-5A92-41D9-87E5-409B0A3E62D0}" type="datetimeFigureOut">
              <a:rPr lang="en-US" smtClean="0"/>
              <a:t>1/24/2018</a:t>
            </a:fld>
            <a:endParaRPr lang="en-US"/>
          </a:p>
        </p:txBody>
      </p:sp>
      <p:sp>
        <p:nvSpPr>
          <p:cNvPr id="5" name="Footer Placeholder 4">
            <a:extLst>
              <a:ext uri="{FF2B5EF4-FFF2-40B4-BE49-F238E27FC236}">
                <a16:creationId xmlns:a16="http://schemas.microsoft.com/office/drawing/2014/main" id="{3E3323C9-3232-4F0F-9EC2-2FDDBF3FE1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A3E0D4-6532-4349-B397-027B65B7193C}"/>
              </a:ext>
            </a:extLst>
          </p:cNvPr>
          <p:cNvSpPr>
            <a:spLocks noGrp="1"/>
          </p:cNvSpPr>
          <p:nvPr>
            <p:ph type="sldNum" sz="quarter" idx="12"/>
          </p:nvPr>
        </p:nvSpPr>
        <p:spPr/>
        <p:txBody>
          <a:bodyPr/>
          <a:lstStyle/>
          <a:p>
            <a:fld id="{E79D64A3-F4D6-4A10-BDB4-03C7F37A4713}" type="slidenum">
              <a:rPr lang="en-US" smtClean="0"/>
              <a:t>‹#›</a:t>
            </a:fld>
            <a:endParaRPr lang="en-US"/>
          </a:p>
        </p:txBody>
      </p:sp>
    </p:spTree>
    <p:extLst>
      <p:ext uri="{BB962C8B-B14F-4D97-AF65-F5344CB8AC3E}">
        <p14:creationId xmlns:p14="http://schemas.microsoft.com/office/powerpoint/2010/main" val="3965962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38614-B38D-46E1-A88F-560A7ECFF85E}"/>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B478C58B-F3B8-4214-9C31-8B5170DAC89A}"/>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1E78B97-DFD3-4254-94D3-47BCD0270A30}"/>
              </a:ext>
            </a:extLst>
          </p:cNvPr>
          <p:cNvSpPr>
            <a:spLocks noGrp="1"/>
          </p:cNvSpPr>
          <p:nvPr>
            <p:ph type="dt" sz="half" idx="10"/>
          </p:nvPr>
        </p:nvSpPr>
        <p:spPr/>
        <p:txBody>
          <a:bodyPr/>
          <a:lstStyle/>
          <a:p>
            <a:fld id="{4EAA42DB-5A92-41D9-87E5-409B0A3E62D0}" type="datetimeFigureOut">
              <a:rPr lang="en-US" smtClean="0"/>
              <a:t>1/24/2018</a:t>
            </a:fld>
            <a:endParaRPr lang="en-US"/>
          </a:p>
        </p:txBody>
      </p:sp>
      <p:sp>
        <p:nvSpPr>
          <p:cNvPr id="5" name="Footer Placeholder 4">
            <a:extLst>
              <a:ext uri="{FF2B5EF4-FFF2-40B4-BE49-F238E27FC236}">
                <a16:creationId xmlns:a16="http://schemas.microsoft.com/office/drawing/2014/main" id="{8E319072-96F6-4C14-A706-53D2443104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2CA52C-D3CD-48F2-B90D-F8648A3B68F5}"/>
              </a:ext>
            </a:extLst>
          </p:cNvPr>
          <p:cNvSpPr>
            <a:spLocks noGrp="1"/>
          </p:cNvSpPr>
          <p:nvPr>
            <p:ph type="sldNum" sz="quarter" idx="12"/>
          </p:nvPr>
        </p:nvSpPr>
        <p:spPr/>
        <p:txBody>
          <a:bodyPr/>
          <a:lstStyle/>
          <a:p>
            <a:fld id="{E79D64A3-F4D6-4A10-BDB4-03C7F37A4713}" type="slidenum">
              <a:rPr lang="en-US" smtClean="0"/>
              <a:t>‹#›</a:t>
            </a:fld>
            <a:endParaRPr lang="en-US"/>
          </a:p>
        </p:txBody>
      </p:sp>
    </p:spTree>
    <p:extLst>
      <p:ext uri="{BB962C8B-B14F-4D97-AF65-F5344CB8AC3E}">
        <p14:creationId xmlns:p14="http://schemas.microsoft.com/office/powerpoint/2010/main" val="1355968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D1FC1-31D0-42C6-BCB3-6839581080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7531AB-26A6-4084-BB9D-D2B08DEDE676}"/>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A32BC32-9717-4E42-AC9A-E52302935DFD}"/>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AE104CA-22E0-40D3-90F1-AA20966C2EAC}"/>
              </a:ext>
            </a:extLst>
          </p:cNvPr>
          <p:cNvSpPr>
            <a:spLocks noGrp="1"/>
          </p:cNvSpPr>
          <p:nvPr>
            <p:ph type="dt" sz="half" idx="10"/>
          </p:nvPr>
        </p:nvSpPr>
        <p:spPr/>
        <p:txBody>
          <a:bodyPr/>
          <a:lstStyle/>
          <a:p>
            <a:fld id="{4EAA42DB-5A92-41D9-87E5-409B0A3E62D0}" type="datetimeFigureOut">
              <a:rPr lang="en-US" smtClean="0"/>
              <a:t>1/24/2018</a:t>
            </a:fld>
            <a:endParaRPr lang="en-US"/>
          </a:p>
        </p:txBody>
      </p:sp>
      <p:sp>
        <p:nvSpPr>
          <p:cNvPr id="6" name="Footer Placeholder 5">
            <a:extLst>
              <a:ext uri="{FF2B5EF4-FFF2-40B4-BE49-F238E27FC236}">
                <a16:creationId xmlns:a16="http://schemas.microsoft.com/office/drawing/2014/main" id="{2DB4448F-63B6-45E9-814A-FF57311069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9CCA3E-D378-404A-87B6-60A57F9D2E67}"/>
              </a:ext>
            </a:extLst>
          </p:cNvPr>
          <p:cNvSpPr>
            <a:spLocks noGrp="1"/>
          </p:cNvSpPr>
          <p:nvPr>
            <p:ph type="sldNum" sz="quarter" idx="12"/>
          </p:nvPr>
        </p:nvSpPr>
        <p:spPr/>
        <p:txBody>
          <a:bodyPr/>
          <a:lstStyle/>
          <a:p>
            <a:fld id="{E79D64A3-F4D6-4A10-BDB4-03C7F37A4713}" type="slidenum">
              <a:rPr lang="en-US" smtClean="0"/>
              <a:t>‹#›</a:t>
            </a:fld>
            <a:endParaRPr lang="en-US"/>
          </a:p>
        </p:txBody>
      </p:sp>
    </p:spTree>
    <p:extLst>
      <p:ext uri="{BB962C8B-B14F-4D97-AF65-F5344CB8AC3E}">
        <p14:creationId xmlns:p14="http://schemas.microsoft.com/office/powerpoint/2010/main" val="3305597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2F50E-2306-4B5B-8C4D-64A76C5522A9}"/>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1567056-994B-4A3F-A200-C5A5B50E5670}"/>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272EF0B8-1268-44D9-83DF-905780F9B818}"/>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224B833-326D-44C3-92B8-395A2AB1E72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31DEA309-8F54-4EE9-99D9-C5AA1F39A016}"/>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96144FA-3185-42EB-B029-69533E42F791}"/>
              </a:ext>
            </a:extLst>
          </p:cNvPr>
          <p:cNvSpPr>
            <a:spLocks noGrp="1"/>
          </p:cNvSpPr>
          <p:nvPr>
            <p:ph type="dt" sz="half" idx="10"/>
          </p:nvPr>
        </p:nvSpPr>
        <p:spPr/>
        <p:txBody>
          <a:bodyPr/>
          <a:lstStyle/>
          <a:p>
            <a:fld id="{4EAA42DB-5A92-41D9-87E5-409B0A3E62D0}" type="datetimeFigureOut">
              <a:rPr lang="en-US" smtClean="0"/>
              <a:t>1/24/2018</a:t>
            </a:fld>
            <a:endParaRPr lang="en-US"/>
          </a:p>
        </p:txBody>
      </p:sp>
      <p:sp>
        <p:nvSpPr>
          <p:cNvPr id="8" name="Footer Placeholder 7">
            <a:extLst>
              <a:ext uri="{FF2B5EF4-FFF2-40B4-BE49-F238E27FC236}">
                <a16:creationId xmlns:a16="http://schemas.microsoft.com/office/drawing/2014/main" id="{B48C24C7-FFC2-4534-A373-F54CCAE8B1A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65C76-BEFD-4693-AD9A-337BA43E2B13}"/>
              </a:ext>
            </a:extLst>
          </p:cNvPr>
          <p:cNvSpPr>
            <a:spLocks noGrp="1"/>
          </p:cNvSpPr>
          <p:nvPr>
            <p:ph type="sldNum" sz="quarter" idx="12"/>
          </p:nvPr>
        </p:nvSpPr>
        <p:spPr/>
        <p:txBody>
          <a:bodyPr/>
          <a:lstStyle/>
          <a:p>
            <a:fld id="{E79D64A3-F4D6-4A10-BDB4-03C7F37A4713}" type="slidenum">
              <a:rPr lang="en-US" smtClean="0"/>
              <a:t>‹#›</a:t>
            </a:fld>
            <a:endParaRPr lang="en-US"/>
          </a:p>
        </p:txBody>
      </p:sp>
    </p:spTree>
    <p:extLst>
      <p:ext uri="{BB962C8B-B14F-4D97-AF65-F5344CB8AC3E}">
        <p14:creationId xmlns:p14="http://schemas.microsoft.com/office/powerpoint/2010/main" val="287473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EFE34-CF16-4BF6-B58D-E8BB85E2FA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7342E15-D3D0-4035-AEAE-6310B73BE9A8}"/>
              </a:ext>
            </a:extLst>
          </p:cNvPr>
          <p:cNvSpPr>
            <a:spLocks noGrp="1"/>
          </p:cNvSpPr>
          <p:nvPr>
            <p:ph type="dt" sz="half" idx="10"/>
          </p:nvPr>
        </p:nvSpPr>
        <p:spPr/>
        <p:txBody>
          <a:bodyPr/>
          <a:lstStyle/>
          <a:p>
            <a:fld id="{4EAA42DB-5A92-41D9-87E5-409B0A3E62D0}" type="datetimeFigureOut">
              <a:rPr lang="en-US" smtClean="0"/>
              <a:t>1/24/2018</a:t>
            </a:fld>
            <a:endParaRPr lang="en-US"/>
          </a:p>
        </p:txBody>
      </p:sp>
      <p:sp>
        <p:nvSpPr>
          <p:cNvPr id="4" name="Footer Placeholder 3">
            <a:extLst>
              <a:ext uri="{FF2B5EF4-FFF2-40B4-BE49-F238E27FC236}">
                <a16:creationId xmlns:a16="http://schemas.microsoft.com/office/drawing/2014/main" id="{4672D602-E1E9-4CC6-87E1-9EA30B209D9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B7EA066-3ABC-4A84-A761-A648ED3DB584}"/>
              </a:ext>
            </a:extLst>
          </p:cNvPr>
          <p:cNvSpPr>
            <a:spLocks noGrp="1"/>
          </p:cNvSpPr>
          <p:nvPr>
            <p:ph type="sldNum" sz="quarter" idx="12"/>
          </p:nvPr>
        </p:nvSpPr>
        <p:spPr/>
        <p:txBody>
          <a:bodyPr/>
          <a:lstStyle/>
          <a:p>
            <a:fld id="{E79D64A3-F4D6-4A10-BDB4-03C7F37A4713}" type="slidenum">
              <a:rPr lang="en-US" smtClean="0"/>
              <a:t>‹#›</a:t>
            </a:fld>
            <a:endParaRPr lang="en-US"/>
          </a:p>
        </p:txBody>
      </p:sp>
    </p:spTree>
    <p:extLst>
      <p:ext uri="{BB962C8B-B14F-4D97-AF65-F5344CB8AC3E}">
        <p14:creationId xmlns:p14="http://schemas.microsoft.com/office/powerpoint/2010/main" val="3004758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D4756C-045A-4AE9-9469-E0382D9F52A8}"/>
              </a:ext>
            </a:extLst>
          </p:cNvPr>
          <p:cNvSpPr>
            <a:spLocks noGrp="1"/>
          </p:cNvSpPr>
          <p:nvPr>
            <p:ph type="dt" sz="half" idx="10"/>
          </p:nvPr>
        </p:nvSpPr>
        <p:spPr/>
        <p:txBody>
          <a:bodyPr/>
          <a:lstStyle/>
          <a:p>
            <a:fld id="{4EAA42DB-5A92-41D9-87E5-409B0A3E62D0}" type="datetimeFigureOut">
              <a:rPr lang="en-US" smtClean="0"/>
              <a:t>1/24/2018</a:t>
            </a:fld>
            <a:endParaRPr lang="en-US"/>
          </a:p>
        </p:txBody>
      </p:sp>
      <p:sp>
        <p:nvSpPr>
          <p:cNvPr id="3" name="Footer Placeholder 2">
            <a:extLst>
              <a:ext uri="{FF2B5EF4-FFF2-40B4-BE49-F238E27FC236}">
                <a16:creationId xmlns:a16="http://schemas.microsoft.com/office/drawing/2014/main" id="{B6A0A8B3-66FE-4743-9AD1-8E021944D66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065E32A-4FFB-4EEA-A85F-93FBC7478743}"/>
              </a:ext>
            </a:extLst>
          </p:cNvPr>
          <p:cNvSpPr>
            <a:spLocks noGrp="1"/>
          </p:cNvSpPr>
          <p:nvPr>
            <p:ph type="sldNum" sz="quarter" idx="12"/>
          </p:nvPr>
        </p:nvSpPr>
        <p:spPr/>
        <p:txBody>
          <a:bodyPr/>
          <a:lstStyle/>
          <a:p>
            <a:fld id="{E79D64A3-F4D6-4A10-BDB4-03C7F37A4713}" type="slidenum">
              <a:rPr lang="en-US" smtClean="0"/>
              <a:t>‹#›</a:t>
            </a:fld>
            <a:endParaRPr lang="en-US"/>
          </a:p>
        </p:txBody>
      </p:sp>
    </p:spTree>
    <p:extLst>
      <p:ext uri="{BB962C8B-B14F-4D97-AF65-F5344CB8AC3E}">
        <p14:creationId xmlns:p14="http://schemas.microsoft.com/office/powerpoint/2010/main" val="141352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0C6FF-5662-4F0A-B37E-4CFA36828C0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BAE0744A-AC6D-43A9-A59D-C522D59010FE}"/>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96C33C2-28AF-4F6E-A8FE-D86E683C0A2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F15456C1-B7D1-4237-8FD6-9BF49BDA1D1A}"/>
              </a:ext>
            </a:extLst>
          </p:cNvPr>
          <p:cNvSpPr>
            <a:spLocks noGrp="1"/>
          </p:cNvSpPr>
          <p:nvPr>
            <p:ph type="dt" sz="half" idx="10"/>
          </p:nvPr>
        </p:nvSpPr>
        <p:spPr/>
        <p:txBody>
          <a:bodyPr/>
          <a:lstStyle/>
          <a:p>
            <a:fld id="{4EAA42DB-5A92-41D9-87E5-409B0A3E62D0}" type="datetimeFigureOut">
              <a:rPr lang="en-US" smtClean="0"/>
              <a:t>1/24/2018</a:t>
            </a:fld>
            <a:endParaRPr lang="en-US"/>
          </a:p>
        </p:txBody>
      </p:sp>
      <p:sp>
        <p:nvSpPr>
          <p:cNvPr id="6" name="Footer Placeholder 5">
            <a:extLst>
              <a:ext uri="{FF2B5EF4-FFF2-40B4-BE49-F238E27FC236}">
                <a16:creationId xmlns:a16="http://schemas.microsoft.com/office/drawing/2014/main" id="{2B64A449-D903-4E40-A000-B543477A04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527D26-94CD-4A96-9E5C-7FC7DDDE0FC1}"/>
              </a:ext>
            </a:extLst>
          </p:cNvPr>
          <p:cNvSpPr>
            <a:spLocks noGrp="1"/>
          </p:cNvSpPr>
          <p:nvPr>
            <p:ph type="sldNum" sz="quarter" idx="12"/>
          </p:nvPr>
        </p:nvSpPr>
        <p:spPr/>
        <p:txBody>
          <a:bodyPr/>
          <a:lstStyle/>
          <a:p>
            <a:fld id="{E79D64A3-F4D6-4A10-BDB4-03C7F37A4713}" type="slidenum">
              <a:rPr lang="en-US" smtClean="0"/>
              <a:t>‹#›</a:t>
            </a:fld>
            <a:endParaRPr lang="en-US"/>
          </a:p>
        </p:txBody>
      </p:sp>
    </p:spTree>
    <p:extLst>
      <p:ext uri="{BB962C8B-B14F-4D97-AF65-F5344CB8AC3E}">
        <p14:creationId xmlns:p14="http://schemas.microsoft.com/office/powerpoint/2010/main" val="795732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427DD-4191-40C7-8E94-87DFB1E91C4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A1B56A3F-C980-43C7-8B14-C27EA4F7A13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ADACC6AB-C0A9-41A8-ADF2-D47F52BF02F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47CCA911-8116-49BE-8192-884B5715F52E}"/>
              </a:ext>
            </a:extLst>
          </p:cNvPr>
          <p:cNvSpPr>
            <a:spLocks noGrp="1"/>
          </p:cNvSpPr>
          <p:nvPr>
            <p:ph type="dt" sz="half" idx="10"/>
          </p:nvPr>
        </p:nvSpPr>
        <p:spPr/>
        <p:txBody>
          <a:bodyPr/>
          <a:lstStyle/>
          <a:p>
            <a:fld id="{4EAA42DB-5A92-41D9-87E5-409B0A3E62D0}" type="datetimeFigureOut">
              <a:rPr lang="en-US" smtClean="0"/>
              <a:t>1/24/2018</a:t>
            </a:fld>
            <a:endParaRPr lang="en-US"/>
          </a:p>
        </p:txBody>
      </p:sp>
      <p:sp>
        <p:nvSpPr>
          <p:cNvPr id="6" name="Footer Placeholder 5">
            <a:extLst>
              <a:ext uri="{FF2B5EF4-FFF2-40B4-BE49-F238E27FC236}">
                <a16:creationId xmlns:a16="http://schemas.microsoft.com/office/drawing/2014/main" id="{76113341-488F-4A78-AAF2-11DF0459D1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7922E5-00B9-4A52-BDC4-462AEF8E4E97}"/>
              </a:ext>
            </a:extLst>
          </p:cNvPr>
          <p:cNvSpPr>
            <a:spLocks noGrp="1"/>
          </p:cNvSpPr>
          <p:nvPr>
            <p:ph type="sldNum" sz="quarter" idx="12"/>
          </p:nvPr>
        </p:nvSpPr>
        <p:spPr/>
        <p:txBody>
          <a:bodyPr/>
          <a:lstStyle/>
          <a:p>
            <a:fld id="{E79D64A3-F4D6-4A10-BDB4-03C7F37A4713}" type="slidenum">
              <a:rPr lang="en-US" smtClean="0"/>
              <a:t>‹#›</a:t>
            </a:fld>
            <a:endParaRPr lang="en-US"/>
          </a:p>
        </p:txBody>
      </p:sp>
    </p:spTree>
    <p:extLst>
      <p:ext uri="{BB962C8B-B14F-4D97-AF65-F5344CB8AC3E}">
        <p14:creationId xmlns:p14="http://schemas.microsoft.com/office/powerpoint/2010/main" val="2989690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6BB070-AE71-4390-806B-5CFBE034CEC1}"/>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62DA037-CBBE-418D-8C99-B27D04A1D7D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AD73BA-4169-46D3-94FB-C7B83DF86ED7}"/>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EAA42DB-5A92-41D9-87E5-409B0A3E62D0}" type="datetimeFigureOut">
              <a:rPr lang="en-US" smtClean="0"/>
              <a:t>1/24/2018</a:t>
            </a:fld>
            <a:endParaRPr lang="en-US"/>
          </a:p>
        </p:txBody>
      </p:sp>
      <p:sp>
        <p:nvSpPr>
          <p:cNvPr id="5" name="Footer Placeholder 4">
            <a:extLst>
              <a:ext uri="{FF2B5EF4-FFF2-40B4-BE49-F238E27FC236}">
                <a16:creationId xmlns:a16="http://schemas.microsoft.com/office/drawing/2014/main" id="{931E6E27-A1BF-4EF7-929C-1891EE2936C6}"/>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0AB2A24-FB8F-4B09-9247-DFEC7F5B75F9}"/>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79D64A3-F4D6-4A10-BDB4-03C7F37A4713}" type="slidenum">
              <a:rPr lang="en-US" smtClean="0"/>
              <a:t>‹#›</a:t>
            </a:fld>
            <a:endParaRPr lang="en-US"/>
          </a:p>
        </p:txBody>
      </p:sp>
      <p:sp>
        <p:nvSpPr>
          <p:cNvPr id="7" name="Rectangle 7">
            <a:extLst>
              <a:ext uri="{FF2B5EF4-FFF2-40B4-BE49-F238E27FC236}">
                <a16:creationId xmlns:a16="http://schemas.microsoft.com/office/drawing/2014/main" id="{2134614B-6F50-4843-B535-2217981D50F5}"/>
              </a:ext>
            </a:extLst>
          </p:cNvPr>
          <p:cNvSpPr>
            <a:spLocks noChangeArrowheads="1"/>
          </p:cNvSpPr>
          <p:nvPr userDrawn="1"/>
        </p:nvSpPr>
        <p:spPr bwMode="auto">
          <a:xfrm>
            <a:off x="609600" y="6400800"/>
            <a:ext cx="289560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spAutoFit/>
          </a:bodyPr>
          <a:lstStyle/>
          <a:p>
            <a:r>
              <a:rPr lang="en-US" sz="1400">
                <a:solidFill>
                  <a:srgbClr val="660033"/>
                </a:solidFill>
                <a:latin typeface="Arial" charset="0"/>
              </a:rPr>
              <a:t>Introduction to COM</a:t>
            </a:r>
          </a:p>
        </p:txBody>
      </p:sp>
    </p:spTree>
    <p:extLst>
      <p:ext uri="{BB962C8B-B14F-4D97-AF65-F5344CB8AC3E}">
        <p14:creationId xmlns:p14="http://schemas.microsoft.com/office/powerpoint/2010/main" val="4105136995"/>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3.wmf"/><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6"/>
          <p:cNvSpPr>
            <a:spLocks noGrp="1" noChangeArrowheads="1"/>
          </p:cNvSpPr>
          <p:nvPr>
            <p:ph type="ctrTitle"/>
          </p:nvPr>
        </p:nvSpPr>
        <p:spPr>
          <a:xfrm>
            <a:off x="685800" y="2133600"/>
            <a:ext cx="7772400" cy="1143000"/>
          </a:xfrm>
        </p:spPr>
        <p:txBody>
          <a:bodyPr/>
          <a:lstStyle/>
          <a:p>
            <a:r>
              <a:rPr lang="en-US" dirty="0"/>
              <a:t>Roadmap to COM</a:t>
            </a:r>
          </a:p>
        </p:txBody>
      </p:sp>
      <p:sp>
        <p:nvSpPr>
          <p:cNvPr id="2051" name="Rectangle 1027"/>
          <p:cNvSpPr>
            <a:spLocks noGrp="1" noChangeArrowheads="1"/>
          </p:cNvSpPr>
          <p:nvPr>
            <p:ph type="subTitle" idx="1"/>
          </p:nvPr>
        </p:nvSpPr>
        <p:spPr>
          <a:xfrm>
            <a:off x="1676400" y="4267200"/>
            <a:ext cx="6096000" cy="1600200"/>
          </a:xfrm>
        </p:spPr>
        <p:txBody>
          <a:bodyPr/>
          <a:lstStyle/>
          <a:p>
            <a:pPr algn="l"/>
            <a:r>
              <a:rPr lang="en-US" dirty="0"/>
              <a:t>Jim Fawcett</a:t>
            </a:r>
          </a:p>
          <a:p>
            <a:pPr algn="l"/>
            <a:r>
              <a:rPr lang="en-US" dirty="0"/>
              <a:t>CSE775 - Distributed Objects</a:t>
            </a:r>
          </a:p>
          <a:p>
            <a:pPr algn="l"/>
            <a:r>
              <a:rPr lang="en-US" dirty="0"/>
              <a:t>Spring 2014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Dynamic Link Library References</a:t>
            </a:r>
          </a:p>
        </p:txBody>
      </p:sp>
      <p:sp>
        <p:nvSpPr>
          <p:cNvPr id="11267" name="Rectangle 3"/>
          <p:cNvSpPr>
            <a:spLocks noGrp="1" noChangeArrowheads="1"/>
          </p:cNvSpPr>
          <p:nvPr>
            <p:ph idx="1"/>
          </p:nvPr>
        </p:nvSpPr>
        <p:spPr>
          <a:xfrm>
            <a:off x="685800" y="1981200"/>
            <a:ext cx="8001000" cy="4114800"/>
          </a:xfrm>
        </p:spPr>
        <p:txBody>
          <a:bodyPr/>
          <a:lstStyle/>
          <a:p>
            <a:r>
              <a:rPr lang="en-US"/>
              <a:t>Windows via C/C++, Fifth Edition, Richter and Nasarre, Microsoft Press, 2008</a:t>
            </a:r>
            <a:br>
              <a:rPr lang="en-US" sz="800"/>
            </a:br>
            <a:endParaRPr lang="en-US" sz="800"/>
          </a:p>
          <a:p>
            <a:r>
              <a:rPr lang="en-US"/>
              <a:t>Windows System Programming, Third Edition, Johnson Hart, Addison-Wesley, 2005</a:t>
            </a:r>
            <a:br>
              <a:rPr lang="en-US"/>
            </a:br>
            <a:endParaRPr lang="en-US" sz="800"/>
          </a:p>
          <a:p>
            <a:r>
              <a:rPr lang="en-US"/>
              <a:t>Win32 Programming, Rector and Newcomer, Addison-Wesley, 1997</a:t>
            </a:r>
            <a:br>
              <a:rPr lang="en-US"/>
            </a:br>
            <a:endParaRPr lang="en-US" sz="800"/>
          </a:p>
          <a:p>
            <a:r>
              <a:rPr lang="en-US"/>
              <a:t>Also, checkout the ProgrammingToInterface Demo in class code directory.  It illustrates:</a:t>
            </a:r>
          </a:p>
          <a:p>
            <a:pPr lvl="1"/>
            <a:r>
              <a:rPr lang="en-US"/>
              <a:t>How you create and use a dynamic link library</a:t>
            </a:r>
          </a:p>
          <a:p>
            <a:pPr lvl="1"/>
            <a:r>
              <a:rPr lang="en-US"/>
              <a:t>How to break compile dependencies</a:t>
            </a:r>
          </a:p>
          <a:p>
            <a:pPr lvl="1"/>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050"/>
          <p:cNvSpPr>
            <a:spLocks noGrp="1" noChangeArrowheads="1"/>
          </p:cNvSpPr>
          <p:nvPr>
            <p:ph type="title"/>
          </p:nvPr>
        </p:nvSpPr>
        <p:spPr/>
        <p:txBody>
          <a:bodyPr/>
          <a:lstStyle/>
          <a:p>
            <a:r>
              <a:rPr lang="en-US"/>
              <a:t>Duplication of Library Code with Static Linking</a:t>
            </a:r>
          </a:p>
        </p:txBody>
      </p:sp>
      <p:graphicFrame>
        <p:nvGraphicFramePr>
          <p:cNvPr id="12291" name="Object 2052"/>
          <p:cNvGraphicFramePr>
            <a:graphicFrameLocks noChangeAspect="1"/>
          </p:cNvGraphicFramePr>
          <p:nvPr/>
        </p:nvGraphicFramePr>
        <p:xfrm>
          <a:off x="1981200" y="1828800"/>
          <a:ext cx="5430838" cy="4211638"/>
        </p:xfrm>
        <a:graphic>
          <a:graphicData uri="http://schemas.openxmlformats.org/presentationml/2006/ole">
            <mc:AlternateContent xmlns:mc="http://schemas.openxmlformats.org/markup-compatibility/2006">
              <mc:Choice xmlns:v="urn:schemas-microsoft-com:vml" Requires="v">
                <p:oleObj spid="_x0000_s12298" name="VISIO" r:id="rId4" imgW="6441948" imgH="5527548" progId="Visio.Drawing.4">
                  <p:embed/>
                </p:oleObj>
              </mc:Choice>
              <mc:Fallback>
                <p:oleObj name="VISIO" r:id="rId4" imgW="6441948" imgH="5527548" progId="Visio.Drawing.4">
                  <p:embed/>
                  <p:pic>
                    <p:nvPicPr>
                      <p:cNvPr id="0" name="Object 205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1828800"/>
                        <a:ext cx="5430838" cy="4211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Sharing of DLL Code</a:t>
            </a:r>
          </a:p>
        </p:txBody>
      </p:sp>
      <p:graphicFrame>
        <p:nvGraphicFramePr>
          <p:cNvPr id="13315" name="Object 4"/>
          <p:cNvGraphicFramePr>
            <a:graphicFrameLocks noChangeAspect="1"/>
          </p:cNvGraphicFramePr>
          <p:nvPr/>
        </p:nvGraphicFramePr>
        <p:xfrm>
          <a:off x="1828800" y="1828800"/>
          <a:ext cx="5430838" cy="4535488"/>
        </p:xfrm>
        <a:graphic>
          <a:graphicData uri="http://schemas.openxmlformats.org/presentationml/2006/ole">
            <mc:AlternateContent xmlns:mc="http://schemas.openxmlformats.org/markup-compatibility/2006">
              <mc:Choice xmlns:v="urn:schemas-microsoft-com:vml" Requires="v">
                <p:oleObj spid="_x0000_s13322" name="VISIO" r:id="rId4" imgW="6441948" imgH="5870448" progId="Visio.Drawing.4">
                  <p:embed/>
                </p:oleObj>
              </mc:Choice>
              <mc:Fallback>
                <p:oleObj name="VISIO" r:id="rId4" imgW="6441948" imgH="5870448" progId="Visio.Drawing.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1828800"/>
                        <a:ext cx="5430838" cy="453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Roadmap</a:t>
            </a:r>
          </a:p>
        </p:txBody>
      </p:sp>
      <p:sp>
        <p:nvSpPr>
          <p:cNvPr id="14339" name="Rectangle 3"/>
          <p:cNvSpPr>
            <a:spLocks noGrp="1" noChangeArrowheads="1"/>
          </p:cNvSpPr>
          <p:nvPr>
            <p:ph idx="1"/>
          </p:nvPr>
        </p:nvSpPr>
        <p:spPr>
          <a:xfrm>
            <a:off x="685800" y="1752600"/>
            <a:ext cx="7772400" cy="4343400"/>
          </a:xfrm>
        </p:spPr>
        <p:txBody>
          <a:bodyPr/>
          <a:lstStyle/>
          <a:p>
            <a:r>
              <a:rPr lang="en-US"/>
              <a:t>What’s the problem?</a:t>
            </a:r>
          </a:p>
          <a:p>
            <a:pPr lvl="1"/>
            <a:r>
              <a:rPr lang="en-US"/>
              <a:t>tight coupling between many components in large systems makes debugging, integration, and maintenance very difficult</a:t>
            </a:r>
          </a:p>
          <a:p>
            <a:pPr lvl="1"/>
            <a:r>
              <a:rPr lang="en-US"/>
              <a:t>builds are complex activities depending on many different pieces of source code and many option settings.</a:t>
            </a:r>
          </a:p>
          <a:p>
            <a:pPr>
              <a:buFont typeface="Symbol" pitchFamily="18" charset="2"/>
              <a:buChar char="Ö"/>
            </a:pPr>
            <a:r>
              <a:rPr lang="en-US"/>
              <a:t>Solution #1 - Dynamic Link Libraries</a:t>
            </a:r>
          </a:p>
          <a:p>
            <a:r>
              <a:rPr lang="en-US"/>
              <a:t>Solution #2 - Standard Interfaces</a:t>
            </a:r>
          </a:p>
          <a:p>
            <a:r>
              <a:rPr lang="en-US"/>
              <a:t>Solution #3 - System management of component lifetime</a:t>
            </a:r>
          </a:p>
          <a:p>
            <a:r>
              <a:rPr lang="en-US"/>
              <a:t>Solution #4 - Registration</a:t>
            </a:r>
          </a:p>
          <a:p>
            <a:r>
              <a:rPr lang="en-US"/>
              <a:t>Solution #5 - Interprocess Communication</a:t>
            </a:r>
          </a:p>
          <a:p>
            <a:r>
              <a:rPr lang="en-US"/>
              <a:t>Solution #6 - Automation</a:t>
            </a:r>
          </a:p>
          <a:p>
            <a:r>
              <a:rPr lang="en-US"/>
              <a:t>Final solution: local and remote plug compatible components.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228600"/>
            <a:ext cx="8458200" cy="1143000"/>
          </a:xfrm>
        </p:spPr>
        <p:txBody>
          <a:bodyPr/>
          <a:lstStyle/>
          <a:p>
            <a:r>
              <a:rPr lang="en-US"/>
              <a:t>Part #2 of the Solution:</a:t>
            </a:r>
            <a:br>
              <a:rPr lang="en-US"/>
            </a:br>
            <a:r>
              <a:rPr lang="en-US"/>
              <a:t>Break Compile-Time Dependencies</a:t>
            </a:r>
          </a:p>
        </p:txBody>
      </p:sp>
      <p:sp>
        <p:nvSpPr>
          <p:cNvPr id="15363" name="Rectangle 3"/>
          <p:cNvSpPr>
            <a:spLocks noGrp="1" noChangeArrowheads="1"/>
          </p:cNvSpPr>
          <p:nvPr>
            <p:ph idx="1"/>
          </p:nvPr>
        </p:nvSpPr>
        <p:spPr/>
        <p:txBody>
          <a:bodyPr/>
          <a:lstStyle/>
          <a:p>
            <a:r>
              <a:rPr lang="en-US"/>
              <a:t>Use component interfaces that carry no implementation detail.  You do that by defining interfaces with abstract base classes.</a:t>
            </a:r>
          </a:p>
          <a:p>
            <a:pPr lvl="1"/>
            <a:r>
              <a:rPr lang="en-US"/>
              <a:t>Clients see the public member functions but no data members.</a:t>
            </a:r>
          </a:p>
          <a:p>
            <a:pPr lvl="1"/>
            <a:r>
              <a:rPr lang="en-US"/>
              <a:t>Components derive from the abstract base class to provide the implementation.</a:t>
            </a:r>
            <a:br>
              <a:rPr lang="en-US"/>
            </a:br>
            <a:br>
              <a:rPr lang="en-US"/>
            </a:br>
            <a:r>
              <a:rPr lang="en-US" sz="1600">
                <a:latin typeface="Courier New" pitchFamily="49" charset="0"/>
              </a:rPr>
              <a:t>struct IInterfaceName {</a:t>
            </a:r>
            <a:br>
              <a:rPr lang="en-US" sz="1600">
                <a:latin typeface="Courier New" pitchFamily="49" charset="0"/>
              </a:rPr>
            </a:br>
            <a:r>
              <a:rPr lang="en-US" sz="1600">
                <a:latin typeface="Courier New" pitchFamily="49" charset="0"/>
              </a:rPr>
              <a:t>	  virtual void m_fun1(int x)=0;</a:t>
            </a:r>
            <a:br>
              <a:rPr lang="en-US" sz="1600">
                <a:latin typeface="Courier New" pitchFamily="49" charset="0"/>
              </a:rPr>
            </a:br>
            <a:r>
              <a:rPr lang="en-US" sz="1600">
                <a:latin typeface="Courier New" pitchFamily="49" charset="0"/>
              </a:rPr>
              <a:t>	  virtual char* m_fun2(double y)=0;</a:t>
            </a:r>
            <a:br>
              <a:rPr lang="en-US" sz="1600">
                <a:latin typeface="Courier New" pitchFamily="49" charset="0"/>
              </a:rPr>
            </a:br>
            <a:r>
              <a:rPr lang="en-US" sz="1600">
                <a:latin typeface="Courier New" pitchFamily="49" charset="0"/>
              </a:rPr>
              <a:t>}</a:t>
            </a:r>
            <a:br>
              <a:rPr lang="en-US" sz="1600">
                <a:latin typeface="Courier New" pitchFamily="49" charset="0"/>
              </a:rPr>
            </a:br>
            <a:br>
              <a:rPr lang="en-US" sz="1600">
                <a:latin typeface="Courier New" pitchFamily="49" charset="0"/>
              </a:rPr>
            </a:br>
            <a:r>
              <a:rPr lang="en-US" sz="1600">
                <a:latin typeface="Courier New" pitchFamily="49" charset="0"/>
              </a:rPr>
              <a:t>class implementationName : public IInterfaceName { … }</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Part #2 of the Solution:</a:t>
            </a:r>
            <a:br>
              <a:rPr lang="en-US"/>
            </a:br>
            <a:r>
              <a:rPr lang="en-US"/>
              <a:t>Break Link-Time Dependencies</a:t>
            </a:r>
          </a:p>
        </p:txBody>
      </p:sp>
      <p:sp>
        <p:nvSpPr>
          <p:cNvPr id="16387" name="Rectangle 3"/>
          <p:cNvSpPr>
            <a:spLocks noGrp="1" noChangeArrowheads="1"/>
          </p:cNvSpPr>
          <p:nvPr>
            <p:ph idx="1"/>
          </p:nvPr>
        </p:nvSpPr>
        <p:spPr/>
        <p:txBody>
          <a:bodyPr/>
          <a:lstStyle/>
          <a:p>
            <a:r>
              <a:rPr lang="en-US"/>
              <a:t>This comes for free if we use the Part #1 solution.  DLLs load at run-time so when a component is recompiled, to fix a latent error perhaps, the client and its other components do not need to be rebuilt, provided there are no compile-time dependencies.</a:t>
            </a:r>
          </a:p>
          <a:p>
            <a:r>
              <a:rPr lang="en-US"/>
              <a:t>This helps to make the development process incremental.  We can work on each piece, represented by a DLL,  in isolation.  Then simply run the client to make sure the application works as a whole.</a:t>
            </a:r>
          </a:p>
          <a:p>
            <a:r>
              <a:rPr lang="en-US"/>
              <a:t>When a component is revised, we simply copy the new DLL into the directory where the original was stored, overwriting the original.  Now when the application is run the new DLL is loaded and we get new functionality without rebuilding other parts of the application.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Roadmap</a:t>
            </a:r>
          </a:p>
        </p:txBody>
      </p:sp>
      <p:sp>
        <p:nvSpPr>
          <p:cNvPr id="17411" name="Rectangle 3"/>
          <p:cNvSpPr>
            <a:spLocks noGrp="1" noChangeArrowheads="1"/>
          </p:cNvSpPr>
          <p:nvPr>
            <p:ph idx="1"/>
          </p:nvPr>
        </p:nvSpPr>
        <p:spPr>
          <a:xfrm>
            <a:off x="685800" y="1752600"/>
            <a:ext cx="7772400" cy="4343400"/>
          </a:xfrm>
        </p:spPr>
        <p:txBody>
          <a:bodyPr/>
          <a:lstStyle/>
          <a:p>
            <a:r>
              <a:rPr lang="en-US"/>
              <a:t>What’s the problem?</a:t>
            </a:r>
          </a:p>
          <a:p>
            <a:pPr lvl="1"/>
            <a:r>
              <a:rPr lang="en-US"/>
              <a:t>tight coupling between many components in large systems makes debugging, integration, and maintenance very difficult</a:t>
            </a:r>
          </a:p>
          <a:p>
            <a:pPr lvl="1"/>
            <a:r>
              <a:rPr lang="en-US"/>
              <a:t>builds are complex activities depending on many different pieces of source code and many option settings.</a:t>
            </a:r>
          </a:p>
          <a:p>
            <a:pPr>
              <a:buFont typeface="Symbol" pitchFamily="18" charset="2"/>
              <a:buChar char="Ö"/>
            </a:pPr>
            <a:r>
              <a:rPr lang="en-US"/>
              <a:t>Solution #1 - Dynamic Link Libraries</a:t>
            </a:r>
          </a:p>
          <a:p>
            <a:pPr>
              <a:buFont typeface="Symbol" pitchFamily="18" charset="2"/>
              <a:buChar char="Ö"/>
            </a:pPr>
            <a:r>
              <a:rPr lang="en-US"/>
              <a:t>Solution #2 - Standard Interfaces</a:t>
            </a:r>
          </a:p>
          <a:p>
            <a:r>
              <a:rPr lang="en-US"/>
              <a:t>Solution #3 - System management of component lifetime</a:t>
            </a:r>
          </a:p>
          <a:p>
            <a:r>
              <a:rPr lang="en-US"/>
              <a:t>Solution #4 - Registration</a:t>
            </a:r>
          </a:p>
          <a:p>
            <a:r>
              <a:rPr lang="en-US"/>
              <a:t>Solution #5 - Interprocess Communication</a:t>
            </a:r>
          </a:p>
          <a:p>
            <a:r>
              <a:rPr lang="en-US"/>
              <a:t>Solution #6 - Automation</a:t>
            </a:r>
          </a:p>
          <a:p>
            <a:r>
              <a:rPr lang="en-US"/>
              <a:t>Final solution: local and remote plug compatible components.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Part #3 of the Solution:</a:t>
            </a:r>
            <a:br>
              <a:rPr lang="en-US"/>
            </a:br>
            <a:r>
              <a:rPr lang="en-US"/>
              <a:t>System Management of Lifetime</a:t>
            </a:r>
          </a:p>
        </p:txBody>
      </p:sp>
      <p:sp>
        <p:nvSpPr>
          <p:cNvPr id="18435" name="Rectangle 3"/>
          <p:cNvSpPr>
            <a:spLocks noGrp="1" noChangeArrowheads="1"/>
          </p:cNvSpPr>
          <p:nvPr>
            <p:ph idx="1"/>
          </p:nvPr>
        </p:nvSpPr>
        <p:spPr>
          <a:xfrm>
            <a:off x="685800" y="1600200"/>
            <a:ext cx="7772400" cy="4800600"/>
          </a:xfrm>
        </p:spPr>
        <p:txBody>
          <a:bodyPr/>
          <a:lstStyle/>
          <a:p>
            <a:r>
              <a:rPr lang="en-US" dirty="0"/>
              <a:t>There is one problem with the Part #2 solution.</a:t>
            </a:r>
          </a:p>
          <a:p>
            <a:pPr lvl="1"/>
            <a:r>
              <a:rPr lang="en-US" dirty="0"/>
              <a:t>Clients can not instantiate the derived class, which does all the real work of the component, without its header file.</a:t>
            </a:r>
          </a:p>
          <a:p>
            <a:pPr lvl="1"/>
            <a:r>
              <a:rPr lang="en-US" dirty="0"/>
              <a:t>But if we give the client the derived class header, we no longer break compile-time dependencies.</a:t>
            </a:r>
          </a:p>
          <a:p>
            <a:r>
              <a:rPr lang="en-US" dirty="0"/>
              <a:t>The solution:</a:t>
            </a:r>
          </a:p>
          <a:p>
            <a:pPr lvl="1"/>
            <a:r>
              <a:rPr lang="en-US" dirty="0"/>
              <a:t>we could endow the abstract base class with a static creational function which builds the derived object.</a:t>
            </a:r>
          </a:p>
          <a:p>
            <a:pPr lvl="1"/>
            <a:r>
              <a:rPr lang="en-US" dirty="0"/>
              <a:t>COM uses an alternate solution: the component supplies a class factory responsible for building any classes derived from the com-</a:t>
            </a:r>
            <a:r>
              <a:rPr lang="en-US" dirty="0" err="1"/>
              <a:t>ponent’s</a:t>
            </a:r>
            <a:r>
              <a:rPr lang="en-US" dirty="0"/>
              <a:t> interfaces.</a:t>
            </a:r>
          </a:p>
          <a:p>
            <a:pPr lvl="1"/>
            <a:r>
              <a:rPr lang="en-US" dirty="0"/>
              <a:t>The COM library provides a function, </a:t>
            </a:r>
            <a:r>
              <a:rPr lang="en-US" dirty="0" err="1"/>
              <a:t>CoCreateInstance</a:t>
            </a:r>
            <a:r>
              <a:rPr lang="en-US" dirty="0"/>
              <a:t> that clients use to build derived classes using the class factory.</a:t>
            </a:r>
          </a:p>
          <a:p>
            <a:pPr lvl="1"/>
            <a:r>
              <a:rPr lang="en-US" dirty="0"/>
              <a:t>Another part of this recipe is to use reference counting to decide when to destroy the component instance.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Roadmap</a:t>
            </a:r>
          </a:p>
        </p:txBody>
      </p:sp>
      <p:sp>
        <p:nvSpPr>
          <p:cNvPr id="19459" name="Rectangle 3"/>
          <p:cNvSpPr>
            <a:spLocks noGrp="1" noChangeArrowheads="1"/>
          </p:cNvSpPr>
          <p:nvPr>
            <p:ph idx="1"/>
          </p:nvPr>
        </p:nvSpPr>
        <p:spPr>
          <a:xfrm>
            <a:off x="685800" y="1752600"/>
            <a:ext cx="7772400" cy="4343400"/>
          </a:xfrm>
        </p:spPr>
        <p:txBody>
          <a:bodyPr/>
          <a:lstStyle/>
          <a:p>
            <a:r>
              <a:rPr lang="en-US"/>
              <a:t>What’s the problem?</a:t>
            </a:r>
          </a:p>
          <a:p>
            <a:pPr lvl="1"/>
            <a:r>
              <a:rPr lang="en-US"/>
              <a:t>tight coupling between many components in large systems makes debugging, integration, and maintenance very difficult</a:t>
            </a:r>
          </a:p>
          <a:p>
            <a:pPr lvl="1"/>
            <a:r>
              <a:rPr lang="en-US"/>
              <a:t>builds are complex activities depending on many different pieces of source code and many option settings.</a:t>
            </a:r>
          </a:p>
          <a:p>
            <a:pPr>
              <a:buFont typeface="Symbol" pitchFamily="18" charset="2"/>
              <a:buChar char="Ö"/>
            </a:pPr>
            <a:r>
              <a:rPr lang="en-US"/>
              <a:t>Solution #1 - Dynamic Link Libraries</a:t>
            </a:r>
          </a:p>
          <a:p>
            <a:pPr>
              <a:buFont typeface="Symbol" pitchFamily="18" charset="2"/>
              <a:buChar char="Ö"/>
            </a:pPr>
            <a:r>
              <a:rPr lang="en-US"/>
              <a:t>Solution #2 - Standard Interfaces</a:t>
            </a:r>
          </a:p>
          <a:p>
            <a:pPr>
              <a:buFont typeface="Symbol" pitchFamily="18" charset="2"/>
              <a:buChar char="Ö"/>
            </a:pPr>
            <a:r>
              <a:rPr lang="en-US"/>
              <a:t>Solution #3 - System management of component lifetime</a:t>
            </a:r>
          </a:p>
          <a:p>
            <a:r>
              <a:rPr lang="en-US"/>
              <a:t>Solution #4 - Registration</a:t>
            </a:r>
          </a:p>
          <a:p>
            <a:r>
              <a:rPr lang="en-US"/>
              <a:t>Solution #5 - Interprocess Communication</a:t>
            </a:r>
          </a:p>
          <a:p>
            <a:r>
              <a:rPr lang="en-US"/>
              <a:t>Solution #6 - Automation</a:t>
            </a:r>
          </a:p>
          <a:p>
            <a:r>
              <a:rPr lang="en-US"/>
              <a:t>Final solution: local and remote plug compatible components.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Part #4 of the Solution:</a:t>
            </a:r>
            <a:br>
              <a:rPr lang="en-US"/>
            </a:br>
            <a:r>
              <a:rPr lang="en-US"/>
              <a:t>Registration of Components</a:t>
            </a:r>
          </a:p>
        </p:txBody>
      </p:sp>
      <p:sp>
        <p:nvSpPr>
          <p:cNvPr id="20483" name="Rectangle 3"/>
          <p:cNvSpPr>
            <a:spLocks noGrp="1" noChangeArrowheads="1"/>
          </p:cNvSpPr>
          <p:nvPr>
            <p:ph idx="1"/>
          </p:nvPr>
        </p:nvSpPr>
        <p:spPr/>
        <p:txBody>
          <a:bodyPr/>
          <a:lstStyle/>
          <a:p>
            <a:r>
              <a:rPr lang="en-US"/>
              <a:t>In order to break load-time dependencies, COM provides access to all components through a single point - the windows registry.</a:t>
            </a:r>
            <a:br>
              <a:rPr lang="en-US"/>
            </a:br>
            <a:endParaRPr lang="en-US"/>
          </a:p>
          <a:p>
            <a:r>
              <a:rPr lang="en-US"/>
              <a:t>Each component is assigned a Globally Unique IDentifer (GUID) which serves as a key in the windows registry database.  Part of the value associated with the GUID key is the directory path to the component.</a:t>
            </a:r>
            <a:br>
              <a:rPr lang="en-US"/>
            </a:br>
            <a:endParaRPr lang="en-US"/>
          </a:p>
          <a:p>
            <a:r>
              <a:rPr lang="en-US"/>
              <a:t>Using GUIDs and the registry, clients that need to load a com-ponent do not have to know where it is stored.</a:t>
            </a:r>
          </a:p>
          <a:p>
            <a:pPr lvl="1"/>
            <a:r>
              <a:rPr lang="en-US"/>
              <a:t>They simply ask COM to load the component for them by calling CoCreateInstance(…)  using the component’s GUID.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Roadmap</a:t>
            </a:r>
          </a:p>
        </p:txBody>
      </p:sp>
      <p:sp>
        <p:nvSpPr>
          <p:cNvPr id="3075" name="Rectangle 3"/>
          <p:cNvSpPr>
            <a:spLocks noGrp="1" noChangeArrowheads="1"/>
          </p:cNvSpPr>
          <p:nvPr>
            <p:ph idx="1"/>
          </p:nvPr>
        </p:nvSpPr>
        <p:spPr>
          <a:xfrm>
            <a:off x="685800" y="1752600"/>
            <a:ext cx="7772400" cy="4343400"/>
          </a:xfrm>
        </p:spPr>
        <p:txBody>
          <a:bodyPr/>
          <a:lstStyle/>
          <a:p>
            <a:r>
              <a:rPr lang="en-US"/>
              <a:t>What’s the problem?</a:t>
            </a:r>
          </a:p>
          <a:p>
            <a:pPr lvl="1"/>
            <a:r>
              <a:rPr lang="en-US"/>
              <a:t>tight coupling between many components in large systems makes debugging, integration, and maintenance very difficult</a:t>
            </a:r>
          </a:p>
          <a:p>
            <a:pPr lvl="1"/>
            <a:r>
              <a:rPr lang="en-US"/>
              <a:t>builds are complex activities depending on many different pieces of source code and many option settings.</a:t>
            </a:r>
          </a:p>
          <a:p>
            <a:r>
              <a:rPr lang="en-US"/>
              <a:t>Solution #1 - Dynamic Link Libraries</a:t>
            </a:r>
          </a:p>
          <a:p>
            <a:r>
              <a:rPr lang="en-US"/>
              <a:t>Solution #2 - Standard Interfaces</a:t>
            </a:r>
          </a:p>
          <a:p>
            <a:r>
              <a:rPr lang="en-US"/>
              <a:t>Solution #3 - System management of component lifetime</a:t>
            </a:r>
          </a:p>
          <a:p>
            <a:r>
              <a:rPr lang="en-US"/>
              <a:t>Solution #4 - Registration</a:t>
            </a:r>
          </a:p>
          <a:p>
            <a:r>
              <a:rPr lang="en-US"/>
              <a:t>Solution #5 - Interprocess Communication</a:t>
            </a:r>
          </a:p>
          <a:p>
            <a:r>
              <a:rPr lang="en-US"/>
              <a:t>Solution #6 - Automation</a:t>
            </a:r>
          </a:p>
          <a:p>
            <a:r>
              <a:rPr lang="en-US"/>
              <a:t>Final solution: local and remote plug compatible components.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Roadmap</a:t>
            </a:r>
          </a:p>
        </p:txBody>
      </p:sp>
      <p:sp>
        <p:nvSpPr>
          <p:cNvPr id="21507" name="Rectangle 3"/>
          <p:cNvSpPr>
            <a:spLocks noGrp="1" noChangeArrowheads="1"/>
          </p:cNvSpPr>
          <p:nvPr>
            <p:ph idx="1"/>
          </p:nvPr>
        </p:nvSpPr>
        <p:spPr>
          <a:xfrm>
            <a:off x="685800" y="1752600"/>
            <a:ext cx="7772400" cy="4343400"/>
          </a:xfrm>
        </p:spPr>
        <p:txBody>
          <a:bodyPr/>
          <a:lstStyle/>
          <a:p>
            <a:r>
              <a:rPr lang="en-US"/>
              <a:t>What’s the problem?</a:t>
            </a:r>
          </a:p>
          <a:p>
            <a:pPr lvl="1"/>
            <a:r>
              <a:rPr lang="en-US"/>
              <a:t>tight coupling between many components in large systems makes debugging, integration, and maintenance very difficult</a:t>
            </a:r>
          </a:p>
          <a:p>
            <a:pPr lvl="1"/>
            <a:r>
              <a:rPr lang="en-US"/>
              <a:t>builds are complex activities depending on many different pieces of source code and many option settings.</a:t>
            </a:r>
          </a:p>
          <a:p>
            <a:pPr>
              <a:buFont typeface="Symbol" pitchFamily="18" charset="2"/>
              <a:buChar char="Ö"/>
            </a:pPr>
            <a:r>
              <a:rPr lang="en-US"/>
              <a:t>Solution #1 - Dynamic Link Libraries</a:t>
            </a:r>
          </a:p>
          <a:p>
            <a:pPr>
              <a:buFont typeface="Symbol" pitchFamily="18" charset="2"/>
              <a:buChar char="Ö"/>
            </a:pPr>
            <a:r>
              <a:rPr lang="en-US"/>
              <a:t>Solution #2 - Standard Interfaces</a:t>
            </a:r>
          </a:p>
          <a:p>
            <a:pPr>
              <a:buFont typeface="Symbol" pitchFamily="18" charset="2"/>
              <a:buChar char="Ö"/>
            </a:pPr>
            <a:r>
              <a:rPr lang="en-US"/>
              <a:t>Solution #3 - System management of component lifetime</a:t>
            </a:r>
          </a:p>
          <a:p>
            <a:pPr>
              <a:buFont typeface="Symbol" pitchFamily="18" charset="2"/>
              <a:buChar char="Ö"/>
            </a:pPr>
            <a:r>
              <a:rPr lang="en-US"/>
              <a:t>Solution #4 - Registration</a:t>
            </a:r>
          </a:p>
          <a:p>
            <a:r>
              <a:rPr lang="en-US"/>
              <a:t>Solution #5 - Interprocess Communication</a:t>
            </a:r>
          </a:p>
          <a:p>
            <a:r>
              <a:rPr lang="en-US"/>
              <a:t>Solution #6 - Automation</a:t>
            </a:r>
          </a:p>
          <a:p>
            <a:r>
              <a:rPr lang="en-US"/>
              <a:t>Final solution: local and remote plug compatible components.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Grp="1" noChangeArrowheads="1"/>
          </p:cNvSpPr>
          <p:nvPr>
            <p:ph type="title"/>
          </p:nvPr>
        </p:nvSpPr>
        <p:spPr/>
        <p:txBody>
          <a:bodyPr/>
          <a:lstStyle/>
          <a:p>
            <a:r>
              <a:rPr lang="en-US"/>
              <a:t>Part #5 of the Solution:</a:t>
            </a:r>
            <a:br>
              <a:rPr lang="en-US"/>
            </a:br>
            <a:r>
              <a:rPr lang="en-US"/>
              <a:t>Interprocess Communication</a:t>
            </a:r>
          </a:p>
        </p:txBody>
      </p:sp>
      <p:sp>
        <p:nvSpPr>
          <p:cNvPr id="22531" name="Rectangle 1027"/>
          <p:cNvSpPr>
            <a:spLocks noGrp="1" noChangeArrowheads="1"/>
          </p:cNvSpPr>
          <p:nvPr>
            <p:ph idx="1"/>
          </p:nvPr>
        </p:nvSpPr>
        <p:spPr>
          <a:xfrm>
            <a:off x="685800" y="1676400"/>
            <a:ext cx="7924800" cy="4419600"/>
          </a:xfrm>
        </p:spPr>
        <p:txBody>
          <a:bodyPr/>
          <a:lstStyle/>
          <a:p>
            <a:r>
              <a:rPr lang="en-US"/>
              <a:t>Using DLLs work well as long as an instance of a component is used by only one client at a time.  However, sometimes it may be important for multiple clients to access the same instance of a component.  Perhaps the component is managing information that can be modified by any one of a number of clients, all running at the same time.</a:t>
            </a:r>
            <a:br>
              <a:rPr lang="en-US"/>
            </a:br>
            <a:endParaRPr lang="en-US"/>
          </a:p>
          <a:p>
            <a:r>
              <a:rPr lang="en-US"/>
              <a:t>To support this client/server architecture -- one server for multiple clients -- COM provides server “wrappers” for a component that allow it to operate as a stand-alone EXE, communicating with stand-alone clients.</a:t>
            </a:r>
            <a:br>
              <a:rPr lang="en-US"/>
            </a:br>
            <a:endParaRPr lang="en-US"/>
          </a:p>
          <a:p>
            <a:r>
              <a:rPr lang="en-US"/>
              <a:t>COM provides a standard method of interprocess communication between client and server called </a:t>
            </a:r>
            <a:r>
              <a:rPr lang="en-US" u="sng"/>
              <a:t>Remote Procedure Calls</a:t>
            </a:r>
            <a:r>
              <a:rPr lang="en-US"/>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Roadmap</a:t>
            </a:r>
          </a:p>
        </p:txBody>
      </p:sp>
      <p:sp>
        <p:nvSpPr>
          <p:cNvPr id="23555" name="Rectangle 3"/>
          <p:cNvSpPr>
            <a:spLocks noGrp="1" noChangeArrowheads="1"/>
          </p:cNvSpPr>
          <p:nvPr>
            <p:ph idx="1"/>
          </p:nvPr>
        </p:nvSpPr>
        <p:spPr>
          <a:xfrm>
            <a:off x="685800" y="1752600"/>
            <a:ext cx="7772400" cy="4343400"/>
          </a:xfrm>
        </p:spPr>
        <p:txBody>
          <a:bodyPr/>
          <a:lstStyle/>
          <a:p>
            <a:r>
              <a:rPr lang="en-US"/>
              <a:t>What’s the problem?</a:t>
            </a:r>
          </a:p>
          <a:p>
            <a:pPr lvl="1"/>
            <a:r>
              <a:rPr lang="en-US"/>
              <a:t>tight coupling between many components in large systems makes debugging, integration, and maintenance very difficult</a:t>
            </a:r>
          </a:p>
          <a:p>
            <a:pPr lvl="1"/>
            <a:r>
              <a:rPr lang="en-US"/>
              <a:t>builds are complex activities depending on many different pieces of source code and many option settings.</a:t>
            </a:r>
          </a:p>
          <a:p>
            <a:pPr>
              <a:buFont typeface="Symbol" pitchFamily="18" charset="2"/>
              <a:buChar char="Ö"/>
            </a:pPr>
            <a:r>
              <a:rPr lang="en-US"/>
              <a:t>Solution #1 - Dynamic Link Libraries</a:t>
            </a:r>
          </a:p>
          <a:p>
            <a:pPr>
              <a:buFont typeface="Symbol" pitchFamily="18" charset="2"/>
              <a:buChar char="Ö"/>
            </a:pPr>
            <a:r>
              <a:rPr lang="en-US"/>
              <a:t>Solution #2 - Standard Interfaces</a:t>
            </a:r>
          </a:p>
          <a:p>
            <a:pPr>
              <a:buFont typeface="Symbol" pitchFamily="18" charset="2"/>
              <a:buChar char="Ö"/>
            </a:pPr>
            <a:r>
              <a:rPr lang="en-US"/>
              <a:t>Solution #3 - System management of component lifetime</a:t>
            </a:r>
          </a:p>
          <a:p>
            <a:pPr>
              <a:buFont typeface="Symbol" pitchFamily="18" charset="2"/>
              <a:buChar char="Ö"/>
            </a:pPr>
            <a:r>
              <a:rPr lang="en-US"/>
              <a:t>Solution #4 - Registration</a:t>
            </a:r>
          </a:p>
          <a:p>
            <a:pPr>
              <a:buFont typeface="Symbol" pitchFamily="18" charset="2"/>
              <a:buChar char="Ö"/>
            </a:pPr>
            <a:r>
              <a:rPr lang="en-US"/>
              <a:t>Solution #5 - Interprocess Communication</a:t>
            </a:r>
          </a:p>
          <a:p>
            <a:r>
              <a:rPr lang="en-US"/>
              <a:t>Solution #6 - Automation</a:t>
            </a:r>
          </a:p>
          <a:p>
            <a:r>
              <a:rPr lang="en-US"/>
              <a:t>Final solution: local and remote plug compatible components.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Part #6 of the Solution:</a:t>
            </a:r>
            <a:br>
              <a:rPr lang="en-US"/>
            </a:br>
            <a:r>
              <a:rPr lang="en-US"/>
              <a:t>Automation Interfaces</a:t>
            </a:r>
          </a:p>
        </p:txBody>
      </p:sp>
      <p:sp>
        <p:nvSpPr>
          <p:cNvPr id="24579" name="Rectangle 3"/>
          <p:cNvSpPr>
            <a:spLocks noGrp="1" noChangeArrowheads="1"/>
          </p:cNvSpPr>
          <p:nvPr>
            <p:ph idx="1"/>
          </p:nvPr>
        </p:nvSpPr>
        <p:spPr>
          <a:xfrm>
            <a:off x="685800" y="1752600"/>
            <a:ext cx="7772400" cy="4343400"/>
          </a:xfrm>
        </p:spPr>
        <p:txBody>
          <a:bodyPr/>
          <a:lstStyle/>
          <a:p>
            <a:r>
              <a:rPr lang="en-US"/>
              <a:t>Automation is a process where scripting languages like visual basic and other languages that do not support C/C++ interfaces can still use COM components.</a:t>
            </a:r>
            <a:br>
              <a:rPr lang="en-US"/>
            </a:br>
            <a:endParaRPr lang="en-US"/>
          </a:p>
          <a:p>
            <a:r>
              <a:rPr lang="en-US"/>
              <a:t>It is intended to support, for example, the use of Visual Basic for Applications (VBA) to control COM servers like the Microsoft Office products, e.g., word, excel, access, etc.</a:t>
            </a:r>
            <a:br>
              <a:rPr lang="en-US"/>
            </a:br>
            <a:endParaRPr lang="en-US"/>
          </a:p>
          <a:p>
            <a:r>
              <a:rPr lang="en-US"/>
              <a:t>Automation interfaces are provided by the Microsoft Office products and others like Viso.  This allows COM designers to use sophisticated processing like viewing complex documents provided by those programs without building the functionality themselves.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Roadmap</a:t>
            </a:r>
          </a:p>
        </p:txBody>
      </p:sp>
      <p:sp>
        <p:nvSpPr>
          <p:cNvPr id="25603" name="Rectangle 3"/>
          <p:cNvSpPr>
            <a:spLocks noGrp="1" noChangeArrowheads="1"/>
          </p:cNvSpPr>
          <p:nvPr>
            <p:ph idx="1"/>
          </p:nvPr>
        </p:nvSpPr>
        <p:spPr>
          <a:xfrm>
            <a:off x="685800" y="1752600"/>
            <a:ext cx="7772400" cy="4343400"/>
          </a:xfrm>
        </p:spPr>
        <p:txBody>
          <a:bodyPr/>
          <a:lstStyle/>
          <a:p>
            <a:r>
              <a:rPr lang="en-US"/>
              <a:t>What’s the problem?</a:t>
            </a:r>
          </a:p>
          <a:p>
            <a:pPr lvl="1"/>
            <a:r>
              <a:rPr lang="en-US"/>
              <a:t>tight coupling between many components in large systems makes debugging, integration, and maintenance very difficult</a:t>
            </a:r>
          </a:p>
          <a:p>
            <a:pPr lvl="1"/>
            <a:r>
              <a:rPr lang="en-US"/>
              <a:t>builds are complex activities depending on many different pieces of source code and many option settings.</a:t>
            </a:r>
          </a:p>
          <a:p>
            <a:pPr>
              <a:buFont typeface="Symbol" pitchFamily="18" charset="2"/>
              <a:buChar char="Ö"/>
            </a:pPr>
            <a:r>
              <a:rPr lang="en-US"/>
              <a:t>Solution #1 - Dynamic Link Libraries</a:t>
            </a:r>
          </a:p>
          <a:p>
            <a:pPr>
              <a:buFont typeface="Symbol" pitchFamily="18" charset="2"/>
              <a:buChar char="Ö"/>
            </a:pPr>
            <a:r>
              <a:rPr lang="en-US"/>
              <a:t>Solution #2 - Standard Interfaces</a:t>
            </a:r>
          </a:p>
          <a:p>
            <a:pPr>
              <a:buFont typeface="Symbol" pitchFamily="18" charset="2"/>
              <a:buChar char="Ö"/>
            </a:pPr>
            <a:r>
              <a:rPr lang="en-US"/>
              <a:t>Solution #3 - System management of component lifetime</a:t>
            </a:r>
          </a:p>
          <a:p>
            <a:pPr>
              <a:buFont typeface="Symbol" pitchFamily="18" charset="2"/>
              <a:buChar char="Ö"/>
            </a:pPr>
            <a:r>
              <a:rPr lang="en-US"/>
              <a:t>Solution #4 - Registration</a:t>
            </a:r>
          </a:p>
          <a:p>
            <a:pPr>
              <a:buFont typeface="Symbol" pitchFamily="18" charset="2"/>
              <a:buChar char="Ö"/>
            </a:pPr>
            <a:r>
              <a:rPr lang="en-US"/>
              <a:t>Solution #5 - Interprocess Communication</a:t>
            </a:r>
          </a:p>
          <a:p>
            <a:pPr>
              <a:buFont typeface="Symbol" pitchFamily="18" charset="2"/>
              <a:buChar char="Ö"/>
            </a:pPr>
            <a:r>
              <a:rPr lang="en-US"/>
              <a:t>Solution #6 - Automation</a:t>
            </a:r>
          </a:p>
          <a:p>
            <a:r>
              <a:rPr lang="en-US"/>
              <a:t>Final solution: local and remote plug compatible components.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PostScript</a:t>
            </a:r>
          </a:p>
        </p:txBody>
      </p:sp>
      <p:sp>
        <p:nvSpPr>
          <p:cNvPr id="3" name="Content Placeholder 2"/>
          <p:cNvSpPr>
            <a:spLocks noGrp="1"/>
          </p:cNvSpPr>
          <p:nvPr>
            <p:ph idx="1"/>
          </p:nvPr>
        </p:nvSpPr>
        <p:spPr/>
        <p:txBody>
          <a:bodyPr/>
          <a:lstStyle/>
          <a:p>
            <a:r>
              <a:rPr lang="en-US" dirty="0"/>
              <a:t>Well, the “Final Solution” is a bit more complicated.</a:t>
            </a:r>
          </a:p>
          <a:p>
            <a:pPr lvl="1"/>
            <a:r>
              <a:rPr lang="en-US" dirty="0"/>
              <a:t>Every COM object lives inside a construct called an Apartment.  </a:t>
            </a:r>
          </a:p>
          <a:p>
            <a:pPr lvl="1"/>
            <a:r>
              <a:rPr lang="en-US" dirty="0"/>
              <a:t>The purpose of the Apartment is to allow a client to use one or more COM objects that may have different threading models or different security models from itself and from each other.</a:t>
            </a:r>
          </a:p>
          <a:p>
            <a:pPr lvl="1"/>
            <a:r>
              <a:rPr lang="en-US" dirty="0"/>
              <a:t>The goal is to allow composition of objects without worrying about their implementation details.</a:t>
            </a:r>
          </a:p>
          <a:p>
            <a:pPr lvl="1"/>
            <a:r>
              <a:rPr lang="en-US" dirty="0"/>
              <a:t>All communication between apartments occurs via a proxy.</a:t>
            </a:r>
          </a:p>
          <a:p>
            <a:pPr lvl="2"/>
            <a:r>
              <a:rPr lang="en-US" dirty="0"/>
              <a:t>Think of the proxy as wrapping a socket or pipe</a:t>
            </a:r>
          </a:p>
          <a:p>
            <a:pPr lvl="2"/>
            <a:r>
              <a:rPr lang="en-US" dirty="0"/>
              <a:t>These enable reading and writing bytes, not types.</a:t>
            </a:r>
          </a:p>
          <a:p>
            <a:pPr lvl="2"/>
            <a:r>
              <a:rPr lang="en-US" dirty="0"/>
              <a:t>For this reason the COM runtime must know the sizes of each type that travels through the proxy.</a:t>
            </a:r>
          </a:p>
          <a:p>
            <a:pPr lvl="2"/>
            <a:r>
              <a:rPr lang="en-US" dirty="0"/>
              <a:t>This is complicated by the fact that different languages may be used to implement the client and the COM objects it uses.</a:t>
            </a:r>
          </a:p>
        </p:txBody>
      </p:sp>
    </p:spTree>
    <p:extLst>
      <p:ext uri="{BB962C8B-B14F-4D97-AF65-F5344CB8AC3E}">
        <p14:creationId xmlns:p14="http://schemas.microsoft.com/office/powerpoint/2010/main" val="40929857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PostScript Continued</a:t>
            </a:r>
          </a:p>
        </p:txBody>
      </p:sp>
      <p:sp>
        <p:nvSpPr>
          <p:cNvPr id="3" name="Content Placeholder 2"/>
          <p:cNvSpPr>
            <a:spLocks noGrp="1"/>
          </p:cNvSpPr>
          <p:nvPr>
            <p:ph idx="1"/>
          </p:nvPr>
        </p:nvSpPr>
        <p:spPr/>
        <p:txBody>
          <a:bodyPr/>
          <a:lstStyle/>
          <a:p>
            <a:r>
              <a:rPr lang="en-US" dirty="0"/>
              <a:t>The consequence of using proxies is that COM has to define a binary standard for all types that pass through a COM interface.</a:t>
            </a:r>
          </a:p>
          <a:p>
            <a:r>
              <a:rPr lang="en-US" dirty="0"/>
              <a:t>It accomplishes that by adopting the Network Data Representation (NDR) for types.</a:t>
            </a:r>
          </a:p>
          <a:p>
            <a:r>
              <a:rPr lang="en-US" dirty="0"/>
              <a:t>This has two consequences:</a:t>
            </a:r>
          </a:p>
          <a:p>
            <a:pPr lvl="1"/>
            <a:r>
              <a:rPr lang="en-US" dirty="0"/>
              <a:t>COM interfaces can pass only a limited number of types</a:t>
            </a:r>
          </a:p>
          <a:p>
            <a:pPr lvl="1"/>
            <a:r>
              <a:rPr lang="en-US" dirty="0"/>
              <a:t>The interfaces are constructed from an Interface Definition Language (IDL) by an IDL compiler.</a:t>
            </a:r>
          </a:p>
          <a:p>
            <a:r>
              <a:rPr lang="en-US" dirty="0"/>
              <a:t>That means that designers need to know how to write IDL and that communication to and from COM objects is not nearly as rich as between objects in any of the conventional OO languages.</a:t>
            </a:r>
          </a:p>
        </p:txBody>
      </p:sp>
    </p:spTree>
    <p:extLst>
      <p:ext uri="{BB962C8B-B14F-4D97-AF65-F5344CB8AC3E}">
        <p14:creationId xmlns:p14="http://schemas.microsoft.com/office/powerpoint/2010/main" val="39236408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noChangeArrowheads="1"/>
          </p:cNvSpPr>
          <p:nvPr>
            <p:ph type="ctrTitle"/>
          </p:nvPr>
        </p:nvSpPr>
        <p:spPr/>
        <p:txBody>
          <a:bodyPr/>
          <a:lstStyle/>
          <a:p>
            <a:r>
              <a:rPr lang="en-US"/>
              <a:t>End of COM Roadmap</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What’s the Problem?</a:t>
            </a:r>
          </a:p>
        </p:txBody>
      </p:sp>
      <p:sp>
        <p:nvSpPr>
          <p:cNvPr id="4099" name="Rectangle 3"/>
          <p:cNvSpPr>
            <a:spLocks noGrp="1" noChangeArrowheads="1"/>
          </p:cNvSpPr>
          <p:nvPr>
            <p:ph idx="1"/>
          </p:nvPr>
        </p:nvSpPr>
        <p:spPr/>
        <p:txBody>
          <a:bodyPr/>
          <a:lstStyle/>
          <a:p>
            <a:r>
              <a:rPr lang="en-US"/>
              <a:t>Building large systems depends on decomposing the logical structure of the system into a hierarchy of components using:</a:t>
            </a:r>
          </a:p>
          <a:p>
            <a:pPr lvl="1"/>
            <a:r>
              <a:rPr lang="en-US"/>
              <a:t>class inheritance and aggregation</a:t>
            </a:r>
          </a:p>
          <a:p>
            <a:pPr lvl="1"/>
            <a:r>
              <a:rPr lang="en-US"/>
              <a:t>static modular structure</a:t>
            </a:r>
            <a:br>
              <a:rPr lang="en-US"/>
            </a:br>
            <a:endParaRPr lang="en-US"/>
          </a:p>
          <a:p>
            <a:r>
              <a:rPr lang="en-US"/>
              <a:t>While establishing an effective hierarchy is essential, it is not enough.  The physical packaging of the logical design must:</a:t>
            </a:r>
          </a:p>
          <a:p>
            <a:pPr lvl="1"/>
            <a:r>
              <a:rPr lang="en-US"/>
              <a:t>minimize duplication of code</a:t>
            </a:r>
          </a:p>
          <a:p>
            <a:pPr lvl="1"/>
            <a:r>
              <a:rPr lang="en-US"/>
              <a:t>minimize compile, link, and load-time dependencies</a:t>
            </a:r>
          </a:p>
          <a:p>
            <a:pPr lvl="1"/>
            <a:r>
              <a:rPr lang="en-US"/>
              <a:t>avoid rebuilding large parts of the system when a small change is made to fix a latent error or add new functionality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Duplication of Code</a:t>
            </a:r>
          </a:p>
        </p:txBody>
      </p:sp>
      <p:sp>
        <p:nvSpPr>
          <p:cNvPr id="5123" name="Rectangle 3"/>
          <p:cNvSpPr>
            <a:spLocks noGrp="1" noChangeArrowheads="1"/>
          </p:cNvSpPr>
          <p:nvPr>
            <p:ph idx="1"/>
          </p:nvPr>
        </p:nvSpPr>
        <p:spPr/>
        <p:txBody>
          <a:bodyPr/>
          <a:lstStyle/>
          <a:p>
            <a:r>
              <a:rPr lang="en-US"/>
              <a:t>Using conventional technology we build monolithic programs.  Each program that reuses a library or module duplicates that code in its execution image.</a:t>
            </a:r>
            <a:br>
              <a:rPr lang="en-US"/>
            </a:br>
            <a:endParaRPr lang="en-US"/>
          </a:p>
          <a:p>
            <a:pPr lvl="1"/>
            <a:r>
              <a:rPr lang="en-US"/>
              <a:t>The code occupies disk space for every replicated copy.</a:t>
            </a:r>
            <a:br>
              <a:rPr lang="en-US"/>
            </a:br>
            <a:endParaRPr lang="en-US"/>
          </a:p>
          <a:p>
            <a:pPr lvl="1"/>
            <a:r>
              <a:rPr lang="en-US"/>
              <a:t>Two running applications that share source code do not share the corresponding machine code.  They each have their own copies that occupy memory in RAM.</a:t>
            </a:r>
            <a:br>
              <a:rPr lang="en-US"/>
            </a:br>
            <a:endParaRPr lang="en-US"/>
          </a:p>
          <a:p>
            <a:pPr lvl="1"/>
            <a:r>
              <a:rPr lang="en-US"/>
              <a:t>Since broad reuse of code is an important goal for large systems the duplication of machine code can be a major user of system resources, e.g., memory and load and initialization time.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a:xfrm>
            <a:off x="533400" y="228600"/>
            <a:ext cx="8077200" cy="1143000"/>
          </a:xfrm>
        </p:spPr>
        <p:txBody>
          <a:bodyPr/>
          <a:lstStyle/>
          <a:p>
            <a:r>
              <a:rPr lang="en-US"/>
              <a:t>Compile, Link, and Load-Time Dependencies</a:t>
            </a:r>
          </a:p>
        </p:txBody>
      </p:sp>
      <p:sp>
        <p:nvSpPr>
          <p:cNvPr id="6147" name="Rectangle 1027"/>
          <p:cNvSpPr>
            <a:spLocks noGrp="1" noChangeArrowheads="1"/>
          </p:cNvSpPr>
          <p:nvPr>
            <p:ph idx="1"/>
          </p:nvPr>
        </p:nvSpPr>
        <p:spPr>
          <a:xfrm>
            <a:off x="609600" y="1981200"/>
            <a:ext cx="8001000" cy="4114800"/>
          </a:xfrm>
        </p:spPr>
        <p:txBody>
          <a:bodyPr/>
          <a:lstStyle/>
          <a:p>
            <a:r>
              <a:rPr lang="en-US"/>
              <a:t>Compile and link time dependencies have been cited as the prime culprit in failures of some very large system implementations, e.g. LargeScale C++ Software Development, John Lakos, Addison-Wesley</a:t>
            </a:r>
          </a:p>
          <a:p>
            <a:pPr lvl="1"/>
            <a:r>
              <a:rPr lang="en-US"/>
              <a:t>Dependencies make testing software components in isolation difficult or impossible.</a:t>
            </a:r>
          </a:p>
          <a:p>
            <a:pPr lvl="1"/>
            <a:r>
              <a:rPr lang="en-US"/>
              <a:t>Small changes in a single component result in massive recompilation and linking if dependencies are spread out across the system.</a:t>
            </a:r>
          </a:p>
          <a:p>
            <a:pPr lvl="1"/>
            <a:r>
              <a:rPr lang="en-US"/>
              <a:t>In large systems parts of a system may be spread over many directories.  Then changes to the directory structure cause breakage in compile, link, and load processes.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Compile-Time Dependencies</a:t>
            </a:r>
          </a:p>
        </p:txBody>
      </p:sp>
      <p:graphicFrame>
        <p:nvGraphicFramePr>
          <p:cNvPr id="7171" name="Object 0"/>
          <p:cNvGraphicFramePr>
            <a:graphicFrameLocks noChangeAspect="1"/>
          </p:cNvGraphicFramePr>
          <p:nvPr/>
        </p:nvGraphicFramePr>
        <p:xfrm>
          <a:off x="571500" y="2057400"/>
          <a:ext cx="8134350" cy="3714750"/>
        </p:xfrm>
        <a:graphic>
          <a:graphicData uri="http://schemas.openxmlformats.org/presentationml/2006/ole">
            <mc:AlternateContent xmlns:mc="http://schemas.openxmlformats.org/markup-compatibility/2006">
              <mc:Choice xmlns:v="urn:schemas-microsoft-com:vml" Requires="v">
                <p:oleObj spid="_x0000_s7178" name="Visio" r:id="rId4" imgW="9155700" imgH="4103747" progId="Visio.Drawing.11">
                  <p:embed/>
                </p:oleObj>
              </mc:Choice>
              <mc:Fallback>
                <p:oleObj name="Visio" r:id="rId4" imgW="9155700" imgH="4103747" progId="Visio.Drawing.11">
                  <p:embed/>
                  <p:pic>
                    <p:nvPicPr>
                      <p:cNvPr id="0" name="Object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0" y="2057400"/>
                        <a:ext cx="8134350" cy="3714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Rebuilding Components</a:t>
            </a:r>
          </a:p>
        </p:txBody>
      </p:sp>
      <p:sp>
        <p:nvSpPr>
          <p:cNvPr id="8195" name="Rectangle 3"/>
          <p:cNvSpPr>
            <a:spLocks noGrp="1" noChangeArrowheads="1"/>
          </p:cNvSpPr>
          <p:nvPr>
            <p:ph idx="1"/>
          </p:nvPr>
        </p:nvSpPr>
        <p:spPr/>
        <p:txBody>
          <a:bodyPr/>
          <a:lstStyle/>
          <a:p>
            <a:r>
              <a:rPr lang="en-US"/>
              <a:t>Each build requires many files and compile and link options:</a:t>
            </a:r>
          </a:p>
          <a:p>
            <a:pPr lvl="1"/>
            <a:r>
              <a:rPr lang="en-US"/>
              <a:t>it is often difficult to ensure that the right versions of source code are included in a build</a:t>
            </a:r>
          </a:p>
          <a:p>
            <a:pPr lvl="1"/>
            <a:r>
              <a:rPr lang="en-US"/>
              <a:t>we may not even know all the components required to successfully rebuild a system.</a:t>
            </a:r>
          </a:p>
          <a:p>
            <a:pPr lvl="2"/>
            <a:r>
              <a:rPr lang="en-US"/>
              <a:t>Build may take hundreds of files and scores of build scripts and make files.</a:t>
            </a:r>
          </a:p>
          <a:p>
            <a:pPr lvl="1"/>
            <a:r>
              <a:rPr lang="en-US"/>
              <a:t>knowing how to set all the options and environments can require detailed knowledge of the design, which for a large system may be very hard to find.</a:t>
            </a:r>
          </a:p>
          <a:p>
            <a:r>
              <a:rPr lang="en-US"/>
              <a:t>Sometimes it can be very difficult to find source code of the correct version (supporting the correct platform with all appropriate bug fixes).</a:t>
            </a:r>
          </a:p>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What’s the Solution?</a:t>
            </a:r>
          </a:p>
        </p:txBody>
      </p:sp>
      <p:sp>
        <p:nvSpPr>
          <p:cNvPr id="9219" name="Rectangle 3"/>
          <p:cNvSpPr>
            <a:spLocks noGrp="1" noChangeArrowheads="1"/>
          </p:cNvSpPr>
          <p:nvPr>
            <p:ph idx="1"/>
          </p:nvPr>
        </p:nvSpPr>
        <p:spPr>
          <a:xfrm>
            <a:off x="685800" y="1676400"/>
            <a:ext cx="7772400" cy="4419600"/>
          </a:xfrm>
        </p:spPr>
        <p:txBody>
          <a:bodyPr/>
          <a:lstStyle/>
          <a:p>
            <a:r>
              <a:rPr lang="en-US" dirty="0"/>
              <a:t>Several competing technologies have been invented to package and manage a large system’s physical structure:</a:t>
            </a:r>
          </a:p>
          <a:p>
            <a:pPr lvl="1"/>
            <a:r>
              <a:rPr lang="en-US" dirty="0"/>
              <a:t>Common Object Request Broker Architecture (</a:t>
            </a:r>
            <a:r>
              <a:rPr lang="en-US" b="1" u="sng" dirty="0"/>
              <a:t>CORBA</a:t>
            </a:r>
            <a:r>
              <a:rPr lang="en-US" dirty="0"/>
              <a:t>) was specified by the Object Management Group (OMG), a consortium of software vendors.  Mostly used in UNIX environments for Enter-</a:t>
            </a:r>
            <a:r>
              <a:rPr lang="en-US" dirty="0" err="1"/>
              <a:t>prise</a:t>
            </a:r>
            <a:r>
              <a:rPr lang="en-US" dirty="0"/>
              <a:t> Computing Systems.</a:t>
            </a:r>
          </a:p>
          <a:p>
            <a:pPr lvl="1"/>
            <a:r>
              <a:rPr lang="en-US" dirty="0"/>
              <a:t>Component Object Model (</a:t>
            </a:r>
            <a:r>
              <a:rPr lang="en-US" b="1" u="sng" dirty="0"/>
              <a:t>COM</a:t>
            </a:r>
            <a:r>
              <a:rPr lang="en-US" dirty="0"/>
              <a:t>) was developed by Microsoft Corp. and is supported by their development technologies, e.g., Visual Studio with C++, Visual Basic, and Java on windows systems.</a:t>
            </a:r>
          </a:p>
          <a:p>
            <a:pPr lvl="1"/>
            <a:r>
              <a:rPr lang="en-US" b="1" u="sng" dirty="0"/>
              <a:t>JavaBeans</a:t>
            </a:r>
            <a:r>
              <a:rPr lang="en-US" dirty="0"/>
              <a:t>, developed by Sun, Inc. is a modular technology but doesn’t fully support physical packaging.</a:t>
            </a:r>
          </a:p>
          <a:p>
            <a:r>
              <a:rPr lang="en-US" dirty="0"/>
              <a:t>We will focus on COM because it is available on all current Windows platforms and is being widely used by MS and others.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Part #1 of the Solution:</a:t>
            </a:r>
            <a:br>
              <a:rPr lang="en-US"/>
            </a:br>
            <a:r>
              <a:rPr lang="en-US"/>
              <a:t>Code Reuse by Using DLLs</a:t>
            </a:r>
          </a:p>
        </p:txBody>
      </p:sp>
      <p:sp>
        <p:nvSpPr>
          <p:cNvPr id="10243" name="Rectangle 3"/>
          <p:cNvSpPr>
            <a:spLocks noGrp="1" noChangeArrowheads="1"/>
          </p:cNvSpPr>
          <p:nvPr>
            <p:ph idx="1"/>
          </p:nvPr>
        </p:nvSpPr>
        <p:spPr/>
        <p:txBody>
          <a:bodyPr/>
          <a:lstStyle/>
          <a:p>
            <a:r>
              <a:rPr lang="en-US"/>
              <a:t>Use dynamic link libraries (DLLs).</a:t>
            </a:r>
          </a:p>
          <a:p>
            <a:pPr lvl="1"/>
            <a:r>
              <a:rPr lang="en-US"/>
              <a:t>DLLs are loaded at run time from a single file into any running program that needs them, saving disk space for one copy of the object code for each executable that uses the library.</a:t>
            </a:r>
          </a:p>
          <a:p>
            <a:pPr lvl="1"/>
            <a:r>
              <a:rPr lang="en-US"/>
              <a:t>DLLs used by several concurrently running executables have only one copy of their code in memory, although each executable maintains local storage for the DLL code.  This saves RAM space that would otherwise be required for each running program using the DLL.</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6324</TotalTime>
  <Words>1918</Words>
  <Application>Microsoft Office PowerPoint</Application>
  <PresentationFormat>On-screen Show (4:3)</PresentationFormat>
  <Paragraphs>198</Paragraphs>
  <Slides>27</Slides>
  <Notes>24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36" baseType="lpstr">
      <vt:lpstr>Arial</vt:lpstr>
      <vt:lpstr>Calibri</vt:lpstr>
      <vt:lpstr>Calibri Light</vt:lpstr>
      <vt:lpstr>Courier New</vt:lpstr>
      <vt:lpstr>Symbol</vt:lpstr>
      <vt:lpstr>Times New Roman</vt:lpstr>
      <vt:lpstr>Office Theme</vt:lpstr>
      <vt:lpstr>Visio</vt:lpstr>
      <vt:lpstr>VISIO</vt:lpstr>
      <vt:lpstr>Roadmap to COM</vt:lpstr>
      <vt:lpstr>Roadmap</vt:lpstr>
      <vt:lpstr>What’s the Problem?</vt:lpstr>
      <vt:lpstr>Duplication of Code</vt:lpstr>
      <vt:lpstr>Compile, Link, and Load-Time Dependencies</vt:lpstr>
      <vt:lpstr>Compile-Time Dependencies</vt:lpstr>
      <vt:lpstr>Rebuilding Components</vt:lpstr>
      <vt:lpstr>What’s the Solution?</vt:lpstr>
      <vt:lpstr>Part #1 of the Solution: Code Reuse by Using DLLs</vt:lpstr>
      <vt:lpstr>Dynamic Link Library References</vt:lpstr>
      <vt:lpstr>Duplication of Library Code with Static Linking</vt:lpstr>
      <vt:lpstr>Sharing of DLL Code</vt:lpstr>
      <vt:lpstr>Roadmap</vt:lpstr>
      <vt:lpstr>Part #2 of the Solution: Break Compile-Time Dependencies</vt:lpstr>
      <vt:lpstr>Part #2 of the Solution: Break Link-Time Dependencies</vt:lpstr>
      <vt:lpstr>Roadmap</vt:lpstr>
      <vt:lpstr>Part #3 of the Solution: System Management of Lifetime</vt:lpstr>
      <vt:lpstr>Roadmap</vt:lpstr>
      <vt:lpstr>Part #4 of the Solution: Registration of Components</vt:lpstr>
      <vt:lpstr>Roadmap</vt:lpstr>
      <vt:lpstr>Part #5 of the Solution: Interprocess Communication</vt:lpstr>
      <vt:lpstr>Roadmap</vt:lpstr>
      <vt:lpstr>Part #6 of the Solution: Automation Interfaces</vt:lpstr>
      <vt:lpstr>Roadmap</vt:lpstr>
      <vt:lpstr>PostScript</vt:lpstr>
      <vt:lpstr>PostScript Continued</vt:lpstr>
      <vt:lpstr>End of COM Roadmap</vt:lpstr>
    </vt:vector>
  </TitlesOfParts>
  <Company>Fawcett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jim</dc:creator>
  <cp:lastModifiedBy>James Fawcett</cp:lastModifiedBy>
  <cp:revision>53</cp:revision>
  <cp:lastPrinted>2000-01-19T01:02:54Z</cp:lastPrinted>
  <dcterms:created xsi:type="dcterms:W3CDTF">1998-02-15T23:59:21Z</dcterms:created>
  <dcterms:modified xsi:type="dcterms:W3CDTF">2018-01-25T01:21:19Z</dcterms:modified>
</cp:coreProperties>
</file>