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6"/>
  </p:notesMasterIdLst>
  <p:handoutMasterIdLst>
    <p:handoutMasterId r:id="rId17"/>
  </p:handoutMasterIdLst>
  <p:sldIdLst>
    <p:sldId id="354" r:id="rId2"/>
    <p:sldId id="420" r:id="rId3"/>
    <p:sldId id="421" r:id="rId4"/>
    <p:sldId id="422" r:id="rId5"/>
    <p:sldId id="426" r:id="rId6"/>
    <p:sldId id="429" r:id="rId7"/>
    <p:sldId id="431" r:id="rId8"/>
    <p:sldId id="432" r:id="rId9"/>
    <p:sldId id="428" r:id="rId10"/>
    <p:sldId id="423" r:id="rId11"/>
    <p:sldId id="424" r:id="rId12"/>
    <p:sldId id="343" r:id="rId13"/>
    <p:sldId id="427" r:id="rId14"/>
    <p:sldId id="42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00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5" autoAdjust="0"/>
    <p:restoredTop sz="94681" autoAdjust="0"/>
  </p:normalViewPr>
  <p:slideViewPr>
    <p:cSldViewPr>
      <p:cViewPr varScale="1">
        <p:scale>
          <a:sx n="85" d="100"/>
          <a:sy n="85" d="100"/>
        </p:scale>
        <p:origin x="106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36000"/>
            <a:ext cx="2971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36000"/>
            <a:ext cx="2971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909DBB-92D9-4CEC-A5E4-A2768331C1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7125" y="711200"/>
            <a:ext cx="4605338" cy="345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8800"/>
            <a:ext cx="5029200" cy="40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36000"/>
            <a:ext cx="2971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36000"/>
            <a:ext cx="2971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3B8EE9-9DE8-40A6-920E-9AF6CD0D7F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E1FB56-8D91-4E69-A934-A934A036E8B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9183C07-E98C-4372-BC9B-B654007ADC1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C24190D-79C0-4805-8289-3EDAAB3DCB39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9DB957-E6C8-41D4-9D7B-950AFB7DE635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3A48EF-B5C7-44A5-8800-3AB8A7127C96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C3E52AB-7CF4-4EC9-816C-29113B0189F3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83E232-0E2E-4E6C-ABA7-9012998E95EE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52F43A-26A9-4325-97A4-3166CED2F4C6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9525D2-37B8-4CAD-B12D-B6BF18D5A1CA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4B703B-B73C-4DA0-B60E-3AA64B74AB38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5E60CB-D518-4F9D-B216-DB570559131D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89735F-D4F9-42EA-8B8D-ACCB53DF813E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53805D3-4AC9-44BD-9689-2C613F029F8D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5B96ACE-7C60-4DE0-AD07-8D09ED0B2B03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17CB-9C6C-4344-AD7B-52AA95E3561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D744-75EA-4576-9755-067C3285C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8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17CB-9C6C-4344-AD7B-52AA95E3561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D744-75EA-4576-9755-067C3285C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95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17CB-9C6C-4344-AD7B-52AA95E3561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D744-75EA-4576-9755-067C3285C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06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60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17CB-9C6C-4344-AD7B-52AA95E3561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D744-75EA-4576-9755-067C3285C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17CB-9C6C-4344-AD7B-52AA95E3561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D744-75EA-4576-9755-067C3285C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6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17CB-9C6C-4344-AD7B-52AA95E3561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D744-75EA-4576-9755-067C3285C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9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17CB-9C6C-4344-AD7B-52AA95E3561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D744-75EA-4576-9755-067C3285C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6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17CB-9C6C-4344-AD7B-52AA95E3561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D744-75EA-4576-9755-067C3285C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1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17CB-9C6C-4344-AD7B-52AA95E3561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D744-75EA-4576-9755-067C3285C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8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17CB-9C6C-4344-AD7B-52AA95E3561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D744-75EA-4576-9755-067C3285C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8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17CB-9C6C-4344-AD7B-52AA95E3561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D744-75EA-4576-9755-067C3285C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2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917CB-9C6C-4344-AD7B-52AA95E3561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3D744-75EA-4576-9755-067C3285CF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609600" y="6400800"/>
            <a:ext cx="2895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660033"/>
                </a:solidFill>
                <a:latin typeface="Arial" panose="020B0604020202020204" pitchFamily="34" charset="0"/>
              </a:rPr>
              <a:t>Active Template Library</a:t>
            </a:r>
          </a:p>
        </p:txBody>
      </p:sp>
    </p:spTree>
    <p:extLst>
      <p:ext uri="{BB962C8B-B14F-4D97-AF65-F5344CB8AC3E}">
        <p14:creationId xmlns:p14="http://schemas.microsoft.com/office/powerpoint/2010/main" val="86172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forge.net/projects/wt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r>
              <a:rPr lang="en-US" altLang="en-US"/>
              <a:t>Active </a:t>
            </a:r>
            <a:r>
              <a:rPr lang="en-US" altLang="en-US" sz="4000"/>
              <a:t>Template</a:t>
            </a:r>
            <a:r>
              <a:rPr lang="en-US" altLang="en-US"/>
              <a:t> Library</a:t>
            </a:r>
          </a:p>
        </p:txBody>
      </p:sp>
      <p:sp>
        <p:nvSpPr>
          <p:cNvPr id="205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828800"/>
          </a:xfrm>
        </p:spPr>
        <p:txBody>
          <a:bodyPr/>
          <a:lstStyle/>
          <a:p>
            <a:r>
              <a:rPr lang="en-US" altLang="en-US"/>
              <a:t>CSE775 - Distributed Objects, Spring 2012</a:t>
            </a:r>
          </a:p>
          <a:p>
            <a:r>
              <a:rPr lang="en-US" altLang="en-US"/>
              <a:t>Jim Fawcett</a:t>
            </a:r>
          </a:p>
          <a:p>
            <a:endParaRPr lang="en-US" altLang="en-US"/>
          </a:p>
          <a:p>
            <a:r>
              <a:rPr lang="en-US" altLang="en-US"/>
              <a:t>copyright © 1998-2012</a:t>
            </a:r>
          </a:p>
        </p:txBody>
      </p:sp>
      <p:sp>
        <p:nvSpPr>
          <p:cNvPr id="2052" name="Rectangle 1028"/>
          <p:cNvSpPr>
            <a:spLocks noChangeArrowheads="1"/>
          </p:cNvSpPr>
          <p:nvPr/>
        </p:nvSpPr>
        <p:spPr bwMode="auto">
          <a:xfrm>
            <a:off x="1371600" y="3124200"/>
            <a:ext cx="640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None/>
            </a:pPr>
            <a:r>
              <a:rPr lang="en-US" altLang="en-US" sz="2000">
                <a:solidFill>
                  <a:srgbClr val="660033"/>
                </a:solidFill>
                <a:latin typeface="Tahoma" panose="020B0604030504040204" pitchFamily="34" charset="0"/>
              </a:rPr>
              <a:t>Library support for building COM components</a:t>
            </a:r>
          </a:p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None/>
            </a:pPr>
            <a:endParaRPr lang="en-US" altLang="en-US" sz="2000">
              <a:solidFill>
                <a:srgbClr val="660033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/>
              <a:t>ATL Support for Windows Interfaces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altLang="en-US" sz="1800"/>
              <a:t>ATL provides, natively, support for creating both Frame and Dialog windows interfaces.</a:t>
            </a:r>
          </a:p>
          <a:p>
            <a:pPr lvl="1"/>
            <a:r>
              <a:rPr lang="en-US" altLang="en-US" sz="1600"/>
              <a:t>When augmented with the wrappers in the (undocumented and unsupported) atlctrls.h, they provide a very useful framework for creating user interfaces.</a:t>
            </a:r>
          </a:p>
          <a:p>
            <a:pPr lvl="1"/>
            <a:r>
              <a:rPr lang="en-US" altLang="en-US" sz="1600"/>
              <a:t>You have to know some Win32 windows programming, but they provide a lot of help.</a:t>
            </a:r>
            <a:br>
              <a:rPr lang="en-US" altLang="en-US" sz="1600"/>
            </a:br>
            <a:endParaRPr lang="en-US" altLang="en-US" sz="900"/>
          </a:p>
          <a:p>
            <a:r>
              <a:rPr lang="en-US" altLang="en-US" sz="1800"/>
              <a:t>The classes used are shown in the diagram on the next page.</a:t>
            </a:r>
            <a:br>
              <a:rPr lang="en-US" altLang="en-US" sz="1800"/>
            </a:br>
            <a:endParaRPr lang="en-US" altLang="en-US" sz="900"/>
          </a:p>
          <a:p>
            <a:pPr lvl="1"/>
            <a:r>
              <a:rPr lang="en-US" altLang="en-US" sz="1600"/>
              <a:t>If you want to create a highly functional, complex interface, then using WinForms or the MFC framework are good alternatives.</a:t>
            </a:r>
            <a:endParaRPr lang="en-US" altLang="en-US" sz="900"/>
          </a:p>
          <a:p>
            <a:pPr lvl="1"/>
            <a:r>
              <a:rPr lang="en-US" altLang="en-US" sz="1600"/>
              <a:t>However, ATL now provides additional support in the form of an add-on library call the Windows Template Library (WTL), available from </a:t>
            </a:r>
            <a:r>
              <a:rPr lang="en-US" altLang="en-US" sz="1600">
                <a:hlinkClick r:id="rId3"/>
              </a:rPr>
              <a:t>sourceforge</a:t>
            </a:r>
            <a:r>
              <a:rPr lang="en-US" altLang="en-US" sz="1600"/>
              <a:t>.</a:t>
            </a:r>
            <a:br>
              <a:rPr lang="en-US" altLang="en-US" sz="900"/>
            </a:br>
            <a:endParaRPr lang="en-US" altLang="en-US" sz="900"/>
          </a:p>
          <a:p>
            <a:r>
              <a:rPr lang="en-US" altLang="en-US" sz="1800"/>
              <a:t>We may discuss the WTL in more detail later in the semester.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altLang="en-US" sz="3200"/>
              <a:t>ATL Windows</a:t>
            </a:r>
          </a:p>
        </p:txBody>
      </p:sp>
      <p:graphicFrame>
        <p:nvGraphicFramePr>
          <p:cNvPr id="1229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71600" y="882650"/>
          <a:ext cx="6629400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Visio" r:id="rId4" imgW="8950218" imgH="6670196" progId="Visio.Drawing.11">
                  <p:embed/>
                </p:oleObj>
              </mc:Choice>
              <mc:Fallback>
                <p:oleObj name="Visio" r:id="rId4" imgW="8950218" imgH="6670196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882650"/>
                        <a:ext cx="6629400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Active Template Library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/>
              <a:t>Microsoft has developed the Active Template Library (ATL) to support reuse of existing designs for many of the standard COM interfaces.</a:t>
            </a:r>
          </a:p>
          <a:p>
            <a:pPr lvl="1"/>
            <a:r>
              <a:rPr lang="en-US" altLang="en-US" sz="1600"/>
              <a:t>IUnknown, IClassFactory, IDispatch, IMarshal</a:t>
            </a:r>
          </a:p>
          <a:p>
            <a:pPr lvl="1"/>
            <a:r>
              <a:rPr lang="en-US" altLang="en-US" sz="1600"/>
              <a:t>ActiveX Controls interfaces </a:t>
            </a:r>
          </a:p>
          <a:p>
            <a:pPr lvl="2"/>
            <a:r>
              <a:rPr lang="en-US" altLang="en-US" sz="1400"/>
              <a:t>event notification</a:t>
            </a:r>
          </a:p>
          <a:p>
            <a:pPr lvl="2"/>
            <a:r>
              <a:rPr lang="en-US" altLang="en-US" sz="1400"/>
              <a:t>properties and property pages</a:t>
            </a:r>
            <a:br>
              <a:rPr lang="en-US" altLang="en-US" sz="1400"/>
            </a:br>
            <a:endParaRPr lang="en-US" altLang="en-US" sz="1400"/>
          </a:p>
          <a:p>
            <a:r>
              <a:rPr lang="en-US" altLang="en-US" sz="1800"/>
              <a:t>ATL provides source composition, not binary composition.  Once built, however, ATL components, like any other, can be composed as binary objects.</a:t>
            </a:r>
            <a:br>
              <a:rPr lang="en-US" altLang="en-US" sz="1800"/>
            </a:br>
            <a:br>
              <a:rPr lang="en-US" altLang="en-US" sz="1800"/>
            </a:br>
            <a:r>
              <a:rPr lang="en-US" altLang="en-US" sz="1800"/>
              <a:t>    (we can add a binary control to a window, for example)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of the ATL Files</a:t>
            </a:r>
          </a:p>
        </p:txBody>
      </p:sp>
      <p:graphicFrame>
        <p:nvGraphicFramePr>
          <p:cNvPr id="283715" name="Group 67"/>
          <p:cNvGraphicFramePr>
            <a:graphicFrameLocks noGrp="1"/>
          </p:cNvGraphicFramePr>
          <p:nvPr>
            <p:ph type="tbl" idx="1"/>
          </p:nvPr>
        </p:nvGraphicFramePr>
        <p:xfrm>
          <a:off x="685800" y="1828800"/>
          <a:ext cx="7772400" cy="3810000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AtlBase.h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Low level type and class definitions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AtlCom.h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COM object management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AtlConv.h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Convert strings to/from unicode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AtlCtl.h, AtlCtl.cpp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ActiveX control support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AtlComCli.h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Smart pointers and BSTR wrapper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AtlSafe.h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SafeArray wrapper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AtlSync.h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Defines classes for locks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Atlimpl.cpp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Implementation of pieces too big to inline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AtlWin.h, AtlWin.cpp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Support for frame and dialog windows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Statreg.h, Statreg.cpp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</a:rPr>
                        <a:t>  Support for registry code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819400"/>
            <a:ext cx="7772400" cy="2362200"/>
          </a:xfrm>
        </p:spPr>
        <p:txBody>
          <a:bodyPr/>
          <a:lstStyle/>
          <a:p>
            <a:pPr algn="ctr">
              <a:buFont typeface="Symbol" panose="05050102010706020507" pitchFamily="18" charset="2"/>
              <a:buNone/>
            </a:pPr>
            <a:r>
              <a:rPr lang="en-US" altLang="en-US" sz="3200"/>
              <a:t>End of ATL Presentation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Library Support for COM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en-US" sz="1600"/>
              <a:t>One of the difficulties with designing COM components with no support other than C++ is that COM does not support reuse through inheritance.</a:t>
            </a:r>
          </a:p>
          <a:p>
            <a:pPr lvl="1"/>
            <a:r>
              <a:rPr lang="en-US" altLang="en-US" sz="1400"/>
              <a:t>This means that either you implement all the interfaces you need yourself, even the standard COM interfaces, or:</a:t>
            </a:r>
          </a:p>
          <a:p>
            <a:pPr lvl="1"/>
            <a:r>
              <a:rPr lang="en-US" altLang="en-US" sz="1400"/>
              <a:t>You make your server a client of the standard COM component and use aggregation to provide access to the standard interface through COM aggregation – a very messy process.</a:t>
            </a:r>
            <a:br>
              <a:rPr lang="en-US" altLang="en-US" sz="1400"/>
            </a:br>
            <a:endParaRPr lang="en-US" altLang="en-US" sz="1400"/>
          </a:p>
          <a:p>
            <a:r>
              <a:rPr lang="en-US" altLang="en-US" sz="1600"/>
              <a:t>COM has addressed this problem with two types of support:</a:t>
            </a:r>
          </a:p>
          <a:p>
            <a:pPr lvl="1"/>
            <a:r>
              <a:rPr lang="en-US" altLang="en-US" sz="1400"/>
              <a:t>The Microsoft Foundation Classes (MFC) provide extensive support for creating COM clients and servers.</a:t>
            </a:r>
          </a:p>
          <a:p>
            <a:pPr lvl="1"/>
            <a:r>
              <a:rPr lang="en-US" altLang="en-US" sz="1400"/>
              <a:t>The Active Template Library (ATL) also provides a lot of support for creating COM servers and is generally preferred over MFC.</a:t>
            </a:r>
          </a:p>
          <a:p>
            <a:endParaRPr lang="en-US" altLang="en-US" sz="1600"/>
          </a:p>
          <a:p>
            <a:r>
              <a:rPr lang="en-US" altLang="en-US" sz="1600"/>
              <a:t>Both libraries make it relatively easy to uses standard COM components without re-implementing them yourself.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Active Template Library (ATL)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/>
              <a:t>A diagram showing the structure of an ATL generated server is shown on the next page.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The ATL CComObjectRootEx and CComObject classes, using templatized arguments you provide, implements the IUnknown interface and provides COM aggregation where needed.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CComCoClass implements the server’s class factory.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Classes with the name I…Impl implement standard COM components for you.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Your code only needs to: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provide template arguments for these classes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Create a class that implements your server’s functionality, shown as CMyClass, and provide declarations for its interfaces, shown as IMyInterface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Note that the ATL wizard will lead you through all this, so the process becomes quick and easy, if you understand how ATL works.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 sz="3200"/>
              <a:t>ATL Class Hierachy</a:t>
            </a:r>
          </a:p>
        </p:txBody>
      </p:sp>
      <p:graphicFrame>
        <p:nvGraphicFramePr>
          <p:cNvPr id="5125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304800" y="820738"/>
          <a:ext cx="8610600" cy="514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Visio" r:id="rId4" imgW="9175652" imgH="5477256" progId="Visio.Drawing.11">
                  <p:embed/>
                </p:oleObj>
              </mc:Choice>
              <mc:Fallback>
                <p:oleObj name="Visio" r:id="rId4" imgW="9175652" imgH="5477256" progId="Visio.Drawing.11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20738"/>
                        <a:ext cx="8610600" cy="514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AutoShape 6"/>
          <p:cNvSpPr>
            <a:spLocks noChangeArrowheads="1"/>
          </p:cNvSpPr>
          <p:nvPr/>
        </p:nvSpPr>
        <p:spPr bwMode="auto">
          <a:xfrm>
            <a:off x="2286000" y="5334000"/>
            <a:ext cx="2819400" cy="1143000"/>
          </a:xfrm>
          <a:prstGeom prst="wedgeRoundRectCallout">
            <a:avLst>
              <a:gd name="adj1" fmla="val 123310"/>
              <a:gd name="adj2" fmla="val -296528"/>
              <a:gd name="adj3" fmla="val 16667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You won’t see this if you ask for a dual interface.  You only see IDispatchImpl templatized on IMyInterface.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ATL Support for QueryInterface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QueryInterface is implemented with map macros, much like the macros used in MFC programming:</a:t>
            </a:r>
            <a:br>
              <a:rPr lang="en-US" altLang="en-US"/>
            </a:br>
            <a:endParaRPr lang="en-US" altLang="en-US"/>
          </a:p>
          <a:p>
            <a:pPr lvl="1"/>
            <a:r>
              <a:rPr lang="en-US" altLang="en-US"/>
              <a:t>BEGIN_COM_MAP(myclass)</a:t>
            </a:r>
            <a:br>
              <a:rPr lang="en-US" altLang="en-US"/>
            </a:br>
            <a:r>
              <a:rPr lang="en-US" altLang="en-US"/>
              <a:t>    COM_INTERFACE_ENTRY(IMyInterface)</a:t>
            </a:r>
            <a:br>
              <a:rPr lang="en-US" altLang="en-US"/>
            </a:br>
            <a:r>
              <a:rPr lang="en-US" altLang="en-US"/>
              <a:t>    COM_INTERFACE_ENTRY(IDispatch)     // here for dual interface</a:t>
            </a:r>
            <a:br>
              <a:rPr lang="en-US" altLang="en-US"/>
            </a:br>
            <a:r>
              <a:rPr lang="en-US" altLang="en-US"/>
              <a:t>END_COM_MAP()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If you saw the expansion of these macros after preprocessing you would see a table-based process that supports QueryInterface via enumeration through table elements, one element for each interface.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ATL Support for COM Servers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COM servers provide the following services:</a:t>
            </a:r>
          </a:p>
          <a:p>
            <a:pPr lvl="1"/>
            <a:r>
              <a:rPr lang="en-US" altLang="en-US"/>
              <a:t>Register and unregister all classes in the server and the server and its type library.</a:t>
            </a:r>
          </a:p>
          <a:p>
            <a:pPr lvl="1"/>
            <a:r>
              <a:rPr lang="en-US" altLang="en-US"/>
              <a:t>Provide the Service Control Manager (SCM) access to the class factories hosted by the server.</a:t>
            </a:r>
          </a:p>
          <a:p>
            <a:pPr lvl="1"/>
            <a:r>
              <a:rPr lang="en-US" altLang="en-US"/>
              <a:t>Manage server lifetime.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57200"/>
            <a:ext cx="432435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3505200" cy="914400"/>
          </a:xfrm>
        </p:spPr>
        <p:txBody>
          <a:bodyPr/>
          <a:lstStyle/>
          <a:p>
            <a:r>
              <a:rPr lang="en-US" altLang="en-US" sz="3200"/>
              <a:t>CAtlDllModuleT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3962400" cy="1066800"/>
          </a:xfrm>
        </p:spPr>
        <p:txBody>
          <a:bodyPr/>
          <a:lstStyle/>
          <a:p>
            <a:r>
              <a:rPr lang="en-US" altLang="en-US" sz="3200"/>
              <a:t>CAtlExeModuleT</a:t>
            </a:r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8600"/>
            <a:ext cx="3457575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ATL Support for Building Clients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/>
              <a:t>CComQIPtr</a:t>
            </a:r>
            <a:r>
              <a:rPr lang="en-US" altLang="en-US"/>
              <a:t>&lt;class T, const IID* piid = &amp;__uuidof(T)&gt;()</a:t>
            </a:r>
          </a:p>
          <a:p>
            <a:pPr lvl="1"/>
            <a:r>
              <a:rPr lang="en-US" altLang="en-US"/>
              <a:t>Provides instance creation, lifetime management, query for interfaces</a:t>
            </a:r>
          </a:p>
          <a:p>
            <a:r>
              <a:rPr lang="en-US" altLang="en-US" b="1"/>
              <a:t>CComBSTR</a:t>
            </a:r>
            <a:r>
              <a:rPr lang="en-US" altLang="en-US"/>
              <a:t>(LPCSTR pStr)</a:t>
            </a:r>
          </a:p>
          <a:p>
            <a:pPr lvl="1"/>
            <a:r>
              <a:rPr lang="en-US" altLang="en-US"/>
              <a:t>Wraps BSTRs, providing string manipulation functions, and memory management</a:t>
            </a:r>
          </a:p>
          <a:p>
            <a:r>
              <a:rPr lang="en-US" altLang="en-US" b="1"/>
              <a:t>CComVariant</a:t>
            </a:r>
            <a:r>
              <a:rPr lang="en-US" altLang="en-US"/>
              <a:t>(Type, VARTYPE)</a:t>
            </a:r>
          </a:p>
          <a:p>
            <a:pPr lvl="1"/>
            <a:r>
              <a:rPr lang="en-US" altLang="en-US"/>
              <a:t>Wraps variants, used in Idispatch and for automation</a:t>
            </a:r>
          </a:p>
          <a:p>
            <a:r>
              <a:rPr lang="en-US" altLang="en-US" b="1"/>
              <a:t>CComSafeArray</a:t>
            </a:r>
            <a:r>
              <a:rPr lang="en-US" altLang="en-US"/>
              <a:t>&lt;class T, VARTYPE&gt;(count)</a:t>
            </a:r>
          </a:p>
          <a:p>
            <a:pPr lvl="1"/>
            <a:r>
              <a:rPr lang="en-US" altLang="en-US"/>
              <a:t>Wraps arrays of variants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8599</TotalTime>
  <Words>598</Words>
  <Application>Microsoft Office PowerPoint</Application>
  <PresentationFormat>On-screen Show (4:3)</PresentationFormat>
  <Paragraphs>98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Tahoma</vt:lpstr>
      <vt:lpstr>Symbol</vt:lpstr>
      <vt:lpstr>Office Theme</vt:lpstr>
      <vt:lpstr>Microsoft Visio Drawing</vt:lpstr>
      <vt:lpstr>Active Template Library</vt:lpstr>
      <vt:lpstr>Library Support for COM</vt:lpstr>
      <vt:lpstr>Active Template Library (ATL)</vt:lpstr>
      <vt:lpstr>ATL Class Hierachy</vt:lpstr>
      <vt:lpstr>ATL Support for QueryInterface</vt:lpstr>
      <vt:lpstr>ATL Support for COM Servers</vt:lpstr>
      <vt:lpstr>CAtlDllModuleT</vt:lpstr>
      <vt:lpstr>CAtlExeModuleT</vt:lpstr>
      <vt:lpstr>ATL Support for Building Clients</vt:lpstr>
      <vt:lpstr>ATL Support for Windows Interfaces</vt:lpstr>
      <vt:lpstr>ATL Windows</vt:lpstr>
      <vt:lpstr>Active Template Library</vt:lpstr>
      <vt:lpstr>Some of the ATL Files</vt:lpstr>
      <vt:lpstr>PowerPoint Presentation</vt:lpstr>
    </vt:vector>
  </TitlesOfParts>
  <Company>Fawcett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</dc:creator>
  <cp:lastModifiedBy>James Fawcett</cp:lastModifiedBy>
  <cp:revision>52</cp:revision>
  <cp:lastPrinted>2000-01-19T01:02:54Z</cp:lastPrinted>
  <dcterms:created xsi:type="dcterms:W3CDTF">1998-02-15T23:59:21Z</dcterms:created>
  <dcterms:modified xsi:type="dcterms:W3CDTF">2019-02-12T14:56:43Z</dcterms:modified>
</cp:coreProperties>
</file>