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77" r:id="rId7"/>
    <p:sldId id="260" r:id="rId8"/>
    <p:sldId id="269" r:id="rId9"/>
    <p:sldId id="271" r:id="rId10"/>
    <p:sldId id="273" r:id="rId11"/>
    <p:sldId id="272" r:id="rId12"/>
    <p:sldId id="275" r:id="rId13"/>
    <p:sldId id="261" r:id="rId14"/>
    <p:sldId id="274" r:id="rId15"/>
    <p:sldId id="265" r:id="rId16"/>
    <p:sldId id="270" r:id="rId17"/>
    <p:sldId id="276" r:id="rId18"/>
    <p:sldId id="262" r:id="rId19"/>
    <p:sldId id="266" r:id="rId20"/>
    <p:sldId id="268" r:id="rId21"/>
    <p:sldId id="26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84F1BB-4073-4527-828A-F38BA80097FB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2DE400-7543-4260-897B-491F8706E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9171-AE28-4C6B-AB15-954596319994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4A0FD-B353-4F97-A601-F628C3716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1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2662-7D0E-4B8F-A676-AF3537942F1E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6EA5-46A1-4608-8498-0AE76B89C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6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7D1C-70E4-4B34-BEBF-10D96CB00F74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6BA3-1254-4B9B-A7DF-C775F5F57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0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8DBF9C-6427-42FD-8EF2-E7605C38AA00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AB3632-32FD-4E99-A930-EC25BB46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9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7711E0-48B8-42D4-A830-49572511408F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796775-0551-461C-AEDD-547A4B4C8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6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2B833F-8261-4BA0-931A-68201BDCA7E1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DCCD1-4FA9-4B14-9934-AE5EA4F65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6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1FF15-C6CF-483A-B247-851E696D1264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47CC-3D8C-444E-B076-AC321132A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8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EE95C0-B8C6-402C-BB2C-694467B508BD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6994DC-44CB-4105-8F28-7A8AADEB1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7D8B-0953-4133-B14D-EC45C5A549C4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0AF7-9490-48AE-B95D-E8B48CACB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0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94F5BA-3407-4469-B237-DF7C4677CD00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B32DA-C537-4227-83C1-0120FDA7C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8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9B5F086-0760-469E-98DD-19F2DF9A39C6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7DD8458-A2A8-4097-8203-503021476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9" r:id="rId4"/>
    <p:sldLayoutId id="2147483710" r:id="rId5"/>
    <p:sldLayoutId id="2147483703" r:id="rId6"/>
    <p:sldLayoutId id="2147483711" r:id="rId7"/>
    <p:sldLayoutId id="2147483704" r:id="rId8"/>
    <p:sldLayoutId id="2147483712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ichielvoo.net/blog/expressions-vs-statements-part-2-asp-net-code-block-types/" TargetMode="External"/><Relationship Id="rId2" Type="http://schemas.openxmlformats.org/officeDocument/2006/relationships/hyperlink" Target="http://weblogs.asp.net/scottgu/archive/2010/04/06/new-lt-gt-syntax-for-html-encoding-output-in-asp-net-4-and-asp-net-mvc-2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erddinnerbook.s3.amazonaws.com/Intro.htm" TargetMode="External"/><Relationship Id="rId2" Type="http://schemas.openxmlformats.org/officeDocument/2006/relationships/hyperlink" Target="http://weblogs.asp.net/scottgu/archive/2007/11/13/asp-net-mvc-framework-part-1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jquery.com/Tutorials:How_jQuery_Works" TargetMode="External"/><Relationship Id="rId4" Type="http://schemas.openxmlformats.org/officeDocument/2006/relationships/hyperlink" Target="http://dotnetslackers.com/articles/csharp/introducinglinq1.asp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aController/anAc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err="1" smtClean="0">
                <a:solidFill>
                  <a:schemeClr val="tx2">
                    <a:satMod val="200000"/>
                  </a:schemeClr>
                </a:solidFill>
              </a:rPr>
              <a:t>Asp.Net</a:t>
            </a:r>
            <a:r>
              <a:rPr lang="en-US" sz="6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6600" dirty="0" err="1" smtClean="0">
                <a:solidFill>
                  <a:schemeClr val="tx2">
                    <a:satMod val="200000"/>
                  </a:schemeClr>
                </a:solidFill>
              </a:rPr>
              <a:t>mvc</a:t>
            </a:r>
            <a:endParaRPr lang="en-US" sz="6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Jim Fawcett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CSE686 – Internet Programming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Spring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/>
          <a:lstStyle/>
          <a:p>
            <a:r>
              <a:rPr lang="en-US" sz="2400" dirty="0" smtClean="0"/>
              <a:t>&lt;% code to execute %&gt;</a:t>
            </a:r>
          </a:p>
          <a:p>
            <a:r>
              <a:rPr lang="en-US" sz="2400" dirty="0" smtClean="0"/>
              <a:t>&lt;%= string to write to Response %&gt;</a:t>
            </a:r>
          </a:p>
          <a:p>
            <a:r>
              <a:rPr lang="en-US" sz="2400" dirty="0" smtClean="0"/>
              <a:t>&lt;%: string to write to Response, gets HTML encoded %&gt;</a:t>
            </a:r>
          </a:p>
          <a:p>
            <a:r>
              <a:rPr lang="en-US" sz="2400" dirty="0" smtClean="0"/>
              <a:t>&lt;%$ </a:t>
            </a:r>
            <a:r>
              <a:rPr lang="en-US" sz="2400" dirty="0" err="1" smtClean="0"/>
              <a:t>AppSettings:Key</a:t>
            </a:r>
            <a:r>
              <a:rPr lang="en-US" sz="2400" dirty="0" smtClean="0"/>
              <a:t> %&gt;</a:t>
            </a:r>
          </a:p>
          <a:p>
            <a:r>
              <a:rPr lang="en-US" sz="2400" dirty="0" smtClean="0"/>
              <a:t>&lt;%# </a:t>
            </a:r>
            <a:r>
              <a:rPr lang="en-US" sz="2400" dirty="0" err="1" smtClean="0"/>
              <a:t>Eval</a:t>
            </a:r>
            <a:r>
              <a:rPr lang="en-US" sz="2400" dirty="0" smtClean="0"/>
              <a:t>(“Value”) %&gt; renders bound property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http://weblogs.asp.net/scottgu/archive/2010/04/06/new-lt-gt-syntax-for-html-encoding-output-in-asp-net-4-and-asp-net-mvc-2.aspx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http://michielvoo.net/blog/expressions-vs-statements-part-2-asp-net-code-block-types/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ActionLink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links to an action method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BeginForm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links to action method rendering form for submit</a:t>
            </a:r>
          </a:p>
          <a:p>
            <a:pPr marL="68263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CheckBox</a:t>
            </a:r>
            <a:endParaRPr lang="en-US" dirty="0" smtClean="0"/>
          </a:p>
          <a:p>
            <a:r>
              <a:rPr lang="en-US" dirty="0" err="1" smtClean="0"/>
              <a:t>DropDownList</a:t>
            </a:r>
            <a:endParaRPr lang="en-US" dirty="0" smtClean="0"/>
          </a:p>
          <a:p>
            <a:r>
              <a:rPr lang="en-US" dirty="0" smtClean="0"/>
              <a:t>Hidden</a:t>
            </a:r>
          </a:p>
          <a:p>
            <a:r>
              <a:rPr lang="en-US" dirty="0" err="1" smtClean="0"/>
              <a:t>ListBox</a:t>
            </a:r>
            <a:endParaRPr lang="en-US" dirty="0"/>
          </a:p>
          <a:p>
            <a:r>
              <a:rPr lang="en-US" dirty="0" smtClean="0"/>
              <a:t>Password</a:t>
            </a:r>
            <a:endParaRPr lang="en-US" dirty="0"/>
          </a:p>
          <a:p>
            <a:r>
              <a:rPr lang="en-US" dirty="0" err="1" smtClean="0"/>
              <a:t>RadioButton</a:t>
            </a:r>
            <a:endParaRPr lang="en-US" dirty="0"/>
          </a:p>
          <a:p>
            <a:r>
              <a:rPr lang="en-US" dirty="0" err="1" smtClean="0"/>
              <a:t>TextArea</a:t>
            </a:r>
            <a:endParaRPr lang="en-US" dirty="0"/>
          </a:p>
          <a:p>
            <a:r>
              <a:rPr lang="en-US" dirty="0" err="1"/>
              <a:t>TextBox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9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Right-click on View folder select Add View and configure view from the resulting dialog.</a:t>
            </a:r>
          </a:p>
          <a:p>
            <a:pPr lvl="1"/>
            <a:r>
              <a:rPr lang="en-US" dirty="0" smtClean="0"/>
              <a:t>It’s easy to generate tables and lists that can be edited and posted back to the controller to effect changes to its model.</a:t>
            </a:r>
          </a:p>
          <a:p>
            <a:pPr lvl="1"/>
            <a:r>
              <a:rPr lang="en-US" dirty="0" smtClean="0"/>
              <a:t>The HTML helpers on the previous page make building a view a fairly simple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is a Controller?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sz="2800" dirty="0" smtClean="0"/>
              <a:t>A controller is a C# class that derives from the class Controller.</a:t>
            </a:r>
          </a:p>
          <a:p>
            <a:pPr lvl="1"/>
            <a:r>
              <a:rPr lang="en-US" sz="2400" dirty="0" smtClean="0"/>
              <a:t>A controller defines some category of processing for the application.</a:t>
            </a:r>
          </a:p>
          <a:p>
            <a:pPr lvl="1"/>
            <a:r>
              <a:rPr lang="en-US" sz="2400" dirty="0" smtClean="0"/>
              <a:t>Its methods define the processing details.</a:t>
            </a:r>
          </a:p>
          <a:p>
            <a:pPr lvl="1"/>
            <a:r>
              <a:rPr lang="en-US" sz="2400" dirty="0" smtClean="0"/>
              <a:t>Routing to a controller is defined in the </a:t>
            </a:r>
            <a:r>
              <a:rPr lang="en-US" sz="2400" dirty="0" err="1" smtClean="0"/>
              <a:t>Global.Asax.cs</a:t>
            </a:r>
            <a:r>
              <a:rPr lang="en-US" sz="2400" dirty="0" smtClean="0"/>
              <a:t> file.  Its default processing is usually what you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If a controller method takes a model class as a parameter, then the MVC infrastructure will instantiate an instance and pass to the controller method when requested via a </a:t>
            </a:r>
            <a:r>
              <a:rPr lang="en-US" dirty="0" err="1" smtClean="0"/>
              <a:t>url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/>
              <a:t>postback</a:t>
            </a:r>
            <a:r>
              <a:rPr lang="en-US" dirty="0" smtClean="0"/>
              <a:t>, if View parameters have the same names as model names, then the MVC infrastructure uses reflection to bind current view values to the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MVCGridDemos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Controller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4750"/>
          </a:xfrm>
        </p:spPr>
        <p:txBody>
          <a:bodyPr/>
          <a:lstStyle/>
          <a:p>
            <a:r>
              <a:rPr lang="en-US" dirty="0" smtClean="0"/>
              <a:t>Action methods</a:t>
            </a:r>
          </a:p>
          <a:p>
            <a:pPr marL="68263" indent="0">
              <a:buNone/>
            </a:pPr>
            <a:r>
              <a:rPr lang="en-US" dirty="0"/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AcceptVerbs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HttpVerbs.Post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ViewResult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Form(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FormModel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model)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263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ViewData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["Message"] = "Form with model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Postback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68263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string.IsNullOrEmpty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model.Name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ViewData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NameError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"] = true;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else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ViewData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NameError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"] = 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// some checking code elided here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263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// now, bind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to the model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and return to view 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return View(model);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263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returns </a:t>
            </a:r>
            <a:r>
              <a:rPr lang="en-US" dirty="0" err="1" smtClean="0"/>
              <a:t>ActionResult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sz="2800" dirty="0" err="1" smtClean="0"/>
              <a:t>ActionResult</a:t>
            </a:r>
            <a:r>
              <a:rPr lang="en-US" sz="2800" dirty="0" smtClean="0"/>
              <a:t>: base class</a:t>
            </a:r>
          </a:p>
          <a:p>
            <a:r>
              <a:rPr lang="en-US" sz="2800" dirty="0" err="1" smtClean="0"/>
              <a:t>ContentResult</a:t>
            </a:r>
            <a:r>
              <a:rPr lang="en-US" sz="2800" dirty="0" smtClean="0"/>
              <a:t>: user defined object to Response</a:t>
            </a:r>
          </a:p>
          <a:p>
            <a:r>
              <a:rPr lang="en-US" sz="2800" dirty="0" err="1" smtClean="0"/>
              <a:t>EmptyResult</a:t>
            </a:r>
            <a:r>
              <a:rPr lang="en-US" sz="2800" dirty="0" smtClean="0"/>
              <a:t>: Nothing to Response</a:t>
            </a:r>
          </a:p>
          <a:p>
            <a:r>
              <a:rPr lang="en-US" sz="2800" dirty="0" err="1" smtClean="0"/>
              <a:t>FileResult</a:t>
            </a:r>
            <a:r>
              <a:rPr lang="en-US" sz="2800" dirty="0" smtClean="0"/>
              <a:t>: Send binary file to Response</a:t>
            </a:r>
          </a:p>
          <a:p>
            <a:r>
              <a:rPr lang="en-US" sz="2800" dirty="0" err="1" smtClean="0"/>
              <a:t>RedirectResult</a:t>
            </a:r>
            <a:r>
              <a:rPr lang="en-US" sz="2800" dirty="0" smtClean="0"/>
              <a:t>: redirect to </a:t>
            </a:r>
            <a:r>
              <a:rPr lang="en-US" sz="2800" dirty="0" err="1" smtClean="0"/>
              <a:t>url</a:t>
            </a:r>
            <a:endParaRPr lang="en-US" sz="2800" dirty="0" smtClean="0"/>
          </a:p>
          <a:p>
            <a:r>
              <a:rPr lang="en-US" sz="2800" dirty="0" err="1" smtClean="0"/>
              <a:t>RedirectToRouteResult</a:t>
            </a:r>
            <a:r>
              <a:rPr lang="en-US" sz="2800" dirty="0" smtClean="0"/>
              <a:t>: redirect using routes</a:t>
            </a:r>
          </a:p>
          <a:p>
            <a:r>
              <a:rPr lang="en-US" sz="2800" dirty="0" err="1" smtClean="0"/>
              <a:t>JasonResult</a:t>
            </a:r>
            <a:r>
              <a:rPr lang="en-US" sz="2800" dirty="0" smtClean="0"/>
              <a:t>: send </a:t>
            </a:r>
            <a:r>
              <a:rPr lang="en-US" sz="2800" dirty="0" err="1" smtClean="0"/>
              <a:t>json</a:t>
            </a:r>
            <a:r>
              <a:rPr lang="en-US" sz="2800" dirty="0" smtClean="0"/>
              <a:t> to Response</a:t>
            </a:r>
          </a:p>
          <a:p>
            <a:r>
              <a:rPr lang="en-US" sz="2800" dirty="0" err="1" smtClean="0"/>
              <a:t>JavaScriptResult</a:t>
            </a:r>
            <a:r>
              <a:rPr lang="en-US" sz="2800" dirty="0" smtClean="0"/>
              <a:t>: send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to Response</a:t>
            </a:r>
          </a:p>
          <a:p>
            <a:r>
              <a:rPr lang="en-US" sz="2800" dirty="0" err="1" smtClean="0"/>
              <a:t>ViewResult</a:t>
            </a:r>
            <a:r>
              <a:rPr lang="en-US" sz="2800" dirty="0" smtClean="0"/>
              <a:t>: Render a view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7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Right-click on the Controller folder and select Add Controller.</a:t>
            </a:r>
          </a:p>
          <a:p>
            <a:pPr lvl="1"/>
            <a:r>
              <a:rPr lang="en-US" dirty="0" smtClean="0"/>
              <a:t>Populate controller with methods whose names will become views and that take model parameters to supply views with data and react on </a:t>
            </a:r>
            <a:r>
              <a:rPr lang="en-US" dirty="0" err="1" smtClean="0"/>
              <a:t>postback</a:t>
            </a:r>
            <a:r>
              <a:rPr lang="en-US" dirty="0" smtClean="0"/>
              <a:t> to data changes made in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Web Application Development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Create a new </a:t>
            </a:r>
            <a:r>
              <a:rPr lang="en-US" dirty="0" err="1" smtClean="0"/>
              <a:t>Asp.Net</a:t>
            </a:r>
            <a:r>
              <a:rPr lang="en-US" dirty="0" smtClean="0"/>
              <a:t> MVC project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Delete any part of that you don’t need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Add a controller for each category of processing in your application: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 category is usually a few pages and db tables that focus on some particular application area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Add methods to each controller for each request you wish to handle.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Add views as needed for each controller action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Add Model classes to support the application area: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Each model class has public properties that are synchronized with data in the model db or XML file.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An Opinion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smtClean="0"/>
              <a:t>This Asp.Net MVC structure is very flexible:</a:t>
            </a:r>
          </a:p>
          <a:p>
            <a:pPr lvl="1"/>
            <a:r>
              <a:rPr lang="en-US" smtClean="0"/>
              <a:t>You can have as many application categories as you need, simply by adding controllers.</a:t>
            </a:r>
          </a:p>
          <a:p>
            <a:pPr lvl="1"/>
            <a:r>
              <a:rPr lang="en-US" smtClean="0"/>
              <a:t>The controllers keep the application well organized.</a:t>
            </a:r>
          </a:p>
          <a:p>
            <a:pPr lvl="1"/>
            <a:r>
              <a:rPr lang="en-US" smtClean="0"/>
              <a:t>You can have as many views as you need.  The navigation is simple and provided mostly by the MVC infrastructure, e.g., routing in Global.asax.cs.</a:t>
            </a:r>
          </a:p>
          <a:p>
            <a:pPr lvl="1"/>
            <a:r>
              <a:rPr lang="en-US" smtClean="0"/>
              <a:t>You can have as many models as you need.  Just add classes and use Linq to access the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is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Asp.Net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MVC?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 smtClean="0"/>
              <a:t>Framework for building web applications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 smtClean="0"/>
              <a:t>Based on Model-View-Controller pattern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 smtClean="0"/>
              <a:t>Model manages the applications data and enforces constraints on that model.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sz="2000" dirty="0" smtClean="0"/>
              <a:t>Often accessed through persistent objects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 smtClean="0"/>
              <a:t>Views are mostly passive presentations of application state.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sz="2000" dirty="0" smtClean="0"/>
              <a:t>Views generate requests sent to a controller based on client actions.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 smtClean="0"/>
              <a:t>Controllers translate requests into actions on the data model and generate subsequent views.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Things you need to know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sz="2800" dirty="0" smtClean="0"/>
              <a:t>LINQ – Language integrated query</a:t>
            </a:r>
          </a:p>
          <a:p>
            <a:pPr lvl="1"/>
            <a:r>
              <a:rPr lang="en-US" sz="2400" dirty="0" err="1" smtClean="0"/>
              <a:t>Linq</a:t>
            </a:r>
            <a:r>
              <a:rPr lang="en-US" sz="2400" dirty="0" smtClean="0"/>
              <a:t> to XML and </a:t>
            </a:r>
            <a:r>
              <a:rPr lang="en-US" sz="2400" dirty="0" err="1" smtClean="0"/>
              <a:t>Linq</a:t>
            </a:r>
            <a:r>
              <a:rPr lang="en-US" sz="2400" dirty="0" smtClean="0"/>
              <a:t> to SQL are commonly used by models to provide data needed by a controller for one of its views.</a:t>
            </a:r>
          </a:p>
          <a:p>
            <a:r>
              <a:rPr lang="en-US" sz="2800" dirty="0" err="1" smtClean="0"/>
              <a:t>Jquery</a:t>
            </a:r>
            <a:r>
              <a:rPr lang="en-US" sz="2800" dirty="0" smtClean="0"/>
              <a:t> –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Query library</a:t>
            </a:r>
          </a:p>
          <a:p>
            <a:pPr lvl="1"/>
            <a:r>
              <a:rPr lang="en-US" sz="2400" dirty="0" err="1" smtClean="0"/>
              <a:t>Jquery</a:t>
            </a:r>
            <a:r>
              <a:rPr lang="en-US" sz="2400" dirty="0" smtClean="0"/>
              <a:t> is frequently used by views to react to client actions in the browser.</a:t>
            </a:r>
          </a:p>
          <a:p>
            <a:pPr lvl="1"/>
            <a:r>
              <a:rPr lang="en-US" sz="2400" dirty="0" err="1" smtClean="0"/>
              <a:t>Jquery</a:t>
            </a:r>
            <a:r>
              <a:rPr lang="en-US" sz="2400" dirty="0" smtClean="0"/>
              <a:t> has facilities to use AJAX to retrieve small amounts of information from the server without loading a new 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References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Class Text: “Professional </a:t>
            </a:r>
            <a:r>
              <a:rPr lang="en-US" dirty="0" err="1" smtClean="0"/>
              <a:t>Asp.Net</a:t>
            </a:r>
            <a:r>
              <a:rPr lang="en-US" dirty="0" smtClean="0"/>
              <a:t> MVC </a:t>
            </a:r>
            <a:r>
              <a:rPr lang="en-US" dirty="0" smtClean="0"/>
              <a:t>4”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>
                <a:hlinkClick r:id="rId2"/>
              </a:rPr>
              <a:t>Asp.Net</a:t>
            </a:r>
            <a:r>
              <a:rPr lang="en-US" dirty="0" smtClean="0">
                <a:hlinkClick r:id="rId2"/>
              </a:rPr>
              <a:t> MVC Tutorials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hlinkClick r:id="rId2"/>
              </a:rPr>
              <a:t>http://weblogs.asp.net/scottgu/archive/2007/11/13/asp-net-mvc-framework-part-1.aspx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hlinkClick r:id="rId3"/>
              </a:rPr>
              <a:t>http://nerddinnerbook.s3.amazonaws.com/Intro.htm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>
                <a:hlinkClick r:id="rId4"/>
              </a:rPr>
              <a:t>Linq</a:t>
            </a:r>
            <a:r>
              <a:rPr lang="en-US" dirty="0" smtClean="0">
                <a:hlinkClick r:id="rId4"/>
              </a:rPr>
              <a:t>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hlinkClick r:id="rId4"/>
              </a:rPr>
              <a:t>http://dotnetslackers.com/articles/csharp/introducinglinq1.aspx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Jquery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hlinkClick r:id="rId5"/>
              </a:rPr>
              <a:t>http://docs.jquery.com/Tutorials:How_jQuery_Works#jQuery:_The_Basics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2743200"/>
            <a:ext cx="4191000" cy="1295400"/>
          </a:xfrm>
        </p:spPr>
        <p:txBody>
          <a:bodyPr/>
          <a:lstStyle/>
          <a:p>
            <a:r>
              <a:rPr lang="en-US" sz="7200" dirty="0" smtClean="0"/>
              <a:t>The End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4076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MVC Life Cycle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sz="2800" dirty="0" smtClean="0"/>
              <a:t>Clients request a named action on a specified controller, e.g.:</a:t>
            </a:r>
          </a:p>
          <a:p>
            <a:pPr lvl="1"/>
            <a:r>
              <a:rPr lang="en-US" sz="2400" dirty="0" smtClean="0">
                <a:hlinkClick r:id="rId2"/>
              </a:rPr>
              <a:t>http://localhost/aController/anAction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The request is routed to </a:t>
            </a:r>
            <a:r>
              <a:rPr lang="en-US" sz="2800" dirty="0" err="1" smtClean="0"/>
              <a:t>aController’s</a:t>
            </a:r>
            <a:r>
              <a:rPr lang="en-US" sz="2800" dirty="0" smtClean="0"/>
              <a:t> </a:t>
            </a:r>
            <a:r>
              <a:rPr lang="en-US" sz="2800" dirty="0" err="1" smtClean="0"/>
              <a:t>anAction</a:t>
            </a:r>
            <a:r>
              <a:rPr lang="en-US" sz="2800" dirty="0" smtClean="0"/>
              <a:t> method.  </a:t>
            </a:r>
          </a:p>
          <a:p>
            <a:pPr lvl="1"/>
            <a:r>
              <a:rPr lang="en-US" sz="2400" dirty="0" smtClean="0"/>
              <a:t>That method decides how to handle the request, perhaps by accessing a model’s state and returning some information in a view.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is a Model?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6150"/>
          </a:xfrm>
        </p:spPr>
        <p:txBody>
          <a:bodyPr/>
          <a:lstStyle/>
          <a:p>
            <a:r>
              <a:rPr lang="en-US" sz="2800" dirty="0" smtClean="0"/>
              <a:t>A model is a file of C# code and often an associated data store, e.g., an SQL database or XML file.</a:t>
            </a:r>
          </a:p>
          <a:p>
            <a:pPr lvl="1"/>
            <a:r>
              <a:rPr lang="en-US" sz="2400" dirty="0" smtClean="0"/>
              <a:t>The file of C# code manages all access to the application’s data through objects.</a:t>
            </a:r>
          </a:p>
          <a:p>
            <a:pPr lvl="1"/>
            <a:r>
              <a:rPr lang="en-US" sz="2400" dirty="0" err="1" smtClean="0"/>
              <a:t>Linq</a:t>
            </a:r>
            <a:r>
              <a:rPr lang="en-US" sz="2400" dirty="0" smtClean="0"/>
              <a:t> to SQL and </a:t>
            </a:r>
            <a:r>
              <a:rPr lang="en-US" sz="2400" dirty="0" err="1" smtClean="0"/>
              <a:t>Linq</a:t>
            </a:r>
            <a:r>
              <a:rPr lang="en-US" sz="2400" dirty="0" smtClean="0"/>
              <a:t> to XML create queries into these data stores</a:t>
            </a:r>
          </a:p>
          <a:p>
            <a:pPr lvl="2"/>
            <a:r>
              <a:rPr lang="en-US" sz="2000" dirty="0" smtClean="0"/>
              <a:t>This can be direct</a:t>
            </a:r>
          </a:p>
          <a:p>
            <a:pPr lvl="2"/>
            <a:r>
              <a:rPr lang="en-US" sz="2000" dirty="0" smtClean="0"/>
              <a:t>More often it is done through objects that wrap </a:t>
            </a:r>
            <a:r>
              <a:rPr lang="en-US" sz="2000" dirty="0" err="1" smtClean="0"/>
              <a:t>db</a:t>
            </a:r>
            <a:r>
              <a:rPr lang="en-US" sz="2000" dirty="0" smtClean="0"/>
              <a:t> tables or XML files and have one public property for each attribute column of the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One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MVCGridDemos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Model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90600" y="1401763"/>
            <a:ext cx="7467600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namespace MvcApplication2.Models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public class FileHandler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public string path { get; set; }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public string[] files { get; set; }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public bool GetFiles(string pattern)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try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  int pos = path.LastIndexOf("Home");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  path = path.Substring(0, pos) + "Views\\Home";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  files = System.IO.Directory.GetFiles(path);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  return true;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catch { return false; }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Right-click on Model folder and select Add Class.</a:t>
            </a:r>
          </a:p>
          <a:p>
            <a:pPr lvl="1"/>
            <a:r>
              <a:rPr lang="en-US" dirty="0" smtClean="0"/>
              <a:t>Populate the model class with public properties that represent data to be managed.</a:t>
            </a:r>
          </a:p>
          <a:p>
            <a:pPr lvl="1"/>
            <a:r>
              <a:rPr lang="en-US" dirty="0" smtClean="0"/>
              <a:t>Usually the model is persisted to an XML file or SQL database using LINQ or the Entity Data Framework.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0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is a View?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 smtClean="0"/>
              <a:t>Views are usually </a:t>
            </a:r>
            <a:r>
              <a:rPr lang="en-US" sz="2800" dirty="0" err="1" smtClean="0"/>
              <a:t>aspx</a:t>
            </a:r>
            <a:r>
              <a:rPr lang="en-US" sz="2800" dirty="0" smtClean="0"/>
              <a:t> files with only HTML and inline code, e.g., &lt;% … C# code here … %&gt;.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 smtClean="0"/>
              <a:t>Code is used just to support presentation and does no application processing.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 smtClean="0"/>
              <a:t>The HTML is augmented by HTML Helpers, provided by </a:t>
            </a:r>
            <a:r>
              <a:rPr lang="en-US" sz="2400" dirty="0" err="1" smtClean="0"/>
              <a:t>Asp.Net</a:t>
            </a:r>
            <a:r>
              <a:rPr lang="en-US" sz="2400" dirty="0" smtClean="0"/>
              <a:t> MVC that provide shortcuts for commonly used HTML constructs.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 err="1" smtClean="0"/>
              <a:t>Asp.Net</a:t>
            </a:r>
            <a:r>
              <a:rPr lang="en-US" sz="2400" dirty="0" smtClean="0"/>
              <a:t> MVC comes with </a:t>
            </a:r>
            <a:r>
              <a:rPr lang="en-US" sz="2400" dirty="0" err="1" smtClean="0"/>
              <a:t>jQuery</a:t>
            </a:r>
            <a:r>
              <a:rPr lang="en-US" sz="2400" dirty="0" smtClean="0"/>
              <a:t> (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) libraries to support reacting to client actions and doing AJAX communication with the server.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are results of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myController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 controller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ActionResult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ModelClass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model)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{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// possibly do something to model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ViewData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[“key”] = “a message”;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return View(model);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50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</a:t>
            </a:r>
            <a:r>
              <a:rPr lang="en-US" dirty="0" err="1" smtClean="0"/>
              <a:t>FormView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908550"/>
          </a:xfrm>
        </p:spPr>
        <p:txBody>
          <a:bodyPr/>
          <a:lstStyle/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&lt;h2&gt;&lt;%: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ViewData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["Message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%&gt;&lt;/h2&gt;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p/&gt;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&lt;%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using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Html.BeginForm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("Form", "Home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"))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are method, controller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%&gt; 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&lt;div class="content"&gt;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table&gt;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&gt;Parameter&lt;/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&gt;Value&lt;/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68263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td&gt;Name:&lt;/td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&lt;%=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Html.TextBox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Html.Encode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"))%&gt;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&lt;/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// more elements of form elided here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1206</TotalTime>
  <Words>1072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Asp.Net mvc</vt:lpstr>
      <vt:lpstr>What is Asp.Net MVC?</vt:lpstr>
      <vt:lpstr>MVC Life Cycle</vt:lpstr>
      <vt:lpstr>What is a Model?</vt:lpstr>
      <vt:lpstr>One MVCGridDemos Model</vt:lpstr>
      <vt:lpstr>Adding a Model</vt:lpstr>
      <vt:lpstr>What is a View?</vt:lpstr>
      <vt:lpstr>Views are results of actions</vt:lpstr>
      <vt:lpstr>Part of FormView</vt:lpstr>
      <vt:lpstr>Script Blocks</vt:lpstr>
      <vt:lpstr>Html Helpers</vt:lpstr>
      <vt:lpstr>Adding a View</vt:lpstr>
      <vt:lpstr>What is a Controller?</vt:lpstr>
      <vt:lpstr>Data Binding</vt:lpstr>
      <vt:lpstr>MVCGridDemos Controller</vt:lpstr>
      <vt:lpstr>Action returns ActionResult</vt:lpstr>
      <vt:lpstr>Adding a Controller</vt:lpstr>
      <vt:lpstr>Web Application Development</vt:lpstr>
      <vt:lpstr>An Opinion</vt:lpstr>
      <vt:lpstr>Things you need to know</vt:lpstr>
      <vt:lpstr>References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jim</dc:creator>
  <cp:lastModifiedBy>Jim</cp:lastModifiedBy>
  <cp:revision>33</cp:revision>
  <dcterms:created xsi:type="dcterms:W3CDTF">2010-06-16T11:08:52Z</dcterms:created>
  <dcterms:modified xsi:type="dcterms:W3CDTF">2013-02-12T19:53:34Z</dcterms:modified>
</cp:coreProperties>
</file>