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60" r:id="rId6"/>
    <p:sldId id="261" r:id="rId7"/>
    <p:sldId id="262" r:id="rId8"/>
    <p:sldId id="263" r:id="rId9"/>
    <p:sldId id="270" r:id="rId10"/>
    <p:sldId id="265" r:id="rId11"/>
    <p:sldId id="267"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6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3/7/2019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Development team collaboration tool</a:t>
            </a:r>
            <a:br>
              <a:rPr lang="en-US" sz="1800" dirty="0"/>
            </a:br>
            <a:r>
              <a:rPr lang="en-US" sz="1800" dirty="0"/>
              <a:t>A Micro services Based web application</a:t>
            </a:r>
          </a:p>
        </p:txBody>
      </p:sp>
      <p:sp>
        <p:nvSpPr>
          <p:cNvPr id="3" name="Subtitle 2"/>
          <p:cNvSpPr>
            <a:spLocks noGrp="1"/>
          </p:cNvSpPr>
          <p:nvPr>
            <p:ph type="subTitle" idx="1"/>
          </p:nvPr>
        </p:nvSpPr>
        <p:spPr/>
        <p:txBody>
          <a:bodyPr>
            <a:normAutofit fontScale="92500" lnSpcReduction="10000"/>
          </a:bodyPr>
          <a:lstStyle/>
          <a:p>
            <a:r>
              <a:rPr lang="en-US" dirty="0">
                <a:solidFill>
                  <a:schemeClr val="tx1">
                    <a:lumMod val="75000"/>
                  </a:schemeClr>
                </a:solidFill>
                <a:latin typeface="Adobe Hebrew" panose="02040503050201020203" pitchFamily="18" charset="-79"/>
                <a:cs typeface="Adobe Hebrew" panose="02040503050201020203" pitchFamily="18" charset="-79"/>
              </a:rPr>
              <a:t>For Course CSE 775 Distributed Objects (Spring 2019)</a:t>
            </a:r>
          </a:p>
          <a:p>
            <a:r>
              <a:rPr lang="en-US" dirty="0">
                <a:solidFill>
                  <a:schemeClr val="tx1">
                    <a:lumMod val="75000"/>
                  </a:schemeClr>
                </a:solidFill>
                <a:latin typeface="Adobe Hebrew" panose="02040503050201020203" pitchFamily="18" charset="-79"/>
                <a:cs typeface="Adobe Hebrew" panose="02040503050201020203" pitchFamily="18" charset="-79"/>
              </a:rPr>
              <a:t>By: Vaibhav Kumar</a:t>
            </a:r>
          </a:p>
          <a:p>
            <a:r>
              <a:rPr lang="en-US" dirty="0">
                <a:solidFill>
                  <a:schemeClr val="tx1">
                    <a:lumMod val="75000"/>
                  </a:schemeClr>
                </a:solidFill>
                <a:latin typeface="Adobe Hebrew" panose="02040503050201020203" pitchFamily="18" charset="-79"/>
                <a:cs typeface="Adobe Hebrew" panose="02040503050201020203" pitchFamily="18" charset="-79"/>
              </a:rPr>
              <a:t>Mentor: Dr. Jim Fawcett</a:t>
            </a:r>
          </a:p>
          <a:p>
            <a:r>
              <a:rPr lang="en-US" dirty="0">
                <a:solidFill>
                  <a:schemeClr val="tx1">
                    <a:lumMod val="75000"/>
                  </a:schemeClr>
                </a:solidFill>
                <a:latin typeface="Adobe Hebrew" panose="02040503050201020203" pitchFamily="18" charset="-79"/>
                <a:cs typeface="Adobe Hebrew" panose="02040503050201020203" pitchFamily="18" charset="-79"/>
              </a:rPr>
              <a:t>Presentation 1: Technology</a:t>
            </a:r>
          </a:p>
          <a:p>
            <a:r>
              <a:rPr lang="en-US" dirty="0">
                <a:solidFill>
                  <a:schemeClr val="tx1">
                    <a:lumMod val="75000"/>
                  </a:schemeClr>
                </a:solidFill>
                <a:latin typeface="Adobe Hebrew" panose="02040503050201020203" pitchFamily="18" charset="-79"/>
                <a:cs typeface="Adobe Hebrew" panose="02040503050201020203" pitchFamily="18" charset="-79"/>
              </a:rPr>
              <a:t>Date: 03/07/2019</a:t>
            </a:r>
          </a:p>
        </p:txBody>
      </p:sp>
    </p:spTree>
    <p:extLst>
      <p:ext uri="{BB962C8B-B14F-4D97-AF65-F5344CB8AC3E}">
        <p14:creationId xmlns:p14="http://schemas.microsoft.com/office/powerpoint/2010/main" val="271540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316113" y="367783"/>
            <a:ext cx="11028161" cy="4862870"/>
          </a:xfrm>
          <a:prstGeom prst="rect">
            <a:avLst/>
          </a:prstGeom>
        </p:spPr>
        <p:txBody>
          <a:bodyPr wrap="square">
            <a:spAutoFit/>
          </a:bodyPr>
          <a:lstStyle/>
          <a:p>
            <a:r>
              <a:rPr lang="en-US" sz="4000" u="sng" dirty="0"/>
              <a:t>Why Microservices?</a:t>
            </a:r>
          </a:p>
          <a:p>
            <a:endParaRPr lang="en-US" sz="2800" dirty="0"/>
          </a:p>
          <a:p>
            <a:pPr marL="514350" indent="-514350">
              <a:buFont typeface="+mj-lt"/>
              <a:buAutoNum type="arabicPeriod"/>
            </a:pPr>
            <a:r>
              <a:rPr lang="en-US" sz="2800" dirty="0"/>
              <a:t>Easy deployment: simple deployment without affecting other services</a:t>
            </a:r>
          </a:p>
          <a:p>
            <a:pPr marL="514350" indent="-514350">
              <a:buFont typeface="+mj-lt"/>
              <a:buAutoNum type="arabicPeriod"/>
            </a:pPr>
            <a:r>
              <a:rPr lang="en-US" sz="2800" dirty="0"/>
              <a:t>Reusability of basic services: Some </a:t>
            </a:r>
            <a:r>
              <a:rPr lang="en-US" sz="2800" dirty="0" err="1"/>
              <a:t>microservices</a:t>
            </a:r>
            <a:r>
              <a:rPr lang="en-US" sz="2800" dirty="0"/>
              <a:t> can be reused within the organization. </a:t>
            </a:r>
            <a:r>
              <a:rPr lang="en-US" sz="2800" dirty="0" err="1"/>
              <a:t>E.g</a:t>
            </a:r>
            <a:r>
              <a:rPr lang="en-US" sz="2800" dirty="0"/>
              <a:t> User Authentication, payment.</a:t>
            </a:r>
          </a:p>
          <a:p>
            <a:pPr marL="514350" indent="-514350">
              <a:buFont typeface="+mj-lt"/>
              <a:buAutoNum type="arabicPeriod"/>
            </a:pPr>
            <a:r>
              <a:rPr lang="en-US" sz="2800" dirty="0"/>
              <a:t>Faster defect isolation: Easier to identify the defect.</a:t>
            </a:r>
          </a:p>
          <a:p>
            <a:pPr marL="514350" indent="-514350">
              <a:buFont typeface="+mj-lt"/>
              <a:buAutoNum type="arabicPeriod"/>
            </a:pPr>
            <a:r>
              <a:rPr lang="en-US" sz="2800" dirty="0"/>
              <a:t>Better segregation of developmental roles.</a:t>
            </a:r>
          </a:p>
          <a:p>
            <a:pPr marL="514350" indent="-514350">
              <a:buFont typeface="+mj-lt"/>
              <a:buAutoNum type="arabicPeriod"/>
            </a:pPr>
            <a:r>
              <a:rPr lang="en-US" sz="2800" dirty="0"/>
              <a:t>Simplicity.</a:t>
            </a:r>
          </a:p>
          <a:p>
            <a:endParaRPr lang="en-US" dirty="0"/>
          </a:p>
        </p:txBody>
      </p:sp>
    </p:spTree>
    <p:extLst>
      <p:ext uri="{BB962C8B-B14F-4D97-AF65-F5344CB8AC3E}">
        <p14:creationId xmlns:p14="http://schemas.microsoft.com/office/powerpoint/2010/main" val="1787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2505075" y="2352675"/>
            <a:ext cx="6179935" cy="646331"/>
          </a:xfrm>
          <a:prstGeom prst="rect">
            <a:avLst/>
          </a:prstGeom>
        </p:spPr>
        <p:txBody>
          <a:bodyPr wrap="square">
            <a:spAutoFit/>
          </a:bodyPr>
          <a:lstStyle/>
          <a:p>
            <a:pPr algn="ctr"/>
            <a:r>
              <a:rPr lang="en-US" sz="3600" dirty="0"/>
              <a:t>Technology.</a:t>
            </a:r>
          </a:p>
        </p:txBody>
      </p:sp>
    </p:spTree>
    <p:extLst>
      <p:ext uri="{BB962C8B-B14F-4D97-AF65-F5344CB8AC3E}">
        <p14:creationId xmlns:p14="http://schemas.microsoft.com/office/powerpoint/2010/main" val="54532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181155" y="1164566"/>
            <a:ext cx="11818188" cy="4524315"/>
          </a:xfrm>
          <a:prstGeom prst="rect">
            <a:avLst/>
          </a:prstGeom>
          <a:noFill/>
        </p:spPr>
        <p:txBody>
          <a:bodyPr wrap="square" rtlCol="0">
            <a:spAutoFit/>
          </a:bodyPr>
          <a:lstStyle/>
          <a:p>
            <a:pPr marL="342900" indent="-342900">
              <a:buAutoNum type="arabicPeriod"/>
            </a:pPr>
            <a:r>
              <a:rPr lang="en-US" dirty="0"/>
              <a:t>Client Web Application:</a:t>
            </a:r>
          </a:p>
          <a:p>
            <a:pPr marL="800100" lvl="1" indent="-342900">
              <a:buFont typeface="+mj-lt"/>
              <a:buAutoNum type="alphaLcParenR"/>
            </a:pPr>
            <a:r>
              <a:rPr lang="en-US" dirty="0"/>
              <a:t>.NET core</a:t>
            </a:r>
          </a:p>
          <a:p>
            <a:pPr marL="800100" lvl="1" indent="-342900">
              <a:buFont typeface="+mj-lt"/>
              <a:buAutoNum type="alphaLcParenR"/>
            </a:pPr>
            <a:r>
              <a:rPr lang="en-US" dirty="0"/>
              <a:t>ASP.NET Core MVC</a:t>
            </a:r>
          </a:p>
          <a:p>
            <a:pPr marL="800100" lvl="1" indent="-342900">
              <a:buFont typeface="+mj-lt"/>
              <a:buAutoNum type="alphaLcParenR"/>
            </a:pPr>
            <a:r>
              <a:rPr lang="en-US" dirty="0"/>
              <a:t>HTML5, CSS3 and </a:t>
            </a:r>
            <a:r>
              <a:rPr lang="en-US" dirty="0" err="1"/>
              <a:t>Javascript</a:t>
            </a:r>
            <a:r>
              <a:rPr lang="en-US" dirty="0"/>
              <a:t>.</a:t>
            </a:r>
          </a:p>
          <a:p>
            <a:pPr marL="800100" lvl="1" indent="-342900">
              <a:buFont typeface="+mj-lt"/>
              <a:buAutoNum type="alphaLcParenR"/>
            </a:pPr>
            <a:r>
              <a:rPr lang="en-US" dirty="0"/>
              <a:t>Bootstrap</a:t>
            </a:r>
          </a:p>
          <a:p>
            <a:pPr lvl="1"/>
            <a:endParaRPr lang="en-US" dirty="0"/>
          </a:p>
          <a:p>
            <a:pPr marL="342900" indent="-342900">
              <a:buFont typeface="+mj-lt"/>
              <a:buAutoNum type="arabicPeriod"/>
            </a:pPr>
            <a:r>
              <a:rPr lang="en-US" dirty="0" err="1"/>
              <a:t>Microservices</a:t>
            </a:r>
            <a:endParaRPr lang="en-US" dirty="0"/>
          </a:p>
          <a:p>
            <a:pPr marL="800100" lvl="1" indent="-342900">
              <a:buFont typeface="+mj-lt"/>
              <a:buAutoNum type="alphaLcParenR"/>
            </a:pPr>
            <a:r>
              <a:rPr lang="en-US" dirty="0"/>
              <a:t>ASP.NET Core Web API Project</a:t>
            </a:r>
          </a:p>
          <a:p>
            <a:pPr marL="800100" lvl="1" indent="-342900">
              <a:buFont typeface="+mj-lt"/>
              <a:buAutoNum type="alphaLcParenR"/>
            </a:pPr>
            <a:r>
              <a:rPr lang="en-US" dirty="0"/>
              <a:t>Entity Framework Core</a:t>
            </a:r>
          </a:p>
          <a:p>
            <a:pPr marL="800100" lvl="1" indent="-342900">
              <a:buFont typeface="+mj-lt"/>
              <a:buAutoNum type="alphaLcParenR"/>
            </a:pPr>
            <a:r>
              <a:rPr lang="en-US" dirty="0"/>
              <a:t>Microsoft SQL Server</a:t>
            </a:r>
          </a:p>
          <a:p>
            <a:pPr lvl="1"/>
            <a:endParaRPr lang="en-US" dirty="0"/>
          </a:p>
          <a:p>
            <a:pPr marL="342900" indent="-342900">
              <a:buFont typeface="+mj-lt"/>
              <a:buAutoNum type="arabicPeriod"/>
            </a:pPr>
            <a:r>
              <a:rPr lang="en-US" dirty="0"/>
              <a:t>Docker Containers.</a:t>
            </a:r>
          </a:p>
          <a:p>
            <a:pPr marL="342900" indent="-342900">
              <a:buFont typeface="+mj-lt"/>
              <a:buAutoNum type="arabicPeriod"/>
            </a:pPr>
            <a:endParaRPr lang="en-US" dirty="0"/>
          </a:p>
          <a:p>
            <a:pPr marL="342900" indent="-342900">
              <a:buFont typeface="+mj-lt"/>
              <a:buAutoNum type="arabicPeriod"/>
            </a:pPr>
            <a:r>
              <a:rPr lang="en-US" dirty="0"/>
              <a:t>Communication Technology</a:t>
            </a:r>
          </a:p>
          <a:p>
            <a:pPr marL="800100" lvl="1" indent="-342900">
              <a:buFont typeface="+mj-lt"/>
              <a:buAutoNum type="alphaLcPeriod"/>
            </a:pPr>
            <a:r>
              <a:rPr lang="en-US" dirty="0"/>
              <a:t>Advance Message Queueing Protocol (AMQP)  using </a:t>
            </a:r>
            <a:r>
              <a:rPr lang="en-US" dirty="0" err="1"/>
              <a:t>RabbitMQ</a:t>
            </a:r>
            <a:endParaRPr lang="en-US" dirty="0"/>
          </a:p>
          <a:p>
            <a:endParaRPr lang="en-US" dirty="0"/>
          </a:p>
        </p:txBody>
      </p:sp>
      <p:sp>
        <p:nvSpPr>
          <p:cNvPr id="4" name="TextBox 3"/>
          <p:cNvSpPr txBox="1"/>
          <p:nvPr/>
        </p:nvSpPr>
        <p:spPr>
          <a:xfrm>
            <a:off x="181155" y="267419"/>
            <a:ext cx="6659592" cy="523220"/>
          </a:xfrm>
          <a:prstGeom prst="rect">
            <a:avLst/>
          </a:prstGeom>
          <a:noFill/>
        </p:spPr>
        <p:txBody>
          <a:bodyPr wrap="square" rtlCol="0">
            <a:spAutoFit/>
          </a:bodyPr>
          <a:lstStyle/>
          <a:p>
            <a:r>
              <a:rPr lang="en-US" sz="2800" u="sng" dirty="0"/>
              <a:t>Technology Stack</a:t>
            </a:r>
          </a:p>
        </p:txBody>
      </p:sp>
    </p:spTree>
    <p:extLst>
      <p:ext uri="{BB962C8B-B14F-4D97-AF65-F5344CB8AC3E}">
        <p14:creationId xmlns:p14="http://schemas.microsoft.com/office/powerpoint/2010/main" val="311081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212785" y="362310"/>
            <a:ext cx="11766430" cy="3939540"/>
          </a:xfrm>
          <a:prstGeom prst="rect">
            <a:avLst/>
          </a:prstGeom>
          <a:noFill/>
        </p:spPr>
        <p:txBody>
          <a:bodyPr wrap="square" rtlCol="0">
            <a:spAutoFit/>
          </a:bodyPr>
          <a:lstStyle/>
          <a:p>
            <a:r>
              <a:rPr lang="en-US" u="sng" dirty="0"/>
              <a:t>.</a:t>
            </a:r>
            <a:r>
              <a:rPr lang="en-US" sz="3600" u="sng" dirty="0"/>
              <a:t>NET Core</a:t>
            </a:r>
          </a:p>
          <a:p>
            <a:endParaRPr lang="en-US" dirty="0"/>
          </a:p>
          <a:p>
            <a:endParaRPr lang="en-US" sz="2800" dirty="0"/>
          </a:p>
          <a:p>
            <a:pPr marL="285750" indent="-285750">
              <a:buFont typeface="Arial" panose="020B0604020202020204" pitchFamily="34" charset="0"/>
              <a:buChar char="•"/>
            </a:pPr>
            <a:r>
              <a:rPr lang="en-US" sz="2400" dirty="0"/>
              <a:t>Microsoft’s move to </a:t>
            </a:r>
            <a:r>
              <a:rPr lang="en-US" sz="2400" dirty="0" err="1"/>
              <a:t>.Net</a:t>
            </a:r>
            <a:r>
              <a:rPr lang="en-US" sz="2400" dirty="0"/>
              <a:t> based application platform agnostic.</a:t>
            </a:r>
          </a:p>
          <a:p>
            <a:endParaRPr lang="en-US" sz="2400" dirty="0"/>
          </a:p>
          <a:p>
            <a:pPr marL="285750" indent="-285750">
              <a:buFont typeface="Arial" panose="020B0604020202020204" pitchFamily="34" charset="0"/>
              <a:buChar char="•"/>
            </a:pPr>
            <a:r>
              <a:rPr lang="en-US" sz="2400" dirty="0"/>
              <a:t>It is a free, open source software platform for windows, Linux and Mac OS.</a:t>
            </a:r>
          </a:p>
          <a:p>
            <a:endParaRPr lang="en-US" sz="2400" dirty="0"/>
          </a:p>
          <a:p>
            <a:pPr marL="285750" indent="-285750">
              <a:buFont typeface="Arial" panose="020B0604020202020204" pitchFamily="34" charset="0"/>
              <a:buChar char="•"/>
            </a:pPr>
            <a:r>
              <a:rPr lang="en-US" sz="2400" dirty="0"/>
              <a:t>Currently .NET core version 2.2  is out and version 3 is awaited in 2019.</a:t>
            </a:r>
          </a:p>
          <a:p>
            <a:endParaRPr lang="en-US" sz="2400" dirty="0"/>
          </a:p>
          <a:p>
            <a:pPr marL="285750" indent="-285750">
              <a:buFont typeface="Arial" panose="020B0604020202020204" pitchFamily="34" charset="0"/>
              <a:buChar char="•"/>
            </a:pPr>
            <a:r>
              <a:rPr lang="en-US" sz="2400" dirty="0"/>
              <a:t>Full support for C# and F#, partial support for visual basic.</a:t>
            </a:r>
          </a:p>
        </p:txBody>
      </p:sp>
    </p:spTree>
    <p:extLst>
      <p:ext uri="{BB962C8B-B14F-4D97-AF65-F5344CB8AC3E}">
        <p14:creationId xmlns:p14="http://schemas.microsoft.com/office/powerpoint/2010/main" val="180853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212785" y="362310"/>
            <a:ext cx="5618672" cy="5724644"/>
          </a:xfrm>
          <a:prstGeom prst="rect">
            <a:avLst/>
          </a:prstGeom>
          <a:noFill/>
        </p:spPr>
        <p:txBody>
          <a:bodyPr wrap="square" rtlCol="0">
            <a:spAutoFit/>
          </a:bodyPr>
          <a:lstStyle/>
          <a:p>
            <a:r>
              <a:rPr lang="en-US" sz="3200" u="sng" dirty="0"/>
              <a:t>ASP.NET Core MVC</a:t>
            </a:r>
          </a:p>
          <a:p>
            <a:endParaRPr lang="en-US" dirty="0"/>
          </a:p>
          <a:p>
            <a:endParaRPr lang="en-US" sz="2800" dirty="0"/>
          </a:p>
          <a:p>
            <a:pPr marL="285750" indent="-285750">
              <a:buFont typeface="Arial" panose="020B0604020202020204" pitchFamily="34" charset="0"/>
              <a:buChar char="•"/>
            </a:pPr>
            <a:r>
              <a:rPr lang="en-US" sz="2400" dirty="0"/>
              <a:t>Framework for building MVC based web application.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Model: Model essentially contains business objects (Data).</a:t>
            </a:r>
          </a:p>
          <a:p>
            <a:pPr marL="285750" indent="-285750">
              <a:buFont typeface="Arial" panose="020B0604020202020204" pitchFamily="34" charset="0"/>
              <a:buChar char="•"/>
            </a:pPr>
            <a:r>
              <a:rPr lang="en-US" sz="2400" dirty="0"/>
              <a:t>Controller translates request and passes the model (data) to the view.</a:t>
            </a:r>
          </a:p>
          <a:p>
            <a:pPr marL="285750" indent="-285750">
              <a:buFont typeface="Arial" panose="020B0604020202020204" pitchFamily="34" charset="0"/>
              <a:buChar char="•"/>
            </a:pPr>
            <a:r>
              <a:rPr lang="en-US" sz="2400" dirty="0"/>
              <a:t>Views processes the markup (HTML) and data together and render it to client display.</a:t>
            </a:r>
          </a:p>
          <a:p>
            <a:pPr marL="285750" indent="-285750">
              <a:buFont typeface="Arial" panose="020B0604020202020204" pitchFamily="34" charset="0"/>
              <a:buChar char="•"/>
            </a:pP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872" y="560717"/>
            <a:ext cx="5229765" cy="5218981"/>
          </a:xfrm>
          <a:prstGeom prst="rect">
            <a:avLst/>
          </a:prstGeom>
        </p:spPr>
      </p:pic>
      <p:sp>
        <p:nvSpPr>
          <p:cNvPr id="4" name="TextBox 3"/>
          <p:cNvSpPr txBox="1"/>
          <p:nvPr/>
        </p:nvSpPr>
        <p:spPr>
          <a:xfrm>
            <a:off x="6443932" y="6021238"/>
            <a:ext cx="5063705" cy="538609"/>
          </a:xfrm>
          <a:prstGeom prst="rect">
            <a:avLst/>
          </a:prstGeom>
          <a:noFill/>
        </p:spPr>
        <p:txBody>
          <a:bodyPr wrap="square" rtlCol="0">
            <a:spAutoFit/>
          </a:bodyPr>
          <a:lstStyle/>
          <a:p>
            <a:r>
              <a:rPr lang="en-US" sz="1100" dirty="0"/>
              <a:t>Image</a:t>
            </a:r>
            <a:r>
              <a:rPr lang="en-US" dirty="0"/>
              <a:t> </a:t>
            </a:r>
            <a:r>
              <a:rPr lang="en-US" sz="1100" dirty="0"/>
              <a:t>source: https://stackoverflow.com/questions/27950039/in-mvc-should-the-view-know-the-model</a:t>
            </a:r>
          </a:p>
        </p:txBody>
      </p:sp>
    </p:spTree>
    <p:extLst>
      <p:ext uri="{BB962C8B-B14F-4D97-AF65-F5344CB8AC3E}">
        <p14:creationId xmlns:p14="http://schemas.microsoft.com/office/powerpoint/2010/main" val="119946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319178" y="418380"/>
            <a:ext cx="6064369" cy="4955203"/>
          </a:xfrm>
          <a:prstGeom prst="rect">
            <a:avLst/>
          </a:prstGeom>
          <a:noFill/>
        </p:spPr>
        <p:txBody>
          <a:bodyPr wrap="square" rtlCol="0">
            <a:spAutoFit/>
          </a:bodyPr>
          <a:lstStyle/>
          <a:p>
            <a:endParaRPr lang="en-US" dirty="0"/>
          </a:p>
          <a:p>
            <a:r>
              <a:rPr lang="en-US" sz="2800" u="sng" dirty="0"/>
              <a:t>HTML, CSS3 and JavaScript</a:t>
            </a:r>
            <a:r>
              <a:rPr lang="en-US" dirty="0"/>
              <a:t> </a:t>
            </a:r>
          </a:p>
          <a:p>
            <a:endParaRPr lang="en-US" dirty="0"/>
          </a:p>
          <a:p>
            <a:endParaRPr lang="en-US" dirty="0"/>
          </a:p>
          <a:p>
            <a:r>
              <a:rPr lang="en-US" dirty="0"/>
              <a:t>HTML: Hypertext Markup Language which defines the structure of a web page.</a:t>
            </a:r>
          </a:p>
          <a:p>
            <a:endParaRPr lang="en-US" dirty="0"/>
          </a:p>
          <a:p>
            <a:r>
              <a:rPr lang="en-US" dirty="0"/>
              <a:t>CSS3: Cascading stylesheet used to provide styling to the webpage</a:t>
            </a:r>
          </a:p>
          <a:p>
            <a:endParaRPr lang="en-US" dirty="0"/>
          </a:p>
          <a:p>
            <a:r>
              <a:rPr lang="en-US" dirty="0"/>
              <a:t>JavaScript : JavaScript is a scripting language that is used to create dynamically updating content. </a:t>
            </a:r>
          </a:p>
          <a:p>
            <a:endParaRPr lang="en-US" dirty="0"/>
          </a:p>
          <a:p>
            <a:r>
              <a:rPr lang="en-US" dirty="0"/>
              <a:t>Other JavaScript libraries:</a:t>
            </a:r>
          </a:p>
          <a:p>
            <a:endParaRPr lang="en-US" dirty="0"/>
          </a:p>
          <a:p>
            <a:r>
              <a:rPr lang="en-US" dirty="0"/>
              <a:t>React.js: JavaScript library, managed by Facebook, which is used to build UI components.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697" y="272909"/>
            <a:ext cx="4775991" cy="4635521"/>
          </a:xfrm>
          <a:prstGeom prst="rect">
            <a:avLst/>
          </a:prstGeom>
        </p:spPr>
      </p:pic>
      <p:sp>
        <p:nvSpPr>
          <p:cNvPr id="8" name="TextBox 7"/>
          <p:cNvSpPr txBox="1"/>
          <p:nvPr/>
        </p:nvSpPr>
        <p:spPr>
          <a:xfrm>
            <a:off x="6461185" y="5400136"/>
            <a:ext cx="5417389" cy="523220"/>
          </a:xfrm>
          <a:prstGeom prst="rect">
            <a:avLst/>
          </a:prstGeom>
          <a:noFill/>
        </p:spPr>
        <p:txBody>
          <a:bodyPr wrap="square" rtlCol="0">
            <a:spAutoFit/>
          </a:bodyPr>
          <a:lstStyle/>
          <a:p>
            <a:r>
              <a:rPr lang="en-US" sz="1400" dirty="0"/>
              <a:t>Image source: https://developer.mozilla.org/en-US/docs/Learn/JavaScript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90" y="5277088"/>
            <a:ext cx="4527872" cy="1106928"/>
          </a:xfrm>
          <a:prstGeom prst="rect">
            <a:avLst/>
          </a:prstGeom>
        </p:spPr>
      </p:pic>
      <p:sp>
        <p:nvSpPr>
          <p:cNvPr id="10" name="TextBox 9"/>
          <p:cNvSpPr txBox="1"/>
          <p:nvPr/>
        </p:nvSpPr>
        <p:spPr>
          <a:xfrm>
            <a:off x="941275" y="6441410"/>
            <a:ext cx="4527872" cy="253916"/>
          </a:xfrm>
          <a:prstGeom prst="rect">
            <a:avLst/>
          </a:prstGeom>
          <a:noFill/>
        </p:spPr>
        <p:txBody>
          <a:bodyPr wrap="square" rtlCol="0">
            <a:spAutoFit/>
          </a:bodyPr>
          <a:lstStyle/>
          <a:p>
            <a:r>
              <a:rPr lang="en-US" sz="1050" dirty="0"/>
              <a:t>	Image source: https://www.w3schools.com/</a:t>
            </a:r>
          </a:p>
        </p:txBody>
      </p:sp>
    </p:spTree>
    <p:extLst>
      <p:ext uri="{BB962C8B-B14F-4D97-AF65-F5344CB8AC3E}">
        <p14:creationId xmlns:p14="http://schemas.microsoft.com/office/powerpoint/2010/main" val="124438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319178" y="418380"/>
            <a:ext cx="6064369" cy="4678204"/>
          </a:xfrm>
          <a:prstGeom prst="rect">
            <a:avLst/>
          </a:prstGeom>
          <a:noFill/>
        </p:spPr>
        <p:txBody>
          <a:bodyPr wrap="square" rtlCol="0">
            <a:spAutoFit/>
          </a:bodyPr>
          <a:lstStyle/>
          <a:p>
            <a:endParaRPr lang="en-US" dirty="0"/>
          </a:p>
          <a:p>
            <a:r>
              <a:rPr lang="en-US" sz="2800" u="sng" dirty="0"/>
              <a:t>Bootstrap:</a:t>
            </a:r>
          </a:p>
          <a:p>
            <a:endParaRPr lang="en-US" dirty="0"/>
          </a:p>
          <a:p>
            <a:endParaRPr lang="en-US" dirty="0"/>
          </a:p>
          <a:p>
            <a:pPr marL="285750" indent="-285750">
              <a:buFont typeface="Arial" panose="020B0604020202020204" pitchFamily="34" charset="0"/>
              <a:buChar char="•"/>
            </a:pPr>
            <a:r>
              <a:rPr lang="en-US" dirty="0"/>
              <a:t>Bootstrap is one of the most popular CSS framework used for developing responsive UI.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responsive design means the UI should adjust itself depending upon the device it is being accessed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Column based approach where each component is divided in 12 </a:t>
            </a:r>
            <a:r>
              <a:rPr lang="en-US"/>
              <a:t>components with </a:t>
            </a:r>
            <a:r>
              <a:rPr lang="en-US" dirty="0"/>
              <a:t>the width of the screen.</a:t>
            </a:r>
          </a:p>
          <a:p>
            <a:endParaRPr lang="en-US" dirty="0"/>
          </a:p>
          <a:p>
            <a:r>
              <a:rPr lang="en-US" dirty="0"/>
              <a:t> </a:t>
            </a:r>
          </a:p>
        </p:txBody>
      </p:sp>
      <p:sp>
        <p:nvSpPr>
          <p:cNvPr id="8" name="TextBox 7"/>
          <p:cNvSpPr txBox="1"/>
          <p:nvPr/>
        </p:nvSpPr>
        <p:spPr>
          <a:xfrm>
            <a:off x="6461185" y="5400136"/>
            <a:ext cx="5417390" cy="253916"/>
          </a:xfrm>
          <a:prstGeom prst="rect">
            <a:avLst/>
          </a:prstGeom>
          <a:noFill/>
        </p:spPr>
        <p:txBody>
          <a:bodyPr wrap="square" rtlCol="0">
            <a:spAutoFit/>
          </a:bodyPr>
          <a:lstStyle/>
          <a:p>
            <a:r>
              <a:rPr lang="en-US" sz="1050" dirty="0"/>
              <a:t>Image source: https://www.w3schools.com/whatis/whatis_bootstrap.asp</a:t>
            </a:r>
          </a:p>
        </p:txBody>
      </p:sp>
      <p:pic>
        <p:nvPicPr>
          <p:cNvPr id="2" name="Picture 1"/>
          <p:cNvPicPr>
            <a:picLocks noChangeAspect="1"/>
          </p:cNvPicPr>
          <p:nvPr/>
        </p:nvPicPr>
        <p:blipFill>
          <a:blip r:embed="rId2"/>
          <a:stretch>
            <a:fillRect/>
          </a:stretch>
        </p:blipFill>
        <p:spPr>
          <a:xfrm>
            <a:off x="6461185" y="298958"/>
            <a:ext cx="5020573" cy="5000625"/>
          </a:xfrm>
          <a:prstGeom prst="rect">
            <a:avLst/>
          </a:prstGeom>
        </p:spPr>
      </p:pic>
    </p:spTree>
    <p:extLst>
      <p:ext uri="{BB962C8B-B14F-4D97-AF65-F5344CB8AC3E}">
        <p14:creationId xmlns:p14="http://schemas.microsoft.com/office/powerpoint/2010/main" val="329112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319178" y="418380"/>
            <a:ext cx="6064369" cy="4678204"/>
          </a:xfrm>
          <a:prstGeom prst="rect">
            <a:avLst/>
          </a:prstGeom>
          <a:noFill/>
        </p:spPr>
        <p:txBody>
          <a:bodyPr wrap="square" rtlCol="0">
            <a:spAutoFit/>
          </a:bodyPr>
          <a:lstStyle/>
          <a:p>
            <a:endParaRPr lang="en-US" dirty="0"/>
          </a:p>
          <a:p>
            <a:r>
              <a:rPr lang="en-US" sz="2800" u="sng" dirty="0"/>
              <a:t>Entity Framework Core:</a:t>
            </a:r>
          </a:p>
          <a:p>
            <a:endParaRPr lang="en-US" dirty="0"/>
          </a:p>
          <a:p>
            <a:endParaRPr lang="en-US" dirty="0"/>
          </a:p>
          <a:p>
            <a:pPr marL="285750" indent="-285750">
              <a:buFont typeface="Arial" panose="020B0604020202020204" pitchFamily="34" charset="0"/>
              <a:buChar char="•"/>
            </a:pPr>
            <a:r>
              <a:rPr lang="en-US" dirty="0"/>
              <a:t>It is Microsoft’s official ORM (Object Relational Mapping).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allows .NET objects to interact with database objects.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Eliminates the need of most of data access code.</a:t>
            </a:r>
          </a:p>
          <a:p>
            <a:endParaRPr lang="en-US" dirty="0"/>
          </a:p>
          <a:p>
            <a:pPr marL="285750" indent="-285750">
              <a:buFont typeface="Arial" panose="020B0604020202020204" pitchFamily="34" charset="0"/>
              <a:buChar char="•"/>
            </a:pPr>
            <a:r>
              <a:rPr lang="en-US" dirty="0"/>
              <a:t>Sync between the disconnected entity and the database is established on </a:t>
            </a:r>
            <a:r>
              <a:rPr lang="en-US" dirty="0" err="1"/>
              <a:t>SaveChanges</a:t>
            </a:r>
            <a:r>
              <a:rPr lang="en-US" dirty="0"/>
              <a:t>()</a:t>
            </a:r>
          </a:p>
          <a:p>
            <a:endParaRPr lang="en-US" dirty="0"/>
          </a:p>
          <a:p>
            <a:r>
              <a:rPr lang="en-US" dirty="0"/>
              <a:t> </a:t>
            </a:r>
          </a:p>
        </p:txBody>
      </p:sp>
      <p:sp>
        <p:nvSpPr>
          <p:cNvPr id="8" name="TextBox 7"/>
          <p:cNvSpPr txBox="1"/>
          <p:nvPr/>
        </p:nvSpPr>
        <p:spPr>
          <a:xfrm>
            <a:off x="6461185" y="5400136"/>
            <a:ext cx="5417390" cy="415498"/>
          </a:xfrm>
          <a:prstGeom prst="rect">
            <a:avLst/>
          </a:prstGeom>
          <a:noFill/>
        </p:spPr>
        <p:txBody>
          <a:bodyPr wrap="square" rtlCol="0">
            <a:spAutoFit/>
          </a:bodyPr>
          <a:lstStyle/>
          <a:p>
            <a:r>
              <a:rPr lang="en-US" sz="1050" dirty="0"/>
              <a:t>Image </a:t>
            </a:r>
            <a:r>
              <a:rPr lang="en-US" sz="1050" dirty="0" err="1"/>
              <a:t>source:http</a:t>
            </a:r>
            <a:r>
              <a:rPr lang="en-US" sz="1050" dirty="0"/>
              <a:t>://www.entityframeworktutorial.net/images/efcore/save-data-in-disconnected-scenario.png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455" y="582309"/>
            <a:ext cx="5734850" cy="4179471"/>
          </a:xfrm>
          <a:prstGeom prst="rect">
            <a:avLst/>
          </a:prstGeom>
        </p:spPr>
      </p:pic>
    </p:spTree>
    <p:extLst>
      <p:ext uri="{BB962C8B-B14F-4D97-AF65-F5344CB8AC3E}">
        <p14:creationId xmlns:p14="http://schemas.microsoft.com/office/powerpoint/2010/main" val="140831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319178" y="418380"/>
            <a:ext cx="6064369" cy="4401205"/>
          </a:xfrm>
          <a:prstGeom prst="rect">
            <a:avLst/>
          </a:prstGeom>
          <a:noFill/>
        </p:spPr>
        <p:txBody>
          <a:bodyPr wrap="square" rtlCol="0">
            <a:spAutoFit/>
          </a:bodyPr>
          <a:lstStyle/>
          <a:p>
            <a:endParaRPr lang="en-US" dirty="0"/>
          </a:p>
          <a:p>
            <a:r>
              <a:rPr lang="en-US" sz="2800" u="sng" dirty="0"/>
              <a:t>Microsoft SQL Server</a:t>
            </a:r>
          </a:p>
          <a:p>
            <a:endParaRPr lang="en-US" dirty="0"/>
          </a:p>
          <a:p>
            <a:endParaRPr lang="en-US" dirty="0"/>
          </a:p>
          <a:p>
            <a:pPr marL="285750" indent="-285750">
              <a:buFont typeface="Arial" panose="020B0604020202020204" pitchFamily="34" charset="0"/>
              <a:buChar char="•"/>
            </a:pPr>
            <a:r>
              <a:rPr lang="en-US" dirty="0"/>
              <a:t>Relational Database Management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Every database contains tables, view and stored procedures.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Structured Query Language (SQL) is used to interact with the databases.</a:t>
            </a:r>
          </a:p>
          <a:p>
            <a:endParaRPr lang="en-US" dirty="0"/>
          </a:p>
          <a:p>
            <a:endParaRPr lang="en-US" dirty="0"/>
          </a:p>
          <a:p>
            <a:endParaRPr lang="en-US" dirty="0"/>
          </a:p>
          <a:p>
            <a:r>
              <a:rPr lang="en-US" dirty="0"/>
              <a:t> </a:t>
            </a:r>
          </a:p>
        </p:txBody>
      </p:sp>
      <p:sp>
        <p:nvSpPr>
          <p:cNvPr id="8" name="TextBox 7"/>
          <p:cNvSpPr txBox="1"/>
          <p:nvPr/>
        </p:nvSpPr>
        <p:spPr>
          <a:xfrm>
            <a:off x="6461185" y="5400136"/>
            <a:ext cx="5417390" cy="253916"/>
          </a:xfrm>
          <a:prstGeom prst="rect">
            <a:avLst/>
          </a:prstGeom>
          <a:noFill/>
        </p:spPr>
        <p:txBody>
          <a:bodyPr wrap="square" rtlCol="0">
            <a:spAutoFit/>
          </a:bodyPr>
          <a:lstStyle/>
          <a:p>
            <a:r>
              <a:rPr lang="en-US" sz="1050" dirty="0"/>
              <a:t>Image source: https://www.progress.com/connectors/microsoft-sql-server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95" y="578418"/>
            <a:ext cx="5467350" cy="4241167"/>
          </a:xfrm>
          <a:prstGeom prst="rect">
            <a:avLst/>
          </a:prstGeom>
        </p:spPr>
      </p:pic>
    </p:spTree>
    <p:extLst>
      <p:ext uri="{BB962C8B-B14F-4D97-AF65-F5344CB8AC3E}">
        <p14:creationId xmlns:p14="http://schemas.microsoft.com/office/powerpoint/2010/main" val="112635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extBox 5"/>
          <p:cNvSpPr txBox="1"/>
          <p:nvPr/>
        </p:nvSpPr>
        <p:spPr>
          <a:xfrm>
            <a:off x="319178" y="418380"/>
            <a:ext cx="6064369" cy="6370975"/>
          </a:xfrm>
          <a:prstGeom prst="rect">
            <a:avLst/>
          </a:prstGeom>
          <a:noFill/>
        </p:spPr>
        <p:txBody>
          <a:bodyPr wrap="square" rtlCol="0">
            <a:spAutoFit/>
          </a:bodyPr>
          <a:lstStyle/>
          <a:p>
            <a:endParaRPr lang="en-US" dirty="0"/>
          </a:p>
          <a:p>
            <a:r>
              <a:rPr lang="en-US" sz="2800" u="sng" dirty="0"/>
              <a:t>Docker Containers</a:t>
            </a:r>
            <a:r>
              <a:rPr lang="en-US" sz="2800" dirty="0"/>
              <a:t>.</a:t>
            </a:r>
            <a:endParaRPr lang="en-US" dirty="0"/>
          </a:p>
          <a:p>
            <a:endParaRPr lang="en-US" dirty="0"/>
          </a:p>
          <a:p>
            <a:pPr marL="285750" indent="-285750">
              <a:buFont typeface="Arial" panose="020B0604020202020204" pitchFamily="34" charset="0"/>
              <a:buChar char="•"/>
            </a:pPr>
            <a:r>
              <a:rPr lang="en-US" sz="1600" dirty="0"/>
              <a:t>A container is a standard unit of software that packages up code and all its dependencies so the application runs quickly and reliably from one computing environment to another. </a:t>
            </a:r>
          </a:p>
          <a:p>
            <a:endParaRPr lang="en-US" sz="1600" dirty="0"/>
          </a:p>
          <a:p>
            <a:pPr marL="285750" indent="-285750">
              <a:buFont typeface="Arial" panose="020B0604020202020204" pitchFamily="34" charset="0"/>
              <a:buChar char="•"/>
            </a:pPr>
            <a:r>
              <a:rPr lang="en-US" sz="1600" dirty="0"/>
              <a:t>A Docker container image is a lightweight, standalone, executable package of software that includes everything needed to run an application: code, runtime, system tools, system libraries and settings.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Container images become containers at runtime and in the case of Docker containers - images become containers when they run on </a:t>
            </a:r>
            <a:r>
              <a:rPr lang="en-US" sz="1600" dirty="0" err="1"/>
              <a:t>docker</a:t>
            </a:r>
            <a:r>
              <a:rPr lang="en-US" sz="1600" dirty="0"/>
              <a:t> engine.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 Available for both Linux and Windows-based applications, containerized software will always run the same, regardless of the infrastructure.</a:t>
            </a:r>
          </a:p>
          <a:p>
            <a:endParaRPr lang="en-US" dirty="0"/>
          </a:p>
          <a:p>
            <a:endParaRPr lang="en-US" dirty="0"/>
          </a:p>
          <a:p>
            <a:endParaRPr lang="en-US" dirty="0"/>
          </a:p>
          <a:p>
            <a:r>
              <a:rPr lang="en-US" dirty="0"/>
              <a:t> </a:t>
            </a:r>
          </a:p>
        </p:txBody>
      </p:sp>
      <p:sp>
        <p:nvSpPr>
          <p:cNvPr id="5" name="TextBox 4"/>
          <p:cNvSpPr txBox="1"/>
          <p:nvPr/>
        </p:nvSpPr>
        <p:spPr>
          <a:xfrm>
            <a:off x="3045123" y="6228271"/>
            <a:ext cx="7746521" cy="253916"/>
          </a:xfrm>
          <a:prstGeom prst="rect">
            <a:avLst/>
          </a:prstGeom>
          <a:noFill/>
        </p:spPr>
        <p:txBody>
          <a:bodyPr wrap="square" rtlCol="0">
            <a:spAutoFit/>
          </a:bodyPr>
          <a:lstStyle/>
          <a:p>
            <a:r>
              <a:rPr lang="en-US" sz="1050" dirty="0"/>
              <a:t>Image and content source: https://www.docker.com/resources/what-container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47" y="690113"/>
            <a:ext cx="5153668" cy="4462218"/>
          </a:xfrm>
          <a:prstGeom prst="rect">
            <a:avLst/>
          </a:prstGeom>
        </p:spPr>
      </p:pic>
    </p:spTree>
    <p:extLst>
      <p:ext uri="{BB962C8B-B14F-4D97-AF65-F5344CB8AC3E}">
        <p14:creationId xmlns:p14="http://schemas.microsoft.com/office/powerpoint/2010/main" val="334914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TextBox 8"/>
          <p:cNvSpPr txBox="1"/>
          <p:nvPr/>
        </p:nvSpPr>
        <p:spPr>
          <a:xfrm>
            <a:off x="510396" y="0"/>
            <a:ext cx="11171208" cy="8125301"/>
          </a:xfrm>
          <a:prstGeom prst="rect">
            <a:avLst/>
          </a:prstGeom>
          <a:noFill/>
        </p:spPr>
        <p:txBody>
          <a:bodyPr wrap="square" rtlCol="0">
            <a:spAutoFit/>
          </a:bodyPr>
          <a:lstStyle/>
          <a:p>
            <a:r>
              <a:rPr lang="en-US" sz="3600" u="sng" dirty="0"/>
              <a:t>Content</a:t>
            </a:r>
          </a:p>
          <a:p>
            <a:endParaRPr lang="en-US" dirty="0"/>
          </a:p>
          <a:p>
            <a:pPr marL="342900" indent="-342900">
              <a:buFont typeface="+mj-lt"/>
              <a:buAutoNum type="arabicPeriod"/>
            </a:pPr>
            <a:r>
              <a:rPr lang="en-US" dirty="0"/>
              <a:t>Overview of the application.</a:t>
            </a:r>
          </a:p>
          <a:p>
            <a:pPr marL="800100" lvl="1" indent="-342900">
              <a:buFont typeface="+mj-lt"/>
              <a:buAutoNum type="alphaLcPeriod"/>
            </a:pPr>
            <a:r>
              <a:rPr lang="en-US" dirty="0"/>
              <a:t>Introduction.</a:t>
            </a:r>
          </a:p>
          <a:p>
            <a:pPr marL="800100" lvl="1" indent="-342900">
              <a:buFont typeface="+mj-lt"/>
              <a:buAutoNum type="alphaLcPeriod"/>
            </a:pPr>
            <a:r>
              <a:rPr lang="en-US" dirty="0"/>
              <a:t>Project description.</a:t>
            </a:r>
          </a:p>
          <a:p>
            <a:pPr marL="800100" lvl="1" indent="-342900">
              <a:buFont typeface="+mj-lt"/>
              <a:buAutoNum type="alphaLcPeriod"/>
            </a:pPr>
            <a:r>
              <a:rPr lang="en-US" dirty="0"/>
              <a:t>Project goals.</a:t>
            </a:r>
          </a:p>
          <a:p>
            <a:pPr lvl="1"/>
            <a:endParaRPr lang="en-US" dirty="0"/>
          </a:p>
          <a:p>
            <a:pPr marL="342900" indent="-342900">
              <a:buFont typeface="+mj-lt"/>
              <a:buAutoNum type="arabicPeriod"/>
            </a:pPr>
            <a:r>
              <a:rPr lang="en-US" dirty="0"/>
              <a:t>Architecture.</a:t>
            </a:r>
          </a:p>
          <a:p>
            <a:pPr marL="800100" lvl="1" indent="-342900">
              <a:buFont typeface="+mj-lt"/>
              <a:buAutoNum type="alphaLcPeriod"/>
            </a:pPr>
            <a:r>
              <a:rPr lang="en-US" dirty="0"/>
              <a:t>Microservices.</a:t>
            </a:r>
          </a:p>
          <a:p>
            <a:pPr marL="1257300" lvl="2" indent="-342900">
              <a:buFont typeface="+mj-lt"/>
              <a:buAutoNum type="alphaLcPeriod"/>
            </a:pPr>
            <a:r>
              <a:rPr lang="en-US" dirty="0"/>
              <a:t>Monolith vs Microservices architecture.</a:t>
            </a:r>
          </a:p>
          <a:p>
            <a:pPr marL="1257300" lvl="2" indent="-342900">
              <a:buFont typeface="+mj-lt"/>
              <a:buAutoNum type="alphaLcPeriod"/>
            </a:pPr>
            <a:r>
              <a:rPr lang="en-US" dirty="0"/>
              <a:t>Why Microservices?</a:t>
            </a:r>
          </a:p>
          <a:p>
            <a:pPr lvl="2"/>
            <a:endParaRPr lang="en-US" dirty="0"/>
          </a:p>
          <a:p>
            <a:pPr marL="342900" indent="-342900">
              <a:buFont typeface="+mj-lt"/>
              <a:buAutoNum type="arabicPeriod"/>
            </a:pPr>
            <a:r>
              <a:rPr lang="en-US" dirty="0"/>
              <a:t> Technology</a:t>
            </a:r>
          </a:p>
          <a:p>
            <a:pPr marL="800100" lvl="1" indent="-342900">
              <a:buFont typeface="+mj-lt"/>
              <a:buAutoNum type="alphaLcPeriod"/>
            </a:pPr>
            <a:r>
              <a:rPr lang="en-US" dirty="0"/>
              <a:t>Description.</a:t>
            </a:r>
          </a:p>
          <a:p>
            <a:pPr marL="800100" lvl="1" indent="-342900">
              <a:buFont typeface="+mj-lt"/>
              <a:buAutoNum type="alphaLcPeriod"/>
            </a:pPr>
            <a:r>
              <a:rPr lang="en-US" dirty="0"/>
              <a:t>Background.</a:t>
            </a:r>
          </a:p>
          <a:p>
            <a:pPr marL="800100" lvl="1" indent="-342900">
              <a:buFont typeface="+mj-lt"/>
              <a:buAutoNum type="alphaLcPeriod"/>
            </a:pPr>
            <a:r>
              <a:rPr lang="en-US" dirty="0"/>
              <a:t>Issues.</a:t>
            </a:r>
          </a:p>
          <a:p>
            <a:pPr lvl="1"/>
            <a:endParaRPr lang="en-US" dirty="0"/>
          </a:p>
          <a:p>
            <a:pPr marL="342900" indent="-342900">
              <a:buFont typeface="+mj-lt"/>
              <a:buAutoNum type="arabicPeriod"/>
            </a:pPr>
            <a:r>
              <a:rPr lang="en-US" dirty="0"/>
              <a:t> Project Tasks.</a:t>
            </a:r>
          </a:p>
          <a:p>
            <a:pPr marL="800100" lvl="1" indent="-342900">
              <a:buFont typeface="+mj-lt"/>
              <a:buAutoNum type="alphaLcPeriod"/>
            </a:pPr>
            <a:r>
              <a:rPr lang="en-US" dirty="0"/>
              <a:t>Milestones</a:t>
            </a:r>
          </a:p>
          <a:p>
            <a:pPr marL="800100" lvl="1" indent="-342900">
              <a:buFont typeface="+mj-lt"/>
              <a:buAutoNum type="alphaLcPeriod"/>
            </a:pPr>
            <a:r>
              <a:rPr lang="en-US" dirty="0"/>
              <a:t>Timeline</a:t>
            </a:r>
          </a:p>
          <a:p>
            <a:pPr lvl="1"/>
            <a:endParaRPr lang="en-US" dirty="0"/>
          </a:p>
          <a:p>
            <a:pPr lvl="1"/>
            <a:endParaRPr lang="en-US" dirty="0"/>
          </a:p>
          <a:p>
            <a:pPr marL="1257300" lvl="2" indent="-342900">
              <a:buFont typeface="+mj-lt"/>
              <a:buAutoNum type="alphaLcPeriod"/>
            </a:pPr>
            <a:endParaRPr lang="en-US" dirty="0"/>
          </a:p>
          <a:p>
            <a:pPr marL="1257300" lvl="2" indent="-342900">
              <a:buFont typeface="+mj-lt"/>
              <a:buAutoNum type="alphaLcPeriod"/>
            </a:pPr>
            <a:endParaRPr lang="en-US" dirty="0"/>
          </a:p>
          <a:p>
            <a:pPr marL="1257300" lvl="2" indent="-342900">
              <a:buFont typeface="+mj-lt"/>
              <a:buAutoNum type="alphaLcPeriod"/>
            </a:pPr>
            <a:endParaRPr lang="en-US" dirty="0"/>
          </a:p>
          <a:p>
            <a:pPr marL="1257300" lvl="2" indent="-342900">
              <a:buFont typeface="+mj-lt"/>
              <a:buAutoNum type="alphaL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421694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p:cNvSpPr txBox="1"/>
          <p:nvPr/>
        </p:nvSpPr>
        <p:spPr>
          <a:xfrm>
            <a:off x="3045123" y="6228271"/>
            <a:ext cx="7746521" cy="253916"/>
          </a:xfrm>
          <a:prstGeom prst="rect">
            <a:avLst/>
          </a:prstGeom>
          <a:noFill/>
        </p:spPr>
        <p:txBody>
          <a:bodyPr wrap="square" rtlCol="0">
            <a:spAutoFit/>
          </a:bodyPr>
          <a:lstStyle/>
          <a:p>
            <a:r>
              <a:rPr lang="en-US" sz="1050" dirty="0"/>
              <a:t>Image source: https://www.nginx.com/resources/webinars/building-applications-with-microservices-and-docker/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397" y="1524778"/>
            <a:ext cx="6349206" cy="4160030"/>
          </a:xfrm>
          <a:prstGeom prst="rect">
            <a:avLst/>
          </a:prstGeom>
        </p:spPr>
      </p:pic>
      <p:sp>
        <p:nvSpPr>
          <p:cNvPr id="4" name="TextBox 3"/>
          <p:cNvSpPr txBox="1"/>
          <p:nvPr/>
        </p:nvSpPr>
        <p:spPr>
          <a:xfrm>
            <a:off x="367978" y="345057"/>
            <a:ext cx="5106837" cy="523220"/>
          </a:xfrm>
          <a:prstGeom prst="rect">
            <a:avLst/>
          </a:prstGeom>
          <a:noFill/>
        </p:spPr>
        <p:txBody>
          <a:bodyPr wrap="square" rtlCol="0">
            <a:spAutoFit/>
          </a:bodyPr>
          <a:lstStyle/>
          <a:p>
            <a:r>
              <a:rPr lang="en-US" sz="2800" u="sng" dirty="0" err="1"/>
              <a:t>Docker+Microservices</a:t>
            </a:r>
            <a:endParaRPr lang="en-US" sz="2800" u="sng" dirty="0"/>
          </a:p>
        </p:txBody>
      </p:sp>
    </p:spTree>
    <p:extLst>
      <p:ext uri="{BB962C8B-B14F-4D97-AF65-F5344CB8AC3E}">
        <p14:creationId xmlns:p14="http://schemas.microsoft.com/office/powerpoint/2010/main" val="365634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629728" y="508958"/>
            <a:ext cx="6409427" cy="2462213"/>
          </a:xfrm>
          <a:prstGeom prst="rect">
            <a:avLst/>
          </a:prstGeom>
          <a:noFill/>
        </p:spPr>
        <p:txBody>
          <a:bodyPr wrap="square" rtlCol="0">
            <a:spAutoFit/>
          </a:bodyPr>
          <a:lstStyle/>
          <a:p>
            <a:r>
              <a:rPr lang="en-US" sz="2800" u="sng" dirty="0"/>
              <a:t>Communication Technology</a:t>
            </a:r>
          </a:p>
          <a:p>
            <a:endParaRPr lang="en-US" dirty="0"/>
          </a:p>
          <a:p>
            <a:pPr marL="285750" indent="-285750">
              <a:buFont typeface="Arial" panose="020B0604020202020204" pitchFamily="34" charset="0"/>
              <a:buChar char="•"/>
            </a:pPr>
            <a:r>
              <a:rPr lang="en-US" dirty="0" err="1"/>
              <a:t>RabbitMQ</a:t>
            </a:r>
            <a:r>
              <a:rPr lang="en-US" dirty="0"/>
              <a:t> will be used for the communication between client and </a:t>
            </a:r>
            <a:r>
              <a:rPr lang="en-US" dirty="0" err="1"/>
              <a:t>microservices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RabbitMQ</a:t>
            </a:r>
            <a:r>
              <a:rPr lang="en-US" dirty="0"/>
              <a:t> is a message broker system that implements Asynchronous Message Queueing Protocol (AMQP).</a:t>
            </a:r>
          </a:p>
        </p:txBody>
      </p:sp>
      <p:pic>
        <p:nvPicPr>
          <p:cNvPr id="1026" name="Picture 2" descr="(P) -&gt; [|||] -&gt;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55" y="924434"/>
            <a:ext cx="3790950" cy="571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40747" y="1837426"/>
            <a:ext cx="4520242" cy="738664"/>
          </a:xfrm>
          <a:prstGeom prst="rect">
            <a:avLst/>
          </a:prstGeom>
          <a:noFill/>
        </p:spPr>
        <p:txBody>
          <a:bodyPr wrap="square" rtlCol="0">
            <a:spAutoFit/>
          </a:bodyPr>
          <a:lstStyle/>
          <a:p>
            <a:r>
              <a:rPr lang="en-US" sz="1400" dirty="0"/>
              <a:t>Image source: https://www.rabbitmq.com/tutorials/tutorial-one-dotnet.html</a:t>
            </a:r>
          </a:p>
        </p:txBody>
      </p:sp>
    </p:spTree>
    <p:extLst>
      <p:ext uri="{BB962C8B-B14F-4D97-AF65-F5344CB8AC3E}">
        <p14:creationId xmlns:p14="http://schemas.microsoft.com/office/powerpoint/2010/main" val="275000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06" y="707368"/>
            <a:ext cx="4377907" cy="56640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568" y="707368"/>
            <a:ext cx="4575718" cy="5572662"/>
          </a:xfrm>
          <a:prstGeom prst="rect">
            <a:avLst/>
          </a:prstGeom>
        </p:spPr>
      </p:pic>
      <p:sp>
        <p:nvSpPr>
          <p:cNvPr id="6" name="TextBox 5"/>
          <p:cNvSpPr txBox="1"/>
          <p:nvPr/>
        </p:nvSpPr>
        <p:spPr>
          <a:xfrm>
            <a:off x="884206" y="241540"/>
            <a:ext cx="3929334" cy="369332"/>
          </a:xfrm>
          <a:prstGeom prst="rect">
            <a:avLst/>
          </a:prstGeom>
          <a:noFill/>
        </p:spPr>
        <p:txBody>
          <a:bodyPr wrap="square" rtlCol="0">
            <a:spAutoFit/>
          </a:bodyPr>
          <a:lstStyle/>
          <a:p>
            <a:r>
              <a:rPr lang="en-US" dirty="0"/>
              <a:t>Sender</a:t>
            </a:r>
          </a:p>
        </p:txBody>
      </p:sp>
      <p:sp>
        <p:nvSpPr>
          <p:cNvPr id="8" name="TextBox 7"/>
          <p:cNvSpPr txBox="1"/>
          <p:nvPr/>
        </p:nvSpPr>
        <p:spPr>
          <a:xfrm>
            <a:off x="6238334" y="241540"/>
            <a:ext cx="3929334" cy="369332"/>
          </a:xfrm>
          <a:prstGeom prst="rect">
            <a:avLst/>
          </a:prstGeom>
          <a:noFill/>
        </p:spPr>
        <p:txBody>
          <a:bodyPr wrap="square" rtlCol="0">
            <a:spAutoFit/>
          </a:bodyPr>
          <a:lstStyle/>
          <a:p>
            <a:r>
              <a:rPr lang="en-US" dirty="0"/>
              <a:t>Receiver</a:t>
            </a:r>
          </a:p>
        </p:txBody>
      </p:sp>
      <p:sp>
        <p:nvSpPr>
          <p:cNvPr id="7" name="Rectangle 6"/>
          <p:cNvSpPr/>
          <p:nvPr/>
        </p:nvSpPr>
        <p:spPr>
          <a:xfrm>
            <a:off x="2632840" y="6396335"/>
            <a:ext cx="6096000" cy="276999"/>
          </a:xfrm>
          <a:prstGeom prst="rect">
            <a:avLst/>
          </a:prstGeom>
        </p:spPr>
        <p:txBody>
          <a:bodyPr>
            <a:spAutoFit/>
          </a:bodyPr>
          <a:lstStyle/>
          <a:p>
            <a:r>
              <a:rPr lang="en-US" sz="1200" dirty="0"/>
              <a:t>Source: https://www.rabbitmq.com/tutorials/tutorial-one-dotnet.html</a:t>
            </a:r>
          </a:p>
        </p:txBody>
      </p:sp>
    </p:spTree>
    <p:extLst>
      <p:ext uri="{BB962C8B-B14F-4D97-AF65-F5344CB8AC3E}">
        <p14:creationId xmlns:p14="http://schemas.microsoft.com/office/powerpoint/2010/main" val="355595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6"/>
          <p:cNvSpPr/>
          <p:nvPr/>
        </p:nvSpPr>
        <p:spPr>
          <a:xfrm>
            <a:off x="2505075" y="2352675"/>
            <a:ext cx="6179935" cy="646331"/>
          </a:xfrm>
          <a:prstGeom prst="rect">
            <a:avLst/>
          </a:prstGeom>
        </p:spPr>
        <p:txBody>
          <a:bodyPr wrap="square">
            <a:spAutoFit/>
          </a:bodyPr>
          <a:lstStyle/>
          <a:p>
            <a:pPr algn="ctr"/>
            <a:r>
              <a:rPr lang="en-US" sz="3600" dirty="0"/>
              <a:t>Project Tasks.</a:t>
            </a:r>
          </a:p>
        </p:txBody>
      </p:sp>
    </p:spTree>
    <p:extLst>
      <p:ext uri="{BB962C8B-B14F-4D97-AF65-F5344CB8AC3E}">
        <p14:creationId xmlns:p14="http://schemas.microsoft.com/office/powerpoint/2010/main" val="199002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6"/>
          <p:cNvSpPr/>
          <p:nvPr/>
        </p:nvSpPr>
        <p:spPr>
          <a:xfrm>
            <a:off x="253580" y="239204"/>
            <a:ext cx="11780269" cy="4524315"/>
          </a:xfrm>
          <a:prstGeom prst="rect">
            <a:avLst/>
          </a:prstGeom>
        </p:spPr>
        <p:txBody>
          <a:bodyPr wrap="square">
            <a:spAutoFit/>
          </a:bodyPr>
          <a:lstStyle/>
          <a:p>
            <a:r>
              <a:rPr lang="en-US" sz="3600" u="sng" dirty="0"/>
              <a:t>Milestones.</a:t>
            </a:r>
          </a:p>
          <a:p>
            <a:endParaRPr lang="en-US" sz="3600" dirty="0"/>
          </a:p>
          <a:p>
            <a:r>
              <a:rPr lang="en-US" dirty="0"/>
              <a:t>Milestone 1: Functional Web application + API Gateway + </a:t>
            </a:r>
            <a:r>
              <a:rPr lang="en-US" dirty="0" err="1"/>
              <a:t>UserManagement</a:t>
            </a:r>
            <a:r>
              <a:rPr lang="en-US" dirty="0"/>
              <a:t> </a:t>
            </a:r>
            <a:r>
              <a:rPr lang="en-US" dirty="0" err="1"/>
              <a:t>microservice</a:t>
            </a:r>
            <a:r>
              <a:rPr lang="en-US" dirty="0"/>
              <a:t> + </a:t>
            </a:r>
            <a:r>
              <a:rPr lang="en-US" dirty="0" err="1"/>
              <a:t>UserAuthentication</a:t>
            </a:r>
            <a:r>
              <a:rPr lang="en-US" dirty="0"/>
              <a:t> </a:t>
            </a:r>
            <a:r>
              <a:rPr lang="en-US" dirty="0" err="1"/>
              <a:t>Microservice</a:t>
            </a:r>
            <a:r>
              <a:rPr lang="en-US" dirty="0"/>
              <a:t>+ established communication channel.</a:t>
            </a:r>
          </a:p>
          <a:p>
            <a:endParaRPr lang="en-US" dirty="0"/>
          </a:p>
          <a:p>
            <a:r>
              <a:rPr lang="en-US" dirty="0"/>
              <a:t>Milestone 2: </a:t>
            </a:r>
            <a:r>
              <a:rPr lang="en-US" dirty="0" err="1"/>
              <a:t>TaskManagement</a:t>
            </a:r>
            <a:r>
              <a:rPr lang="en-US" dirty="0"/>
              <a:t> </a:t>
            </a:r>
            <a:r>
              <a:rPr lang="en-US" dirty="0" err="1"/>
              <a:t>microservice</a:t>
            </a:r>
            <a:r>
              <a:rPr lang="en-US" dirty="0"/>
              <a:t>.</a:t>
            </a:r>
          </a:p>
          <a:p>
            <a:endParaRPr lang="en-US" dirty="0"/>
          </a:p>
          <a:p>
            <a:r>
              <a:rPr lang="en-US" dirty="0"/>
              <a:t>Milestone 3: </a:t>
            </a:r>
            <a:r>
              <a:rPr lang="en-US" dirty="0" err="1"/>
              <a:t>FileManagement</a:t>
            </a:r>
            <a:r>
              <a:rPr lang="en-US" dirty="0"/>
              <a:t> </a:t>
            </a:r>
            <a:r>
              <a:rPr lang="en-US" dirty="0" err="1"/>
              <a:t>microservice</a:t>
            </a:r>
            <a:r>
              <a:rPr lang="en-US" dirty="0"/>
              <a:t>.</a:t>
            </a:r>
          </a:p>
          <a:p>
            <a:endParaRPr lang="en-US" dirty="0"/>
          </a:p>
          <a:p>
            <a:r>
              <a:rPr lang="en-US" dirty="0"/>
              <a:t>Milestone 4: Communication </a:t>
            </a:r>
            <a:r>
              <a:rPr lang="en-US" dirty="0" err="1"/>
              <a:t>microservice</a:t>
            </a:r>
            <a:r>
              <a:rPr lang="en-US" dirty="0"/>
              <a:t>.</a:t>
            </a:r>
          </a:p>
          <a:p>
            <a:endParaRPr lang="en-US" dirty="0"/>
          </a:p>
          <a:p>
            <a:r>
              <a:rPr lang="en-US" dirty="0"/>
              <a:t>Milestone 5: Metadata Management </a:t>
            </a:r>
            <a:r>
              <a:rPr lang="en-US" dirty="0" err="1"/>
              <a:t>microservice</a:t>
            </a:r>
            <a:r>
              <a:rPr lang="en-US" dirty="0"/>
              <a:t>.</a:t>
            </a:r>
          </a:p>
          <a:p>
            <a:endParaRPr lang="en-US" dirty="0"/>
          </a:p>
          <a:p>
            <a:r>
              <a:rPr lang="en-US" dirty="0"/>
              <a:t>Milestone 6: Implementation of Container orchestration using Microsoft Azure Service Fabric.</a:t>
            </a:r>
          </a:p>
        </p:txBody>
      </p:sp>
    </p:spTree>
    <p:extLst>
      <p:ext uri="{BB962C8B-B14F-4D97-AF65-F5344CB8AC3E}">
        <p14:creationId xmlns:p14="http://schemas.microsoft.com/office/powerpoint/2010/main" val="387549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6"/>
          <p:cNvSpPr/>
          <p:nvPr/>
        </p:nvSpPr>
        <p:spPr>
          <a:xfrm>
            <a:off x="253580" y="239204"/>
            <a:ext cx="11780269" cy="1477328"/>
          </a:xfrm>
          <a:prstGeom prst="rect">
            <a:avLst/>
          </a:prstGeom>
        </p:spPr>
        <p:txBody>
          <a:bodyPr wrap="square">
            <a:spAutoFit/>
          </a:bodyPr>
          <a:lstStyle/>
          <a:p>
            <a:r>
              <a:rPr lang="en-US" sz="3600" u="sng" dirty="0"/>
              <a:t>Timeline.</a:t>
            </a:r>
          </a:p>
          <a:p>
            <a:endParaRPr lang="en-US" sz="3600"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10483406"/>
              </p:ext>
            </p:extLst>
          </p:nvPr>
        </p:nvGraphicFramePr>
        <p:xfrm>
          <a:off x="974785" y="896162"/>
          <a:ext cx="10550106" cy="5658140"/>
        </p:xfrm>
        <a:graphic>
          <a:graphicData uri="http://schemas.openxmlformats.org/drawingml/2006/table">
            <a:tbl>
              <a:tblPr firstRow="1" bandRow="1">
                <a:tableStyleId>{5C22544A-7EE6-4342-B048-85BDC9FD1C3A}</a:tableStyleId>
              </a:tblPr>
              <a:tblGrid>
                <a:gridCol w="3516702">
                  <a:extLst>
                    <a:ext uri="{9D8B030D-6E8A-4147-A177-3AD203B41FA5}">
                      <a16:colId xmlns:a16="http://schemas.microsoft.com/office/drawing/2014/main" val="412755167"/>
                    </a:ext>
                  </a:extLst>
                </a:gridCol>
                <a:gridCol w="3516702">
                  <a:extLst>
                    <a:ext uri="{9D8B030D-6E8A-4147-A177-3AD203B41FA5}">
                      <a16:colId xmlns:a16="http://schemas.microsoft.com/office/drawing/2014/main" val="2564343238"/>
                    </a:ext>
                  </a:extLst>
                </a:gridCol>
                <a:gridCol w="3516702">
                  <a:extLst>
                    <a:ext uri="{9D8B030D-6E8A-4147-A177-3AD203B41FA5}">
                      <a16:colId xmlns:a16="http://schemas.microsoft.com/office/drawing/2014/main" val="78080602"/>
                    </a:ext>
                  </a:extLst>
                </a:gridCol>
              </a:tblGrid>
              <a:tr h="589497">
                <a:tc>
                  <a:txBody>
                    <a:bodyPr/>
                    <a:lstStyle/>
                    <a:p>
                      <a:pPr algn="ctr"/>
                      <a:r>
                        <a:rPr lang="en-US" sz="1200" dirty="0"/>
                        <a:t>Task</a:t>
                      </a:r>
                    </a:p>
                  </a:txBody>
                  <a:tcPr/>
                </a:tc>
                <a:tc>
                  <a:txBody>
                    <a:bodyPr/>
                    <a:lstStyle/>
                    <a:p>
                      <a:pPr algn="ctr"/>
                      <a:r>
                        <a:rPr lang="en-US" sz="1200" dirty="0"/>
                        <a:t>Start Date</a:t>
                      </a:r>
                    </a:p>
                  </a:txBody>
                  <a:tcPr/>
                </a:tc>
                <a:tc>
                  <a:txBody>
                    <a:bodyPr/>
                    <a:lstStyle/>
                    <a:p>
                      <a:pPr algn="ctr"/>
                      <a:r>
                        <a:rPr lang="en-US" sz="1200" dirty="0"/>
                        <a:t>End</a:t>
                      </a:r>
                      <a:r>
                        <a:rPr lang="en-US" sz="1200" baseline="0" dirty="0"/>
                        <a:t> Date</a:t>
                      </a:r>
                      <a:endParaRPr lang="en-US" sz="1200" dirty="0"/>
                    </a:p>
                  </a:txBody>
                  <a:tcPr/>
                </a:tc>
                <a:extLst>
                  <a:ext uri="{0D108BD9-81ED-4DB2-BD59-A6C34878D82A}">
                    <a16:rowId xmlns:a16="http://schemas.microsoft.com/office/drawing/2014/main" val="3022476646"/>
                  </a:ext>
                </a:extLst>
              </a:tr>
              <a:tr h="1017488">
                <a:tc>
                  <a:txBody>
                    <a:bodyPr/>
                    <a:lstStyle/>
                    <a:p>
                      <a:pPr algn="ctr"/>
                      <a:r>
                        <a:rPr lang="en-US" sz="1200" dirty="0"/>
                        <a:t>Requirement Specification</a:t>
                      </a:r>
                    </a:p>
                  </a:txBody>
                  <a:tcPr/>
                </a:tc>
                <a:tc>
                  <a:txBody>
                    <a:bodyPr/>
                    <a:lstStyle/>
                    <a:p>
                      <a:pPr algn="ctr"/>
                      <a:r>
                        <a:rPr lang="en-US" sz="1200" dirty="0"/>
                        <a:t>02/20/2019</a:t>
                      </a:r>
                    </a:p>
                  </a:txBody>
                  <a:tcPr/>
                </a:tc>
                <a:tc>
                  <a:txBody>
                    <a:bodyPr/>
                    <a:lstStyle/>
                    <a:p>
                      <a:pPr algn="ctr"/>
                      <a:r>
                        <a:rPr lang="en-US" sz="1200" dirty="0"/>
                        <a:t>02/23/2019</a:t>
                      </a:r>
                    </a:p>
                  </a:txBody>
                  <a:tcPr/>
                </a:tc>
                <a:extLst>
                  <a:ext uri="{0D108BD9-81ED-4DB2-BD59-A6C34878D82A}">
                    <a16:rowId xmlns:a16="http://schemas.microsoft.com/office/drawing/2014/main" val="377301780"/>
                  </a:ext>
                </a:extLst>
              </a:tr>
              <a:tr h="868964">
                <a:tc>
                  <a:txBody>
                    <a:bodyPr/>
                    <a:lstStyle/>
                    <a:p>
                      <a:pPr algn="ctr"/>
                      <a:r>
                        <a:rPr lang="en-US" sz="1200" dirty="0"/>
                        <a:t>Prototyping</a:t>
                      </a:r>
                      <a:r>
                        <a:rPr lang="en-US" sz="1200" baseline="0" dirty="0"/>
                        <a:t> with one </a:t>
                      </a:r>
                      <a:r>
                        <a:rPr lang="en-US" sz="1200" baseline="0" dirty="0" err="1"/>
                        <a:t>microservice</a:t>
                      </a:r>
                      <a:r>
                        <a:rPr lang="en-US" sz="1200" baseline="0" dirty="0"/>
                        <a:t> and containers</a:t>
                      </a:r>
                      <a:endParaRPr lang="en-US" sz="1200" dirty="0"/>
                    </a:p>
                  </a:txBody>
                  <a:tcPr/>
                </a:tc>
                <a:tc>
                  <a:txBody>
                    <a:bodyPr/>
                    <a:lstStyle/>
                    <a:p>
                      <a:pPr algn="ctr"/>
                      <a:r>
                        <a:rPr lang="en-US" sz="1200" dirty="0"/>
                        <a:t>02/24/2019</a:t>
                      </a:r>
                    </a:p>
                  </a:txBody>
                  <a:tcPr/>
                </a:tc>
                <a:tc>
                  <a:txBody>
                    <a:bodyPr/>
                    <a:lstStyle/>
                    <a:p>
                      <a:pPr algn="ctr"/>
                      <a:r>
                        <a:rPr lang="en-US" sz="1200" dirty="0"/>
                        <a:t>02/26/2019</a:t>
                      </a:r>
                    </a:p>
                  </a:txBody>
                  <a:tcPr/>
                </a:tc>
                <a:extLst>
                  <a:ext uri="{0D108BD9-81ED-4DB2-BD59-A6C34878D82A}">
                    <a16:rowId xmlns:a16="http://schemas.microsoft.com/office/drawing/2014/main" val="696189231"/>
                  </a:ext>
                </a:extLst>
              </a:tr>
              <a:tr h="1129654">
                <a:tc>
                  <a:txBody>
                    <a:bodyPr/>
                    <a:lstStyle/>
                    <a:p>
                      <a:pPr algn="ctr"/>
                      <a:r>
                        <a:rPr lang="en-US" sz="1200" dirty="0" err="1"/>
                        <a:t>Microservices</a:t>
                      </a:r>
                      <a:r>
                        <a:rPr lang="en-US" sz="1200" dirty="0"/>
                        <a:t> phase 1 (</a:t>
                      </a:r>
                      <a:r>
                        <a:rPr lang="en-US" sz="1200" dirty="0" err="1"/>
                        <a:t>Usermanagement</a:t>
                      </a:r>
                      <a:r>
                        <a:rPr lang="en-US" sz="1200" dirty="0"/>
                        <a:t>, </a:t>
                      </a:r>
                      <a:r>
                        <a:rPr lang="en-US" sz="1200" dirty="0" err="1"/>
                        <a:t>Userauthentication</a:t>
                      </a:r>
                      <a:r>
                        <a:rPr lang="en-US" sz="1200" dirty="0"/>
                        <a:t>, </a:t>
                      </a:r>
                      <a:r>
                        <a:rPr lang="en-US" sz="1200" dirty="0" err="1"/>
                        <a:t>Taskmanagement</a:t>
                      </a:r>
                      <a:r>
                        <a:rPr lang="en-US" sz="1200" dirty="0"/>
                        <a:t>)</a:t>
                      </a:r>
                    </a:p>
                  </a:txBody>
                  <a:tcPr/>
                </a:tc>
                <a:tc>
                  <a:txBody>
                    <a:bodyPr/>
                    <a:lstStyle/>
                    <a:p>
                      <a:pPr algn="ctr"/>
                      <a:r>
                        <a:rPr lang="en-US" sz="1200" dirty="0"/>
                        <a:t>03/01/2019</a:t>
                      </a:r>
                    </a:p>
                  </a:txBody>
                  <a:tcPr/>
                </a:tc>
                <a:tc>
                  <a:txBody>
                    <a:bodyPr/>
                    <a:lstStyle/>
                    <a:p>
                      <a:pPr algn="ctr"/>
                      <a:r>
                        <a:rPr lang="en-US" sz="1200" dirty="0"/>
                        <a:t>03/15/2019</a:t>
                      </a:r>
                    </a:p>
                  </a:txBody>
                  <a:tcPr/>
                </a:tc>
                <a:extLst>
                  <a:ext uri="{0D108BD9-81ED-4DB2-BD59-A6C34878D82A}">
                    <a16:rowId xmlns:a16="http://schemas.microsoft.com/office/drawing/2014/main" val="1554024372"/>
                  </a:ext>
                </a:extLst>
              </a:tr>
              <a:tr h="5894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t>Microservices</a:t>
                      </a:r>
                      <a:r>
                        <a:rPr lang="en-US" sz="1200" dirty="0"/>
                        <a:t> phase 2 (</a:t>
                      </a:r>
                      <a:r>
                        <a:rPr lang="en-US" sz="1200" dirty="0" err="1"/>
                        <a:t>FileManagement</a:t>
                      </a:r>
                      <a:r>
                        <a:rPr lang="en-US" sz="1200" baseline="0" dirty="0"/>
                        <a:t> and communication</a:t>
                      </a:r>
                      <a:r>
                        <a:rPr lang="en-US" sz="1200" dirty="0"/>
                        <a:t> </a:t>
                      </a:r>
                      <a:r>
                        <a:rPr lang="en-US" sz="1200" dirty="0" err="1"/>
                        <a:t>microservices</a:t>
                      </a:r>
                      <a:r>
                        <a:rPr lang="en-US" sz="1200" dirty="0"/>
                        <a:t>)</a:t>
                      </a:r>
                    </a:p>
                    <a:p>
                      <a:pPr algn="ctr"/>
                      <a:endParaRPr lang="en-US" sz="1200" dirty="0"/>
                    </a:p>
                  </a:txBody>
                  <a:tcPr/>
                </a:tc>
                <a:tc>
                  <a:txBody>
                    <a:bodyPr/>
                    <a:lstStyle/>
                    <a:p>
                      <a:pPr algn="ctr"/>
                      <a:r>
                        <a:rPr lang="en-US" sz="1200" dirty="0"/>
                        <a:t>03/16/2019</a:t>
                      </a:r>
                    </a:p>
                  </a:txBody>
                  <a:tcPr/>
                </a:tc>
                <a:tc>
                  <a:txBody>
                    <a:bodyPr/>
                    <a:lstStyle/>
                    <a:p>
                      <a:pPr algn="ctr"/>
                      <a:r>
                        <a:rPr lang="en-US" sz="1200" dirty="0"/>
                        <a:t>03/22/2019</a:t>
                      </a:r>
                    </a:p>
                  </a:txBody>
                  <a:tcPr/>
                </a:tc>
                <a:extLst>
                  <a:ext uri="{0D108BD9-81ED-4DB2-BD59-A6C34878D82A}">
                    <a16:rowId xmlns:a16="http://schemas.microsoft.com/office/drawing/2014/main" val="3315219562"/>
                  </a:ext>
                </a:extLst>
              </a:tr>
              <a:tr h="5894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t>Microservices</a:t>
                      </a:r>
                      <a:r>
                        <a:rPr lang="en-US" sz="1200" dirty="0"/>
                        <a:t> phase 3</a:t>
                      </a:r>
                      <a:r>
                        <a:rPr lang="en-US" sz="1200" baseline="0" dirty="0"/>
                        <a:t> </a:t>
                      </a:r>
                      <a:r>
                        <a:rPr lang="en-US" sz="1200" dirty="0"/>
                        <a:t>(</a:t>
                      </a:r>
                      <a:r>
                        <a:rPr lang="en-US" sz="1200" dirty="0" err="1"/>
                        <a:t>FileManagement</a:t>
                      </a:r>
                      <a:r>
                        <a:rPr lang="en-US" sz="1200" dirty="0"/>
                        <a:t>, Metadata Management</a:t>
                      </a:r>
                      <a:r>
                        <a:rPr lang="en-US" sz="1200" baseline="0" dirty="0"/>
                        <a:t> and communication</a:t>
                      </a:r>
                      <a:r>
                        <a:rPr lang="en-US" sz="1200" dirty="0"/>
                        <a:t> </a:t>
                      </a:r>
                      <a:r>
                        <a:rPr lang="en-US" sz="1200" dirty="0" err="1"/>
                        <a:t>microservices</a:t>
                      </a:r>
                      <a:r>
                        <a:rPr lang="en-US" sz="1200" dirty="0"/>
                        <a:t>)+ System testing for version 1</a:t>
                      </a:r>
                    </a:p>
                  </a:txBody>
                  <a:tcPr/>
                </a:tc>
                <a:tc>
                  <a:txBody>
                    <a:bodyPr/>
                    <a:lstStyle/>
                    <a:p>
                      <a:pPr algn="ctr"/>
                      <a:r>
                        <a:rPr lang="en-US" sz="1200" dirty="0"/>
                        <a:t>03/23/2019</a:t>
                      </a:r>
                    </a:p>
                  </a:txBody>
                  <a:tcPr/>
                </a:tc>
                <a:tc>
                  <a:txBody>
                    <a:bodyPr/>
                    <a:lstStyle/>
                    <a:p>
                      <a:pPr algn="ctr"/>
                      <a:r>
                        <a:rPr lang="en-US" sz="1200" dirty="0"/>
                        <a:t>04/04/2019</a:t>
                      </a:r>
                    </a:p>
                  </a:txBody>
                  <a:tcPr/>
                </a:tc>
                <a:extLst>
                  <a:ext uri="{0D108BD9-81ED-4DB2-BD59-A6C34878D82A}">
                    <a16:rowId xmlns:a16="http://schemas.microsoft.com/office/drawing/2014/main" val="495257614"/>
                  </a:ext>
                </a:extLst>
              </a:tr>
              <a:tr h="5894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Attempt</a:t>
                      </a:r>
                      <a:r>
                        <a:rPr lang="en-US" sz="1200" baseline="0" dirty="0"/>
                        <a:t> to implement ambitious goals</a:t>
                      </a:r>
                      <a:endParaRPr lang="en-US" sz="1200" dirty="0"/>
                    </a:p>
                  </a:txBody>
                  <a:tcPr/>
                </a:tc>
                <a:tc>
                  <a:txBody>
                    <a:bodyPr/>
                    <a:lstStyle/>
                    <a:p>
                      <a:pPr algn="ctr"/>
                      <a:r>
                        <a:rPr lang="en-US" sz="1200" dirty="0"/>
                        <a:t>04/06/2019</a:t>
                      </a:r>
                    </a:p>
                  </a:txBody>
                  <a:tcPr/>
                </a:tc>
                <a:tc>
                  <a:txBody>
                    <a:bodyPr/>
                    <a:lstStyle/>
                    <a:p>
                      <a:pPr algn="ctr"/>
                      <a:r>
                        <a:rPr lang="en-US" sz="1200" dirty="0"/>
                        <a:t>04/16/2019</a:t>
                      </a:r>
                    </a:p>
                  </a:txBody>
                  <a:tcPr/>
                </a:tc>
                <a:extLst>
                  <a:ext uri="{0D108BD9-81ED-4DB2-BD59-A6C34878D82A}">
                    <a16:rowId xmlns:a16="http://schemas.microsoft.com/office/drawing/2014/main" val="700568452"/>
                  </a:ext>
                </a:extLst>
              </a:tr>
            </a:tbl>
          </a:graphicData>
        </a:graphic>
      </p:graphicFrame>
    </p:spTree>
    <p:extLst>
      <p:ext uri="{BB962C8B-B14F-4D97-AF65-F5344CB8AC3E}">
        <p14:creationId xmlns:p14="http://schemas.microsoft.com/office/powerpoint/2010/main" val="357535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p:cNvSpPr txBox="1"/>
          <p:nvPr/>
        </p:nvSpPr>
        <p:spPr>
          <a:xfrm>
            <a:off x="2863970" y="2113472"/>
            <a:ext cx="6400800" cy="830997"/>
          </a:xfrm>
          <a:prstGeom prst="rect">
            <a:avLst/>
          </a:prstGeom>
          <a:noFill/>
        </p:spPr>
        <p:txBody>
          <a:bodyPr wrap="square" rtlCol="0">
            <a:spAutoFit/>
          </a:bodyPr>
          <a:lstStyle/>
          <a:p>
            <a:pPr algn="ctr"/>
            <a:r>
              <a:rPr lang="en-US" sz="4800" dirty="0"/>
              <a:t>Thank You</a:t>
            </a:r>
          </a:p>
        </p:txBody>
      </p:sp>
    </p:spTree>
    <p:extLst>
      <p:ext uri="{BB962C8B-B14F-4D97-AF65-F5344CB8AC3E}">
        <p14:creationId xmlns:p14="http://schemas.microsoft.com/office/powerpoint/2010/main" val="100740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2914651" y="2038350"/>
            <a:ext cx="5770360" cy="830997"/>
          </a:xfrm>
          <a:prstGeom prst="rect">
            <a:avLst/>
          </a:prstGeom>
        </p:spPr>
        <p:txBody>
          <a:bodyPr wrap="square">
            <a:spAutoFit/>
          </a:bodyPr>
          <a:lstStyle/>
          <a:p>
            <a:pPr algn="ctr"/>
            <a:r>
              <a:rPr lang="en-US" sz="4800" dirty="0"/>
              <a:t>Project Overview</a:t>
            </a:r>
          </a:p>
        </p:txBody>
      </p:sp>
    </p:spTree>
    <p:extLst>
      <p:ext uri="{BB962C8B-B14F-4D97-AF65-F5344CB8AC3E}">
        <p14:creationId xmlns:p14="http://schemas.microsoft.com/office/powerpoint/2010/main" val="81601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301925" y="189781"/>
            <a:ext cx="11550769" cy="4124206"/>
          </a:xfrm>
          <a:prstGeom prst="rect">
            <a:avLst/>
          </a:prstGeom>
          <a:noFill/>
        </p:spPr>
        <p:txBody>
          <a:bodyPr wrap="square" rtlCol="0">
            <a:spAutoFit/>
          </a:bodyPr>
          <a:lstStyle/>
          <a:p>
            <a:endParaRPr lang="en-US" dirty="0"/>
          </a:p>
          <a:p>
            <a:endParaRPr lang="en-US" dirty="0"/>
          </a:p>
          <a:p>
            <a:r>
              <a:rPr lang="en-US" sz="2800" u="sng" dirty="0"/>
              <a:t>Introduction</a:t>
            </a:r>
            <a:endParaRPr lang="en-US" u="sng" dirty="0"/>
          </a:p>
          <a:p>
            <a:endParaRPr lang="en-US" dirty="0"/>
          </a:p>
          <a:p>
            <a:endParaRPr lang="en-US" dirty="0"/>
          </a:p>
          <a:p>
            <a:endParaRPr lang="en-US" dirty="0"/>
          </a:p>
          <a:p>
            <a:r>
              <a:rPr lang="en-US" dirty="0"/>
              <a:t>This project is about developing  a web based collaboration tool for a software development team, providing all the essential facilities for the team to communicate, coordinate and monitor progress of the task in hand. Following are the primary functionalities that the collaboration tool should have:</a:t>
            </a:r>
          </a:p>
          <a:p>
            <a:endParaRPr lang="en-US" dirty="0"/>
          </a:p>
          <a:p>
            <a:pPr marL="285750" indent="-285750" algn="ctr">
              <a:buFont typeface="Arial" panose="020B0604020202020204" pitchFamily="34" charset="0"/>
              <a:buChar char="•"/>
            </a:pPr>
            <a:r>
              <a:rPr lang="en-US" dirty="0"/>
              <a:t>Team Management </a:t>
            </a:r>
          </a:p>
          <a:p>
            <a:pPr marL="285750" indent="-285750" algn="ctr">
              <a:buFont typeface="Arial" panose="020B0604020202020204" pitchFamily="34" charset="0"/>
              <a:buChar char="•"/>
            </a:pPr>
            <a:r>
              <a:rPr lang="en-US" dirty="0"/>
              <a:t>Communication (chat, posts and webinars)</a:t>
            </a:r>
          </a:p>
          <a:p>
            <a:pPr marL="285750" indent="-285750" algn="ctr">
              <a:buFont typeface="Arial" panose="020B0604020202020204" pitchFamily="34" charset="0"/>
              <a:buChar char="•"/>
            </a:pPr>
            <a:r>
              <a:rPr lang="en-US" dirty="0"/>
              <a:t>File Management (document sharing and archiving, reusable components)</a:t>
            </a:r>
          </a:p>
          <a:p>
            <a:pPr marL="285750" indent="-285750" algn="ctr">
              <a:buFont typeface="Arial" panose="020B0604020202020204" pitchFamily="34" charset="0"/>
              <a:buChar char="•"/>
            </a:pPr>
            <a:r>
              <a:rPr lang="en-US" dirty="0"/>
              <a:t>Task Management (assigning and monitoring progress of tasks)</a:t>
            </a:r>
          </a:p>
        </p:txBody>
      </p:sp>
    </p:spTree>
    <p:extLst>
      <p:ext uri="{BB962C8B-B14F-4D97-AF65-F5344CB8AC3E}">
        <p14:creationId xmlns:p14="http://schemas.microsoft.com/office/powerpoint/2010/main" val="403681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2812" y="200025"/>
            <a:ext cx="5926138" cy="828675"/>
          </a:xfrm>
        </p:spPr>
        <p:txBody>
          <a:bodyPr>
            <a:normAutofit fontScale="90000"/>
          </a:bodyPr>
          <a:lstStyle/>
          <a:p>
            <a:r>
              <a:rPr lang="en-US" sz="3100" u="sng" dirty="0"/>
              <a:t>Project description</a:t>
            </a:r>
            <a:br>
              <a:rPr lang="en-US" dirty="0"/>
            </a:br>
            <a:endParaRPr lang="en-US" dirty="0"/>
          </a:p>
        </p:txBody>
      </p:sp>
      <p:sp>
        <p:nvSpPr>
          <p:cNvPr id="4" name="Text Placeholder 3"/>
          <p:cNvSpPr>
            <a:spLocks noGrp="1"/>
          </p:cNvSpPr>
          <p:nvPr>
            <p:ph type="body" sz="half" idx="2"/>
          </p:nvPr>
        </p:nvSpPr>
        <p:spPr>
          <a:xfrm>
            <a:off x="8362950" y="1295400"/>
            <a:ext cx="3295649" cy="4838700"/>
          </a:xfrm>
        </p:spPr>
        <p:txBody>
          <a:bodyPr/>
          <a:lstStyle/>
          <a:p>
            <a:pPr marL="457200" indent="-457200">
              <a:buFont typeface="Wingdings" panose="05000000000000000000" pitchFamily="2" charset="2"/>
              <a:buChar char="q"/>
            </a:pPr>
            <a:r>
              <a:rPr lang="en-US" sz="2000" dirty="0">
                <a:solidFill>
                  <a:schemeClr val="tx1"/>
                </a:solidFill>
              </a:rPr>
              <a:t>This is a </a:t>
            </a:r>
            <a:r>
              <a:rPr lang="en-US" sz="2000" dirty="0" err="1">
                <a:solidFill>
                  <a:schemeClr val="tx1"/>
                </a:solidFill>
              </a:rPr>
              <a:t>microservices</a:t>
            </a:r>
            <a:r>
              <a:rPr lang="en-US" sz="2000" dirty="0">
                <a:solidFill>
                  <a:schemeClr val="tx1"/>
                </a:solidFill>
              </a:rPr>
              <a:t> based web application.</a:t>
            </a:r>
          </a:p>
          <a:p>
            <a:pPr marL="457200" indent="-457200">
              <a:buFont typeface="Wingdings" panose="05000000000000000000" pitchFamily="2" charset="2"/>
              <a:buChar char="q"/>
            </a:pPr>
            <a:r>
              <a:rPr lang="en-US" sz="2000" dirty="0">
                <a:solidFill>
                  <a:schemeClr val="tx1"/>
                </a:solidFill>
              </a:rPr>
              <a:t>All the mission critical and supporting tasks are logically segregated into individual microservice.</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62" y="1280875"/>
            <a:ext cx="6882361" cy="4867750"/>
          </a:xfrm>
          <a:prstGeom prst="round2DiagRect">
            <a:avLst>
              <a:gd name="adj1" fmla="val 16667"/>
              <a:gd name="adj2" fmla="val 0"/>
            </a:avLst>
          </a:prstGeom>
          <a:ln w="88900" cap="sq">
            <a:noFill/>
            <a:miter lim="800000"/>
          </a:ln>
          <a:effectLst>
            <a:outerShdw blurRad="254000" algn="tl" rotWithShape="0">
              <a:srgbClr val="000000">
                <a:alpha val="43000"/>
              </a:srgbClr>
            </a:outerShdw>
            <a:softEdge rad="12700"/>
          </a:effectLst>
        </p:spPr>
      </p:pic>
    </p:spTree>
    <p:extLst>
      <p:ext uri="{BB962C8B-B14F-4D97-AF65-F5344CB8AC3E}">
        <p14:creationId xmlns:p14="http://schemas.microsoft.com/office/powerpoint/2010/main" val="183290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p:cNvSpPr txBox="1"/>
          <p:nvPr/>
        </p:nvSpPr>
        <p:spPr>
          <a:xfrm>
            <a:off x="390525" y="342900"/>
            <a:ext cx="11487150" cy="5601533"/>
          </a:xfrm>
          <a:prstGeom prst="rect">
            <a:avLst/>
          </a:prstGeom>
          <a:noFill/>
        </p:spPr>
        <p:txBody>
          <a:bodyPr wrap="square" rtlCol="0">
            <a:spAutoFit/>
          </a:bodyPr>
          <a:lstStyle/>
          <a:p>
            <a:r>
              <a:rPr lang="en-US" sz="3600" u="sng" dirty="0"/>
              <a:t>Project goal</a:t>
            </a:r>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sz="2000" dirty="0"/>
              <a:t>To develop a collaboration tool for a software development team which provides core facilities that can be further scaled with added features without affecting the already functional system by following below mentioned ideas: </a:t>
            </a:r>
          </a:p>
          <a:p>
            <a:endParaRPr lang="en-US" sz="2000" dirty="0"/>
          </a:p>
          <a:p>
            <a:pPr marL="2343150" lvl="4" indent="-514350">
              <a:buFont typeface="+mj-lt"/>
              <a:buAutoNum type="alphaLcPeriod"/>
            </a:pPr>
            <a:r>
              <a:rPr lang="en-US" sz="2000" dirty="0"/>
              <a:t>Building individual microservice with clear objectives.</a:t>
            </a:r>
          </a:p>
          <a:p>
            <a:pPr marL="2343150" lvl="4" indent="-514350">
              <a:buFont typeface="+mj-lt"/>
              <a:buAutoNum type="alphaLcPeriod"/>
            </a:pPr>
            <a:r>
              <a:rPr lang="en-US" sz="2000" dirty="0"/>
              <a:t>Easily developable, testable, and deployable modules (services).</a:t>
            </a:r>
          </a:p>
          <a:p>
            <a:pPr marL="2343150" lvl="4" indent="-514350">
              <a:buFont typeface="+mj-lt"/>
              <a:buAutoNum type="alphaLcPeriod"/>
            </a:pPr>
            <a:r>
              <a:rPr lang="en-US" sz="2000" dirty="0"/>
              <a:t>Choosing the best possible technologies to provide cost efficient solution.</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315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Rectangle 2"/>
          <p:cNvSpPr/>
          <p:nvPr/>
        </p:nvSpPr>
        <p:spPr>
          <a:xfrm>
            <a:off x="2505075" y="2352675"/>
            <a:ext cx="6179935" cy="646331"/>
          </a:xfrm>
          <a:prstGeom prst="rect">
            <a:avLst/>
          </a:prstGeom>
        </p:spPr>
        <p:txBody>
          <a:bodyPr wrap="square">
            <a:spAutoFit/>
          </a:bodyPr>
          <a:lstStyle/>
          <a:p>
            <a:pPr algn="ctr"/>
            <a:r>
              <a:rPr lang="en-US" sz="3600" dirty="0"/>
              <a:t>Architecture.</a:t>
            </a:r>
          </a:p>
        </p:txBody>
      </p:sp>
    </p:spTree>
    <p:extLst>
      <p:ext uri="{BB962C8B-B14F-4D97-AF65-F5344CB8AC3E}">
        <p14:creationId xmlns:p14="http://schemas.microsoft.com/office/powerpoint/2010/main" val="252846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316114" y="367784"/>
            <a:ext cx="5932286" cy="5601533"/>
          </a:xfrm>
          <a:prstGeom prst="rect">
            <a:avLst/>
          </a:prstGeom>
        </p:spPr>
        <p:txBody>
          <a:bodyPr wrap="square">
            <a:spAutoFit/>
          </a:bodyPr>
          <a:lstStyle/>
          <a:p>
            <a:r>
              <a:rPr lang="en-US" sz="3200" u="sng" dirty="0"/>
              <a:t>Microservices.</a:t>
            </a:r>
          </a:p>
          <a:p>
            <a:endParaRPr lang="en-US" sz="2000" dirty="0"/>
          </a:p>
          <a:p>
            <a:pPr marL="285750" indent="-285750">
              <a:buFont typeface="Arial" panose="020B0604020202020204" pitchFamily="34" charset="0"/>
              <a:buChar char="•"/>
            </a:pPr>
            <a:r>
              <a:rPr lang="en-US" dirty="0"/>
              <a:t>Distinctive method of developing software which focus on building single-focus modules.</a:t>
            </a:r>
          </a:p>
          <a:p>
            <a:endParaRPr lang="en-US" dirty="0"/>
          </a:p>
          <a:p>
            <a:pPr marL="285750" indent="-285750">
              <a:buFont typeface="Arial" panose="020B0604020202020204" pitchFamily="34" charset="0"/>
              <a:buChar char="•"/>
            </a:pPr>
            <a:r>
              <a:rPr lang="en-US" dirty="0"/>
              <a:t>Essentially a collection of self contained services where each service is implementing a single business functionality.</a:t>
            </a:r>
          </a:p>
          <a:p>
            <a:endParaRPr lang="en-US" dirty="0"/>
          </a:p>
          <a:p>
            <a:pPr marL="285750" indent="-285750">
              <a:buFont typeface="Arial" panose="020B0604020202020204" pitchFamily="34" charset="0"/>
              <a:buChar char="•"/>
            </a:pPr>
            <a:r>
              <a:rPr lang="en-US" dirty="0"/>
              <a:t>Services are “mostly” independent and loosely coupled.</a:t>
            </a:r>
          </a:p>
          <a:p>
            <a:endParaRPr lang="en-US" dirty="0"/>
          </a:p>
          <a:p>
            <a:pPr marL="285750" indent="-285750">
              <a:buFont typeface="Arial" panose="020B0604020202020204" pitchFamily="34" charset="0"/>
              <a:buChar char="•"/>
            </a:pPr>
            <a:r>
              <a:rPr lang="en-US" dirty="0"/>
              <a:t>Each service can be deployed independently.</a:t>
            </a:r>
          </a:p>
          <a:p>
            <a:endParaRPr lang="en-US" dirty="0"/>
          </a:p>
          <a:p>
            <a:pPr marL="285750" indent="-285750">
              <a:buFont typeface="Arial" panose="020B0604020202020204" pitchFamily="34" charset="0"/>
              <a:buChar char="•"/>
            </a:pPr>
            <a:r>
              <a:rPr lang="en-US" dirty="0"/>
              <a:t>Supports usage of completely different technology stack in each 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Services are usually classified as either functional or infrastructural (non-functional).</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8806" b="98955" l="39910" r="92620">
                        <a14:foregroundMark x1="87651" y1="50448" x2="90964" y2="50299"/>
                      </a14:backgroundRemoval>
                    </a14:imgEffect>
                  </a14:imgLayer>
                </a14:imgProps>
              </a:ext>
              <a:ext uri="{28A0092B-C50C-407E-A947-70E740481C1C}">
                <a14:useLocalDpi xmlns:a14="http://schemas.microsoft.com/office/drawing/2010/main" val="0"/>
              </a:ext>
            </a:extLst>
          </a:blip>
          <a:stretch>
            <a:fillRect/>
          </a:stretch>
        </p:blipFill>
        <p:spPr>
          <a:xfrm>
            <a:off x="4191000" y="85725"/>
            <a:ext cx="6724650" cy="6381750"/>
          </a:xfrm>
          <a:prstGeom prst="rect">
            <a:avLst/>
          </a:prstGeom>
        </p:spPr>
      </p:pic>
    </p:spTree>
    <p:extLst>
      <p:ext uri="{BB962C8B-B14F-4D97-AF65-F5344CB8AC3E}">
        <p14:creationId xmlns:p14="http://schemas.microsoft.com/office/powerpoint/2010/main" val="206662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316114" y="367784"/>
            <a:ext cx="8247771" cy="523220"/>
          </a:xfrm>
          <a:prstGeom prst="rect">
            <a:avLst/>
          </a:prstGeom>
        </p:spPr>
        <p:txBody>
          <a:bodyPr wrap="none">
            <a:spAutoFit/>
          </a:bodyPr>
          <a:lstStyle/>
          <a:p>
            <a:r>
              <a:rPr lang="en-US" sz="2800" u="sng" dirty="0"/>
              <a:t>Monolithic vs Microservices based application</a:t>
            </a:r>
            <a:r>
              <a:rPr lang="en-US" u="sng"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74" y="1357044"/>
            <a:ext cx="6639852" cy="3839111"/>
          </a:xfrm>
          <a:prstGeom prst="rect">
            <a:avLst/>
          </a:prstGeom>
        </p:spPr>
      </p:pic>
      <p:sp>
        <p:nvSpPr>
          <p:cNvPr id="5" name="TextBox 4"/>
          <p:cNvSpPr txBox="1"/>
          <p:nvPr/>
        </p:nvSpPr>
        <p:spPr>
          <a:xfrm>
            <a:off x="680574" y="5448300"/>
            <a:ext cx="6639852" cy="530915"/>
          </a:xfrm>
          <a:prstGeom prst="rect">
            <a:avLst/>
          </a:prstGeom>
          <a:noFill/>
        </p:spPr>
        <p:txBody>
          <a:bodyPr wrap="square" rtlCol="0">
            <a:spAutoFit/>
          </a:bodyPr>
          <a:lstStyle/>
          <a:p>
            <a:pPr algn="ctr"/>
            <a:r>
              <a:rPr lang="en-US" dirty="0"/>
              <a:t>Monolithic vs Microservices application</a:t>
            </a:r>
          </a:p>
          <a:p>
            <a:r>
              <a:rPr lang="en-US" sz="1050" dirty="0"/>
              <a:t>Image source: https://www.codeproject.com/Articles/1276639/Microservice-using-ASP-NET-Core</a:t>
            </a:r>
          </a:p>
        </p:txBody>
      </p:sp>
      <p:sp>
        <p:nvSpPr>
          <p:cNvPr id="7" name="TextBox 6"/>
          <p:cNvSpPr txBox="1"/>
          <p:nvPr/>
        </p:nvSpPr>
        <p:spPr>
          <a:xfrm>
            <a:off x="7639050" y="1114425"/>
            <a:ext cx="3971925"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Monolithic systems have all the components encapsulated in one deployable package.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On the other hand, each microservice is a single deployable package, mostly using its own database.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 is not completely true to say that a monolith is deployed on a single server. A monolith can be deployed onto multiple server as multiple instances but all the instances contain all the components encapsulated together. </a:t>
            </a:r>
          </a:p>
        </p:txBody>
      </p:sp>
    </p:spTree>
    <p:extLst>
      <p:ext uri="{BB962C8B-B14F-4D97-AF65-F5344CB8AC3E}">
        <p14:creationId xmlns:p14="http://schemas.microsoft.com/office/powerpoint/2010/main" val="223990561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676</TotalTime>
  <Words>1237</Words>
  <Application>Microsoft Office PowerPoint</Application>
  <PresentationFormat>Widescreen</PresentationFormat>
  <Paragraphs>243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Hebrew</vt:lpstr>
      <vt:lpstr>Arial</vt:lpstr>
      <vt:lpstr>Century Gothic</vt:lpstr>
      <vt:lpstr>Wingdings</vt:lpstr>
      <vt:lpstr>Wingdings 3</vt:lpstr>
      <vt:lpstr>Slice</vt:lpstr>
      <vt:lpstr>Development team collaboration tool A Micro services Based web application</vt:lpstr>
      <vt:lpstr>PowerPoint Presentation</vt:lpstr>
      <vt:lpstr>PowerPoint Presentation</vt:lpstr>
      <vt:lpstr>PowerPoint Presentation</vt:lpstr>
      <vt:lpstr>Project description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team collaboration tool A Microservices Based web application</dc:title>
  <dc:creator>Vaibhav Kumar</dc:creator>
  <cp:lastModifiedBy> </cp:lastModifiedBy>
  <cp:revision>71</cp:revision>
  <dcterms:created xsi:type="dcterms:W3CDTF">2019-03-07T05:34:45Z</dcterms:created>
  <dcterms:modified xsi:type="dcterms:W3CDTF">2019-03-07T21:00:01Z</dcterms:modified>
</cp:coreProperties>
</file>