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70" r:id="rId10"/>
    <p:sldId id="265" r:id="rId11"/>
    <p:sldId id="269" r:id="rId12"/>
    <p:sldId id="268" r:id="rId13"/>
    <p:sldId id="263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AE626-7025-5C4E-8ECD-2E780D0A26B4}" type="datetimeFigureOut">
              <a:rPr lang="en-US" smtClean="0"/>
              <a:t>3/19/19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C9ED1-038A-3D48-8444-A7CAFCB4D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65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A0D68-D0C1-1A40-947C-4306279793A3}" type="datetimeFigureOut">
              <a:rPr lang="en-US" smtClean="0"/>
              <a:t>3/19/19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0EF96-138A-1548-AC1B-2196AC4B4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4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B8ABD-65C3-2746-AC1F-DE2AE9E263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9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F321-F1A9-AE4A-8742-9DC2820B5EB2}" type="datetime1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D83-15EB-054B-8D19-6F865556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93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4E6F-9F75-B14F-94F5-02CAD689F7E0}" type="datetime1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D83-15EB-054B-8D19-6F865556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4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01084-15E5-8340-AE61-D36231D8140A}" type="datetime1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D83-15EB-054B-8D19-6F865556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5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3E92-B2C0-EA49-8B05-71C5BEB2CE40}" type="datetime1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D83-15EB-054B-8D19-6F865556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1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759D-DDF2-4C4C-AA5F-3D4374F174B2}" type="datetime1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D83-15EB-054B-8D19-6F865556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1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5ED3-199E-9A41-9986-EDB5633F9F80}" type="datetime1">
              <a:rPr lang="en-US" smtClean="0"/>
              <a:t>3/19/19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D83-15EB-054B-8D19-6F865556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D88F-5034-9841-A003-FE5DD91E5E14}" type="datetime1">
              <a:rPr lang="en-US" smtClean="0"/>
              <a:t>3/19/19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D83-15EB-054B-8D19-6F865556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0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A629-EEDA-B94A-BC26-2487FFBAF667}" type="datetime1">
              <a:rPr lang="en-US" smtClean="0"/>
              <a:t>3/19/19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D83-15EB-054B-8D19-6F865556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0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0564-A01B-014C-B53D-3700158CD0C3}" type="datetime1">
              <a:rPr lang="en-US" smtClean="0"/>
              <a:t>3/19/19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D83-15EB-054B-8D19-6F865556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3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C2EC-FD9C-9B4E-B25A-AE7C57AFAFB7}" type="datetime1">
              <a:rPr lang="en-US" smtClean="0"/>
              <a:t>3/19/19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D83-15EB-054B-8D19-6F865556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3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046C-C272-1843-9984-16C14EB4C231}" type="datetime1">
              <a:rPr lang="en-US" smtClean="0"/>
              <a:t>3/19/19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D83-15EB-054B-8D19-6F865556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3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15F87-1B2B-D54F-AEBB-45CEF2EE5C2A}" type="datetime1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65D83-15EB-054B-8D19-6F865556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9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tutsplus.com/tutorials/http-headers-for-dummies--net-8039" TargetMode="External"/><Relationship Id="rId4" Type="http://schemas.openxmlformats.org/officeDocument/2006/relationships/hyperlink" Target="https://medium.com/from-the-scratch/http-server-what-do-you-need-to-know-to-build-a-simple-http-server-from-scratch-d1ef8945e4fa" TargetMode="External"/><Relationship Id="rId5" Type="http://schemas.openxmlformats.org/officeDocument/2006/relationships/hyperlink" Target="https://en.wikipedia.org/wiki/Hypertext_Transfer_Protocol%23Request_methods" TargetMode="External"/><Relationship Id="rId6" Type="http://schemas.openxmlformats.org/officeDocument/2006/relationships/hyperlink" Target="https://en.wikipedia.org/wiki/Filesystem_in_Userspace" TargetMode="External"/><Relationship Id="rId7" Type="http://schemas.openxmlformats.org/officeDocument/2006/relationships/hyperlink" Target="https://github.com/s3fs-fuse/s3fs-fuse/wiki/Fuse-Over-Amazo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jmarshall.com/easy/http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Tiny HTTP Client and Server over C++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Kai 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7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Amazon S3FS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S3FS: A </a:t>
            </a:r>
            <a:r>
              <a:rPr lang="en-US" dirty="0">
                <a:solidFill>
                  <a:srgbClr val="3366FF"/>
                </a:solidFill>
              </a:rPr>
              <a:t>FUSE</a:t>
            </a:r>
            <a:r>
              <a:rPr lang="en-US" dirty="0"/>
              <a:t> </a:t>
            </a:r>
            <a:r>
              <a:rPr lang="en-US" dirty="0" smtClean="0"/>
              <a:t>file system </a:t>
            </a:r>
            <a:r>
              <a:rPr lang="en-US" dirty="0"/>
              <a:t>that allows you to mount an Amazon S3 bucket as a local </a:t>
            </a:r>
            <a:r>
              <a:rPr lang="en-US" dirty="0" smtClean="0"/>
              <a:t>file system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FUSE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520" y="2906459"/>
            <a:ext cx="4695544" cy="35712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D83-15EB-054B-8D19-6F86555699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7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Amazon S3FS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5841" b="-5841"/>
          <a:stretch>
            <a:fillRect/>
          </a:stretch>
        </p:blipFill>
        <p:spPr>
          <a:xfrm>
            <a:off x="589196" y="1600200"/>
            <a:ext cx="8097604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D83-15EB-054B-8D19-6F86555699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9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ff-page Connector 6"/>
          <p:cNvSpPr/>
          <p:nvPr/>
        </p:nvSpPr>
        <p:spPr>
          <a:xfrm>
            <a:off x="2859892" y="2628140"/>
            <a:ext cx="1652096" cy="279119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Programming</a:t>
            </a:r>
            <a:endParaRPr lang="en-US" dirty="0"/>
          </a:p>
        </p:txBody>
      </p:sp>
      <p:sp>
        <p:nvSpPr>
          <p:cNvPr id="11" name="Slide Title">
            <a:extLst>
              <a:ext uri="{FF2B5EF4-FFF2-40B4-BE49-F238E27FC236}">
                <a16:creationId xmlns="" xmlns:a16="http://schemas.microsoft.com/office/drawing/2014/main" id="{82336B3C-0982-49C2-85B3-D4D69E435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dirty="0" smtClean="0"/>
              <a:t>Timeline &amp; Milestones</a:t>
            </a:r>
            <a:endParaRPr lang="en-ZA" dirty="0"/>
          </a:p>
        </p:txBody>
      </p:sp>
      <p:grpSp>
        <p:nvGrpSpPr>
          <p:cNvPr id="14" name="Timeline" title="Timeline">
            <a:extLst>
              <a:ext uri="{FF2B5EF4-FFF2-40B4-BE49-F238E27FC236}">
                <a16:creationId xmlns="" xmlns:a16="http://schemas.microsoft.com/office/drawing/2014/main" id="{2293A239-C3C0-406B-A6DC-32FAE6832C82}"/>
              </a:ext>
            </a:extLst>
          </p:cNvPr>
          <p:cNvGrpSpPr/>
          <p:nvPr/>
        </p:nvGrpSpPr>
        <p:grpSpPr>
          <a:xfrm>
            <a:off x="313509" y="5519805"/>
            <a:ext cx="8255803" cy="835181"/>
            <a:chOff x="418011" y="5519804"/>
            <a:chExt cx="11007737" cy="835181"/>
          </a:xfrm>
        </p:grpSpPr>
        <p:grpSp>
          <p:nvGrpSpPr>
            <p:cNvPr id="12" name="Group 11" title="Timeline">
              <a:extLst>
                <a:ext uri="{FF2B5EF4-FFF2-40B4-BE49-F238E27FC236}">
                  <a16:creationId xmlns="" xmlns:a16="http://schemas.microsoft.com/office/drawing/2014/main" id="{AE365AE6-FB72-4992-B49A-329155F31934}"/>
                </a:ext>
              </a:extLst>
            </p:cNvPr>
            <p:cNvGrpSpPr/>
            <p:nvPr/>
          </p:nvGrpSpPr>
          <p:grpSpPr>
            <a:xfrm>
              <a:off x="418011" y="5519804"/>
              <a:ext cx="11007737" cy="165471"/>
              <a:chOff x="418011" y="3346265"/>
              <a:chExt cx="11007737" cy="165471"/>
            </a:xfrm>
          </p:grpSpPr>
          <p:cxnSp>
            <p:nvCxnSpPr>
              <p:cNvPr id="4" name="Straight Arrow Connector 3">
                <a:extLst>
                  <a:ext uri="{FF2B5EF4-FFF2-40B4-BE49-F238E27FC236}">
                    <a16:creationId xmlns="" xmlns:a16="http://schemas.microsoft.com/office/drawing/2014/main" id="{D8436AB7-777F-4E2A-9443-A66E25822F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8011" y="3429000"/>
                <a:ext cx="11007737" cy="0"/>
              </a:xfrm>
              <a:prstGeom prst="straightConnector1">
                <a:avLst/>
              </a:prstGeom>
              <a:ln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6190EE01-B30F-4CAC-8C6A-FD17EDED6E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7476" y="3346265"/>
                <a:ext cx="0" cy="165471"/>
              </a:xfrm>
              <a:prstGeom prst="line">
                <a:avLst/>
              </a:prstGeom>
              <a:ln w="158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3E9CA8B8-1F78-45CA-B7BB-8FD11A969E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14868" y="3346265"/>
                <a:ext cx="0" cy="165471"/>
              </a:xfrm>
              <a:prstGeom prst="line">
                <a:avLst/>
              </a:prstGeom>
              <a:ln cmpd="sng">
                <a:solidFill>
                  <a:schemeClr val="bg1">
                    <a:lumMod val="85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095D6F0B-DF34-40DB-AB6A-1DF127E269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2260" y="3346265"/>
                <a:ext cx="0" cy="165471"/>
              </a:xfrm>
              <a:prstGeom prst="line">
                <a:avLst/>
              </a:prstGeom>
              <a:ln cmpd="sng">
                <a:solidFill>
                  <a:schemeClr val="bg1">
                    <a:lumMod val="85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4B8B0E64-F638-410E-B55B-23FF670F97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09652" y="3346265"/>
                <a:ext cx="0" cy="165471"/>
              </a:xfrm>
              <a:prstGeom prst="line">
                <a:avLst/>
              </a:prstGeom>
              <a:ln cmpd="sng">
                <a:solidFill>
                  <a:schemeClr val="bg1">
                    <a:lumMod val="85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AF8B8BAA-B7B7-419D-B159-3760CB7AE5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7044" y="3346265"/>
                <a:ext cx="0" cy="165471"/>
              </a:xfrm>
              <a:prstGeom prst="line">
                <a:avLst/>
              </a:prstGeom>
              <a:ln w="158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8CEE23F6-603B-4DB5-A968-8F086AA2AF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4436" y="3346265"/>
                <a:ext cx="0" cy="165471"/>
              </a:xfrm>
              <a:prstGeom prst="line">
                <a:avLst/>
              </a:prstGeom>
              <a:ln cmpd="sng">
                <a:solidFill>
                  <a:schemeClr val="bg1">
                    <a:lumMod val="85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="" xmlns:a16="http://schemas.microsoft.com/office/drawing/2014/main" id="{B0EC7A32-A13D-40FD-8FCB-9A2616556D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1828" y="3346265"/>
                <a:ext cx="0" cy="165471"/>
              </a:xfrm>
              <a:prstGeom prst="line">
                <a:avLst/>
              </a:prstGeom>
              <a:ln cmpd="sng">
                <a:solidFill>
                  <a:schemeClr val="bg1">
                    <a:lumMod val="85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="" xmlns:a16="http://schemas.microsoft.com/office/drawing/2014/main" id="{662638A0-3098-431F-BE5E-612EF4623E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99220" y="3346265"/>
                <a:ext cx="0" cy="165471"/>
              </a:xfrm>
              <a:prstGeom prst="line">
                <a:avLst/>
              </a:prstGeom>
              <a:ln cmpd="sng">
                <a:solidFill>
                  <a:schemeClr val="bg1">
                    <a:lumMod val="85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="" xmlns:a16="http://schemas.microsoft.com/office/drawing/2014/main" id="{521F9259-091E-4E50-AC57-3FA326D587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6612" y="3346265"/>
                <a:ext cx="0" cy="165471"/>
              </a:xfrm>
              <a:prstGeom prst="line">
                <a:avLst/>
              </a:prstGeom>
              <a:ln w="158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="" xmlns:a16="http://schemas.microsoft.com/office/drawing/2014/main" id="{FB681480-BC34-4FA5-A187-0898969EA5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94004" y="3346265"/>
                <a:ext cx="0" cy="165471"/>
              </a:xfrm>
              <a:prstGeom prst="line">
                <a:avLst/>
              </a:prstGeom>
              <a:ln cmpd="sng">
                <a:solidFill>
                  <a:schemeClr val="bg1">
                    <a:lumMod val="85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="" xmlns:a16="http://schemas.microsoft.com/office/drawing/2014/main" id="{F54047B2-9C08-4A8C-A924-AA676C29FB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1396" y="3346265"/>
                <a:ext cx="0" cy="165471"/>
              </a:xfrm>
              <a:prstGeom prst="line">
                <a:avLst/>
              </a:prstGeom>
              <a:ln cmpd="sng">
                <a:solidFill>
                  <a:schemeClr val="bg1">
                    <a:lumMod val="85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="" xmlns:a16="http://schemas.microsoft.com/office/drawing/2014/main" id="{1B503BE8-868F-4660-8AFA-BE353AB48B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88788" y="3346265"/>
                <a:ext cx="0" cy="165471"/>
              </a:xfrm>
              <a:prstGeom prst="line">
                <a:avLst/>
              </a:prstGeom>
              <a:ln cmpd="sng">
                <a:solidFill>
                  <a:schemeClr val="bg1">
                    <a:lumMod val="85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="" xmlns:a16="http://schemas.microsoft.com/office/drawing/2014/main" id="{36A1E96A-0A5C-4A53-B4EC-B6FD837F5F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6180" y="3346265"/>
                <a:ext cx="0" cy="165471"/>
              </a:xfrm>
              <a:prstGeom prst="line">
                <a:avLst/>
              </a:prstGeom>
              <a:ln w="158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="" xmlns:a16="http://schemas.microsoft.com/office/drawing/2014/main" id="{8BEDC694-4388-424B-9F42-757603E0A2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83572" y="3346265"/>
                <a:ext cx="0" cy="165471"/>
              </a:xfrm>
              <a:prstGeom prst="line">
                <a:avLst/>
              </a:prstGeom>
              <a:ln cmpd="sng">
                <a:solidFill>
                  <a:schemeClr val="bg1">
                    <a:lumMod val="85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="" xmlns:a16="http://schemas.microsoft.com/office/drawing/2014/main" id="{D8CC268F-92F4-41DE-866F-F6BF296668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30964" y="3346265"/>
                <a:ext cx="0" cy="165471"/>
              </a:xfrm>
              <a:prstGeom prst="line">
                <a:avLst/>
              </a:prstGeom>
              <a:ln cmpd="sng">
                <a:solidFill>
                  <a:schemeClr val="bg1">
                    <a:lumMod val="85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11FED6D9-594D-4786-859A-E8458EFBC6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78356" y="3346265"/>
                <a:ext cx="0" cy="165471"/>
              </a:xfrm>
              <a:prstGeom prst="line">
                <a:avLst/>
              </a:prstGeom>
              <a:ln cmpd="sng">
                <a:solidFill>
                  <a:schemeClr val="bg1">
                    <a:lumMod val="85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 title="Timeline Text">
              <a:extLst>
                <a:ext uri="{FF2B5EF4-FFF2-40B4-BE49-F238E27FC236}">
                  <a16:creationId xmlns="" xmlns:a16="http://schemas.microsoft.com/office/drawing/2014/main" id="{8C25915F-0EC0-4154-8B06-E2B081847707}"/>
                </a:ext>
              </a:extLst>
            </p:cNvPr>
            <p:cNvGrpSpPr/>
            <p:nvPr/>
          </p:nvGrpSpPr>
          <p:grpSpPr>
            <a:xfrm>
              <a:off x="782971" y="5766876"/>
              <a:ext cx="9654130" cy="588109"/>
              <a:chOff x="782971" y="5766876"/>
              <a:chExt cx="9654130" cy="588109"/>
            </a:xfrm>
          </p:grpSpPr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4E8CE979-A9B5-418A-BC22-CF6E42776816}"/>
                  </a:ext>
                </a:extLst>
              </p:cNvPr>
              <p:cNvSpPr txBox="1"/>
              <p:nvPr/>
            </p:nvSpPr>
            <p:spPr>
              <a:xfrm>
                <a:off x="782971" y="5817314"/>
                <a:ext cx="569010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ZA" sz="1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1/31</a:t>
                </a:r>
                <a:endParaRPr lang="en-ZA" sz="10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6DF41A29-164B-42EC-9F68-19D2E3AEC527}"/>
                  </a:ext>
                </a:extLst>
              </p:cNvPr>
              <p:cNvSpPr txBox="1"/>
              <p:nvPr/>
            </p:nvSpPr>
            <p:spPr>
              <a:xfrm>
                <a:off x="1510890" y="5817314"/>
                <a:ext cx="407956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endParaRPr lang="en-ZA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="" xmlns:a16="http://schemas.microsoft.com/office/drawing/2014/main" id="{7162BA43-FD37-4686-8437-28F117A90A25}"/>
                  </a:ext>
                </a:extLst>
              </p:cNvPr>
              <p:cNvSpPr txBox="1"/>
              <p:nvPr/>
            </p:nvSpPr>
            <p:spPr>
              <a:xfrm>
                <a:off x="2158282" y="5817314"/>
                <a:ext cx="407956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ZA" sz="1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3/1</a:t>
                </a:r>
                <a:endParaRPr lang="en-ZA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2717FE78-5079-4505-AEB2-D90CAE956F0A}"/>
                  </a:ext>
                </a:extLst>
              </p:cNvPr>
              <p:cNvSpPr txBox="1"/>
              <p:nvPr/>
            </p:nvSpPr>
            <p:spPr>
              <a:xfrm>
                <a:off x="2805674" y="5817314"/>
                <a:ext cx="407956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endParaRPr lang="en-ZA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="" xmlns:a16="http://schemas.microsoft.com/office/drawing/2014/main" id="{316E8E00-CDAC-4884-B354-EEC46B99951A}"/>
                  </a:ext>
                </a:extLst>
              </p:cNvPr>
              <p:cNvSpPr txBox="1"/>
              <p:nvPr/>
            </p:nvSpPr>
            <p:spPr>
              <a:xfrm>
                <a:off x="3381966" y="5817314"/>
                <a:ext cx="569010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ZA" sz="1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3/19</a:t>
                </a:r>
                <a:endParaRPr lang="en-ZA" sz="10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="" xmlns:a16="http://schemas.microsoft.com/office/drawing/2014/main" id="{99123C15-08DD-4459-98C8-FB1D88A48434}"/>
                  </a:ext>
                </a:extLst>
              </p:cNvPr>
              <p:cNvSpPr txBox="1"/>
              <p:nvPr/>
            </p:nvSpPr>
            <p:spPr>
              <a:xfrm>
                <a:off x="4109885" y="5817314"/>
                <a:ext cx="407956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endParaRPr lang="en-ZA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="" xmlns:a16="http://schemas.microsoft.com/office/drawing/2014/main" id="{702C22D6-E9B8-49C2-813B-3220EF5976F5}"/>
                  </a:ext>
                </a:extLst>
              </p:cNvPr>
              <p:cNvSpPr txBox="1"/>
              <p:nvPr/>
            </p:nvSpPr>
            <p:spPr>
              <a:xfrm>
                <a:off x="4757277" y="5817314"/>
                <a:ext cx="407956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endParaRPr lang="en-ZA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="" xmlns:a16="http://schemas.microsoft.com/office/drawing/2014/main" id="{71DFD606-8479-465C-B5A5-ACC2FD6A05AD}"/>
                  </a:ext>
                </a:extLst>
              </p:cNvPr>
              <p:cNvSpPr txBox="1"/>
              <p:nvPr/>
            </p:nvSpPr>
            <p:spPr>
              <a:xfrm>
                <a:off x="5404669" y="5817314"/>
                <a:ext cx="407956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endParaRPr lang="en-ZA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="" xmlns:a16="http://schemas.microsoft.com/office/drawing/2014/main" id="{1A5CBF37-8585-4DC5-9107-7C048ACE4F6B}"/>
                  </a:ext>
                </a:extLst>
              </p:cNvPr>
              <p:cNvSpPr txBox="1"/>
              <p:nvPr/>
            </p:nvSpPr>
            <p:spPr>
              <a:xfrm>
                <a:off x="6042633" y="5837631"/>
                <a:ext cx="407956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ZA" sz="1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4/9</a:t>
                </a:r>
                <a:endParaRPr lang="en-ZA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="" xmlns:a16="http://schemas.microsoft.com/office/drawing/2014/main" id="{D56C61BF-4889-44FB-9251-6B314A0F79CE}"/>
                  </a:ext>
                </a:extLst>
              </p:cNvPr>
              <p:cNvSpPr txBox="1"/>
              <p:nvPr/>
            </p:nvSpPr>
            <p:spPr>
              <a:xfrm>
                <a:off x="7994237" y="5817314"/>
                <a:ext cx="407956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endParaRPr lang="en-ZA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="" xmlns:a16="http://schemas.microsoft.com/office/drawing/2014/main" id="{611F0B67-8314-4DF8-99E7-108753641C77}"/>
                  </a:ext>
                </a:extLst>
              </p:cNvPr>
              <p:cNvSpPr txBox="1"/>
              <p:nvPr/>
            </p:nvSpPr>
            <p:spPr>
              <a:xfrm>
                <a:off x="8561102" y="5817314"/>
                <a:ext cx="569010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endParaRPr lang="en-ZA" sz="10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="" xmlns:a16="http://schemas.microsoft.com/office/drawing/2014/main" id="{BAA83CD7-1992-4845-9916-79B3A6737423}"/>
                  </a:ext>
                </a:extLst>
              </p:cNvPr>
              <p:cNvSpPr txBox="1"/>
              <p:nvPr/>
            </p:nvSpPr>
            <p:spPr>
              <a:xfrm>
                <a:off x="9289021" y="5817314"/>
                <a:ext cx="407956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endParaRPr lang="en-ZA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="" xmlns:a16="http://schemas.microsoft.com/office/drawing/2014/main" id="{2F2B6738-A856-4DBF-B465-BC5964B0D7BC}"/>
                  </a:ext>
                </a:extLst>
              </p:cNvPr>
              <p:cNvSpPr txBox="1"/>
              <p:nvPr/>
            </p:nvSpPr>
            <p:spPr>
              <a:xfrm>
                <a:off x="9936413" y="5817314"/>
                <a:ext cx="407956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endParaRPr lang="en-ZA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="" xmlns:a16="http://schemas.microsoft.com/office/drawing/2014/main" id="{C941D233-C1E8-47A4-83C7-CEDB158017C3}"/>
                  </a:ext>
                </a:extLst>
              </p:cNvPr>
              <p:cNvSpPr txBox="1"/>
              <p:nvPr/>
            </p:nvSpPr>
            <p:spPr>
              <a:xfrm>
                <a:off x="10029145" y="5766876"/>
                <a:ext cx="407956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ZA" sz="1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4/27</a:t>
                </a:r>
                <a:endParaRPr lang="en-ZA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="" xmlns:a16="http://schemas.microsoft.com/office/drawing/2014/main" id="{2BD778E6-D334-4389-B4C0-6C793B6E1E82}"/>
                  </a:ext>
                </a:extLst>
              </p:cNvPr>
              <p:cNvSpPr txBox="1"/>
              <p:nvPr/>
            </p:nvSpPr>
            <p:spPr>
              <a:xfrm>
                <a:off x="791680" y="6119248"/>
                <a:ext cx="569010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ZA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2019</a:t>
                </a:r>
                <a:endParaRPr lang="en-ZA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="" xmlns:a16="http://schemas.microsoft.com/office/drawing/2014/main" id="{9E24B3E5-9E8A-4B3A-ADB6-4481250B3F2A}"/>
                  </a:ext>
                </a:extLst>
              </p:cNvPr>
              <p:cNvSpPr txBox="1"/>
              <p:nvPr/>
            </p:nvSpPr>
            <p:spPr>
              <a:xfrm>
                <a:off x="3382576" y="6119248"/>
                <a:ext cx="569010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endParaRPr lang="en-ZA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7" name="Milestone 2" title="Milestone 2">
            <a:extLst>
              <a:ext uri="{FF2B5EF4-FFF2-40B4-BE49-F238E27FC236}">
                <a16:creationId xmlns="" xmlns:a16="http://schemas.microsoft.com/office/drawing/2014/main" id="{2AEC5DB5-2EFC-41F3-8029-7EE36BB08AF9}"/>
              </a:ext>
            </a:extLst>
          </p:cNvPr>
          <p:cNvGrpSpPr/>
          <p:nvPr/>
        </p:nvGrpSpPr>
        <p:grpSpPr>
          <a:xfrm>
            <a:off x="2161759" y="1704758"/>
            <a:ext cx="1162050" cy="3772915"/>
            <a:chOff x="637010" y="1666658"/>
            <a:chExt cx="2185485" cy="3772915"/>
          </a:xfrm>
        </p:grpSpPr>
        <p:sp>
          <p:nvSpPr>
            <p:cNvPr id="113" name="Arrow: Down 112" title="Milestone Tall Arrow">
              <a:extLst>
                <a:ext uri="{FF2B5EF4-FFF2-40B4-BE49-F238E27FC236}">
                  <a16:creationId xmlns="" xmlns:a16="http://schemas.microsoft.com/office/drawing/2014/main" id="{64FA0107-4988-4579-A5AC-40B595D901B9}"/>
                </a:ext>
              </a:extLst>
            </p:cNvPr>
            <p:cNvSpPr/>
            <p:nvPr/>
          </p:nvSpPr>
          <p:spPr>
            <a:xfrm>
              <a:off x="1479741" y="3451109"/>
              <a:ext cx="470256" cy="1988464"/>
            </a:xfrm>
            <a:prstGeom prst="downArrow">
              <a:avLst>
                <a:gd name="adj1" fmla="val 100000"/>
                <a:gd name="adj2" fmla="val 50000"/>
              </a:avLst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grpSp>
          <p:nvGrpSpPr>
            <p:cNvPr id="6" name="Group 5" title="Milestone Text">
              <a:extLst>
                <a:ext uri="{FF2B5EF4-FFF2-40B4-BE49-F238E27FC236}">
                  <a16:creationId xmlns="" xmlns:a16="http://schemas.microsoft.com/office/drawing/2014/main" id="{907C4BC5-522C-48D3-A999-219DE8E9EC39}"/>
                </a:ext>
              </a:extLst>
            </p:cNvPr>
            <p:cNvGrpSpPr/>
            <p:nvPr/>
          </p:nvGrpSpPr>
          <p:grpSpPr>
            <a:xfrm>
              <a:off x="637010" y="1666658"/>
              <a:ext cx="2185485" cy="1784451"/>
              <a:chOff x="1267825" y="2653951"/>
              <a:chExt cx="2185485" cy="1784451"/>
            </a:xfrm>
          </p:grpSpPr>
          <p:sp>
            <p:nvSpPr>
              <p:cNvPr id="115" name="TextBox 114">
                <a:extLst>
                  <a:ext uri="{FF2B5EF4-FFF2-40B4-BE49-F238E27FC236}">
                    <a16:creationId xmlns="" xmlns:a16="http://schemas.microsoft.com/office/drawing/2014/main" id="{0618AC60-DF13-401B-AC73-91C3F019CB3C}"/>
                  </a:ext>
                </a:extLst>
              </p:cNvPr>
              <p:cNvSpPr txBox="1"/>
              <p:nvPr/>
            </p:nvSpPr>
            <p:spPr>
              <a:xfrm>
                <a:off x="1267825" y="4130625"/>
                <a:ext cx="218548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ZA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Tech</a:t>
                </a:r>
                <a:endParaRPr lang="en-ZA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="" xmlns:a16="http://schemas.microsoft.com/office/drawing/2014/main" id="{1F787D19-74CB-4E43-A8E2-2A3F0A45D221}"/>
                  </a:ext>
                </a:extLst>
              </p:cNvPr>
              <p:cNvSpPr txBox="1"/>
              <p:nvPr/>
            </p:nvSpPr>
            <p:spPr>
              <a:xfrm>
                <a:off x="2110556" y="2653951"/>
                <a:ext cx="1294781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endParaRPr lang="en-ZA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6" name="Milestone 1" title="Milestone 1">
            <a:extLst>
              <a:ext uri="{FF2B5EF4-FFF2-40B4-BE49-F238E27FC236}">
                <a16:creationId xmlns="" xmlns:a16="http://schemas.microsoft.com/office/drawing/2014/main" id="{5986526B-4004-4437-80A5-731803EA26FF}"/>
              </a:ext>
            </a:extLst>
          </p:cNvPr>
          <p:cNvGrpSpPr/>
          <p:nvPr/>
        </p:nvGrpSpPr>
        <p:grpSpPr>
          <a:xfrm>
            <a:off x="83694" y="3912716"/>
            <a:ext cx="1521180" cy="1564958"/>
            <a:chOff x="98891" y="4113542"/>
            <a:chExt cx="2028240" cy="1326030"/>
          </a:xfrm>
        </p:grpSpPr>
        <p:sp>
          <p:nvSpPr>
            <p:cNvPr id="2" name="Arrow: Down 1" title="Milestone Arrow">
              <a:extLst>
                <a:ext uri="{FF2B5EF4-FFF2-40B4-BE49-F238E27FC236}">
                  <a16:creationId xmlns="" xmlns:a16="http://schemas.microsoft.com/office/drawing/2014/main" id="{EF2BC525-2854-422B-845A-7B95FE2796BD}"/>
                </a:ext>
              </a:extLst>
            </p:cNvPr>
            <p:cNvSpPr/>
            <p:nvPr/>
          </p:nvSpPr>
          <p:spPr>
            <a:xfrm>
              <a:off x="832349" y="4697238"/>
              <a:ext cx="470255" cy="742334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grpSp>
          <p:nvGrpSpPr>
            <p:cNvPr id="5" name="Group 4" title="Milestone Text">
              <a:extLst>
                <a:ext uri="{FF2B5EF4-FFF2-40B4-BE49-F238E27FC236}">
                  <a16:creationId xmlns="" xmlns:a16="http://schemas.microsoft.com/office/drawing/2014/main" id="{115A178B-57C4-4B9D-B684-21A92431913E}"/>
                </a:ext>
              </a:extLst>
            </p:cNvPr>
            <p:cNvGrpSpPr/>
            <p:nvPr/>
          </p:nvGrpSpPr>
          <p:grpSpPr>
            <a:xfrm>
              <a:off x="98891" y="4113542"/>
              <a:ext cx="2028240" cy="792331"/>
              <a:chOff x="777434" y="4233106"/>
              <a:chExt cx="2028240" cy="792331"/>
            </a:xfrm>
          </p:grpSpPr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A6E28C73-4CCB-4BDB-82CA-BEE3A58D33D9}"/>
                  </a:ext>
                </a:extLst>
              </p:cNvPr>
              <p:cNvSpPr txBox="1"/>
              <p:nvPr/>
            </p:nvSpPr>
            <p:spPr>
              <a:xfrm>
                <a:off x="788122" y="4871549"/>
                <a:ext cx="1294783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ZA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Selection</a:t>
                </a:r>
                <a:endParaRPr lang="en-ZA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36E6E519-8D5B-4E7C-9E35-2BB710F5C3A8}"/>
                  </a:ext>
                </a:extLst>
              </p:cNvPr>
              <p:cNvSpPr txBox="1"/>
              <p:nvPr/>
            </p:nvSpPr>
            <p:spPr>
              <a:xfrm>
                <a:off x="1510893" y="4233106"/>
                <a:ext cx="1294781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endParaRPr lang="en-ZA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3DD2C9D1-5E8D-4ED2-989C-330D6753B965}"/>
                  </a:ext>
                </a:extLst>
              </p:cNvPr>
              <p:cNvSpPr txBox="1"/>
              <p:nvPr/>
            </p:nvSpPr>
            <p:spPr>
              <a:xfrm>
                <a:off x="777434" y="4594550"/>
                <a:ext cx="129478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ZA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Start</a:t>
                </a:r>
                <a:endParaRPr lang="en-ZA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21" name="Milestone 5" title="Milestone 5">
            <a:extLst>
              <a:ext uri="{FF2B5EF4-FFF2-40B4-BE49-F238E27FC236}">
                <a16:creationId xmlns="" xmlns:a16="http://schemas.microsoft.com/office/drawing/2014/main" id="{9FC98E8C-B21F-4E24-BCBA-362719C6809D}"/>
              </a:ext>
            </a:extLst>
          </p:cNvPr>
          <p:cNvGrpSpPr/>
          <p:nvPr/>
        </p:nvGrpSpPr>
        <p:grpSpPr>
          <a:xfrm>
            <a:off x="3609072" y="1546840"/>
            <a:ext cx="1858377" cy="3968932"/>
            <a:chOff x="4847287" y="1483340"/>
            <a:chExt cx="2477834" cy="3968932"/>
          </a:xfrm>
        </p:grpSpPr>
        <p:grpSp>
          <p:nvGrpSpPr>
            <p:cNvPr id="135" name="Group 134" title="Milestone Text">
              <a:extLst>
                <a:ext uri="{FF2B5EF4-FFF2-40B4-BE49-F238E27FC236}">
                  <a16:creationId xmlns="" xmlns:a16="http://schemas.microsoft.com/office/drawing/2014/main" id="{9C021FC8-E21C-449A-BF58-8B0A19ABB84F}"/>
                </a:ext>
              </a:extLst>
            </p:cNvPr>
            <p:cNvGrpSpPr/>
            <p:nvPr/>
          </p:nvGrpSpPr>
          <p:grpSpPr>
            <a:xfrm>
              <a:off x="4847287" y="1483340"/>
              <a:ext cx="2477834" cy="973254"/>
              <a:chOff x="927503" y="2470633"/>
              <a:chExt cx="2477834" cy="973254"/>
            </a:xfrm>
          </p:grpSpPr>
          <p:sp>
            <p:nvSpPr>
              <p:cNvPr id="136" name="TextBox 135">
                <a:extLst>
                  <a:ext uri="{FF2B5EF4-FFF2-40B4-BE49-F238E27FC236}">
                    <a16:creationId xmlns="" xmlns:a16="http://schemas.microsoft.com/office/drawing/2014/main" id="{80DC6BE6-5DF7-410B-BE5E-F673AF7AE5AE}"/>
                  </a:ext>
                </a:extLst>
              </p:cNvPr>
              <p:cNvSpPr txBox="1"/>
              <p:nvPr/>
            </p:nvSpPr>
            <p:spPr>
              <a:xfrm>
                <a:off x="1306864" y="3136110"/>
                <a:ext cx="129478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ZA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Probe</a:t>
                </a:r>
                <a:endParaRPr lang="en-ZA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=""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2110555" y="2470633"/>
                <a:ext cx="1294782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ZA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="" xmlns:a16="http://schemas.microsoft.com/office/drawing/2014/main" id="{0F387823-885E-4A41-A4D0-57E943BD93E7}"/>
                  </a:ext>
                </a:extLst>
              </p:cNvPr>
              <p:cNvSpPr txBox="1"/>
              <p:nvPr/>
            </p:nvSpPr>
            <p:spPr>
              <a:xfrm>
                <a:off x="927503" y="2848225"/>
                <a:ext cx="1574248" cy="2103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ZA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  Semi-Demo</a:t>
                </a:r>
                <a:endParaRPr lang="en-ZA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77" name="Arrow: Down 176" title="Milestone Tall Arrow">
              <a:extLst>
                <a:ext uri="{FF2B5EF4-FFF2-40B4-BE49-F238E27FC236}">
                  <a16:creationId xmlns="" xmlns:a16="http://schemas.microsoft.com/office/drawing/2014/main" id="{CF9C22ED-9171-4B87-8D1E-CA95F69DA240}"/>
                </a:ext>
              </a:extLst>
            </p:cNvPr>
            <p:cNvSpPr/>
            <p:nvPr/>
          </p:nvSpPr>
          <p:spPr>
            <a:xfrm>
              <a:off x="6051176" y="2388593"/>
              <a:ext cx="470254" cy="3063679"/>
            </a:xfrm>
            <a:prstGeom prst="downArrow">
              <a:avLst>
                <a:gd name="adj1" fmla="val 100000"/>
                <a:gd name="adj2" fmla="val 50000"/>
              </a:avLst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</p:grpSp>
      <p:grpSp>
        <p:nvGrpSpPr>
          <p:cNvPr id="23" name="Milestone 7" title="Milestone 7">
            <a:extLst>
              <a:ext uri="{FF2B5EF4-FFF2-40B4-BE49-F238E27FC236}">
                <a16:creationId xmlns="" xmlns:a16="http://schemas.microsoft.com/office/drawing/2014/main" id="{E734DE9D-748C-4D24-88D1-98BF8F034A5D}"/>
              </a:ext>
            </a:extLst>
          </p:cNvPr>
          <p:cNvGrpSpPr/>
          <p:nvPr/>
        </p:nvGrpSpPr>
        <p:grpSpPr>
          <a:xfrm>
            <a:off x="7412256" y="597841"/>
            <a:ext cx="985074" cy="4968938"/>
            <a:chOff x="7286147" y="470635"/>
            <a:chExt cx="1313431" cy="4968938"/>
          </a:xfrm>
        </p:grpSpPr>
        <p:sp>
          <p:nvSpPr>
            <p:cNvPr id="146" name="Arrow: Down 145" title="Milestone Tall Arrow">
              <a:extLst>
                <a:ext uri="{FF2B5EF4-FFF2-40B4-BE49-F238E27FC236}">
                  <a16:creationId xmlns="" xmlns:a16="http://schemas.microsoft.com/office/drawing/2014/main" id="{18B94F8E-4880-4466-95A3-0252FC10C477}"/>
                </a:ext>
              </a:extLst>
            </p:cNvPr>
            <p:cNvSpPr/>
            <p:nvPr/>
          </p:nvSpPr>
          <p:spPr>
            <a:xfrm>
              <a:off x="7304796" y="900749"/>
              <a:ext cx="470254" cy="4538824"/>
            </a:xfrm>
            <a:prstGeom prst="downArrow">
              <a:avLst>
                <a:gd name="adj1" fmla="val 100000"/>
                <a:gd name="adj2" fmla="val 50000"/>
              </a:avLst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grpSp>
          <p:nvGrpSpPr>
            <p:cNvPr id="148" name="Group 147" title="Milestone Text">
              <a:extLst>
                <a:ext uri="{FF2B5EF4-FFF2-40B4-BE49-F238E27FC236}">
                  <a16:creationId xmlns="" xmlns:a16="http://schemas.microsoft.com/office/drawing/2014/main" id="{46767E01-F09C-4ADE-A46A-908AFB5FFB0E}"/>
                </a:ext>
              </a:extLst>
            </p:cNvPr>
            <p:cNvGrpSpPr/>
            <p:nvPr/>
          </p:nvGrpSpPr>
          <p:grpSpPr>
            <a:xfrm>
              <a:off x="7286147" y="470635"/>
              <a:ext cx="1313431" cy="1431760"/>
              <a:chOff x="2091906" y="1457928"/>
              <a:chExt cx="1313431" cy="1431760"/>
            </a:xfrm>
          </p:grpSpPr>
          <p:sp>
            <p:nvSpPr>
              <p:cNvPr id="149" name="TextBox 148">
                <a:extLst>
                  <a:ext uri="{FF2B5EF4-FFF2-40B4-BE49-F238E27FC236}">
                    <a16:creationId xmlns="" xmlns:a16="http://schemas.microsoft.com/office/drawing/2014/main" id="{DC986DC1-84E8-47FB-8950-1039ECBFBBEF}"/>
                  </a:ext>
                </a:extLst>
              </p:cNvPr>
              <p:cNvSpPr txBox="1"/>
              <p:nvPr/>
            </p:nvSpPr>
            <p:spPr>
              <a:xfrm>
                <a:off x="2110555" y="1580264"/>
                <a:ext cx="129478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ZA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Final</a:t>
                </a:r>
                <a:endParaRPr lang="en-ZA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="" xmlns:a16="http://schemas.microsoft.com/office/drawing/2014/main" id="{49E0D585-175D-486D-BE73-5C936EF5693D}"/>
                  </a:ext>
                </a:extLst>
              </p:cNvPr>
              <p:cNvSpPr txBox="1"/>
              <p:nvPr/>
            </p:nvSpPr>
            <p:spPr>
              <a:xfrm>
                <a:off x="2091906" y="1457928"/>
                <a:ext cx="1294782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ZA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Demo</a:t>
                </a:r>
                <a:endParaRPr lang="en-ZA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="" xmlns:a16="http://schemas.microsoft.com/office/drawing/2014/main" id="{AB7484FD-5AD7-4257-834F-A126B3AE4A02}"/>
                  </a:ext>
                </a:extLst>
              </p:cNvPr>
              <p:cNvSpPr txBox="1"/>
              <p:nvPr/>
            </p:nvSpPr>
            <p:spPr>
              <a:xfrm>
                <a:off x="2110556" y="2653951"/>
                <a:ext cx="1294781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endParaRPr lang="en-ZA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30" name="Milestone 4" title="Milestone 4">
            <a:extLst>
              <a:ext uri="{FF2B5EF4-FFF2-40B4-BE49-F238E27FC236}">
                <a16:creationId xmlns="" xmlns:a16="http://schemas.microsoft.com/office/drawing/2014/main" id="{89D84370-5341-48BD-9F9B-00CB7CB03B6B}"/>
              </a:ext>
            </a:extLst>
          </p:cNvPr>
          <p:cNvGrpSpPr/>
          <p:nvPr/>
        </p:nvGrpSpPr>
        <p:grpSpPr>
          <a:xfrm>
            <a:off x="986478" y="3921230"/>
            <a:ext cx="1623372" cy="1569141"/>
            <a:chOff x="4579205" y="3870430"/>
            <a:chExt cx="2164496" cy="1569141"/>
          </a:xfrm>
        </p:grpSpPr>
        <p:sp>
          <p:nvSpPr>
            <p:cNvPr id="131" name="Arrow: Down 123" title="Milestone Arrow">
              <a:extLst>
                <a:ext uri="{FF2B5EF4-FFF2-40B4-BE49-F238E27FC236}">
                  <a16:creationId xmlns="" xmlns:a16="http://schemas.microsoft.com/office/drawing/2014/main" id="{20BD204F-578D-4153-A82B-23BEEA9C8632}"/>
                </a:ext>
              </a:extLst>
            </p:cNvPr>
            <p:cNvSpPr/>
            <p:nvPr/>
          </p:nvSpPr>
          <p:spPr>
            <a:xfrm>
              <a:off x="4579205" y="3870430"/>
              <a:ext cx="2164496" cy="1569141"/>
            </a:xfrm>
            <a:prstGeom prst="downArrow">
              <a:avLst>
                <a:gd name="adj1" fmla="val 100000"/>
                <a:gd name="adj2" fmla="val 50000"/>
              </a:avLst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grpSp>
          <p:nvGrpSpPr>
            <p:cNvPr id="133" name="Group 132" title="Milestone Text">
              <a:extLst>
                <a:ext uri="{FF2B5EF4-FFF2-40B4-BE49-F238E27FC236}">
                  <a16:creationId xmlns="" xmlns:a16="http://schemas.microsoft.com/office/drawing/2014/main" id="{30D4AD55-D74E-4057-8205-0BB7AF65D59C}"/>
                </a:ext>
              </a:extLst>
            </p:cNvPr>
            <p:cNvGrpSpPr/>
            <p:nvPr/>
          </p:nvGrpSpPr>
          <p:grpSpPr>
            <a:xfrm>
              <a:off x="4988317" y="3930224"/>
              <a:ext cx="1711136" cy="897559"/>
              <a:chOff x="1694201" y="2470633"/>
              <a:chExt cx="1711136" cy="897559"/>
            </a:xfrm>
          </p:grpSpPr>
          <p:sp>
            <p:nvSpPr>
              <p:cNvPr id="134" name="TextBox 133">
                <a:extLst>
                  <a:ext uri="{FF2B5EF4-FFF2-40B4-BE49-F238E27FC236}">
                    <a16:creationId xmlns="" xmlns:a16="http://schemas.microsoft.com/office/drawing/2014/main" id="{6B7D43BB-DF0D-41B0-9DCD-3549C3FB8A5F}"/>
                  </a:ext>
                </a:extLst>
              </p:cNvPr>
              <p:cNvSpPr txBox="1"/>
              <p:nvPr/>
            </p:nvSpPr>
            <p:spPr>
              <a:xfrm>
                <a:off x="1694201" y="3091193"/>
                <a:ext cx="149245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ZA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Investigate</a:t>
                </a:r>
                <a:endParaRPr lang="en-ZA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="" xmlns:a16="http://schemas.microsoft.com/office/drawing/2014/main" id="{7B949DD4-F133-4914-993B-74E4AD3B4E58}"/>
                  </a:ext>
                </a:extLst>
              </p:cNvPr>
              <p:cNvSpPr txBox="1"/>
              <p:nvPr/>
            </p:nvSpPr>
            <p:spPr>
              <a:xfrm>
                <a:off x="2110555" y="2470633"/>
                <a:ext cx="1294782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ZA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="" xmlns:a16="http://schemas.microsoft.com/office/drawing/2014/main" id="{6D927FF9-1D2E-45C4-8E56-48722A1734B3}"/>
                  </a:ext>
                </a:extLst>
              </p:cNvPr>
              <p:cNvSpPr txBox="1"/>
              <p:nvPr/>
            </p:nvSpPr>
            <p:spPr>
              <a:xfrm>
                <a:off x="1783446" y="2624521"/>
                <a:ext cx="1505153" cy="1663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ZA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HTTP, Socket, Amazon S3FS</a:t>
                </a:r>
                <a:endParaRPr lang="en-ZA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92" name="Group 91" title="Milestone Text">
            <a:extLst>
              <a:ext uri="{FF2B5EF4-FFF2-40B4-BE49-F238E27FC236}">
                <a16:creationId xmlns="" xmlns:a16="http://schemas.microsoft.com/office/drawing/2014/main" id="{30D4AD55-D74E-4057-8205-0BB7AF65D59C}"/>
              </a:ext>
            </a:extLst>
          </p:cNvPr>
          <p:cNvGrpSpPr/>
          <p:nvPr/>
        </p:nvGrpSpPr>
        <p:grpSpPr>
          <a:xfrm>
            <a:off x="3228328" y="2967661"/>
            <a:ext cx="2767351" cy="724285"/>
            <a:chOff x="-1855612" y="2074751"/>
            <a:chExt cx="5260949" cy="549770"/>
          </a:xfrm>
        </p:grpSpPr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7B949DD4-F133-4914-993B-74E4AD3B4E58}"/>
                </a:ext>
              </a:extLst>
            </p:cNvPr>
            <p:cNvSpPr txBox="1"/>
            <p:nvPr/>
          </p:nvSpPr>
          <p:spPr>
            <a:xfrm>
              <a:off x="2110555" y="2470633"/>
              <a:ext cx="129478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ZA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6D927FF9-1D2E-45C4-8E56-48722A1734B3}"/>
                </a:ext>
              </a:extLst>
            </p:cNvPr>
            <p:cNvSpPr txBox="1"/>
            <p:nvPr/>
          </p:nvSpPr>
          <p:spPr>
            <a:xfrm>
              <a:off x="-1855612" y="2074751"/>
              <a:ext cx="2150389" cy="3035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ZA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Code Design, Socket, HTTP Header, Methods, Status code</a:t>
              </a:r>
              <a:endParaRPr lang="en-ZA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2" name="Off-page Connector 141"/>
          <p:cNvSpPr/>
          <p:nvPr/>
        </p:nvSpPr>
        <p:spPr>
          <a:xfrm>
            <a:off x="4864678" y="1610546"/>
            <a:ext cx="1762457" cy="3808792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Programming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1A5CBF37-8585-4DC5-9107-7C048ACE4F6B}"/>
              </a:ext>
            </a:extLst>
          </p:cNvPr>
          <p:cNvSpPr txBox="1"/>
          <p:nvPr/>
        </p:nvSpPr>
        <p:spPr>
          <a:xfrm>
            <a:off x="6420828" y="5774895"/>
            <a:ext cx="305967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4/20</a:t>
            </a:r>
            <a:endParaRPr lang="en-ZA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2" name="Group 151" title="Milestone Text">
            <a:extLst>
              <a:ext uri="{FF2B5EF4-FFF2-40B4-BE49-F238E27FC236}">
                <a16:creationId xmlns="" xmlns:a16="http://schemas.microsoft.com/office/drawing/2014/main" id="{30D4AD55-D74E-4057-8205-0BB7AF65D59C}"/>
              </a:ext>
            </a:extLst>
          </p:cNvPr>
          <p:cNvGrpSpPr/>
          <p:nvPr/>
        </p:nvGrpSpPr>
        <p:grpSpPr>
          <a:xfrm>
            <a:off x="4860495" y="2164970"/>
            <a:ext cx="2661365" cy="2436614"/>
            <a:chOff x="-2118987" y="1291428"/>
            <a:chExt cx="5524324" cy="1849517"/>
          </a:xfrm>
        </p:grpSpPr>
        <p:sp>
          <p:nvSpPr>
            <p:cNvPr id="153" name="TextBox 152">
              <a:extLst>
                <a:ext uri="{FF2B5EF4-FFF2-40B4-BE49-F238E27FC236}">
                  <a16:creationId xmlns="" xmlns:a16="http://schemas.microsoft.com/office/drawing/2014/main" id="{6B7D43BB-DF0D-41B0-9DCD-3549C3FB8A5F}"/>
                </a:ext>
              </a:extLst>
            </p:cNvPr>
            <p:cNvSpPr txBox="1"/>
            <p:nvPr/>
          </p:nvSpPr>
          <p:spPr>
            <a:xfrm>
              <a:off x="-2118987" y="2977412"/>
              <a:ext cx="3238858" cy="1635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="" xmlns:a16="http://schemas.microsoft.com/office/drawing/2014/main" id="{7B949DD4-F133-4914-993B-74E4AD3B4E58}"/>
                </a:ext>
              </a:extLst>
            </p:cNvPr>
            <p:cNvSpPr txBox="1"/>
            <p:nvPr/>
          </p:nvSpPr>
          <p:spPr>
            <a:xfrm>
              <a:off x="2110555" y="2470633"/>
              <a:ext cx="129478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ZA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="" xmlns:a16="http://schemas.microsoft.com/office/drawing/2014/main" id="{6D927FF9-1D2E-45C4-8E56-48722A1734B3}"/>
                </a:ext>
              </a:extLst>
            </p:cNvPr>
            <p:cNvSpPr txBox="1"/>
            <p:nvPr/>
          </p:nvSpPr>
          <p:spPr>
            <a:xfrm>
              <a:off x="-889305" y="1291428"/>
              <a:ext cx="1645097" cy="2090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ZA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Multi-thread, Command line,</a:t>
              </a:r>
            </a:p>
            <a:p>
              <a:r>
                <a:rPr lang="en-ZA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Integrate S3FS</a:t>
              </a:r>
            </a:p>
          </p:txBody>
        </p:sp>
      </p:grpSp>
      <p:sp>
        <p:nvSpPr>
          <p:cNvPr id="156" name="Off-page Connector 155"/>
          <p:cNvSpPr/>
          <p:nvPr/>
        </p:nvSpPr>
        <p:spPr>
          <a:xfrm>
            <a:off x="6627136" y="1235745"/>
            <a:ext cx="799106" cy="4183593"/>
          </a:xfrm>
          <a:prstGeom prst="flowChartOffpage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Debug &amp; Test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D83-15EB-054B-8D19-6F86555699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35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2"/>
              </a:rPr>
              <a:t>HTTP Made Really Easy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 Headers for Dummies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3366FF"/>
                </a:solidFill>
                <a:hlinkClick r:id="rId4"/>
              </a:rPr>
              <a:t>HTTP Server: Everything you need to know to Build a simple HTTP server from scratch </a:t>
            </a:r>
            <a:endParaRPr lang="en-US" dirty="0" smtClean="0">
              <a:solidFill>
                <a:srgbClr val="3366FF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Hypertext Transfer Protocol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6"/>
              </a:rPr>
              <a:t>FUSE Structure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7"/>
              </a:rPr>
              <a:t>Amazon S3FS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D83-15EB-054B-8D19-6F86555699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8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 smtClean="0"/>
              <a:t>Thanks!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D83-15EB-054B-8D19-6F86555699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36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Agenda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Team </a:t>
            </a:r>
          </a:p>
          <a:p>
            <a:pPr lvl="1"/>
            <a:r>
              <a:rPr lang="en-US" dirty="0" smtClean="0"/>
              <a:t>Description &amp; Goals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Technologies</a:t>
            </a:r>
          </a:p>
          <a:p>
            <a:pPr lvl="1"/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Challenges/Tasks</a:t>
            </a:r>
          </a:p>
          <a:p>
            <a:pPr lvl="1"/>
            <a:r>
              <a:rPr lang="en-US" dirty="0" smtClean="0"/>
              <a:t>Extensions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Milestones</a:t>
            </a:r>
          </a:p>
          <a:p>
            <a:pPr lvl="1"/>
            <a:r>
              <a:rPr lang="en-US" dirty="0" smtClean="0"/>
              <a:t>Timeline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D83-15EB-054B-8D19-6F86555699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30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Team</a:t>
            </a:r>
          </a:p>
          <a:p>
            <a:pPr lvl="1"/>
            <a:r>
              <a:rPr lang="en-US" dirty="0" smtClean="0"/>
              <a:t>Individual project  </a:t>
            </a:r>
          </a:p>
          <a:p>
            <a:pPr lvl="1"/>
            <a:r>
              <a:rPr lang="en-US" dirty="0">
                <a:sym typeface="Wingdings"/>
              </a:rPr>
              <a:t>C</a:t>
            </a:r>
            <a:r>
              <a:rPr lang="en-US" dirty="0" smtClean="0">
                <a:sym typeface="Wingdings"/>
              </a:rPr>
              <a:t>hallenges               </a:t>
            </a:r>
            <a:r>
              <a:rPr lang="en-US" sz="3200" dirty="0" smtClean="0">
                <a:sym typeface="Wingdings"/>
              </a:rPr>
              <a:t> </a:t>
            </a:r>
          </a:p>
          <a:p>
            <a:pPr lvl="1"/>
            <a:r>
              <a:rPr lang="en-US" dirty="0" smtClean="0">
                <a:sym typeface="Wingdings"/>
              </a:rPr>
              <a:t>Learn more              </a:t>
            </a:r>
            <a:r>
              <a:rPr lang="en-US" sz="3200" dirty="0" smtClean="0">
                <a:sym typeface="Wingdings"/>
              </a:rPr>
              <a:t></a:t>
            </a:r>
          </a:p>
          <a:p>
            <a:endParaRPr lang="en-US" dirty="0" smtClean="0"/>
          </a:p>
          <a:p>
            <a:r>
              <a:rPr lang="en-US" dirty="0" smtClean="0"/>
              <a:t>Description &amp; Goals</a:t>
            </a:r>
          </a:p>
          <a:p>
            <a:pPr lvl="1"/>
            <a:r>
              <a:rPr lang="en-US" dirty="0" smtClean="0">
                <a:sym typeface="Wingdings"/>
              </a:rPr>
              <a:t>HTTP 1.0/1.1, C++, Linux</a:t>
            </a:r>
          </a:p>
          <a:p>
            <a:pPr lvl="1"/>
            <a:r>
              <a:rPr lang="en-US" dirty="0" smtClean="0">
                <a:sym typeface="Wingdings"/>
              </a:rPr>
              <a:t>Small codebase, low complexity</a:t>
            </a:r>
          </a:p>
          <a:p>
            <a:pPr lvl="1"/>
            <a:r>
              <a:rPr lang="en-US" dirty="0" smtClean="0">
                <a:sym typeface="Wingdings"/>
              </a:rPr>
              <a:t>Extensible, cloud storage</a:t>
            </a:r>
            <a:endParaRPr lang="en-US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D83-15EB-054B-8D19-6F86555699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09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932" r="-12932"/>
          <a:stretch>
            <a:fillRect/>
          </a:stretch>
        </p:blipFill>
        <p:spPr>
          <a:xfrm>
            <a:off x="2891880" y="645904"/>
            <a:ext cx="6927937" cy="3065063"/>
          </a:xfrm>
        </p:spPr>
      </p:pic>
      <p:sp>
        <p:nvSpPr>
          <p:cNvPr id="5" name="TextBox 4"/>
          <p:cNvSpPr txBox="1"/>
          <p:nvPr/>
        </p:nvSpPr>
        <p:spPr>
          <a:xfrm>
            <a:off x="678963" y="1655216"/>
            <a:ext cx="2728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HTTP?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3" y="3710968"/>
            <a:ext cx="5897594" cy="27267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D83-15EB-054B-8D19-6F86555699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5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161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HTTP   Request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14779" y="2216368"/>
            <a:ext cx="2895024" cy="33417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3366FF"/>
                </a:solidFill>
              </a:rPr>
              <a:t>Get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Head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PUT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POST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DELETE</a:t>
            </a:r>
          </a:p>
          <a:p>
            <a:r>
              <a:rPr lang="en-US" sz="2600" dirty="0" smtClean="0"/>
              <a:t>TRACE</a:t>
            </a:r>
          </a:p>
          <a:p>
            <a:r>
              <a:rPr lang="en-US" sz="2600" dirty="0" smtClean="0"/>
              <a:t>OPTIONS</a:t>
            </a:r>
          </a:p>
          <a:p>
            <a:r>
              <a:rPr lang="en-US" sz="2600" dirty="0" smtClean="0"/>
              <a:t>CONNECT</a:t>
            </a:r>
          </a:p>
          <a:p>
            <a:r>
              <a:rPr lang="en-US" sz="2600" dirty="0" smtClean="0"/>
              <a:t>PATCH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D83-15EB-054B-8D19-6F86555699D5}" type="slidenum">
              <a:rPr lang="en-US" smtClean="0"/>
              <a:t>4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l="-7005" r="-7005"/>
          <a:stretch>
            <a:fillRect/>
          </a:stretch>
        </p:blipFill>
        <p:spPr>
          <a:xfrm>
            <a:off x="457200" y="1600200"/>
            <a:ext cx="6604000" cy="4525963"/>
          </a:xfrm>
        </p:spPr>
      </p:pic>
    </p:spTree>
    <p:extLst>
      <p:ext uri="{BB962C8B-B14F-4D97-AF65-F5344CB8AC3E}">
        <p14:creationId xmlns:p14="http://schemas.microsoft.com/office/powerpoint/2010/main" val="330295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   </a:t>
            </a:r>
            <a:r>
              <a:rPr lang="en-US" dirty="0"/>
              <a:t>Response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07041" y="1939205"/>
            <a:ext cx="193535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srgbClr val="3366FF"/>
                </a:solidFill>
              </a:rPr>
              <a:t>1XX</a:t>
            </a:r>
          </a:p>
          <a:p>
            <a:r>
              <a:rPr lang="en-US" sz="2500" dirty="0" smtClean="0">
                <a:solidFill>
                  <a:srgbClr val="3366FF"/>
                </a:solidFill>
              </a:rPr>
              <a:t>200</a:t>
            </a:r>
            <a:endParaRPr lang="en-US" sz="2500" dirty="0">
              <a:solidFill>
                <a:srgbClr val="3366FF"/>
              </a:solidFill>
            </a:endParaRPr>
          </a:p>
          <a:p>
            <a:r>
              <a:rPr lang="en-US" sz="2500" dirty="0" smtClean="0">
                <a:solidFill>
                  <a:srgbClr val="3366FF"/>
                </a:solidFill>
              </a:rPr>
              <a:t>301, 302, </a:t>
            </a:r>
            <a:r>
              <a:rPr lang="en-US" sz="2500" dirty="0" smtClean="0">
                <a:solidFill>
                  <a:srgbClr val="000000"/>
                </a:solidFill>
              </a:rPr>
              <a:t>303</a:t>
            </a:r>
          </a:p>
          <a:p>
            <a:r>
              <a:rPr lang="en-US" sz="2500" dirty="0" smtClean="0">
                <a:solidFill>
                  <a:srgbClr val="3366FF"/>
                </a:solidFill>
              </a:rPr>
              <a:t>304</a:t>
            </a:r>
            <a:endParaRPr lang="en-US" sz="2500" dirty="0">
              <a:solidFill>
                <a:srgbClr val="3366FF"/>
              </a:solidFill>
            </a:endParaRPr>
          </a:p>
          <a:p>
            <a:r>
              <a:rPr lang="en-US" sz="2500" dirty="0" smtClean="0">
                <a:solidFill>
                  <a:srgbClr val="3366FF"/>
                </a:solidFill>
              </a:rPr>
              <a:t>404</a:t>
            </a:r>
            <a:endParaRPr lang="en-US" sz="2500" dirty="0">
              <a:solidFill>
                <a:srgbClr val="3366FF"/>
              </a:solidFill>
            </a:endParaRPr>
          </a:p>
          <a:p>
            <a:r>
              <a:rPr lang="en-US" sz="2500" dirty="0" smtClean="0">
                <a:solidFill>
                  <a:srgbClr val="3366FF"/>
                </a:solidFill>
              </a:rPr>
              <a:t>500, </a:t>
            </a:r>
            <a:r>
              <a:rPr lang="en-US" sz="2500" dirty="0" smtClean="0">
                <a:solidFill>
                  <a:srgbClr val="000000"/>
                </a:solidFill>
              </a:rPr>
              <a:t>502</a:t>
            </a: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D83-15EB-054B-8D19-6F86555699D5}" type="slidenum">
              <a:rPr lang="en-US" smtClean="0"/>
              <a:t>5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l="-4780" r="-4780"/>
          <a:stretch>
            <a:fillRect/>
          </a:stretch>
        </p:blipFill>
        <p:spPr>
          <a:xfrm>
            <a:off x="457200" y="1600200"/>
            <a:ext cx="6515100" cy="4525963"/>
          </a:xfrm>
        </p:spPr>
      </p:pic>
    </p:spTree>
    <p:extLst>
      <p:ext uri="{BB962C8B-B14F-4D97-AF65-F5344CB8AC3E}">
        <p14:creationId xmlns:p14="http://schemas.microsoft.com/office/powerpoint/2010/main" val="4105420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900" y="1417638"/>
            <a:ext cx="4406900" cy="4533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HTTP atop Socket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Socket </a:t>
            </a:r>
            <a:endParaRPr lang="en-US" dirty="0"/>
          </a:p>
          <a:p>
            <a:r>
              <a:rPr lang="en-US" dirty="0" smtClean="0"/>
              <a:t>Client:</a:t>
            </a:r>
          </a:p>
          <a:p>
            <a:pPr lvl="1"/>
            <a:r>
              <a:rPr lang="en-US" dirty="0" smtClean="0"/>
              <a:t>Construct request</a:t>
            </a:r>
          </a:p>
          <a:p>
            <a:pPr lvl="1"/>
            <a:r>
              <a:rPr lang="en-US" dirty="0" smtClean="0"/>
              <a:t>Socket</a:t>
            </a:r>
          </a:p>
          <a:p>
            <a:r>
              <a:rPr lang="en-US" dirty="0" smtClean="0"/>
              <a:t>Server:</a:t>
            </a:r>
          </a:p>
          <a:p>
            <a:pPr lvl="1"/>
            <a:r>
              <a:rPr lang="en-US" dirty="0" smtClean="0"/>
              <a:t>Socket</a:t>
            </a:r>
          </a:p>
          <a:p>
            <a:pPr lvl="1"/>
            <a:r>
              <a:rPr lang="en-US" dirty="0" smtClean="0"/>
              <a:t>Parse the request</a:t>
            </a:r>
          </a:p>
          <a:p>
            <a:pPr lvl="1"/>
            <a:r>
              <a:rPr lang="en-US" dirty="0" smtClean="0"/>
              <a:t>Fetch the </a:t>
            </a:r>
            <a:r>
              <a:rPr lang="en-US" dirty="0" smtClean="0"/>
              <a:t>resource</a:t>
            </a:r>
          </a:p>
          <a:p>
            <a:pPr lvl="1"/>
            <a:r>
              <a:rPr lang="en-US" dirty="0" smtClean="0"/>
              <a:t>Construct response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D83-15EB-054B-8D19-6F86555699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2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Challenge/Tasks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Sockets</a:t>
            </a:r>
          </a:p>
          <a:p>
            <a:r>
              <a:rPr lang="en-US" dirty="0" smtClean="0"/>
              <a:t>Client </a:t>
            </a:r>
          </a:p>
          <a:p>
            <a:pPr lvl="1"/>
            <a:r>
              <a:rPr lang="en-US" dirty="0" smtClean="0"/>
              <a:t>Methods </a:t>
            </a:r>
            <a:r>
              <a:rPr lang="en-US" dirty="0"/>
              <a:t>(</a:t>
            </a:r>
            <a:r>
              <a:rPr lang="en-US" dirty="0">
                <a:solidFill>
                  <a:srgbClr val="3366FF"/>
                </a:solidFill>
              </a:rPr>
              <a:t>Post, Get, </a:t>
            </a:r>
            <a:r>
              <a:rPr lang="en-US" dirty="0" smtClean="0">
                <a:solidFill>
                  <a:srgbClr val="3366FF"/>
                </a:solidFill>
              </a:rPr>
              <a:t>Head</a:t>
            </a:r>
            <a:r>
              <a:rPr lang="mr-IN" dirty="0" smtClean="0"/>
              <a:t>…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Set Headers</a:t>
            </a:r>
            <a:endParaRPr lang="en-US" dirty="0"/>
          </a:p>
          <a:p>
            <a:pPr lvl="1"/>
            <a:r>
              <a:rPr lang="en-US" dirty="0"/>
              <a:t>Support HTTP 1.0/</a:t>
            </a:r>
            <a:r>
              <a:rPr lang="en-US" dirty="0" smtClean="0"/>
              <a:t>1.1</a:t>
            </a:r>
          </a:p>
          <a:p>
            <a:r>
              <a:rPr lang="en-US" dirty="0" smtClean="0"/>
              <a:t>Server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tatus codes (</a:t>
            </a:r>
            <a:r>
              <a:rPr lang="en-US" dirty="0" smtClean="0">
                <a:solidFill>
                  <a:srgbClr val="3366FF"/>
                </a:solidFill>
              </a:rPr>
              <a:t>1xx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3366FF"/>
                </a:solidFill>
              </a:rPr>
              <a:t>2xx, 3xx, 4xx </a:t>
            </a:r>
            <a:r>
              <a:rPr lang="mr-IN" dirty="0" smtClean="0"/>
              <a:t>…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Set Headers</a:t>
            </a:r>
          </a:p>
          <a:p>
            <a:pPr lvl="1"/>
            <a:r>
              <a:rPr lang="en-US" dirty="0" smtClean="0"/>
              <a:t>Support </a:t>
            </a:r>
            <a:r>
              <a:rPr lang="en-US" dirty="0"/>
              <a:t>HTTP 1.0/</a:t>
            </a:r>
            <a:r>
              <a:rPr lang="en-US" dirty="0" smtClean="0"/>
              <a:t>1.1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Multi-threads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Command line</a:t>
            </a:r>
          </a:p>
          <a:p>
            <a:pPr lvl="2"/>
            <a:r>
              <a:rPr lang="en-US" dirty="0" smtClean="0"/>
              <a:t>IP/Port, Root Path</a:t>
            </a:r>
          </a:p>
          <a:p>
            <a:pPr lvl="1"/>
            <a:r>
              <a:rPr lang="en-US" dirty="0" smtClean="0"/>
              <a:t>Integrate cloud storage (</a:t>
            </a:r>
            <a:r>
              <a:rPr lang="en-US" dirty="0" smtClean="0">
                <a:solidFill>
                  <a:srgbClr val="3366FF"/>
                </a:solidFill>
              </a:rPr>
              <a:t>Amazon S3FS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D83-15EB-054B-8D19-6F86555699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0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Multi-thread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 smtClean="0"/>
              <a:t>pthread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lvl="1"/>
            <a:r>
              <a:rPr lang="en-US" b="1" dirty="0" smtClean="0"/>
              <a:t>Initialize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/>
              <a:t>pthread_attr_init</a:t>
            </a:r>
            <a:r>
              <a:rPr lang="en-US" dirty="0"/>
              <a:t>(&amp;</a:t>
            </a:r>
            <a:r>
              <a:rPr lang="en-US" dirty="0" err="1"/>
              <a:t>attr</a:t>
            </a:r>
            <a:r>
              <a:rPr lang="en-US" dirty="0"/>
              <a:t>);</a:t>
            </a:r>
          </a:p>
          <a:p>
            <a:pPr lvl="2"/>
            <a:r>
              <a:rPr lang="en-US" dirty="0" err="1"/>
              <a:t>pthread_attr_setdetachstate</a:t>
            </a:r>
            <a:r>
              <a:rPr lang="en-US" dirty="0"/>
              <a:t>(&amp;</a:t>
            </a:r>
            <a:r>
              <a:rPr lang="en-US" dirty="0" err="1"/>
              <a:t>attr</a:t>
            </a:r>
            <a:r>
              <a:rPr lang="en-US" dirty="0"/>
              <a:t>, PTHREAD_CREATE_JOINABLE);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b="1" dirty="0" smtClean="0"/>
              <a:t>Create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/>
              <a:t>pthread_create</a:t>
            </a:r>
            <a:r>
              <a:rPr lang="en-US" dirty="0"/>
              <a:t>();</a:t>
            </a:r>
          </a:p>
          <a:p>
            <a:pPr lvl="2"/>
            <a:endParaRPr lang="en-US" dirty="0" smtClean="0"/>
          </a:p>
          <a:p>
            <a:pPr lvl="1"/>
            <a:r>
              <a:rPr lang="en-US" b="1" dirty="0"/>
              <a:t>Synchronize</a:t>
            </a:r>
          </a:p>
          <a:p>
            <a:pPr lvl="2"/>
            <a:r>
              <a:rPr lang="en-US" dirty="0" err="1"/>
              <a:t>pthread_attr_destroy</a:t>
            </a:r>
            <a:r>
              <a:rPr lang="en-US" dirty="0"/>
              <a:t>(&amp;</a:t>
            </a:r>
            <a:r>
              <a:rPr lang="en-US" dirty="0" err="1"/>
              <a:t>attr</a:t>
            </a:r>
            <a:r>
              <a:rPr lang="en-US" dirty="0"/>
              <a:t>);</a:t>
            </a:r>
          </a:p>
          <a:p>
            <a:pPr lvl="2"/>
            <a:r>
              <a:rPr lang="en-US" dirty="0" err="1"/>
              <a:t>pthread_join</a:t>
            </a:r>
            <a:r>
              <a:rPr lang="en-US" dirty="0"/>
              <a:t>();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b="1" dirty="0" smtClean="0"/>
              <a:t>Exit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/>
              <a:t>pthread_exit</a:t>
            </a:r>
            <a:r>
              <a:rPr lang="en-US" dirty="0"/>
              <a:t>(NULL);</a:t>
            </a: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D83-15EB-054B-8D19-6F86555699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74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348</Words>
  <Application>Microsoft Macintosh PowerPoint</Application>
  <PresentationFormat>On-screen Show (4:3)</PresentationFormat>
  <Paragraphs>141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Tiny HTTP Client and Server over C++</vt:lpstr>
      <vt:lpstr>Agenda </vt:lpstr>
      <vt:lpstr>Introduction</vt:lpstr>
      <vt:lpstr>Background</vt:lpstr>
      <vt:lpstr>HTTP   Request </vt:lpstr>
      <vt:lpstr> HTTP   Response </vt:lpstr>
      <vt:lpstr>HTTP atop Socket</vt:lpstr>
      <vt:lpstr>Challenge/Tasks</vt:lpstr>
      <vt:lpstr>Multi-thread</vt:lpstr>
      <vt:lpstr>Amazon S3FS</vt:lpstr>
      <vt:lpstr>Amazon S3FS</vt:lpstr>
      <vt:lpstr>Timeline &amp; Milestones</vt:lpstr>
      <vt:lpstr>References</vt:lpstr>
      <vt:lpstr>PowerPoint Presentation</vt:lpstr>
    </vt:vector>
  </TitlesOfParts>
  <Company>ZTE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Tiny HTTP Client and Server</dc:title>
  <dc:creator>Kai Li</dc:creator>
  <cp:lastModifiedBy>Kai Li</cp:lastModifiedBy>
  <cp:revision>25</cp:revision>
  <dcterms:created xsi:type="dcterms:W3CDTF">2019-03-18T03:40:38Z</dcterms:created>
  <dcterms:modified xsi:type="dcterms:W3CDTF">2019-03-19T19:57:06Z</dcterms:modified>
</cp:coreProperties>
</file>