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3" r:id="rId3"/>
    <p:sldId id="258" r:id="rId4"/>
    <p:sldId id="306" r:id="rId5"/>
    <p:sldId id="307" r:id="rId6"/>
    <p:sldId id="309" r:id="rId7"/>
    <p:sldId id="308" r:id="rId8"/>
    <p:sldId id="30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>
      <p:cViewPr varScale="1">
        <p:scale>
          <a:sx n="86" d="100"/>
          <a:sy n="86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7E89-C9BF-4EB7-BAE5-8FD69285A8C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C33B-914D-40F5-BB92-0CD5869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0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53ECFD9D-6F07-4DF9-9F16-9296BE9D8C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1A4A5A-FF8C-45BD-838C-E84AF39F2A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9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F188C2-3E21-4721-A543-043ED35841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12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F08A4EA0-4EFE-44CD-9E96-3BC2458346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293688" y="64770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8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F925E3-4881-4866-A51E-BA6E9DA7BA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1D57CC-E887-48BA-909F-562E62B87F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3419F-98E1-435C-B6C6-B600A177EA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44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7A79D1-0ECA-40FF-9156-1564251D1B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26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63E3F6-55AE-4B80-9E7C-5AEB956741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8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E41261-E53D-4AD6-B6EE-8AB243B245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7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03A032-858B-4873-A5EF-A85E1153C7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7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C92A0-5A0E-48A2-B3D0-59469720AC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36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Image" r:id="rId15" imgW="13003175" imgH="2577778" progId="Photoshop.Image.7">
                  <p:embed/>
                </p:oleObj>
              </mc:Choice>
              <mc:Fallback>
                <p:oleObj name="Image" r:id="rId15" imgW="13003175" imgH="2577778" progId="Photoshop.Image.7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DE5E56-E18F-4BF3-B680-642849D3C7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4300" y="2895600"/>
            <a:ext cx="4953000" cy="762000"/>
          </a:xfrm>
        </p:spPr>
        <p:txBody>
          <a:bodyPr/>
          <a:lstStyle/>
          <a:p>
            <a:r>
              <a:rPr lang="en-US" altLang="en-US" sz="4800" b="0" dirty="0" smtClean="0">
                <a:latin typeface="Bodoni MT" panose="02070603080606020203" pitchFamily="18" charset="0"/>
              </a:rPr>
              <a:t>Tiny HTTP Client and Server</a:t>
            </a:r>
            <a:endParaRPr lang="en-US" altLang="en-US" sz="4800" dirty="0">
              <a:latin typeface="Bodoni MT" panose="02070603080606020203" pitchFamily="18" charset="0"/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4495800" y="5334000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0" dirty="0" smtClean="0"/>
              <a:t>Eyoel </a:t>
            </a:r>
            <a:r>
              <a:rPr lang="en-US" altLang="en-US" sz="2400" b="0" dirty="0" smtClean="0"/>
              <a:t>G Armede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Contents</a:t>
            </a:r>
            <a:endParaRPr lang="en-US" altLang="en-US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20240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743200" y="2100263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dirty="0" smtClean="0">
                <a:solidFill>
                  <a:schemeClr val="tx2"/>
                </a:solidFill>
              </a:rPr>
              <a:t>Introduction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743200" y="3014663"/>
            <a:ext cx="1743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 smtClean="0">
                <a:solidFill>
                  <a:schemeClr val="tx2"/>
                </a:solidFill>
              </a:rPr>
              <a:t>Technology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8306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785330" y="3924719"/>
            <a:ext cx="971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 smtClean="0">
                <a:solidFill>
                  <a:schemeClr val="tx2"/>
                </a:solidFill>
              </a:rPr>
              <a:t>Tasks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1873250" y="4648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925E3-4881-4866-A51E-BA6E9DA7BAD8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1828800" y="4702175"/>
            <a:ext cx="762000" cy="665162"/>
            <a:chOff x="3174" y="2656"/>
            <a:chExt cx="1549" cy="1351"/>
          </a:xfrm>
        </p:grpSpPr>
        <p:sp>
          <p:nvSpPr>
            <p:cNvPr id="28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438400" y="53117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gray">
          <a:xfrm>
            <a:off x="2025650" y="4800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743200" y="4862536"/>
            <a:ext cx="1338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 smtClean="0">
                <a:solidFill>
                  <a:schemeClr val="tx2"/>
                </a:solidFill>
              </a:rPr>
              <a:t>Timeline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706583"/>
            <a:ext cx="7239000" cy="487363"/>
          </a:xfrm>
        </p:spPr>
        <p:txBody>
          <a:bodyPr/>
          <a:lstStyle/>
          <a:p>
            <a:pPr algn="ctr"/>
            <a:r>
              <a:rPr lang="en-US" altLang="en-US" sz="4000" dirty="0" smtClean="0"/>
              <a:t>Introduction</a:t>
            </a:r>
            <a:endParaRPr lang="en-US" alt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1447800"/>
            <a:ext cx="8220075" cy="5181600"/>
          </a:xfrm>
        </p:spPr>
        <p:txBody>
          <a:bodyPr/>
          <a:lstStyle/>
          <a:p>
            <a:pPr marL="457200" indent="-457200" algn="just"/>
            <a:endParaRPr lang="en-US" altLang="en-US" b="1" dirty="0" smtClean="0">
              <a:solidFill>
                <a:schemeClr val="tx2"/>
              </a:solidFill>
            </a:endParaRPr>
          </a:p>
          <a:p>
            <a:pPr marL="457200" indent="-457200" algn="just"/>
            <a:r>
              <a:rPr lang="en-US" altLang="en-US" b="1" dirty="0" smtClean="0">
                <a:solidFill>
                  <a:schemeClr val="tx2"/>
                </a:solidFill>
              </a:rPr>
              <a:t>Design of HTTP Client and server </a:t>
            </a:r>
          </a:p>
          <a:p>
            <a:pPr marL="457200" indent="-457200" algn="just"/>
            <a:r>
              <a:rPr lang="en-US" altLang="en-US" b="1" dirty="0" smtClean="0">
                <a:solidFill>
                  <a:schemeClr val="tx2"/>
                </a:solidFill>
              </a:rPr>
              <a:t>On 2 platforms (Linux &amp; Windows)</a:t>
            </a:r>
          </a:p>
          <a:p>
            <a:pPr marL="457200" indent="-457200" algn="just"/>
            <a:r>
              <a:rPr lang="en-US" altLang="en-US" b="1" dirty="0" smtClean="0">
                <a:solidFill>
                  <a:schemeClr val="tx2"/>
                </a:solidFill>
              </a:rPr>
              <a:t>Implement HTTP 1.0/1.1 </a:t>
            </a:r>
          </a:p>
          <a:p>
            <a:pPr marL="457200" indent="-457200" algn="just"/>
            <a:r>
              <a:rPr lang="en-US" altLang="en-US" b="1" dirty="0" smtClean="0">
                <a:solidFill>
                  <a:schemeClr val="tx2"/>
                </a:solidFill>
              </a:rPr>
              <a:t>Handles Multiple Requests concurrently </a:t>
            </a:r>
          </a:p>
          <a:p>
            <a:pPr marL="0" indent="0" algn="just">
              <a:buNone/>
            </a:pPr>
            <a:endParaRPr lang="en-US" altLang="en-US" b="1" dirty="0" smtClean="0">
              <a:solidFill>
                <a:schemeClr val="tx2"/>
              </a:solidFill>
            </a:endParaRPr>
          </a:p>
          <a:p>
            <a:pPr marL="457200" lvl="1" indent="-45720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altLang="en-US" sz="2800" b="1" dirty="0">
              <a:solidFill>
                <a:schemeClr val="tx2"/>
              </a:solidFill>
            </a:endParaRPr>
          </a:p>
          <a:p>
            <a:pPr lvl="1" algn="just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925E3-4881-4866-A51E-BA6E9DA7BAD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400800" cy="487363"/>
          </a:xfrm>
        </p:spPr>
        <p:txBody>
          <a:bodyPr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</a:t>
            </a:r>
            <a:r>
              <a:rPr lang="en-US" b="1" dirty="0" smtClean="0">
                <a:solidFill>
                  <a:schemeClr val="tx2"/>
                </a:solidFill>
              </a:rPr>
              <a:t>++                                        Ultralight 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>
                <a:solidFill>
                  <a:schemeClr val="tx2"/>
                </a:solidFill>
              </a:rPr>
              <a:t>HTTP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925E3-4881-4866-A51E-BA6E9DA7BAD8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83200"/>
            <a:ext cx="1524000" cy="1716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967956"/>
            <a:ext cx="2971800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13619"/>
            <a:ext cx="1988992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155869" cy="487363"/>
          </a:xfrm>
        </p:spPr>
        <p:txBody>
          <a:bodyPr/>
          <a:lstStyle/>
          <a:p>
            <a:pPr algn="ctr"/>
            <a:r>
              <a:rPr lang="en-US" altLang="en-US" dirty="0" smtClean="0"/>
              <a:t>HTTP</a:t>
            </a:r>
            <a:endParaRPr lang="en-US" altLang="en-US" sz="3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5876"/>
            <a:ext cx="8603676" cy="5453062"/>
          </a:xfrm>
        </p:spPr>
        <p:txBody>
          <a:bodyPr/>
          <a:lstStyle/>
          <a:p>
            <a:pPr lvl="1" algn="just"/>
            <a:r>
              <a:rPr lang="en-US" altLang="en-US" sz="2300" dirty="0" smtClean="0"/>
              <a:t>Widely used Network protocol for the web</a:t>
            </a:r>
            <a:endParaRPr lang="en-US" altLang="en-US" sz="2300" dirty="0"/>
          </a:p>
          <a:p>
            <a:pPr lvl="1" algn="just"/>
            <a:r>
              <a:rPr lang="en-US" altLang="en-US" sz="2300" dirty="0" smtClean="0"/>
              <a:t>Client Server Model</a:t>
            </a:r>
          </a:p>
          <a:p>
            <a:pPr lvl="1" algn="just"/>
            <a:r>
              <a:rPr lang="en-US" altLang="en-US" sz="2300" dirty="0" smtClean="0"/>
              <a:t>Contains Initial Request/Response Line</a:t>
            </a:r>
          </a:p>
          <a:p>
            <a:pPr lvl="2" algn="just"/>
            <a:r>
              <a:rPr lang="en-US" altLang="en-US" sz="2100" dirty="0" smtClean="0"/>
              <a:t>GET  </a:t>
            </a:r>
            <a:r>
              <a:rPr lang="en-US" altLang="en-US" sz="2100" dirty="0" smtClean="0">
                <a:hlinkClick r:id="rId2"/>
              </a:rPr>
              <a:t>https://www.google.com</a:t>
            </a:r>
            <a:r>
              <a:rPr lang="en-US" altLang="en-US" sz="2100" dirty="0" smtClean="0"/>
              <a:t> HTTP/1.0</a:t>
            </a:r>
          </a:p>
          <a:p>
            <a:pPr lvl="2" algn="just"/>
            <a:r>
              <a:rPr lang="en-US" altLang="en-US" sz="2100" dirty="0" smtClean="0"/>
              <a:t>HTTP/1.0 200 OK</a:t>
            </a:r>
            <a:endParaRPr lang="en-US" altLang="en-US" sz="2100" dirty="0"/>
          </a:p>
          <a:p>
            <a:pPr lvl="1" algn="just"/>
            <a:r>
              <a:rPr lang="en-US" altLang="en-US" sz="2300" dirty="0" smtClean="0"/>
              <a:t>Synchronous and stateless protocol </a:t>
            </a:r>
          </a:p>
          <a:p>
            <a:pPr lvl="1" algn="just"/>
            <a:endParaRPr lang="en-US" altLang="en-US" sz="2300" dirty="0" smtClean="0"/>
          </a:p>
          <a:p>
            <a:pPr lvl="1" algn="just"/>
            <a:endParaRPr lang="en-US" altLang="en-US" sz="2300" dirty="0" smtClean="0"/>
          </a:p>
          <a:p>
            <a:pPr lvl="1" algn="just"/>
            <a:endParaRPr lang="en-US" altLang="en-US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925E3-4881-4866-A51E-BA6E9DA7BAD8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89" y="4010188"/>
            <a:ext cx="6214097" cy="1794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06638" y="6198670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Source :- https</a:t>
            </a:r>
            <a:r>
              <a:rPr lang="en-US" sz="1050" dirty="0"/>
              <a:t>://www.graphengine.io/docs/manual/TSL/MPProtocol.html</a:t>
            </a:r>
          </a:p>
        </p:txBody>
      </p:sp>
    </p:spTree>
    <p:extLst>
      <p:ext uri="{BB962C8B-B14F-4D97-AF65-F5344CB8AC3E}">
        <p14:creationId xmlns:p14="http://schemas.microsoft.com/office/powerpoint/2010/main" val="10785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4293"/>
            <a:ext cx="7155869" cy="487363"/>
          </a:xfrm>
        </p:spPr>
        <p:txBody>
          <a:bodyPr/>
          <a:lstStyle/>
          <a:p>
            <a:pPr algn="ctr"/>
            <a:r>
              <a:rPr lang="en-US" altLang="en-US" dirty="0" smtClean="0"/>
              <a:t>HTTP – </a:t>
            </a:r>
            <a:r>
              <a:rPr lang="en-US" altLang="en-US" dirty="0" smtClean="0"/>
              <a:t>Chunked Transfer</a:t>
            </a:r>
            <a:endParaRPr lang="en-US" altLang="en-US" sz="3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5876"/>
            <a:ext cx="8603676" cy="5453062"/>
          </a:xfrm>
        </p:spPr>
        <p:txBody>
          <a:bodyPr/>
          <a:lstStyle/>
          <a:p>
            <a:pPr lvl="1" algn="just"/>
            <a:r>
              <a:rPr lang="en-US" altLang="en-US" sz="2300" dirty="0" smtClean="0"/>
              <a:t>Basic </a:t>
            </a:r>
            <a:r>
              <a:rPr lang="en-US" altLang="en-US" sz="2300" dirty="0"/>
              <a:t>HTTP </a:t>
            </a:r>
            <a:endParaRPr lang="en-US" altLang="en-US" sz="2300" dirty="0" smtClean="0"/>
          </a:p>
          <a:p>
            <a:pPr marL="457200" lvl="1" indent="0" algn="just">
              <a:buNone/>
            </a:pPr>
            <a:endParaRPr lang="en-US" altLang="en-US" sz="2300" dirty="0"/>
          </a:p>
          <a:p>
            <a:pPr marL="800100" lvl="2" indent="0" eaLnBrk="0" hangingPunct="0"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HTTP/1.1 200 OK</a:t>
            </a:r>
          </a:p>
          <a:p>
            <a:pPr marL="800100" lvl="2" indent="0" eaLnBrk="0" hangingPunct="0"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Content-Type: text/html </a:t>
            </a:r>
          </a:p>
          <a:p>
            <a:pPr marL="800100" lvl="2" indent="0" eaLnBrk="0" hangingPunct="0"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Content-Length: 45 </a:t>
            </a:r>
          </a:p>
          <a:p>
            <a:pPr marL="800100" lvl="2" indent="0" eaLnBrk="0" hangingPunct="0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800100" lvl="2" indent="0" eaLnBrk="0" hangingPunct="0"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&lt;html&gt;&lt;body&gt; &lt;h2&gt; I am Back&lt;/h2&gt;&lt;/body&gt;&lt;/html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&gt;</a:t>
            </a:r>
          </a:p>
          <a:p>
            <a:pPr marL="800100" lvl="2" indent="0" eaLnBrk="0" hangingPunct="0">
              <a:spcBef>
                <a:spcPct val="0"/>
              </a:spcBef>
              <a:buClrTx/>
              <a:buNone/>
            </a:pP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lvl="1" algn="just"/>
            <a:r>
              <a:rPr lang="en-US" altLang="en-US" sz="2300" dirty="0" smtClean="0"/>
              <a:t>Chunked transfer</a:t>
            </a:r>
          </a:p>
          <a:p>
            <a:pPr marL="457200" lvl="1" indent="0" algn="just">
              <a:buNone/>
            </a:pPr>
            <a:r>
              <a:rPr lang="en-US" altLang="en-US" sz="2300" dirty="0"/>
              <a:t> </a:t>
            </a: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	</a:t>
            </a: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Date: Fri, 31 Dec 1999 23:59:59 GMT </a:t>
            </a:r>
            <a:endParaRPr lang="en-US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457200" lvl="1" indent="0" algn="just"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        Content-Type</a:t>
            </a: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: text/plain </a:t>
            </a:r>
            <a:endParaRPr lang="en-US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457200" lvl="1" indent="0" algn="just"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        Transfer-Encoding</a:t>
            </a: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: chunked </a:t>
            </a:r>
            <a:endParaRPr lang="en-US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457200" lvl="1" indent="0" algn="just">
              <a:buNone/>
            </a:pPr>
            <a:endParaRPr lang="en-US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457200" lvl="1" indent="0" algn="just"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       1a</a:t>
            </a:r>
          </a:p>
          <a:p>
            <a:pPr marL="457200" lvl="1" indent="0" algn="just"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        </a:t>
            </a:r>
            <a:r>
              <a:rPr lang="en-US" alt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abcdefghijklmnopqrstuvwxyz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</a:p>
          <a:p>
            <a:pPr marL="457200" lvl="1" indent="0" algn="just"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       10 </a:t>
            </a:r>
          </a:p>
          <a:p>
            <a:pPr marL="457200" lvl="1" indent="0" algn="just">
              <a:buNone/>
            </a:pPr>
            <a:r>
              <a:rPr lang="en-US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       1234567890abcdef </a:t>
            </a:r>
          </a:p>
          <a:p>
            <a:pPr marL="457200" lvl="1" indent="0" algn="just">
              <a:buNone/>
            </a:pPr>
            <a:r>
              <a:rPr lang="en-US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/>
              </a:rPr>
              <a:t>          0 </a:t>
            </a:r>
            <a:endParaRPr lang="en-US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lvl="2" algn="just"/>
            <a:endParaRPr lang="en-US" altLang="en-US" sz="2100" dirty="0" smtClean="0"/>
          </a:p>
          <a:p>
            <a:pPr lvl="2" algn="just"/>
            <a:endParaRPr lang="en-US" altLang="en-US" sz="2100" dirty="0"/>
          </a:p>
          <a:p>
            <a:pPr marL="457200" lvl="1" indent="0" algn="just">
              <a:buNone/>
            </a:pPr>
            <a:r>
              <a:rPr lang="en-US" altLang="en-US" sz="2300" b="1" dirty="0" smtClean="0"/>
              <a:t>	</a:t>
            </a:r>
            <a:endParaRPr lang="en-US" altLang="en-US" sz="23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925E3-4881-4866-A51E-BA6E9DA7BAD8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77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609600"/>
            <a:ext cx="7239000" cy="487363"/>
          </a:xfrm>
        </p:spPr>
        <p:txBody>
          <a:bodyPr/>
          <a:lstStyle/>
          <a:p>
            <a:pPr algn="ctr"/>
            <a:r>
              <a:rPr lang="en-US" altLang="en-US" sz="4000" dirty="0" smtClean="0"/>
              <a:t>Tasks</a:t>
            </a:r>
            <a:endParaRPr lang="en-US" alt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1447800"/>
            <a:ext cx="8220075" cy="4862943"/>
          </a:xfrm>
        </p:spPr>
        <p:txBody>
          <a:bodyPr/>
          <a:lstStyle/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</a:rPr>
              <a:t>Mar 3- 9 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Port the socket implementation to Linux </a:t>
            </a:r>
          </a:p>
          <a:p>
            <a:pPr marL="457200" indent="-457200"/>
            <a:r>
              <a:rPr lang="en-US" altLang="en-US" sz="2400" b="1" dirty="0">
                <a:solidFill>
                  <a:srgbClr val="FF0000"/>
                </a:solidFill>
              </a:rPr>
              <a:t>Mar 10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altLang="en-US" sz="2400" b="1" dirty="0">
                <a:solidFill>
                  <a:srgbClr val="FF0000"/>
                </a:solidFill>
              </a:rPr>
              <a:t>23: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Implement HTTP method handling ( GET, POST, HEAD, PUT …) both from server and client side.</a:t>
            </a:r>
          </a:p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</a:rPr>
              <a:t>Mar 24 – 31: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Implement multithreaded synchronous Message handling from server side.</a:t>
            </a:r>
          </a:p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</a:rPr>
              <a:t>Apr 1 – 6 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Interoperate and Test with Apache Http components </a:t>
            </a:r>
          </a:p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</a:rPr>
              <a:t>Apr 7 -13 :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Implement Chunked Transfer-Encoding</a:t>
            </a:r>
          </a:p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</a:rPr>
              <a:t>Apr 14 – 21 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Implement Request with If-modified since headers +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HTML rendering Client side</a:t>
            </a:r>
          </a:p>
          <a:p>
            <a:pPr marL="457200" indent="-457200"/>
            <a:r>
              <a:rPr lang="en-US" altLang="en-US" sz="2400" b="1" dirty="0" smtClean="0">
                <a:solidFill>
                  <a:srgbClr val="FF0000"/>
                </a:solidFill>
              </a:rPr>
              <a:t>Apr 21 – 28 :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Testing and Final Presentation </a:t>
            </a:r>
          </a:p>
          <a:p>
            <a:pPr marL="457200" indent="-457200" algn="just"/>
            <a:endParaRPr lang="en-US" altLang="en-US" sz="24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altLang="en-US" sz="2400" b="1" dirty="0" smtClean="0">
                <a:solidFill>
                  <a:schemeClr val="tx2"/>
                </a:solidFill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457200" lvl="1" indent="-45720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lvl="1" algn="just"/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925E3-4881-4866-A51E-BA6E9DA7BAD8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15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925E3-4881-4866-A51E-BA6E9DA7BAD8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-27709" y="2111306"/>
            <a:ext cx="8763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8800" b="1" dirty="0">
                <a:ln w="12700">
                  <a:solidFill>
                    <a:srgbClr val="40458C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660066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ras Bold ITC" panose="020B0907030504020204" pitchFamily="34" charset="0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868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1842</TotalTime>
  <Words>219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Bodoni MT</vt:lpstr>
      <vt:lpstr>Calibri</vt:lpstr>
      <vt:lpstr>Eras Bold ITC</vt:lpstr>
      <vt:lpstr>Wingdings</vt:lpstr>
      <vt:lpstr>Office Theme</vt:lpstr>
      <vt:lpstr>Image</vt:lpstr>
      <vt:lpstr>Tiny HTTP Client and Server</vt:lpstr>
      <vt:lpstr>Contents</vt:lpstr>
      <vt:lpstr>Introduction</vt:lpstr>
      <vt:lpstr>Technology</vt:lpstr>
      <vt:lpstr>HTTP</vt:lpstr>
      <vt:lpstr>HTTP – Chunked Transfer</vt:lpstr>
      <vt:lpstr>Tasks</vt:lpstr>
      <vt:lpstr>PowerPoint Presentation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Nebyu Yonas</dc:creator>
  <cp:lastModifiedBy>Eyoel Armede</cp:lastModifiedBy>
  <cp:revision>50</cp:revision>
  <dcterms:created xsi:type="dcterms:W3CDTF">2016-07-14T08:19:18Z</dcterms:created>
  <dcterms:modified xsi:type="dcterms:W3CDTF">2019-02-26T19:32:45Z</dcterms:modified>
</cp:coreProperties>
</file>