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3" r:id="rId3"/>
    <p:sldId id="257" r:id="rId4"/>
    <p:sldId id="272" r:id="rId5"/>
    <p:sldId id="259" r:id="rId6"/>
    <p:sldId id="260" r:id="rId7"/>
    <p:sldId id="262" r:id="rId8"/>
    <p:sldId id="264" r:id="rId9"/>
    <p:sldId id="261" r:id="rId10"/>
    <p:sldId id="274" r:id="rId11"/>
    <p:sldId id="258" r:id="rId12"/>
    <p:sldId id="266" r:id="rId13"/>
    <p:sldId id="267" r:id="rId14"/>
    <p:sldId id="268" r:id="rId15"/>
    <p:sldId id="269" r:id="rId16"/>
    <p:sldId id="270" r:id="rId17"/>
    <p:sldId id="271"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6" autoAdjust="0"/>
    <p:restoredTop sz="80499" autoAdjust="0"/>
  </p:normalViewPr>
  <p:slideViewPr>
    <p:cSldViewPr snapToGrid="0">
      <p:cViewPr varScale="1">
        <p:scale>
          <a:sx n="86" d="100"/>
          <a:sy n="86" d="100"/>
        </p:scale>
        <p:origin x="120"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1E379-BDB5-4F1D-B2EF-5CC54FAF8BC6}" type="datetimeFigureOut">
              <a:rPr lang="en-US" smtClean="0"/>
              <a:t>2/27/2018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9A6AB-0899-4C5F-8316-59FA1D3E3297}" type="slidenum">
              <a:rPr lang="en-US" smtClean="0"/>
              <a:t>‹#›</a:t>
            </a:fld>
            <a:endParaRPr lang="en-US"/>
          </a:p>
        </p:txBody>
      </p:sp>
    </p:spTree>
    <p:extLst>
      <p:ext uri="{BB962C8B-B14F-4D97-AF65-F5344CB8AC3E}">
        <p14:creationId xmlns:p14="http://schemas.microsoft.com/office/powerpoint/2010/main" val="1425835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n.wikipedia.org/wiki/Open-source_software"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n.wikipedia.org/wiki/Single-page_application" TargetMode="External"/><Relationship Id="rId5" Type="http://schemas.openxmlformats.org/officeDocument/2006/relationships/hyperlink" Target="https://en.wikipedia.org/wiki/Google" TargetMode="External"/><Relationship Id="rId4" Type="http://schemas.openxmlformats.org/officeDocument/2006/relationships/hyperlink" Target="https://en.wikipedia.org/wiki/Web_application_framework"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1</a:t>
            </a:fld>
            <a:endParaRPr lang="en-US"/>
          </a:p>
        </p:txBody>
      </p:sp>
    </p:spTree>
    <p:extLst>
      <p:ext uri="{BB962C8B-B14F-4D97-AF65-F5344CB8AC3E}">
        <p14:creationId xmlns:p14="http://schemas.microsoft.com/office/powerpoint/2010/main" val="4060771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2</a:t>
            </a:fld>
            <a:endParaRPr lang="en-US"/>
          </a:p>
        </p:txBody>
      </p:sp>
    </p:spTree>
    <p:extLst>
      <p:ext uri="{BB962C8B-B14F-4D97-AF65-F5344CB8AC3E}">
        <p14:creationId xmlns:p14="http://schemas.microsoft.com/office/powerpoint/2010/main" val="138659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3</a:t>
            </a:fld>
            <a:endParaRPr lang="en-US"/>
          </a:p>
        </p:txBody>
      </p:sp>
    </p:spTree>
    <p:extLst>
      <p:ext uri="{BB962C8B-B14F-4D97-AF65-F5344CB8AC3E}">
        <p14:creationId xmlns:p14="http://schemas.microsoft.com/office/powerpoint/2010/main" val="288177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Node.js is an open-source, cross-platform JavaScript run-time environment for executing JavaScript code server-side. Historically, JavaScript was used primarily for client-side scripting, in which scripts written in JavaScript are embedded in a webpage's HTML, to be run client-side by a JavaScript engine in the user's web browser. Node.js enables JavaScript to be used for server-side scripting, and runs scripts server-side to produce dynamic web page content before the page is sent to the user's web browser. Consequently, Node.js has become one of the foundational elements of the "JavaScript everywhere" paradigm,[5] allowing web application development to unify around a single programming language, rather than rely on a different language for writing server side scripts.</a:t>
            </a:r>
          </a:p>
          <a:p>
            <a:endParaRPr lang="en-US" dirty="0"/>
          </a:p>
          <a:p>
            <a:r>
              <a:rPr lang="en-US" dirty="0" err="1"/>
              <a:t>REpresentational</a:t>
            </a:r>
            <a:r>
              <a:rPr lang="en-US" dirty="0"/>
              <a:t> State Transfer (REST), or RESTful, web services provide interoperability between computer systems on the Internet. REST-compliant web services allow the requesting systems to access and manipulate textual representations of web resources by using a uniform and predefined set of stateless operations. Other kinds of web services, such as WSDL and SOAP, expose their own arbitrary sets of operations.[1]</a:t>
            </a:r>
          </a:p>
        </p:txBody>
      </p:sp>
      <p:sp>
        <p:nvSpPr>
          <p:cNvPr id="4" name="Slide Number Placeholder 3"/>
          <p:cNvSpPr>
            <a:spLocks noGrp="1"/>
          </p:cNvSpPr>
          <p:nvPr>
            <p:ph type="sldNum" sz="quarter" idx="10"/>
          </p:nvPr>
        </p:nvSpPr>
        <p:spPr/>
        <p:txBody>
          <a:bodyPr/>
          <a:lstStyle/>
          <a:p>
            <a:fld id="{CCF9A6AB-0899-4C5F-8316-59FA1D3E3297}" type="slidenum">
              <a:rPr lang="en-US" smtClean="0"/>
              <a:t>5</a:t>
            </a:fld>
            <a:endParaRPr lang="en-US"/>
          </a:p>
        </p:txBody>
      </p:sp>
    </p:spTree>
    <p:extLst>
      <p:ext uri="{BB962C8B-B14F-4D97-AF65-F5344CB8AC3E}">
        <p14:creationId xmlns:p14="http://schemas.microsoft.com/office/powerpoint/2010/main" val="700454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6</a:t>
            </a:fld>
            <a:endParaRPr lang="en-US"/>
          </a:p>
        </p:txBody>
      </p:sp>
    </p:spTree>
    <p:extLst>
      <p:ext uri="{BB962C8B-B14F-4D97-AF65-F5344CB8AC3E}">
        <p14:creationId xmlns:p14="http://schemas.microsoft.com/office/powerpoint/2010/main" val="1407037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7</a:t>
            </a:fld>
            <a:endParaRPr lang="en-US"/>
          </a:p>
        </p:txBody>
      </p:sp>
    </p:spTree>
    <p:extLst>
      <p:ext uri="{BB962C8B-B14F-4D97-AF65-F5344CB8AC3E}">
        <p14:creationId xmlns:p14="http://schemas.microsoft.com/office/powerpoint/2010/main" val="2153826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AngularJS</a:t>
            </a:r>
            <a:r>
              <a:rPr lang="en-US" sz="1200" b="0" i="0" kern="1200" dirty="0">
                <a:solidFill>
                  <a:schemeClr val="tx1"/>
                </a:solidFill>
                <a:effectLst/>
                <a:latin typeface="+mn-lt"/>
                <a:ea typeface="+mn-ea"/>
                <a:cs typeface="+mn-cs"/>
              </a:rPr>
              <a:t> (commonly referred to as "</a:t>
            </a:r>
            <a:r>
              <a:rPr lang="en-US" sz="1200" b="1" i="0" kern="1200" dirty="0">
                <a:solidFill>
                  <a:schemeClr val="tx1"/>
                </a:solidFill>
                <a:effectLst/>
                <a:latin typeface="+mn-lt"/>
                <a:ea typeface="+mn-ea"/>
                <a:cs typeface="+mn-cs"/>
              </a:rPr>
              <a:t>Angular.js</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AngularJS 1.X</a:t>
            </a:r>
            <a:r>
              <a:rPr lang="en-US" sz="1200" b="0" i="0" kern="1200" dirty="0">
                <a:solidFill>
                  <a:schemeClr val="tx1"/>
                </a:solidFill>
                <a:effectLst/>
                <a:latin typeface="+mn-lt"/>
                <a:ea typeface="+mn-ea"/>
                <a:cs typeface="+mn-cs"/>
              </a:rPr>
              <a:t>") is a JavaScript-based </a:t>
            </a:r>
            <a:r>
              <a:rPr lang="en-US" sz="1200" b="0" i="0" u="none" strike="noStrike" kern="1200" dirty="0">
                <a:solidFill>
                  <a:schemeClr val="tx1"/>
                </a:solidFill>
                <a:effectLst/>
                <a:latin typeface="+mn-lt"/>
                <a:ea typeface="+mn-ea"/>
                <a:cs typeface="+mn-cs"/>
                <a:hlinkClick r:id="rId3" tooltip="Open-source software"/>
              </a:rPr>
              <a:t>open-source</a:t>
            </a:r>
            <a:r>
              <a:rPr lang="en-US" sz="1200" b="0" i="0" kern="1200" dirty="0">
                <a:solidFill>
                  <a:schemeClr val="tx1"/>
                </a:solidFill>
                <a:effectLst/>
                <a:latin typeface="+mn-lt"/>
                <a:ea typeface="+mn-ea"/>
                <a:cs typeface="+mn-cs"/>
              </a:rPr>
              <a:t> front-end </a:t>
            </a:r>
            <a:r>
              <a:rPr lang="en-US" sz="1200" b="0" i="0" u="none" strike="noStrike" kern="1200" dirty="0">
                <a:solidFill>
                  <a:schemeClr val="tx1"/>
                </a:solidFill>
                <a:effectLst/>
                <a:latin typeface="+mn-lt"/>
                <a:ea typeface="+mn-ea"/>
                <a:cs typeface="+mn-cs"/>
                <a:hlinkClick r:id="rId4" tooltip="Web application framework"/>
              </a:rPr>
              <a:t>web application framework</a:t>
            </a:r>
            <a:r>
              <a:rPr lang="en-US" sz="1200" b="0" i="0" kern="1200" dirty="0">
                <a:solidFill>
                  <a:schemeClr val="tx1"/>
                </a:solidFill>
                <a:effectLst/>
                <a:latin typeface="+mn-lt"/>
                <a:ea typeface="+mn-ea"/>
                <a:cs typeface="+mn-cs"/>
              </a:rPr>
              <a:t> mainly maintained by </a:t>
            </a:r>
            <a:r>
              <a:rPr lang="en-US" sz="1200" b="0" i="0" u="none" strike="noStrike" kern="1200" dirty="0">
                <a:solidFill>
                  <a:schemeClr val="tx1"/>
                </a:solidFill>
                <a:effectLst/>
                <a:latin typeface="+mn-lt"/>
                <a:ea typeface="+mn-ea"/>
                <a:cs typeface="+mn-cs"/>
                <a:hlinkClick r:id="rId5" tooltip="Google"/>
              </a:rPr>
              <a:t>Google</a:t>
            </a:r>
            <a:r>
              <a:rPr lang="en-US" sz="1200" b="0" i="0" kern="1200" dirty="0">
                <a:solidFill>
                  <a:schemeClr val="tx1"/>
                </a:solidFill>
                <a:effectLst/>
                <a:latin typeface="+mn-lt"/>
                <a:ea typeface="+mn-ea"/>
                <a:cs typeface="+mn-cs"/>
              </a:rPr>
              <a:t> and by a community of individuals and corporations to address many of the challenges encountered in developing </a:t>
            </a:r>
            <a:r>
              <a:rPr lang="en-US" sz="1200" b="0" i="0" u="none" strike="noStrike" kern="1200" dirty="0">
                <a:solidFill>
                  <a:schemeClr val="tx1"/>
                </a:solidFill>
                <a:effectLst/>
                <a:latin typeface="+mn-lt"/>
                <a:ea typeface="+mn-ea"/>
                <a:cs typeface="+mn-cs"/>
                <a:hlinkClick r:id="rId6" tooltip="Single-page application"/>
              </a:rPr>
              <a:t>single-page applications</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“AngularJS is a structural framework for dynamic web apps. It lets you use HTML as your template language and lets you extend HTML’s syntax to express your application’s components clearly and succinctly. </a:t>
            </a:r>
            <a:r>
              <a:rPr lang="en-US" sz="1200" b="0" i="0" kern="1200" dirty="0" err="1">
                <a:solidFill>
                  <a:schemeClr val="tx1"/>
                </a:solidFill>
                <a:effectLst/>
                <a:latin typeface="+mn-lt"/>
                <a:ea typeface="+mn-ea"/>
                <a:cs typeface="+mn-cs"/>
              </a:rPr>
              <a:t>Angular’s</a:t>
            </a:r>
            <a:r>
              <a:rPr lang="en-US" sz="1200" b="0" i="0" kern="1200" dirty="0">
                <a:solidFill>
                  <a:schemeClr val="tx1"/>
                </a:solidFill>
                <a:effectLst/>
                <a:latin typeface="+mn-lt"/>
                <a:ea typeface="+mn-ea"/>
                <a:cs typeface="+mn-cs"/>
              </a:rPr>
              <a:t> data binding and dependency injection eliminate much of the code you currently have to write. And it all happens within the browser, making it an ideal partner with any server technology</a:t>
            </a:r>
            <a:endParaRPr lang="en-US" dirty="0"/>
          </a:p>
        </p:txBody>
      </p:sp>
      <p:sp>
        <p:nvSpPr>
          <p:cNvPr id="4" name="Slide Number Placeholder 3"/>
          <p:cNvSpPr>
            <a:spLocks noGrp="1"/>
          </p:cNvSpPr>
          <p:nvPr>
            <p:ph type="sldNum" sz="quarter" idx="10"/>
          </p:nvPr>
        </p:nvSpPr>
        <p:spPr/>
        <p:txBody>
          <a:bodyPr/>
          <a:lstStyle/>
          <a:p>
            <a:fld id="{CCF9A6AB-0899-4C5F-8316-59FA1D3E3297}" type="slidenum">
              <a:rPr lang="en-US" smtClean="0"/>
              <a:t>9</a:t>
            </a:fld>
            <a:endParaRPr lang="en-US"/>
          </a:p>
        </p:txBody>
      </p:sp>
    </p:spTree>
    <p:extLst>
      <p:ext uri="{BB962C8B-B14F-4D97-AF65-F5344CB8AC3E}">
        <p14:creationId xmlns:p14="http://schemas.microsoft.com/office/powerpoint/2010/main" val="765193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 page loads</a:t>
            </a:r>
          </a:p>
          <a:p>
            <a:r>
              <a:rPr lang="en-US" dirty="0"/>
              <a:t>Web page loads the application module</a:t>
            </a:r>
          </a:p>
          <a:p>
            <a:r>
              <a:rPr lang="en-US" dirty="0"/>
              <a:t>The module is configured with routes</a:t>
            </a:r>
          </a:p>
          <a:p>
            <a:r>
              <a:rPr lang="en-US" dirty="0"/>
              <a:t>The routes execute and loads the View and the Controller</a:t>
            </a:r>
          </a:p>
          <a:p>
            <a:r>
              <a:rPr lang="en-US" dirty="0"/>
              <a:t>Services are created and injected into the Controller</a:t>
            </a:r>
          </a:p>
          <a:p>
            <a:r>
              <a:rPr lang="en-US" dirty="0"/>
              <a:t>The view is added to the web page</a:t>
            </a:r>
          </a:p>
          <a:p>
            <a:r>
              <a:rPr lang="en-US" dirty="0"/>
              <a:t>The scope is bound to the view and the Controller</a:t>
            </a:r>
          </a:p>
        </p:txBody>
      </p:sp>
      <p:sp>
        <p:nvSpPr>
          <p:cNvPr id="4" name="Slide Number Placeholder 3"/>
          <p:cNvSpPr>
            <a:spLocks noGrp="1"/>
          </p:cNvSpPr>
          <p:nvPr>
            <p:ph type="sldNum" sz="quarter" idx="10"/>
          </p:nvPr>
        </p:nvSpPr>
        <p:spPr/>
        <p:txBody>
          <a:bodyPr/>
          <a:lstStyle/>
          <a:p>
            <a:fld id="{CCF9A6AB-0899-4C5F-8316-59FA1D3E3297}" type="slidenum">
              <a:rPr lang="en-US" smtClean="0"/>
              <a:t>10</a:t>
            </a:fld>
            <a:endParaRPr lang="en-US"/>
          </a:p>
        </p:txBody>
      </p:sp>
    </p:spTree>
    <p:extLst>
      <p:ext uri="{BB962C8B-B14F-4D97-AF65-F5344CB8AC3E}">
        <p14:creationId xmlns:p14="http://schemas.microsoft.com/office/powerpoint/2010/main" val="3924619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3780-F2E8-46E3-8AEC-DDE51DDE8E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85194D-BC7D-49B0-9203-8621C78386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00EDF4-9B0F-4DDA-8F4B-3A0106FA2AA7}"/>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8009008B-E831-4D5A-81DE-33E03EA15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DF2FE0-AD47-4283-A329-779A69579ACF}"/>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40498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D512-6422-4FC1-B9BA-3D195C178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D3D313-86A5-4278-8562-D81F5C08ED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ACE06-1D8C-4EBA-B1A5-410642DFA605}"/>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759A938A-4191-47B2-B7FE-E2D1B0AF6A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5EA09-27F1-456E-9FCC-AB9D23D7B6D5}"/>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541928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116C-367B-4F7B-A797-8D890EEA13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44056F-F088-4345-AA4E-F1E765258C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04264C-C6E8-424A-9019-AE8101BD2C2F}"/>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2F4468D7-0A65-4301-BF7E-334BC53F0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86311-B8D7-44D0-AFD3-54EF6E56118C}"/>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415042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A385-A1DE-419A-8B35-D37E8E690F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CF1654-1BBD-4A66-BCBD-BACAFFDCC1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672EF6-6DA9-4795-8B87-6CFD9F73E8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143986-5F30-432D-86C8-CE0F84CE2FCF}"/>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6" name="Footer Placeholder 5">
            <a:extLst>
              <a:ext uri="{FF2B5EF4-FFF2-40B4-BE49-F238E27FC236}">
                <a16:creationId xmlns:a16="http://schemas.microsoft.com/office/drawing/2014/main" id="{33B0472E-3AB5-4C8D-ADA7-933EB41E55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8D545E-9DC7-4860-8D4E-28878506A2BA}"/>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382212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9104-59A8-4619-96D8-EBE79888FF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A9BC64-2DE9-4B62-B975-EAB22051B9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DC1A67-9969-4125-B263-02A3EA59243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104A73-B22C-4796-A512-42084EEB6D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61A150-8C7B-4232-8E5B-EFA9CDAD39C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CF0645-6024-4001-AD3A-7DE99C64B746}"/>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8" name="Footer Placeholder 7">
            <a:extLst>
              <a:ext uri="{FF2B5EF4-FFF2-40B4-BE49-F238E27FC236}">
                <a16:creationId xmlns:a16="http://schemas.microsoft.com/office/drawing/2014/main" id="{A5911DD8-9B83-476C-A735-1A2202F8C5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D7EB19-CE5A-4DE3-9E78-4FDD9F40EB49}"/>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045444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1AF8-15DF-428B-B345-4815DC2ECC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311B3B-DF3E-43BC-A9FB-49964E6FA199}"/>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4" name="Footer Placeholder 3">
            <a:extLst>
              <a:ext uri="{FF2B5EF4-FFF2-40B4-BE49-F238E27FC236}">
                <a16:creationId xmlns:a16="http://schemas.microsoft.com/office/drawing/2014/main" id="{56AFE0DC-CBDC-4F12-9140-9DD030E583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4D2F52-C215-4A24-8EE9-B4334DEE9F56}"/>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231699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B3A259-43FF-4B6D-B083-DC1572EB9DC5}"/>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3" name="Footer Placeholder 2">
            <a:extLst>
              <a:ext uri="{FF2B5EF4-FFF2-40B4-BE49-F238E27FC236}">
                <a16:creationId xmlns:a16="http://schemas.microsoft.com/office/drawing/2014/main" id="{B55C40FF-0DA5-48FB-8C89-C841CCCE2C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8798F3-A51A-43F6-95C5-6534DC9FE8C7}"/>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00236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483D-A979-4097-BB44-F76CD546FC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15CBA3-2FF6-4EBA-AF71-707B8A5191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C09A32-F011-4E15-83D0-5CEDBA630E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A46419-0434-4F3F-8123-CB0D8EF8ECB6}"/>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6" name="Footer Placeholder 5">
            <a:extLst>
              <a:ext uri="{FF2B5EF4-FFF2-40B4-BE49-F238E27FC236}">
                <a16:creationId xmlns:a16="http://schemas.microsoft.com/office/drawing/2014/main" id="{8E316F84-1E55-4100-BD62-36E2EBDB95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6E6604-F58F-471F-85F0-65BB9CCF3FC5}"/>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91184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CEEB5-EB9D-4902-BE10-6C10CB11E8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05B4DB-3819-4A14-A9B9-C40C809182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85F8DA-51C9-4577-A8DF-0A6E9E9BF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6998B7-8161-40AC-BA43-79F472DF6942}"/>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6" name="Footer Placeholder 5">
            <a:extLst>
              <a:ext uri="{FF2B5EF4-FFF2-40B4-BE49-F238E27FC236}">
                <a16:creationId xmlns:a16="http://schemas.microsoft.com/office/drawing/2014/main" id="{E5E25D1F-4ABD-4AB4-BCFD-1E8114BB7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D7305F-86B4-4D92-A968-611D37DD3BFE}"/>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2436761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F340-92C1-4FEE-B23D-CBB10789AC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88C4C3-45D4-421A-B2F6-A59493270D0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81F3F-3FDE-473D-82DB-80300199F851}"/>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B35A78E7-1A2A-463B-AEFF-1629279047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89B198-896C-4033-8066-60DBD3F92489}"/>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818561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24608-E317-4A81-AEAD-1D50679DF9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E7AA3E-A959-4841-9169-183A8E6F760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80DD03-CAD4-4DA0-8C6C-7D5FD570F7F6}"/>
              </a:ext>
            </a:extLst>
          </p:cNvPr>
          <p:cNvSpPr>
            <a:spLocks noGrp="1"/>
          </p:cNvSpPr>
          <p:nvPr>
            <p:ph type="dt" sz="half" idx="10"/>
          </p:nvPr>
        </p:nvSpPr>
        <p:spPr/>
        <p:txBody>
          <a:body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518EE6B3-440E-410A-AB1F-872936E9A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D60E5-CD8A-4A79-AF19-394292111BC3}"/>
              </a:ext>
            </a:extLst>
          </p:cNvPr>
          <p:cNvSpPr>
            <a:spLocks noGrp="1"/>
          </p:cNvSpPr>
          <p:nvPr>
            <p:ph type="sldNum" sz="quarter" idx="12"/>
          </p:nvPr>
        </p:nvSpPr>
        <p:spPr/>
        <p:txBody>
          <a:bodyPr/>
          <a:lstStyle/>
          <a:p>
            <a:fld id="{EB1F8ECB-4C0C-40E4-9565-D1A94E7F4648}" type="slidenum">
              <a:rPr lang="en-US" smtClean="0"/>
              <a:t>‹#›</a:t>
            </a:fld>
            <a:endParaRPr lang="en-US"/>
          </a:p>
        </p:txBody>
      </p:sp>
    </p:spTree>
    <p:extLst>
      <p:ext uri="{BB962C8B-B14F-4D97-AF65-F5344CB8AC3E}">
        <p14:creationId xmlns:p14="http://schemas.microsoft.com/office/powerpoint/2010/main" val="167492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4A4BFF-D207-453C-9707-8176AD27E2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FD0DAD-2A07-4000-9155-3C3F9DF6EF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5A88D-D539-4D77-8938-D2163F26EE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DEF245-1BFF-40EA-BD0A-65C18D826779}" type="datetimeFigureOut">
              <a:rPr lang="en-US" smtClean="0"/>
              <a:t>2/27/2018</a:t>
            </a:fld>
            <a:endParaRPr lang="en-US"/>
          </a:p>
        </p:txBody>
      </p:sp>
      <p:sp>
        <p:nvSpPr>
          <p:cNvPr id="5" name="Footer Placeholder 4">
            <a:extLst>
              <a:ext uri="{FF2B5EF4-FFF2-40B4-BE49-F238E27FC236}">
                <a16:creationId xmlns:a16="http://schemas.microsoft.com/office/drawing/2014/main" id="{225E4FB8-E10E-4C2F-B792-B114EFFF69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532656-CFE2-485F-AF1F-A0E4E761A1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F8ECB-4C0C-40E4-9565-D1A94E7F4648}" type="slidenum">
              <a:rPr lang="en-US" smtClean="0"/>
              <a:t>‹#›</a:t>
            </a:fld>
            <a:endParaRPr lang="en-US"/>
          </a:p>
        </p:txBody>
      </p:sp>
    </p:spTree>
    <p:extLst>
      <p:ext uri="{BB962C8B-B14F-4D97-AF65-F5344CB8AC3E}">
        <p14:creationId xmlns:p14="http://schemas.microsoft.com/office/powerpoint/2010/main" val="3432782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E9C4-607B-415A-AB18-B850308201D0}"/>
              </a:ext>
            </a:extLst>
          </p:cNvPr>
          <p:cNvSpPr>
            <a:spLocks noGrp="1"/>
          </p:cNvSpPr>
          <p:nvPr>
            <p:ph type="ctrTitle"/>
          </p:nvPr>
        </p:nvSpPr>
        <p:spPr/>
        <p:txBody>
          <a:bodyPr/>
          <a:lstStyle/>
          <a:p>
            <a:r>
              <a:rPr lang="en-US" dirty="0"/>
              <a:t>Automated Agriculture System</a:t>
            </a:r>
          </a:p>
        </p:txBody>
      </p:sp>
      <p:sp>
        <p:nvSpPr>
          <p:cNvPr id="3" name="Subtitle 2">
            <a:extLst>
              <a:ext uri="{FF2B5EF4-FFF2-40B4-BE49-F238E27FC236}">
                <a16:creationId xmlns:a16="http://schemas.microsoft.com/office/drawing/2014/main" id="{AD0C0964-A596-4947-AB40-76C6DD17CFB3}"/>
              </a:ext>
            </a:extLst>
          </p:cNvPr>
          <p:cNvSpPr>
            <a:spLocks noGrp="1"/>
          </p:cNvSpPr>
          <p:nvPr>
            <p:ph type="subTitle" idx="1"/>
          </p:nvPr>
        </p:nvSpPr>
        <p:spPr>
          <a:xfrm>
            <a:off x="1524000" y="4698608"/>
            <a:ext cx="9144000" cy="559191"/>
          </a:xfrm>
        </p:spPr>
        <p:txBody>
          <a:bodyPr/>
          <a:lstStyle/>
          <a:p>
            <a:pPr algn="r"/>
            <a:r>
              <a:rPr lang="en-US" dirty="0"/>
              <a:t>Wenzong Tong</a:t>
            </a:r>
          </a:p>
        </p:txBody>
      </p:sp>
    </p:spTree>
    <p:extLst>
      <p:ext uri="{BB962C8B-B14F-4D97-AF65-F5344CB8AC3E}">
        <p14:creationId xmlns:p14="http://schemas.microsoft.com/office/powerpoint/2010/main" val="1269484545"/>
      </p:ext>
    </p:extLst>
  </p:cSld>
  <p:clrMapOvr>
    <a:masterClrMapping/>
  </p:clrMapOvr>
  <mc:AlternateContent xmlns:mc="http://schemas.openxmlformats.org/markup-compatibility/2006" xmlns:p14="http://schemas.microsoft.com/office/powerpoint/2010/main">
    <mc:Choice Requires="p14">
      <p:transition spd="slow" p14:dur="2000" advTm="11132"/>
    </mc:Choice>
    <mc:Fallback xmlns="">
      <p:transition spd="slow" advTm="111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65D5-64E8-4D3F-BD24-0AD48EB97A9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118112F-98AE-453B-9D20-A457F977699B}"/>
              </a:ext>
            </a:extLst>
          </p:cNvPr>
          <p:cNvSpPr>
            <a:spLocks noGrp="1"/>
          </p:cNvSpPr>
          <p:nvPr>
            <p:ph idx="1"/>
          </p:nvPr>
        </p:nvSpPr>
        <p:spPr>
          <a:xfrm>
            <a:off x="838200" y="1825625"/>
            <a:ext cx="10515600" cy="3837238"/>
          </a:xfrm>
        </p:spPr>
        <p:txBody>
          <a:bodyPr>
            <a:normAutofit/>
          </a:bodyPr>
          <a:lstStyle/>
          <a:p>
            <a:r>
              <a:rPr lang="en-US" dirty="0"/>
              <a:t>Modern Agriculture needs more accurate techniques to keep high crop yield.  </a:t>
            </a:r>
          </a:p>
          <a:p>
            <a:r>
              <a:rPr lang="en-US" dirty="0"/>
              <a:t>To achieve these goals, the farmland itself should provide a lot of information so farmers can react properly. </a:t>
            </a:r>
          </a:p>
          <a:p>
            <a:r>
              <a:rPr lang="en-US" dirty="0"/>
              <a:t>In our project, I am going to build an automated agriculture system with </a:t>
            </a:r>
            <a:r>
              <a:rPr lang="en-US" dirty="0" err="1"/>
              <a:t>nodejs</a:t>
            </a:r>
            <a:r>
              <a:rPr lang="en-US" dirty="0"/>
              <a:t> and MongoDB database. </a:t>
            </a:r>
          </a:p>
          <a:p>
            <a:r>
              <a:rPr lang="en-US" dirty="0"/>
              <a:t>And users will also be able to monitoring their farming information by web application.</a:t>
            </a:r>
          </a:p>
        </p:txBody>
      </p:sp>
    </p:spTree>
    <p:extLst>
      <p:ext uri="{BB962C8B-B14F-4D97-AF65-F5344CB8AC3E}">
        <p14:creationId xmlns:p14="http://schemas.microsoft.com/office/powerpoint/2010/main" val="2332844730"/>
      </p:ext>
    </p:extLst>
  </p:cSld>
  <p:clrMapOvr>
    <a:masterClrMapping/>
  </p:clrMapOvr>
  <mc:AlternateContent xmlns:mc="http://schemas.openxmlformats.org/markup-compatibility/2006" xmlns:p14="http://schemas.microsoft.com/office/powerpoint/2010/main">
    <mc:Choice Requires="p14">
      <p:transition spd="slow" p14:dur="2000" advTm="204757"/>
    </mc:Choice>
    <mc:Fallback xmlns="">
      <p:transition spd="slow" advTm="20475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13572-32DF-4612-A762-3F19EB09F7D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B861172-A903-48AC-9002-C5E0EA68D46F}"/>
              </a:ext>
            </a:extLst>
          </p:cNvPr>
          <p:cNvSpPr>
            <a:spLocks noGrp="1"/>
          </p:cNvSpPr>
          <p:nvPr>
            <p:ph idx="1"/>
          </p:nvPr>
        </p:nvSpPr>
        <p:spPr/>
        <p:txBody>
          <a:bodyPr/>
          <a:lstStyle/>
          <a:p>
            <a:pPr lvl="0"/>
            <a:r>
              <a:rPr lang="en-US" dirty="0"/>
              <a:t>Should use MongoDB to </a:t>
            </a:r>
            <a:r>
              <a:rPr lang="en-US" altLang="zh-CN" dirty="0"/>
              <a:t>store</a:t>
            </a:r>
            <a:r>
              <a:rPr lang="en-US" dirty="0"/>
              <a:t> farmland information</a:t>
            </a:r>
          </a:p>
          <a:p>
            <a:pPr lvl="0"/>
            <a:r>
              <a:rPr lang="en-US" dirty="0"/>
              <a:t>Should use node server to retrieve sensor data from </a:t>
            </a:r>
            <a:r>
              <a:rPr lang="en-US" dirty="0" err="1"/>
              <a:t>BeagleBone</a:t>
            </a:r>
            <a:r>
              <a:rPr lang="en-US" dirty="0"/>
              <a:t> Black</a:t>
            </a:r>
          </a:p>
          <a:p>
            <a:pPr lvl="0"/>
            <a:r>
              <a:rPr lang="en-US" dirty="0"/>
              <a:t>Should use web application to deliver the project</a:t>
            </a:r>
          </a:p>
          <a:p>
            <a:pPr lvl="0"/>
            <a:r>
              <a:rPr lang="en-US" dirty="0"/>
              <a:t>Should have user login</a:t>
            </a:r>
          </a:p>
          <a:p>
            <a:pPr lvl="0"/>
            <a:r>
              <a:rPr lang="en-US" dirty="0"/>
              <a:t>Should use </a:t>
            </a:r>
            <a:r>
              <a:rPr lang="en-US" dirty="0" err="1"/>
              <a:t>BeagleBone</a:t>
            </a:r>
            <a:r>
              <a:rPr lang="en-US" dirty="0"/>
              <a:t> Black RESTful Service to send data to Database</a:t>
            </a:r>
          </a:p>
          <a:p>
            <a:endParaRPr lang="en-US" dirty="0"/>
          </a:p>
        </p:txBody>
      </p:sp>
    </p:spTree>
    <p:extLst>
      <p:ext uri="{BB962C8B-B14F-4D97-AF65-F5344CB8AC3E}">
        <p14:creationId xmlns:p14="http://schemas.microsoft.com/office/powerpoint/2010/main" val="3501255129"/>
      </p:ext>
    </p:extLst>
  </p:cSld>
  <p:clrMapOvr>
    <a:masterClrMapping/>
  </p:clrMapOvr>
  <mc:AlternateContent xmlns:mc="http://schemas.openxmlformats.org/markup-compatibility/2006" xmlns:p14="http://schemas.microsoft.com/office/powerpoint/2010/main">
    <mc:Choice Requires="p14">
      <p:transition spd="slow" p14:dur="2000" advTm="93404"/>
    </mc:Choice>
    <mc:Fallback xmlns="">
      <p:transition spd="slow" advTm="934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2E97-2BCB-436C-A5E4-E7C8A1F2D2E0}"/>
              </a:ext>
            </a:extLst>
          </p:cNvPr>
          <p:cNvSpPr>
            <a:spLocks noGrp="1"/>
          </p:cNvSpPr>
          <p:nvPr>
            <p:ph type="title"/>
          </p:nvPr>
        </p:nvSpPr>
        <p:spPr/>
        <p:txBody>
          <a:bodyPr/>
          <a:lstStyle/>
          <a:p>
            <a:r>
              <a:rPr lang="en-US" dirty="0"/>
              <a:t>Introduction</a:t>
            </a:r>
          </a:p>
        </p:txBody>
      </p:sp>
      <p:pic>
        <p:nvPicPr>
          <p:cNvPr id="4" name="Content Placeholder 3">
            <a:extLst>
              <a:ext uri="{FF2B5EF4-FFF2-40B4-BE49-F238E27FC236}">
                <a16:creationId xmlns:a16="http://schemas.microsoft.com/office/drawing/2014/main" id="{5D6C1B10-B3B9-4D5D-A201-F832B4C68B8C}"/>
              </a:ext>
            </a:extLst>
          </p:cNvPr>
          <p:cNvPicPr>
            <a:picLocks noGrp="1" noChangeAspect="1"/>
          </p:cNvPicPr>
          <p:nvPr>
            <p:ph idx="1"/>
          </p:nvPr>
        </p:nvPicPr>
        <p:blipFill>
          <a:blip r:embed="rId2"/>
          <a:stretch>
            <a:fillRect/>
          </a:stretch>
        </p:blipFill>
        <p:spPr>
          <a:xfrm>
            <a:off x="1713809" y="1690688"/>
            <a:ext cx="8309420" cy="4246806"/>
          </a:xfrm>
          <a:prstGeom prst="rect">
            <a:avLst/>
          </a:prstGeom>
        </p:spPr>
      </p:pic>
    </p:spTree>
    <p:extLst>
      <p:ext uri="{BB962C8B-B14F-4D97-AF65-F5344CB8AC3E}">
        <p14:creationId xmlns:p14="http://schemas.microsoft.com/office/powerpoint/2010/main" val="14903156"/>
      </p:ext>
    </p:extLst>
  </p:cSld>
  <p:clrMapOvr>
    <a:masterClrMapping/>
  </p:clrMapOvr>
  <mc:AlternateContent xmlns:mc="http://schemas.openxmlformats.org/markup-compatibility/2006" xmlns:p14="http://schemas.microsoft.com/office/powerpoint/2010/main">
    <mc:Choice Requires="p14">
      <p:transition spd="slow" p14:dur="2000" advTm="128411"/>
    </mc:Choice>
    <mc:Fallback xmlns="">
      <p:transition spd="slow" advTm="12841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D370-9D01-4ED2-92F4-C7D8884C5853}"/>
              </a:ext>
            </a:extLst>
          </p:cNvPr>
          <p:cNvSpPr>
            <a:spLocks noGrp="1"/>
          </p:cNvSpPr>
          <p:nvPr>
            <p:ph type="title"/>
          </p:nvPr>
        </p:nvSpPr>
        <p:spPr/>
        <p:txBody>
          <a:bodyPr/>
          <a:lstStyle/>
          <a:p>
            <a:r>
              <a:rPr lang="en-US" dirty="0"/>
              <a:t>NodeJS</a:t>
            </a:r>
          </a:p>
        </p:txBody>
      </p:sp>
      <p:sp>
        <p:nvSpPr>
          <p:cNvPr id="3" name="Content Placeholder 2">
            <a:extLst>
              <a:ext uri="{FF2B5EF4-FFF2-40B4-BE49-F238E27FC236}">
                <a16:creationId xmlns:a16="http://schemas.microsoft.com/office/drawing/2014/main" id="{AFA62142-AB52-4474-B2DA-0BF1A96EB6CB}"/>
              </a:ext>
            </a:extLst>
          </p:cNvPr>
          <p:cNvSpPr>
            <a:spLocks noGrp="1"/>
          </p:cNvSpPr>
          <p:nvPr>
            <p:ph idx="1"/>
          </p:nvPr>
        </p:nvSpPr>
        <p:spPr/>
        <p:txBody>
          <a:bodyPr/>
          <a:lstStyle/>
          <a:p>
            <a:r>
              <a:rPr lang="en-US" dirty="0"/>
              <a:t>Runs on JavaScript framework</a:t>
            </a:r>
          </a:p>
          <a:p>
            <a:r>
              <a:rPr lang="en-US" dirty="0"/>
              <a:t>Server-side Scripting</a:t>
            </a:r>
          </a:p>
          <a:p>
            <a:r>
              <a:rPr lang="en-US" dirty="0"/>
              <a:t>Based on Chrome’s V8 engine</a:t>
            </a:r>
          </a:p>
          <a:p>
            <a:r>
              <a:rPr lang="en-US" dirty="0"/>
              <a:t>Runs a single-threaded apartment model</a:t>
            </a:r>
          </a:p>
        </p:txBody>
      </p:sp>
    </p:spTree>
    <p:extLst>
      <p:ext uri="{BB962C8B-B14F-4D97-AF65-F5344CB8AC3E}">
        <p14:creationId xmlns:p14="http://schemas.microsoft.com/office/powerpoint/2010/main" val="4291861074"/>
      </p:ext>
    </p:extLst>
  </p:cSld>
  <p:clrMapOvr>
    <a:masterClrMapping/>
  </p:clrMapOvr>
  <mc:AlternateContent xmlns:mc="http://schemas.openxmlformats.org/markup-compatibility/2006" xmlns:p14="http://schemas.microsoft.com/office/powerpoint/2010/main">
    <mc:Choice Requires="p14">
      <p:transition spd="slow" p14:dur="2000" advTm="29456"/>
    </mc:Choice>
    <mc:Fallback xmlns="">
      <p:transition spd="slow" advTm="2945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3C4EC-22F3-405D-AE51-1E0B15339F47}"/>
              </a:ext>
            </a:extLst>
          </p:cNvPr>
          <p:cNvSpPr>
            <a:spLocks noGrp="1"/>
          </p:cNvSpPr>
          <p:nvPr>
            <p:ph type="title"/>
          </p:nvPr>
        </p:nvSpPr>
        <p:spPr/>
        <p:txBody>
          <a:bodyPr/>
          <a:lstStyle/>
          <a:p>
            <a:r>
              <a:rPr lang="en-US" dirty="0"/>
              <a:t>Mongo DB</a:t>
            </a:r>
          </a:p>
        </p:txBody>
      </p:sp>
      <p:sp>
        <p:nvSpPr>
          <p:cNvPr id="3" name="Content Placeholder 2">
            <a:extLst>
              <a:ext uri="{FF2B5EF4-FFF2-40B4-BE49-F238E27FC236}">
                <a16:creationId xmlns:a16="http://schemas.microsoft.com/office/drawing/2014/main" id="{07E31789-74BF-4F07-8255-8AF90C87C17D}"/>
              </a:ext>
            </a:extLst>
          </p:cNvPr>
          <p:cNvSpPr>
            <a:spLocks noGrp="1"/>
          </p:cNvSpPr>
          <p:nvPr>
            <p:ph idx="1"/>
          </p:nvPr>
        </p:nvSpPr>
        <p:spPr/>
        <p:txBody>
          <a:bodyPr/>
          <a:lstStyle/>
          <a:p>
            <a:r>
              <a:rPr lang="en-US" dirty="0"/>
              <a:t>Open source</a:t>
            </a:r>
          </a:p>
          <a:p>
            <a:r>
              <a:rPr lang="en-US" dirty="0"/>
              <a:t>Cross-platform</a:t>
            </a:r>
          </a:p>
          <a:p>
            <a:r>
              <a:rPr lang="en-US" dirty="0"/>
              <a:t>Classified as a NoSQL</a:t>
            </a:r>
          </a:p>
        </p:txBody>
      </p:sp>
    </p:spTree>
    <p:extLst>
      <p:ext uri="{BB962C8B-B14F-4D97-AF65-F5344CB8AC3E}">
        <p14:creationId xmlns:p14="http://schemas.microsoft.com/office/powerpoint/2010/main" val="2676262275"/>
      </p:ext>
    </p:extLst>
  </p:cSld>
  <p:clrMapOvr>
    <a:masterClrMapping/>
  </p:clrMapOvr>
  <mc:AlternateContent xmlns:mc="http://schemas.openxmlformats.org/markup-compatibility/2006" xmlns:p14="http://schemas.microsoft.com/office/powerpoint/2010/main">
    <mc:Choice Requires="p14">
      <p:transition spd="slow" p14:dur="2000" advTm="12381"/>
    </mc:Choice>
    <mc:Fallback xmlns="">
      <p:transition spd="slow" advTm="1238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A451-331D-4B1F-9445-567B047FCDFC}"/>
              </a:ext>
            </a:extLst>
          </p:cNvPr>
          <p:cNvSpPr>
            <a:spLocks noGrp="1"/>
          </p:cNvSpPr>
          <p:nvPr>
            <p:ph type="title"/>
          </p:nvPr>
        </p:nvSpPr>
        <p:spPr/>
        <p:txBody>
          <a:bodyPr/>
          <a:lstStyle/>
          <a:p>
            <a:r>
              <a:rPr lang="en-US" dirty="0" err="1"/>
              <a:t>Comparsion</a:t>
            </a:r>
            <a:r>
              <a:rPr lang="en-US" dirty="0"/>
              <a:t> between SQL and NoSQL</a:t>
            </a:r>
          </a:p>
        </p:txBody>
      </p:sp>
      <p:graphicFrame>
        <p:nvGraphicFramePr>
          <p:cNvPr id="4" name="Content Placeholder 3">
            <a:extLst>
              <a:ext uri="{FF2B5EF4-FFF2-40B4-BE49-F238E27FC236}">
                <a16:creationId xmlns:a16="http://schemas.microsoft.com/office/drawing/2014/main" id="{D1310E94-5002-4DFA-964D-803F9045A157}"/>
              </a:ext>
            </a:extLst>
          </p:cNvPr>
          <p:cNvGraphicFramePr>
            <a:graphicFrameLocks noGrp="1"/>
          </p:cNvGraphicFramePr>
          <p:nvPr>
            <p:ph idx="1"/>
            <p:extLst>
              <p:ext uri="{D42A27DB-BD31-4B8C-83A1-F6EECF244321}">
                <p14:modId xmlns:p14="http://schemas.microsoft.com/office/powerpoint/2010/main" val="2688419912"/>
              </p:ext>
            </p:extLst>
          </p:nvPr>
        </p:nvGraphicFramePr>
        <p:xfrm>
          <a:off x="838200" y="1905836"/>
          <a:ext cx="8875816" cy="4106985"/>
        </p:xfrm>
        <a:graphic>
          <a:graphicData uri="http://schemas.openxmlformats.org/drawingml/2006/table">
            <a:tbl>
              <a:tblPr firstRow="1" bandRow="1">
                <a:tableStyleId>{073A0DAA-6AF3-43AB-8588-CEC1D06C72B9}</a:tableStyleId>
              </a:tblPr>
              <a:tblGrid>
                <a:gridCol w="4437908">
                  <a:extLst>
                    <a:ext uri="{9D8B030D-6E8A-4147-A177-3AD203B41FA5}">
                      <a16:colId xmlns:a16="http://schemas.microsoft.com/office/drawing/2014/main" val="3069487374"/>
                    </a:ext>
                  </a:extLst>
                </a:gridCol>
                <a:gridCol w="4437908">
                  <a:extLst>
                    <a:ext uri="{9D8B030D-6E8A-4147-A177-3AD203B41FA5}">
                      <a16:colId xmlns:a16="http://schemas.microsoft.com/office/drawing/2014/main" val="824631012"/>
                    </a:ext>
                  </a:extLst>
                </a:gridCol>
              </a:tblGrid>
              <a:tr h="821397">
                <a:tc>
                  <a:txBody>
                    <a:bodyPr/>
                    <a:lstStyle/>
                    <a:p>
                      <a:pPr algn="ctr"/>
                      <a:r>
                        <a:rPr lang="en-US" dirty="0"/>
                        <a:t>NoSQL</a:t>
                      </a:r>
                    </a:p>
                  </a:txBody>
                  <a:tcPr/>
                </a:tc>
                <a:tc>
                  <a:txBody>
                    <a:bodyPr/>
                    <a:lstStyle/>
                    <a:p>
                      <a:pPr algn="ctr"/>
                      <a:r>
                        <a:rPr lang="en-US" dirty="0"/>
                        <a:t>SQL</a:t>
                      </a:r>
                    </a:p>
                  </a:txBody>
                  <a:tcPr/>
                </a:tc>
                <a:extLst>
                  <a:ext uri="{0D108BD9-81ED-4DB2-BD59-A6C34878D82A}">
                    <a16:rowId xmlns:a16="http://schemas.microsoft.com/office/drawing/2014/main" val="2558592189"/>
                  </a:ext>
                </a:extLst>
              </a:tr>
              <a:tr h="821397">
                <a:tc>
                  <a:txBody>
                    <a:bodyPr/>
                    <a:lstStyle/>
                    <a:p>
                      <a:pPr algn="ctr"/>
                      <a:r>
                        <a:rPr lang="en-US" dirty="0"/>
                        <a:t>Offers</a:t>
                      </a:r>
                      <a:r>
                        <a:rPr lang="en-US" baseline="0" dirty="0"/>
                        <a:t> flexibility as not every record needs to store same properties</a:t>
                      </a:r>
                      <a:endParaRPr lang="en-US" dirty="0"/>
                    </a:p>
                  </a:txBody>
                  <a:tcPr/>
                </a:tc>
                <a:tc>
                  <a:txBody>
                    <a:bodyPr/>
                    <a:lstStyle/>
                    <a:p>
                      <a:pPr algn="ctr"/>
                      <a:r>
                        <a:rPr lang="en-US" dirty="0"/>
                        <a:t>Great</a:t>
                      </a:r>
                      <a:r>
                        <a:rPr lang="en-US" baseline="0" dirty="0"/>
                        <a:t> for solutions where every record needs to have same properties</a:t>
                      </a:r>
                      <a:endParaRPr lang="en-US" dirty="0"/>
                    </a:p>
                  </a:txBody>
                  <a:tcPr/>
                </a:tc>
                <a:extLst>
                  <a:ext uri="{0D108BD9-81ED-4DB2-BD59-A6C34878D82A}">
                    <a16:rowId xmlns:a16="http://schemas.microsoft.com/office/drawing/2014/main" val="3384982254"/>
                  </a:ext>
                </a:extLst>
              </a:tr>
              <a:tr h="821397">
                <a:tc>
                  <a:txBody>
                    <a:bodyPr/>
                    <a:lstStyle/>
                    <a:p>
                      <a:pPr algn="ctr"/>
                      <a:r>
                        <a:rPr lang="en-US" dirty="0"/>
                        <a:t>New properties can b</a:t>
                      </a:r>
                      <a:r>
                        <a:rPr lang="en-US" baseline="0" dirty="0"/>
                        <a:t>e added on fly</a:t>
                      </a:r>
                      <a:endParaRPr lang="en-US" dirty="0"/>
                    </a:p>
                  </a:txBody>
                  <a:tcPr/>
                </a:tc>
                <a:tc>
                  <a:txBody>
                    <a:bodyPr/>
                    <a:lstStyle/>
                    <a:p>
                      <a:pPr algn="ctr"/>
                      <a:r>
                        <a:rPr lang="en-US" dirty="0"/>
                        <a:t>Adding property</a:t>
                      </a:r>
                      <a:r>
                        <a:rPr lang="en-US" baseline="0" dirty="0"/>
                        <a:t> require altering schema and backfill data</a:t>
                      </a:r>
                      <a:endParaRPr lang="en-US" dirty="0"/>
                    </a:p>
                  </a:txBody>
                  <a:tcPr/>
                </a:tc>
                <a:extLst>
                  <a:ext uri="{0D108BD9-81ED-4DB2-BD59-A6C34878D82A}">
                    <a16:rowId xmlns:a16="http://schemas.microsoft.com/office/drawing/2014/main" val="3617672978"/>
                  </a:ext>
                </a:extLst>
              </a:tr>
              <a:tr h="821397">
                <a:tc>
                  <a:txBody>
                    <a:bodyPr/>
                    <a:lstStyle/>
                    <a:p>
                      <a:pPr algn="ctr"/>
                      <a:r>
                        <a:rPr lang="en-US" dirty="0"/>
                        <a:t>Relationships are often captured</a:t>
                      </a:r>
                      <a:r>
                        <a:rPr lang="en-US" baseline="0" dirty="0"/>
                        <a:t> by de-normalizing data</a:t>
                      </a:r>
                      <a:endParaRPr lang="en-US" dirty="0"/>
                    </a:p>
                  </a:txBody>
                  <a:tcPr/>
                </a:tc>
                <a:tc>
                  <a:txBody>
                    <a:bodyPr/>
                    <a:lstStyle/>
                    <a:p>
                      <a:pPr algn="ctr"/>
                      <a:r>
                        <a:rPr lang="en-US" dirty="0"/>
                        <a:t>Relationships are often captured in normalized model </a:t>
                      </a:r>
                    </a:p>
                  </a:txBody>
                  <a:tcPr/>
                </a:tc>
                <a:extLst>
                  <a:ext uri="{0D108BD9-81ED-4DB2-BD59-A6C34878D82A}">
                    <a16:rowId xmlns:a16="http://schemas.microsoft.com/office/drawing/2014/main" val="691346640"/>
                  </a:ext>
                </a:extLst>
              </a:tr>
              <a:tr h="821397">
                <a:tc>
                  <a:txBody>
                    <a:bodyPr/>
                    <a:lstStyle/>
                    <a:p>
                      <a:pPr algn="ctr"/>
                      <a:r>
                        <a:rPr lang="en-US" dirty="0"/>
                        <a:t>Good</a:t>
                      </a:r>
                      <a:r>
                        <a:rPr lang="en-US" baseline="0" dirty="0"/>
                        <a:t> for semi-structured, complex or nested Data</a:t>
                      </a:r>
                      <a:endParaRPr lang="en-US" dirty="0"/>
                    </a:p>
                  </a:txBody>
                  <a:tcPr/>
                </a:tc>
                <a:tc>
                  <a:txBody>
                    <a:bodyPr/>
                    <a:lstStyle/>
                    <a:p>
                      <a:pPr algn="ctr"/>
                      <a:r>
                        <a:rPr lang="en-US" dirty="0"/>
                        <a:t>Good for structured data</a:t>
                      </a:r>
                    </a:p>
                  </a:txBody>
                  <a:tcPr/>
                </a:tc>
                <a:extLst>
                  <a:ext uri="{0D108BD9-81ED-4DB2-BD59-A6C34878D82A}">
                    <a16:rowId xmlns:a16="http://schemas.microsoft.com/office/drawing/2014/main" val="2885227580"/>
                  </a:ext>
                </a:extLst>
              </a:tr>
            </a:tbl>
          </a:graphicData>
        </a:graphic>
      </p:graphicFrame>
    </p:spTree>
    <p:extLst>
      <p:ext uri="{BB962C8B-B14F-4D97-AF65-F5344CB8AC3E}">
        <p14:creationId xmlns:p14="http://schemas.microsoft.com/office/powerpoint/2010/main" val="1049260544"/>
      </p:ext>
    </p:extLst>
  </p:cSld>
  <p:clrMapOvr>
    <a:masterClrMapping/>
  </p:clrMapOvr>
  <mc:AlternateContent xmlns:mc="http://schemas.openxmlformats.org/markup-compatibility/2006" xmlns:p14="http://schemas.microsoft.com/office/powerpoint/2010/main">
    <mc:Choice Requires="p14">
      <p:transition spd="slow" p14:dur="2000" advTm="76683"/>
    </mc:Choice>
    <mc:Fallback xmlns="">
      <p:transition spd="slow" advTm="7668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D4C5-DE27-4956-918B-E9A396220B53}"/>
              </a:ext>
            </a:extLst>
          </p:cNvPr>
          <p:cNvSpPr>
            <a:spLocks noGrp="1"/>
          </p:cNvSpPr>
          <p:nvPr>
            <p:ph type="title"/>
          </p:nvPr>
        </p:nvSpPr>
        <p:spPr/>
        <p:txBody>
          <a:bodyPr/>
          <a:lstStyle/>
          <a:p>
            <a:r>
              <a:rPr lang="en-US" dirty="0"/>
              <a:t>Create MongoDB Database with Nodejs</a:t>
            </a:r>
          </a:p>
        </p:txBody>
      </p:sp>
      <p:pic>
        <p:nvPicPr>
          <p:cNvPr id="5" name="Picture 4">
            <a:extLst>
              <a:ext uri="{FF2B5EF4-FFF2-40B4-BE49-F238E27FC236}">
                <a16:creationId xmlns:a16="http://schemas.microsoft.com/office/drawing/2014/main" id="{2FDAEC64-3002-484E-B3CE-174B2EFD3132}"/>
              </a:ext>
            </a:extLst>
          </p:cNvPr>
          <p:cNvPicPr>
            <a:picLocks noChangeAspect="1"/>
          </p:cNvPicPr>
          <p:nvPr/>
        </p:nvPicPr>
        <p:blipFill>
          <a:blip r:embed="rId2"/>
          <a:stretch>
            <a:fillRect/>
          </a:stretch>
        </p:blipFill>
        <p:spPr>
          <a:xfrm>
            <a:off x="838200" y="1690688"/>
            <a:ext cx="7448550" cy="2009775"/>
          </a:xfrm>
          <a:prstGeom prst="rect">
            <a:avLst/>
          </a:prstGeom>
        </p:spPr>
      </p:pic>
      <p:pic>
        <p:nvPicPr>
          <p:cNvPr id="6" name="Picture 5">
            <a:extLst>
              <a:ext uri="{FF2B5EF4-FFF2-40B4-BE49-F238E27FC236}">
                <a16:creationId xmlns:a16="http://schemas.microsoft.com/office/drawing/2014/main" id="{E2702A84-5A2D-4D74-910E-5C9823344412}"/>
              </a:ext>
            </a:extLst>
          </p:cNvPr>
          <p:cNvPicPr>
            <a:picLocks noChangeAspect="1"/>
          </p:cNvPicPr>
          <p:nvPr/>
        </p:nvPicPr>
        <p:blipFill>
          <a:blip r:embed="rId3"/>
          <a:stretch>
            <a:fillRect/>
          </a:stretch>
        </p:blipFill>
        <p:spPr>
          <a:xfrm>
            <a:off x="838200" y="3700463"/>
            <a:ext cx="6943725" cy="2876550"/>
          </a:xfrm>
          <a:prstGeom prst="rect">
            <a:avLst/>
          </a:prstGeom>
        </p:spPr>
      </p:pic>
      <p:sp>
        <p:nvSpPr>
          <p:cNvPr id="7" name="TextBox 6">
            <a:extLst>
              <a:ext uri="{FF2B5EF4-FFF2-40B4-BE49-F238E27FC236}">
                <a16:creationId xmlns:a16="http://schemas.microsoft.com/office/drawing/2014/main" id="{7F4B4E12-8C6B-41CD-8281-C77BF7235A0F}"/>
              </a:ext>
            </a:extLst>
          </p:cNvPr>
          <p:cNvSpPr txBox="1"/>
          <p:nvPr/>
        </p:nvSpPr>
        <p:spPr>
          <a:xfrm>
            <a:off x="6245774" y="2433965"/>
            <a:ext cx="4081951" cy="523220"/>
          </a:xfrm>
          <a:prstGeom prst="rect">
            <a:avLst/>
          </a:prstGeom>
          <a:noFill/>
        </p:spPr>
        <p:txBody>
          <a:bodyPr wrap="none" rtlCol="0">
            <a:spAutoFit/>
          </a:bodyPr>
          <a:lstStyle/>
          <a:p>
            <a:r>
              <a:rPr lang="en-US" sz="2800" dirty="0"/>
              <a:t>Create MongoDB database</a:t>
            </a:r>
          </a:p>
        </p:txBody>
      </p:sp>
      <p:sp>
        <p:nvSpPr>
          <p:cNvPr id="8" name="TextBox 7">
            <a:extLst>
              <a:ext uri="{FF2B5EF4-FFF2-40B4-BE49-F238E27FC236}">
                <a16:creationId xmlns:a16="http://schemas.microsoft.com/office/drawing/2014/main" id="{F0E20B9F-C874-44D6-8B70-996E054DE0FA}"/>
              </a:ext>
            </a:extLst>
          </p:cNvPr>
          <p:cNvSpPr txBox="1"/>
          <p:nvPr/>
        </p:nvSpPr>
        <p:spPr>
          <a:xfrm>
            <a:off x="6245774" y="4443740"/>
            <a:ext cx="4121010" cy="954107"/>
          </a:xfrm>
          <a:prstGeom prst="rect">
            <a:avLst/>
          </a:prstGeom>
          <a:noFill/>
        </p:spPr>
        <p:txBody>
          <a:bodyPr wrap="square" rtlCol="0">
            <a:spAutoFit/>
          </a:bodyPr>
          <a:lstStyle/>
          <a:p>
            <a:r>
              <a:rPr lang="en-US" sz="2800" dirty="0"/>
              <a:t>Creating a Collection and insert into Database</a:t>
            </a:r>
          </a:p>
        </p:txBody>
      </p:sp>
    </p:spTree>
    <p:extLst>
      <p:ext uri="{BB962C8B-B14F-4D97-AF65-F5344CB8AC3E}">
        <p14:creationId xmlns:p14="http://schemas.microsoft.com/office/powerpoint/2010/main" val="237555536"/>
      </p:ext>
    </p:extLst>
  </p:cSld>
  <p:clrMapOvr>
    <a:masterClrMapping/>
  </p:clrMapOvr>
  <mc:AlternateContent xmlns:mc="http://schemas.openxmlformats.org/markup-compatibility/2006" xmlns:p14="http://schemas.microsoft.com/office/powerpoint/2010/main">
    <mc:Choice Requires="p14">
      <p:transition spd="slow" p14:dur="2000" advTm="83946"/>
    </mc:Choice>
    <mc:Fallback xmlns="">
      <p:transition spd="slow" advTm="8394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57F26-0080-4C5D-AB03-884A011DE35E}"/>
              </a:ext>
            </a:extLst>
          </p:cNvPr>
          <p:cNvSpPr>
            <a:spLocks noGrp="1"/>
          </p:cNvSpPr>
          <p:nvPr>
            <p:ph type="title"/>
          </p:nvPr>
        </p:nvSpPr>
        <p:spPr/>
        <p:txBody>
          <a:bodyPr/>
          <a:lstStyle/>
          <a:p>
            <a:r>
              <a:rPr lang="en-US" dirty="0"/>
              <a:t>AngularJS</a:t>
            </a:r>
          </a:p>
        </p:txBody>
      </p:sp>
      <p:sp>
        <p:nvSpPr>
          <p:cNvPr id="3" name="Content Placeholder 2">
            <a:extLst>
              <a:ext uri="{FF2B5EF4-FFF2-40B4-BE49-F238E27FC236}">
                <a16:creationId xmlns:a16="http://schemas.microsoft.com/office/drawing/2014/main" id="{4F0A0AA8-0E15-4F23-9070-6549BB29FF4B}"/>
              </a:ext>
            </a:extLst>
          </p:cNvPr>
          <p:cNvSpPr>
            <a:spLocks noGrp="1"/>
          </p:cNvSpPr>
          <p:nvPr>
            <p:ph idx="1"/>
          </p:nvPr>
        </p:nvSpPr>
        <p:spPr/>
        <p:txBody>
          <a:bodyPr/>
          <a:lstStyle/>
          <a:p>
            <a:r>
              <a:rPr lang="en-US" dirty="0"/>
              <a:t>create user interfaces and connect software components</a:t>
            </a:r>
          </a:p>
          <a:p>
            <a:r>
              <a:rPr lang="en-US" dirty="0"/>
              <a:t>adapts and extends traditional HTML to present dynamic content through two-way data-binding that allows for the automatic synchronization of models and views</a:t>
            </a:r>
          </a:p>
          <a:p>
            <a:r>
              <a:rPr lang="en-US" dirty="0"/>
              <a:t>AngularJS de-emphasizes explicit DOM(Document Object Model) manipulation with the goal of improving testability and performance.</a:t>
            </a:r>
          </a:p>
        </p:txBody>
      </p:sp>
    </p:spTree>
    <p:extLst>
      <p:ext uri="{BB962C8B-B14F-4D97-AF65-F5344CB8AC3E}">
        <p14:creationId xmlns:p14="http://schemas.microsoft.com/office/powerpoint/2010/main" val="1276885122"/>
      </p:ext>
    </p:extLst>
  </p:cSld>
  <p:clrMapOvr>
    <a:masterClrMapping/>
  </p:clrMapOvr>
  <mc:AlternateContent xmlns:mc="http://schemas.openxmlformats.org/markup-compatibility/2006" xmlns:p14="http://schemas.microsoft.com/office/powerpoint/2010/main">
    <mc:Choice Requires="p14">
      <p:transition spd="slow" p14:dur="2000" advTm="49373"/>
    </mc:Choice>
    <mc:Fallback xmlns="">
      <p:transition spd="slow" advTm="4937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DD9F-B1BE-40DE-9300-106E12E85A48}"/>
              </a:ext>
            </a:extLst>
          </p:cNvPr>
          <p:cNvSpPr>
            <a:spLocks noGrp="1"/>
          </p:cNvSpPr>
          <p:nvPr>
            <p:ph type="title"/>
          </p:nvPr>
        </p:nvSpPr>
        <p:spPr/>
        <p:txBody>
          <a:bodyPr/>
          <a:lstStyle/>
          <a:p>
            <a:r>
              <a:rPr lang="en-US" dirty="0"/>
              <a:t>AngularJS</a:t>
            </a:r>
          </a:p>
        </p:txBody>
      </p:sp>
      <p:pic>
        <p:nvPicPr>
          <p:cNvPr id="5" name="Content Placeholder 4">
            <a:extLst>
              <a:ext uri="{FF2B5EF4-FFF2-40B4-BE49-F238E27FC236}">
                <a16:creationId xmlns:a16="http://schemas.microsoft.com/office/drawing/2014/main" id="{C23BE379-E1AD-423D-97FA-DFA5595DA8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84951" y="1690688"/>
            <a:ext cx="4024986" cy="4351338"/>
          </a:xfrm>
        </p:spPr>
      </p:pic>
    </p:spTree>
    <p:extLst>
      <p:ext uri="{BB962C8B-B14F-4D97-AF65-F5344CB8AC3E}">
        <p14:creationId xmlns:p14="http://schemas.microsoft.com/office/powerpoint/2010/main" val="2440238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726A-6C8F-43C4-A46F-67F8A0DBF7F2}"/>
              </a:ext>
            </a:extLst>
          </p:cNvPr>
          <p:cNvSpPr>
            <a:spLocks noGrp="1"/>
          </p:cNvSpPr>
          <p:nvPr>
            <p:ph type="title"/>
          </p:nvPr>
        </p:nvSpPr>
        <p:spPr/>
        <p:txBody>
          <a:bodyPr/>
          <a:lstStyle/>
          <a:p>
            <a:r>
              <a:rPr lang="en-US" dirty="0"/>
              <a:t>Project Tasks</a:t>
            </a:r>
          </a:p>
        </p:txBody>
      </p:sp>
      <p:sp>
        <p:nvSpPr>
          <p:cNvPr id="3" name="Content Placeholder 2">
            <a:extLst>
              <a:ext uri="{FF2B5EF4-FFF2-40B4-BE49-F238E27FC236}">
                <a16:creationId xmlns:a16="http://schemas.microsoft.com/office/drawing/2014/main" id="{9827EB2E-C906-4CF0-B3BD-5E8B28FE80C5}"/>
              </a:ext>
            </a:extLst>
          </p:cNvPr>
          <p:cNvSpPr>
            <a:spLocks noGrp="1"/>
          </p:cNvSpPr>
          <p:nvPr>
            <p:ph idx="1"/>
          </p:nvPr>
        </p:nvSpPr>
        <p:spPr/>
        <p:txBody>
          <a:bodyPr/>
          <a:lstStyle/>
          <a:p>
            <a:pPr lvl="0"/>
            <a:r>
              <a:rPr lang="en-US" dirty="0"/>
              <a:t>Should collect information from sensors (temperature, soil PH value, humidity, illumination information)</a:t>
            </a:r>
          </a:p>
          <a:p>
            <a:pPr lvl="1"/>
            <a:r>
              <a:rPr lang="en-US" dirty="0"/>
              <a:t>Using </a:t>
            </a:r>
            <a:r>
              <a:rPr lang="en-US" dirty="0" err="1"/>
              <a:t>beaglebone</a:t>
            </a:r>
            <a:r>
              <a:rPr lang="en-US" dirty="0"/>
              <a:t> black to mock data and send it to </a:t>
            </a:r>
            <a:r>
              <a:rPr lang="en-US" dirty="0" err="1"/>
              <a:t>mongoDB</a:t>
            </a:r>
            <a:r>
              <a:rPr lang="en-US" dirty="0"/>
              <a:t> through RESTful service.</a:t>
            </a:r>
          </a:p>
        </p:txBody>
      </p:sp>
    </p:spTree>
    <p:extLst>
      <p:ext uri="{BB962C8B-B14F-4D97-AF65-F5344CB8AC3E}">
        <p14:creationId xmlns:p14="http://schemas.microsoft.com/office/powerpoint/2010/main" val="3667508032"/>
      </p:ext>
    </p:extLst>
  </p:cSld>
  <p:clrMapOvr>
    <a:masterClrMapping/>
  </p:clrMapOvr>
  <mc:AlternateContent xmlns:mc="http://schemas.openxmlformats.org/markup-compatibility/2006" xmlns:p14="http://schemas.microsoft.com/office/powerpoint/2010/main">
    <mc:Choice Requires="p14">
      <p:transition spd="slow" p14:dur="2000" advTm="721"/>
    </mc:Choice>
    <mc:Fallback xmlns="">
      <p:transition spd="slow" advTm="72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9F5E-BF21-4E37-AAB4-99D2B83ABC06}"/>
              </a:ext>
            </a:extLst>
          </p:cNvPr>
          <p:cNvSpPr>
            <a:spLocks noGrp="1"/>
          </p:cNvSpPr>
          <p:nvPr>
            <p:ph type="title"/>
          </p:nvPr>
        </p:nvSpPr>
        <p:spPr/>
        <p:txBody>
          <a:bodyPr/>
          <a:lstStyle/>
          <a:p>
            <a:r>
              <a:rPr lang="en-US" dirty="0"/>
              <a:t>Project Task</a:t>
            </a:r>
          </a:p>
        </p:txBody>
      </p:sp>
      <p:sp>
        <p:nvSpPr>
          <p:cNvPr id="3" name="Content Placeholder 2">
            <a:extLst>
              <a:ext uri="{FF2B5EF4-FFF2-40B4-BE49-F238E27FC236}">
                <a16:creationId xmlns:a16="http://schemas.microsoft.com/office/drawing/2014/main" id="{DF45AECC-D7FA-4BC0-9317-D5B9F12E5550}"/>
              </a:ext>
            </a:extLst>
          </p:cNvPr>
          <p:cNvSpPr>
            <a:spLocks noGrp="1"/>
          </p:cNvSpPr>
          <p:nvPr>
            <p:ph idx="1"/>
          </p:nvPr>
        </p:nvSpPr>
        <p:spPr/>
        <p:txBody>
          <a:bodyPr/>
          <a:lstStyle/>
          <a:p>
            <a:pPr lvl="0"/>
            <a:r>
              <a:rPr lang="en-US" dirty="0"/>
              <a:t>Should display farming information in a real map (google map).</a:t>
            </a:r>
          </a:p>
          <a:p>
            <a:pPr lvl="1"/>
            <a:r>
              <a:rPr lang="en-US" dirty="0"/>
              <a:t>Using google map API</a:t>
            </a:r>
          </a:p>
          <a:p>
            <a:pPr lvl="1"/>
            <a:r>
              <a:rPr lang="en-US" dirty="0"/>
              <a:t>Draw heatmap information to display retrieved sensor data.</a:t>
            </a:r>
          </a:p>
          <a:p>
            <a:pPr lvl="1"/>
            <a:r>
              <a:rPr lang="en-US" dirty="0"/>
              <a:t>Using </a:t>
            </a:r>
            <a:r>
              <a:rPr lang="en-US" dirty="0" err="1"/>
              <a:t>GeoJSON</a:t>
            </a:r>
            <a:r>
              <a:rPr lang="en-US" dirty="0"/>
              <a:t> provided by google.</a:t>
            </a:r>
          </a:p>
          <a:p>
            <a:pPr lvl="1"/>
            <a:r>
              <a:rPr lang="en-US" dirty="0"/>
              <a:t>Heatmap for PH level across the farmland</a:t>
            </a:r>
          </a:p>
          <a:p>
            <a:pPr marL="457200" lvl="1" indent="0">
              <a:buNone/>
            </a:pPr>
            <a:endParaRPr lang="en-US" dirty="0"/>
          </a:p>
        </p:txBody>
      </p:sp>
    </p:spTree>
    <p:extLst>
      <p:ext uri="{BB962C8B-B14F-4D97-AF65-F5344CB8AC3E}">
        <p14:creationId xmlns:p14="http://schemas.microsoft.com/office/powerpoint/2010/main" val="736026892"/>
      </p:ext>
    </p:extLst>
  </p:cSld>
  <p:clrMapOvr>
    <a:masterClrMapping/>
  </p:clrMapOvr>
  <mc:AlternateContent xmlns:mc="http://schemas.openxmlformats.org/markup-compatibility/2006" xmlns:p14="http://schemas.microsoft.com/office/powerpoint/2010/main">
    <mc:Choice Requires="p14">
      <p:transition spd="slow" p14:dur="2000" advTm="108614"/>
    </mc:Choice>
    <mc:Fallback xmlns="">
      <p:transition spd="slow" advTm="10861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DAFA-8434-473A-9630-FCF0F8DB322D}"/>
              </a:ext>
            </a:extLst>
          </p:cNvPr>
          <p:cNvSpPr>
            <a:spLocks noGrp="1"/>
          </p:cNvSpPr>
          <p:nvPr>
            <p:ph type="title"/>
          </p:nvPr>
        </p:nvSpPr>
        <p:spPr/>
        <p:txBody>
          <a:bodyPr/>
          <a:lstStyle/>
          <a:p>
            <a:r>
              <a:rPr lang="en-US" dirty="0"/>
              <a:t>Project Task</a:t>
            </a:r>
          </a:p>
        </p:txBody>
      </p:sp>
      <p:sp>
        <p:nvSpPr>
          <p:cNvPr id="3" name="Content Placeholder 2">
            <a:extLst>
              <a:ext uri="{FF2B5EF4-FFF2-40B4-BE49-F238E27FC236}">
                <a16:creationId xmlns:a16="http://schemas.microsoft.com/office/drawing/2014/main" id="{3B06DE96-C457-490A-86D0-25C383FCE4E1}"/>
              </a:ext>
            </a:extLst>
          </p:cNvPr>
          <p:cNvSpPr>
            <a:spLocks noGrp="1"/>
          </p:cNvSpPr>
          <p:nvPr>
            <p:ph idx="1"/>
          </p:nvPr>
        </p:nvSpPr>
        <p:spPr/>
        <p:txBody>
          <a:bodyPr/>
          <a:lstStyle/>
          <a:p>
            <a:pPr lvl="0"/>
            <a:r>
              <a:rPr lang="en-US" dirty="0"/>
              <a:t>Should control farming equipment such as sprinkler Irrigation system, greenhouse temperature.</a:t>
            </a:r>
          </a:p>
          <a:p>
            <a:pPr lvl="1"/>
            <a:r>
              <a:rPr lang="en-US" dirty="0"/>
              <a:t>The system should be able to do climate control in small area (greenhouse)</a:t>
            </a:r>
          </a:p>
          <a:p>
            <a:pPr lvl="1"/>
            <a:r>
              <a:rPr lang="en-US" dirty="0"/>
              <a:t>The irrigation system is set to be triggered at certain time of a day</a:t>
            </a:r>
          </a:p>
        </p:txBody>
      </p:sp>
    </p:spTree>
    <p:extLst>
      <p:ext uri="{BB962C8B-B14F-4D97-AF65-F5344CB8AC3E}">
        <p14:creationId xmlns:p14="http://schemas.microsoft.com/office/powerpoint/2010/main" val="3646814250"/>
      </p:ext>
    </p:extLst>
  </p:cSld>
  <p:clrMapOvr>
    <a:masterClrMapping/>
  </p:clrMapOvr>
  <mc:AlternateContent xmlns:mc="http://schemas.openxmlformats.org/markup-compatibility/2006" xmlns:p14="http://schemas.microsoft.com/office/powerpoint/2010/main">
    <mc:Choice Requires="p14">
      <p:transition spd="slow" p14:dur="2000" advTm="77089"/>
    </mc:Choice>
    <mc:Fallback xmlns="">
      <p:transition spd="slow" advTm="7708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53D2C-6245-4976-80E5-5C33066AE16B}"/>
              </a:ext>
            </a:extLst>
          </p:cNvPr>
          <p:cNvSpPr>
            <a:spLocks noGrp="1"/>
          </p:cNvSpPr>
          <p:nvPr>
            <p:ph type="title"/>
          </p:nvPr>
        </p:nvSpPr>
        <p:spPr/>
        <p:txBody>
          <a:bodyPr/>
          <a:lstStyle/>
          <a:p>
            <a:r>
              <a:rPr lang="en-US" dirty="0"/>
              <a:t>Project Task</a:t>
            </a:r>
          </a:p>
        </p:txBody>
      </p:sp>
      <p:sp>
        <p:nvSpPr>
          <p:cNvPr id="3" name="Content Placeholder 2">
            <a:extLst>
              <a:ext uri="{FF2B5EF4-FFF2-40B4-BE49-F238E27FC236}">
                <a16:creationId xmlns:a16="http://schemas.microsoft.com/office/drawing/2014/main" id="{41E9E594-3E5A-4DD4-876A-A1DD683F3DE8}"/>
              </a:ext>
            </a:extLst>
          </p:cNvPr>
          <p:cNvSpPr>
            <a:spLocks noGrp="1"/>
          </p:cNvSpPr>
          <p:nvPr>
            <p:ph idx="1"/>
          </p:nvPr>
        </p:nvSpPr>
        <p:spPr/>
        <p:txBody>
          <a:bodyPr/>
          <a:lstStyle/>
          <a:p>
            <a:pPr lvl="0"/>
            <a:r>
              <a:rPr lang="en-US" dirty="0"/>
              <a:t>Should push notification to farmer if the farmland needs action.</a:t>
            </a:r>
          </a:p>
          <a:p>
            <a:pPr lvl="1"/>
            <a:r>
              <a:rPr lang="en-US" dirty="0"/>
              <a:t>Weather alert</a:t>
            </a:r>
          </a:p>
          <a:p>
            <a:pPr lvl="1"/>
            <a:r>
              <a:rPr lang="en-US" dirty="0"/>
              <a:t>Abnormal soil PH value</a:t>
            </a:r>
          </a:p>
        </p:txBody>
      </p:sp>
    </p:spTree>
    <p:extLst>
      <p:ext uri="{BB962C8B-B14F-4D97-AF65-F5344CB8AC3E}">
        <p14:creationId xmlns:p14="http://schemas.microsoft.com/office/powerpoint/2010/main" val="3563103461"/>
      </p:ext>
    </p:extLst>
  </p:cSld>
  <p:clrMapOvr>
    <a:masterClrMapping/>
  </p:clrMapOvr>
  <mc:AlternateContent xmlns:mc="http://schemas.openxmlformats.org/markup-compatibility/2006" xmlns:p14="http://schemas.microsoft.com/office/powerpoint/2010/main">
    <mc:Choice Requires="p14">
      <p:transition spd="slow" p14:dur="2000" advTm="80843"/>
    </mc:Choice>
    <mc:Fallback xmlns="">
      <p:transition spd="slow" advTm="8084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7D2B-0E7B-4F54-9B3A-961666D38279}"/>
              </a:ext>
            </a:extLst>
          </p:cNvPr>
          <p:cNvSpPr>
            <a:spLocks noGrp="1"/>
          </p:cNvSpPr>
          <p:nvPr>
            <p:ph type="title"/>
          </p:nvPr>
        </p:nvSpPr>
        <p:spPr/>
        <p:txBody>
          <a:bodyPr/>
          <a:lstStyle/>
          <a:p>
            <a:r>
              <a:rPr lang="en-US" dirty="0"/>
              <a:t>Project Task</a:t>
            </a:r>
          </a:p>
        </p:txBody>
      </p:sp>
      <p:sp>
        <p:nvSpPr>
          <p:cNvPr id="3" name="Content Placeholder 2">
            <a:extLst>
              <a:ext uri="{FF2B5EF4-FFF2-40B4-BE49-F238E27FC236}">
                <a16:creationId xmlns:a16="http://schemas.microsoft.com/office/drawing/2014/main" id="{FAD45387-5EDA-48F5-BFF5-8B63143E3057}"/>
              </a:ext>
            </a:extLst>
          </p:cNvPr>
          <p:cNvSpPr>
            <a:spLocks noGrp="1"/>
          </p:cNvSpPr>
          <p:nvPr>
            <p:ph idx="1"/>
          </p:nvPr>
        </p:nvSpPr>
        <p:spPr/>
        <p:txBody>
          <a:bodyPr/>
          <a:lstStyle/>
          <a:p>
            <a:r>
              <a:rPr lang="en-US" dirty="0"/>
              <a:t>Should collect and save sensor information for further data analyze.</a:t>
            </a:r>
          </a:p>
          <a:p>
            <a:pPr lvl="1"/>
            <a:r>
              <a:rPr lang="en-US" dirty="0"/>
              <a:t>Big data analyze to conclude area climate change pattern.</a:t>
            </a:r>
          </a:p>
          <a:p>
            <a:pPr marL="0" indent="0">
              <a:buNone/>
            </a:pPr>
            <a:endParaRPr lang="en-US" dirty="0"/>
          </a:p>
        </p:txBody>
      </p:sp>
    </p:spTree>
    <p:extLst>
      <p:ext uri="{BB962C8B-B14F-4D97-AF65-F5344CB8AC3E}">
        <p14:creationId xmlns:p14="http://schemas.microsoft.com/office/powerpoint/2010/main" val="2715106941"/>
      </p:ext>
    </p:extLst>
  </p:cSld>
  <p:clrMapOvr>
    <a:masterClrMapping/>
  </p:clrMapOvr>
  <mc:AlternateContent xmlns:mc="http://schemas.openxmlformats.org/markup-compatibility/2006" xmlns:p14="http://schemas.microsoft.com/office/powerpoint/2010/main">
    <mc:Choice Requires="p14">
      <p:transition spd="slow" p14:dur="2000" advTm="71574"/>
    </mc:Choice>
    <mc:Fallback xmlns="">
      <p:transition spd="slow" advTm="7157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C114-45A5-4F66-AC1B-919E6BBA7511}"/>
              </a:ext>
            </a:extLst>
          </p:cNvPr>
          <p:cNvSpPr>
            <a:spLocks noGrp="1"/>
          </p:cNvSpPr>
          <p:nvPr>
            <p:ph type="title"/>
          </p:nvPr>
        </p:nvSpPr>
        <p:spPr/>
        <p:txBody>
          <a:bodyPr/>
          <a:lstStyle/>
          <a:p>
            <a:r>
              <a:rPr lang="en-US" dirty="0"/>
              <a:t>Team</a:t>
            </a:r>
          </a:p>
        </p:txBody>
      </p:sp>
      <p:sp>
        <p:nvSpPr>
          <p:cNvPr id="3" name="Content Placeholder 2">
            <a:extLst>
              <a:ext uri="{FF2B5EF4-FFF2-40B4-BE49-F238E27FC236}">
                <a16:creationId xmlns:a16="http://schemas.microsoft.com/office/drawing/2014/main" id="{BD9E2AA7-6F32-4DBD-BC0B-095D117B70E3}"/>
              </a:ext>
            </a:extLst>
          </p:cNvPr>
          <p:cNvSpPr>
            <a:spLocks noGrp="1"/>
          </p:cNvSpPr>
          <p:nvPr>
            <p:ph idx="1"/>
          </p:nvPr>
        </p:nvSpPr>
        <p:spPr/>
        <p:txBody>
          <a:bodyPr/>
          <a:lstStyle/>
          <a:p>
            <a:r>
              <a:rPr lang="en-US" dirty="0"/>
              <a:t>Wenzong Tong</a:t>
            </a:r>
          </a:p>
        </p:txBody>
      </p:sp>
    </p:spTree>
    <p:extLst>
      <p:ext uri="{BB962C8B-B14F-4D97-AF65-F5344CB8AC3E}">
        <p14:creationId xmlns:p14="http://schemas.microsoft.com/office/powerpoint/2010/main" val="768862743"/>
      </p:ext>
    </p:extLst>
  </p:cSld>
  <p:clrMapOvr>
    <a:masterClrMapping/>
  </p:clrMapOvr>
  <mc:AlternateContent xmlns:mc="http://schemas.openxmlformats.org/markup-compatibility/2006" xmlns:p14="http://schemas.microsoft.com/office/powerpoint/2010/main">
    <mc:Choice Requires="p14">
      <p:transition spd="slow" p14:dur="2000" advTm="2572"/>
    </mc:Choice>
    <mc:Fallback xmlns="">
      <p:transition spd="slow" advTm="257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1E259-3F1E-44A7-BE99-FFD21F89C4CF}"/>
              </a:ext>
            </a:extLst>
          </p:cNvPr>
          <p:cNvSpPr>
            <a:spLocks noGrp="1"/>
          </p:cNvSpPr>
          <p:nvPr>
            <p:ph type="title"/>
          </p:nvPr>
        </p:nvSpPr>
        <p:spPr/>
        <p:txBody>
          <a:bodyPr/>
          <a:lstStyle/>
          <a:p>
            <a:r>
              <a:rPr lang="en-US" dirty="0"/>
              <a:t>Time</a:t>
            </a:r>
          </a:p>
        </p:txBody>
      </p:sp>
      <p:sp>
        <p:nvSpPr>
          <p:cNvPr id="3" name="Content Placeholder 2">
            <a:extLst>
              <a:ext uri="{FF2B5EF4-FFF2-40B4-BE49-F238E27FC236}">
                <a16:creationId xmlns:a16="http://schemas.microsoft.com/office/drawing/2014/main" id="{4D1CB778-9F2D-428E-A0E4-672166153D60}"/>
              </a:ext>
            </a:extLst>
          </p:cNvPr>
          <p:cNvSpPr>
            <a:spLocks noGrp="1"/>
          </p:cNvSpPr>
          <p:nvPr>
            <p:ph idx="1"/>
          </p:nvPr>
        </p:nvSpPr>
        <p:spPr/>
        <p:txBody>
          <a:bodyPr/>
          <a:lstStyle/>
          <a:p>
            <a:r>
              <a:rPr lang="en-US" sz="2400" dirty="0"/>
              <a:t>3/16</a:t>
            </a:r>
            <a:br>
              <a:rPr lang="en-US" sz="2400" dirty="0"/>
            </a:br>
            <a:r>
              <a:rPr lang="en-US" sz="2400" dirty="0"/>
              <a:t>Setup MongoDB and test database. </a:t>
            </a:r>
          </a:p>
          <a:p>
            <a:r>
              <a:rPr lang="en-US" sz="2400" dirty="0"/>
              <a:t>3/31</a:t>
            </a:r>
            <a:br>
              <a:rPr lang="en-US" sz="2400" dirty="0"/>
            </a:br>
            <a:r>
              <a:rPr lang="en-US" sz="2400" dirty="0" err="1"/>
              <a:t>Beaglebone</a:t>
            </a:r>
            <a:r>
              <a:rPr lang="en-US" sz="2400" dirty="0"/>
              <a:t> Black RESTful service fully tested</a:t>
            </a:r>
          </a:p>
          <a:p>
            <a:r>
              <a:rPr lang="en-US" sz="2400" dirty="0"/>
              <a:t>4/13</a:t>
            </a:r>
            <a:br>
              <a:rPr lang="en-US" sz="2400" dirty="0"/>
            </a:br>
            <a:r>
              <a:rPr lang="en-US" sz="2400" dirty="0"/>
              <a:t>Build web application </a:t>
            </a:r>
          </a:p>
          <a:p>
            <a:r>
              <a:rPr lang="en-US" sz="2400" dirty="0"/>
              <a:t>4/30</a:t>
            </a:r>
            <a:br>
              <a:rPr lang="en-US" sz="2400" dirty="0"/>
            </a:br>
            <a:r>
              <a:rPr lang="en-US" sz="2400" dirty="0"/>
              <a:t>Combine backend and frontend</a:t>
            </a:r>
            <a:br>
              <a:rPr lang="en-US" sz="2400" dirty="0"/>
            </a:br>
            <a:r>
              <a:rPr lang="en-US" sz="2400" dirty="0"/>
              <a:t>Start debugging whole system</a:t>
            </a:r>
          </a:p>
        </p:txBody>
      </p:sp>
    </p:spTree>
    <p:extLst>
      <p:ext uri="{BB962C8B-B14F-4D97-AF65-F5344CB8AC3E}">
        <p14:creationId xmlns:p14="http://schemas.microsoft.com/office/powerpoint/2010/main" val="671009980"/>
      </p:ext>
    </p:extLst>
  </p:cSld>
  <p:clrMapOvr>
    <a:masterClrMapping/>
  </p:clrMapOvr>
  <mc:AlternateContent xmlns:mc="http://schemas.openxmlformats.org/markup-compatibility/2006" xmlns:p14="http://schemas.microsoft.com/office/powerpoint/2010/main">
    <mc:Choice Requires="p14">
      <p:transition spd="slow" p14:dur="2000" advTm="86093"/>
    </mc:Choice>
    <mc:Fallback xmlns="">
      <p:transition spd="slow" advTm="8609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50B3F-8E30-46B1-B88C-F87151252183}"/>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68BA10F6-7B2D-4CD4-B31B-22CBAEC5E1FE}"/>
              </a:ext>
            </a:extLst>
          </p:cNvPr>
          <p:cNvSpPr>
            <a:spLocks noGrp="1"/>
          </p:cNvSpPr>
          <p:nvPr>
            <p:ph idx="1"/>
          </p:nvPr>
        </p:nvSpPr>
        <p:spPr/>
        <p:txBody>
          <a:bodyPr/>
          <a:lstStyle/>
          <a:p>
            <a:pPr marL="0" indent="0">
              <a:buNone/>
            </a:pPr>
            <a:r>
              <a:rPr lang="en-US" dirty="0"/>
              <a:t>https://www.w3schools.com/nodejs/nodejs_mongodb.asp</a:t>
            </a:r>
          </a:p>
          <a:p>
            <a:pPr marL="0" indent="0">
              <a:buNone/>
            </a:pPr>
            <a:r>
              <a:rPr lang="en-US" dirty="0"/>
              <a:t>https://www.w3schools.com/nodejs/nodejs_mongodb_create_db.asp</a:t>
            </a:r>
          </a:p>
        </p:txBody>
      </p:sp>
    </p:spTree>
    <p:extLst>
      <p:ext uri="{BB962C8B-B14F-4D97-AF65-F5344CB8AC3E}">
        <p14:creationId xmlns:p14="http://schemas.microsoft.com/office/powerpoint/2010/main" val="318568396"/>
      </p:ext>
    </p:extLst>
  </p:cSld>
  <p:clrMapOvr>
    <a:masterClrMapping/>
  </p:clrMapOvr>
  <mc:AlternateContent xmlns:mc="http://schemas.openxmlformats.org/markup-compatibility/2006" xmlns:p14="http://schemas.microsoft.com/office/powerpoint/2010/main">
    <mc:Choice Requires="p14">
      <p:transition spd="slow" p14:dur="2000" advTm="6384"/>
    </mc:Choice>
    <mc:Fallback xmlns="">
      <p:transition spd="slow" advTm="638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2296</TotalTime>
  <Words>739</Words>
  <Application>Microsoft Office PowerPoint</Application>
  <PresentationFormat>Widescreen</PresentationFormat>
  <Paragraphs>93</Paragraphs>
  <Slides>18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等线</vt:lpstr>
      <vt:lpstr>Arial</vt:lpstr>
      <vt:lpstr>Calibri</vt:lpstr>
      <vt:lpstr>Calibri Light</vt:lpstr>
      <vt:lpstr>Office Theme</vt:lpstr>
      <vt:lpstr>Automated Agriculture System</vt:lpstr>
      <vt:lpstr>Introduction</vt:lpstr>
      <vt:lpstr>Introduction</vt:lpstr>
      <vt:lpstr>Introduction</vt:lpstr>
      <vt:lpstr>NodeJS</vt:lpstr>
      <vt:lpstr>Mongo DB</vt:lpstr>
      <vt:lpstr>Comparsion between SQL and NoSQL</vt:lpstr>
      <vt:lpstr>Create MongoDB Database with Nodejs</vt:lpstr>
      <vt:lpstr>AngularJS</vt:lpstr>
      <vt:lpstr>AngularJS</vt:lpstr>
      <vt:lpstr>Project Tasks</vt:lpstr>
      <vt:lpstr>Project Task</vt:lpstr>
      <vt:lpstr>Project Task</vt:lpstr>
      <vt:lpstr>Project Task</vt:lpstr>
      <vt:lpstr>Project Task</vt:lpstr>
      <vt:lpstr>Team</vt:lpstr>
      <vt:lpstr>Time</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Automated Agriculture System</dc:title>
  <dc:creator>Tong Wenzong</dc:creator>
  <cp:lastModifiedBy>Tong Wenzong</cp:lastModifiedBy>
  <cp:revision>39</cp:revision>
  <dcterms:created xsi:type="dcterms:W3CDTF">2018-02-22T01:46:53Z</dcterms:created>
  <dcterms:modified xsi:type="dcterms:W3CDTF">2018-02-27T23:02:17Z</dcterms:modified>
</cp:coreProperties>
</file>