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4"/>
  </p:sldMasterIdLst>
  <p:notesMasterIdLst>
    <p:notesMasterId r:id="rId24"/>
  </p:notesMasterIdLst>
  <p:sldIdLst>
    <p:sldId id="431" r:id="rId5"/>
    <p:sldId id="455" r:id="rId6"/>
    <p:sldId id="466" r:id="rId7"/>
    <p:sldId id="467" r:id="rId8"/>
    <p:sldId id="468" r:id="rId9"/>
    <p:sldId id="476" r:id="rId10"/>
    <p:sldId id="471" r:id="rId11"/>
    <p:sldId id="478" r:id="rId12"/>
    <p:sldId id="480" r:id="rId13"/>
    <p:sldId id="470" r:id="rId14"/>
    <p:sldId id="472" r:id="rId15"/>
    <p:sldId id="479" r:id="rId16"/>
    <p:sldId id="482" r:id="rId17"/>
    <p:sldId id="481" r:id="rId18"/>
    <p:sldId id="469" r:id="rId19"/>
    <p:sldId id="477" r:id="rId20"/>
    <p:sldId id="483" r:id="rId21"/>
    <p:sldId id="473" r:id="rId22"/>
    <p:sldId id="475" r:id="rId2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Verdana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Verdana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Verdana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Verdana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Verdana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Verdana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Verdana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Verdana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Verdana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CC00"/>
    <a:srgbClr val="FF3300"/>
    <a:srgbClr val="07518F"/>
    <a:srgbClr val="FFFF00"/>
    <a:srgbClr val="FFFF66"/>
    <a:srgbClr val="FF6600"/>
    <a:srgbClr val="0A76D0"/>
    <a:srgbClr val="064B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55" autoAdjust="0"/>
    <p:restoredTop sz="93054" autoAdjust="0"/>
  </p:normalViewPr>
  <p:slideViewPr>
    <p:cSldViewPr snapToGrid="0">
      <p:cViewPr varScale="1">
        <p:scale>
          <a:sx n="63" d="100"/>
          <a:sy n="63" d="100"/>
        </p:scale>
        <p:origin x="42" y="336"/>
      </p:cViewPr>
      <p:guideLst>
        <p:guide orient="horz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effectLst/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effectLst/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41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ffectLst/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effectLst/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F975CA1F-F9EC-4F00-8EB7-B69C391E26F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53224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975CA1F-F9EC-4F00-8EB7-B69C391E26FB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72988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975CA1F-F9EC-4F00-8EB7-B69C391E26FB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63726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975CA1F-F9EC-4F00-8EB7-B69C391E26FB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3973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975CA1F-F9EC-4F00-8EB7-B69C391E26FB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48619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975CA1F-F9EC-4F00-8EB7-B69C391E26FB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02917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975CA1F-F9EC-4F00-8EB7-B69C391E26FB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219538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975CA1F-F9EC-4F00-8EB7-B69C391E26FB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197119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975CA1F-F9EC-4F00-8EB7-B69C391E26FB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584319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975CA1F-F9EC-4F00-8EB7-B69C391E26FB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093309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975CA1F-F9EC-4F00-8EB7-B69C391E26FB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010136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975CA1F-F9EC-4F00-8EB7-B69C391E26FB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609405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975CA1F-F9EC-4F00-8EB7-B69C391E26FB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327823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975CA1F-F9EC-4F00-8EB7-B69C391E26FB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419649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975CA1F-F9EC-4F00-8EB7-B69C391E26FB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446241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975CA1F-F9EC-4F00-8EB7-B69C391E26FB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413610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975CA1F-F9EC-4F00-8EB7-B69C391E26FB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98346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975CA1F-F9EC-4F00-8EB7-B69C391E26FB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58316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889000" y="3981450"/>
            <a:ext cx="7810500" cy="1587500"/>
          </a:xfrm>
        </p:spPr>
        <p:txBody>
          <a:bodyPr lIns="92035" tIns="46019" rIns="92035" bIns="46019"/>
          <a:lstStyle>
            <a:lvl1pPr marL="0" indent="0" algn="r">
              <a:lnSpc>
                <a:spcPct val="100000"/>
              </a:lnSpc>
              <a:spcBef>
                <a:spcPct val="0"/>
              </a:spcBef>
              <a:buFont typeface="Wingdings" pitchFamily="2" charset="2"/>
              <a:buNone/>
              <a:defRPr sz="2400"/>
            </a:lvl1pPr>
          </a:lstStyle>
          <a:p>
            <a:r>
              <a:rPr lang="en-US"/>
              <a:t>Name</a:t>
            </a:r>
          </a:p>
          <a:p>
            <a:r>
              <a:rPr lang="en-US"/>
              <a:t>Title</a:t>
            </a:r>
          </a:p>
          <a:p>
            <a:r>
              <a:rPr lang="en-US"/>
              <a:t>Department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ctrTitle" sz="quarter"/>
          </p:nvPr>
        </p:nvSpPr>
        <p:spPr>
          <a:xfrm>
            <a:off x="928688" y="2319338"/>
            <a:ext cx="7754937" cy="1471612"/>
          </a:xfrm>
        </p:spPr>
        <p:txBody>
          <a:bodyPr lIns="64264" tIns="32131" rIns="64264" bIns="32131"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" y="6216155"/>
            <a:ext cx="1828737" cy="6396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67550236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1747082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37623474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66713" y="1371600"/>
            <a:ext cx="4127500" cy="46180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6613" y="1371600"/>
            <a:ext cx="4127500" cy="46180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7917022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8341564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3972402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23290078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60865407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87038582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6000">
              <a:schemeClr val="bg1"/>
            </a:gs>
            <a:gs pos="53000">
              <a:schemeClr val="bg1">
                <a:gamma/>
                <a:shade val="46275"/>
                <a:invGamma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358775" y="1412875"/>
            <a:ext cx="8407400" cy="4618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0" tIns="45702" rIns="91400" bIns="4570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352425" y="157163"/>
            <a:ext cx="842327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35" tIns="46019" rIns="92035" bIns="4601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Slide Title</a:t>
            </a:r>
          </a:p>
        </p:txBody>
      </p:sp>
      <p:sp>
        <p:nvSpPr>
          <p:cNvPr id="1029" name="Rectangle 17"/>
          <p:cNvSpPr>
            <a:spLocks noChangeArrowheads="1"/>
          </p:cNvSpPr>
          <p:nvPr/>
        </p:nvSpPr>
        <p:spPr bwMode="auto">
          <a:xfrm>
            <a:off x="7750175" y="6310313"/>
            <a:ext cx="41592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 anchorCtr="1"/>
          <a:lstStyle/>
          <a:p>
            <a:pPr eaLnBrk="0" hangingPunct="0"/>
            <a:fld id="{0696CC28-641D-40DC-9F76-28EABBDA271B}" type="slidenum">
              <a:rPr lang="en-US" sz="900" b="1">
                <a:solidFill>
                  <a:srgbClr val="7FC2F9"/>
                </a:solidFill>
                <a:effectLst/>
              </a:rPr>
              <a:pPr eaLnBrk="0" hangingPunct="0"/>
              <a:t>‹#›</a:t>
            </a:fld>
            <a:endParaRPr lang="en-US" sz="900" b="1">
              <a:solidFill>
                <a:srgbClr val="7FC2F9"/>
              </a:solidFill>
              <a:effectLst/>
            </a:endParaRP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</p:sldLayoutIdLst>
  <p:transition>
    <p:fade/>
  </p:transition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rgbClr val="FFFF66"/>
          </a:solidFill>
          <a:effectLst>
            <a:outerShdw blurRad="38100" dist="38100" dir="2700000" algn="tl">
              <a:srgbClr val="000000"/>
            </a:outerShdw>
          </a:effectLst>
          <a:latin typeface="Neo Sans Intel" pitchFamily="34" charset="0"/>
          <a:ea typeface="+mj-ea"/>
          <a:cs typeface="+mj-cs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rgbClr val="FFFF66"/>
          </a:solidFill>
          <a:effectLst>
            <a:outerShdw blurRad="38100" dist="38100" dir="2700000" algn="tl">
              <a:srgbClr val="000000"/>
            </a:outerShdw>
          </a:effectLst>
          <a:latin typeface="Neo Sans Intel" pitchFamily="34" charset="0"/>
          <a:cs typeface="Arial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rgbClr val="FFFF66"/>
          </a:solidFill>
          <a:effectLst>
            <a:outerShdw blurRad="38100" dist="38100" dir="2700000" algn="tl">
              <a:srgbClr val="000000"/>
            </a:outerShdw>
          </a:effectLst>
          <a:latin typeface="Neo Sans Intel" pitchFamily="34" charset="0"/>
          <a:cs typeface="Arial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rgbClr val="FFFF66"/>
          </a:solidFill>
          <a:effectLst>
            <a:outerShdw blurRad="38100" dist="38100" dir="2700000" algn="tl">
              <a:srgbClr val="000000"/>
            </a:outerShdw>
          </a:effectLst>
          <a:latin typeface="Neo Sans Intel" pitchFamily="34" charset="0"/>
          <a:cs typeface="Arial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rgbClr val="FFFF66"/>
          </a:solidFill>
          <a:effectLst>
            <a:outerShdw blurRad="38100" dist="38100" dir="2700000" algn="tl">
              <a:srgbClr val="000000"/>
            </a:outerShdw>
          </a:effectLst>
          <a:latin typeface="Neo Sans Intel" pitchFamily="34" charset="0"/>
          <a:cs typeface="Arial" charset="0"/>
        </a:defRPr>
      </a:lvl5pPr>
      <a:lvl6pPr marL="457200" algn="ctr" rtl="0" fontAlgn="base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Verdana" pitchFamily="34" charset="0"/>
          <a:cs typeface="Arial" charset="0"/>
        </a:defRPr>
      </a:lvl6pPr>
      <a:lvl7pPr marL="914400" algn="ctr" rtl="0" fontAlgn="base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Verdana" pitchFamily="34" charset="0"/>
          <a:cs typeface="Arial" charset="0"/>
        </a:defRPr>
      </a:lvl7pPr>
      <a:lvl8pPr marL="1371600" algn="ctr" rtl="0" fontAlgn="base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Verdana" pitchFamily="34" charset="0"/>
          <a:cs typeface="Arial" charset="0"/>
        </a:defRPr>
      </a:lvl8pPr>
      <a:lvl9pPr marL="1828800" algn="ctr" rtl="0" fontAlgn="base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Verdana" pitchFamily="34" charset="0"/>
          <a:cs typeface="Arial" charset="0"/>
        </a:defRPr>
      </a:lvl9pPr>
    </p:titleStyle>
    <p:bodyStyle>
      <a:lvl1pPr marL="225425" indent="-225425" algn="l" rtl="0" eaLnBrk="0" fontAlgn="base" hangingPunct="0">
        <a:lnSpc>
          <a:spcPct val="95000"/>
        </a:lnSpc>
        <a:spcBef>
          <a:spcPct val="30000"/>
        </a:spcBef>
        <a:spcAft>
          <a:spcPct val="0"/>
        </a:spcAft>
        <a:buClr>
          <a:schemeClr val="tx1"/>
        </a:buClr>
        <a:buFont typeface="Wingdings" pitchFamily="2" charset="2"/>
        <a:buChar char=""/>
        <a:defRPr sz="2800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Neo Sans Intel" pitchFamily="34" charset="0"/>
          <a:ea typeface="+mn-ea"/>
          <a:cs typeface="+mn-cs"/>
        </a:defRPr>
      </a:lvl1pPr>
      <a:lvl2pPr marL="569913" indent="-225425" algn="l" rtl="0" eaLnBrk="0" fontAlgn="base" hangingPunct="0">
        <a:lnSpc>
          <a:spcPct val="95000"/>
        </a:lnSpc>
        <a:spcBef>
          <a:spcPct val="30000"/>
        </a:spcBef>
        <a:spcAft>
          <a:spcPct val="0"/>
        </a:spcAft>
        <a:buClr>
          <a:schemeClr val="tx1"/>
        </a:buClr>
        <a:buChar char="–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Neo Sans Intel" pitchFamily="34" charset="0"/>
          <a:cs typeface="+mn-cs"/>
        </a:defRPr>
      </a:lvl2pPr>
      <a:lvl3pPr marL="914400" indent="-225425" algn="l" rtl="0" eaLnBrk="0" fontAlgn="base" hangingPunct="0">
        <a:lnSpc>
          <a:spcPct val="95000"/>
        </a:lnSpc>
        <a:spcBef>
          <a:spcPct val="30000"/>
        </a:spcBef>
        <a:spcAft>
          <a:spcPct val="0"/>
        </a:spcAft>
        <a:buClr>
          <a:schemeClr val="tx1"/>
        </a:buClr>
        <a:buChar char="–"/>
        <a:defRPr sz="2200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Neo Sans Intel" pitchFamily="34" charset="0"/>
          <a:cs typeface="+mn-cs"/>
        </a:defRPr>
      </a:lvl3pPr>
      <a:lvl4pPr marL="1382713" indent="-2397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+mn-cs"/>
        </a:defRPr>
      </a:lvl4pPr>
      <a:lvl5pPr marL="1727200" indent="-230188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+mn-cs"/>
        </a:defRPr>
      </a:lvl5pPr>
      <a:lvl6pPr marL="2184400" indent="-230188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+mn-cs"/>
        </a:defRPr>
      </a:lvl6pPr>
      <a:lvl7pPr marL="2641600" indent="-230188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+mn-cs"/>
        </a:defRPr>
      </a:lvl7pPr>
      <a:lvl8pPr marL="3098800" indent="-230188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+mn-cs"/>
        </a:defRPr>
      </a:lvl8pPr>
      <a:lvl9pPr marL="3556000" indent="-230188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694532" y="1704975"/>
            <a:ext cx="7754937" cy="208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35" tIns="46019" rIns="92035" bIns="46019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Neo Sans Intel" pitchFamily="34" charset="0"/>
                <a:ea typeface="+mj-ea"/>
                <a:cs typeface="+mj-cs"/>
              </a:defRPr>
            </a:lvl1pPr>
            <a:lvl2pPr algn="ctr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Neo Sans Intel" pitchFamily="34" charset="0"/>
                <a:cs typeface="Arial" charset="0"/>
              </a:defRPr>
            </a:lvl2pPr>
            <a:lvl3pPr algn="ctr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Neo Sans Intel" pitchFamily="34" charset="0"/>
                <a:cs typeface="Arial" charset="0"/>
              </a:defRPr>
            </a:lvl3pPr>
            <a:lvl4pPr algn="ctr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Neo Sans Intel" pitchFamily="34" charset="0"/>
                <a:cs typeface="Arial" charset="0"/>
              </a:defRPr>
            </a:lvl4pPr>
            <a:lvl5pPr algn="ctr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Neo Sans Intel" pitchFamily="34" charset="0"/>
                <a:cs typeface="Arial" charset="0"/>
              </a:defRPr>
            </a:lvl5pPr>
            <a:lvl6pPr marL="457200" algn="ct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  <a:cs typeface="Arial" charset="0"/>
              </a:defRPr>
            </a:lvl6pPr>
            <a:lvl7pPr marL="914400" algn="ct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  <a:cs typeface="Arial" charset="0"/>
              </a:defRPr>
            </a:lvl7pPr>
            <a:lvl8pPr marL="1371600" algn="ct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  <a:cs typeface="Arial" charset="0"/>
              </a:defRPr>
            </a:lvl8pPr>
            <a:lvl9pPr marL="1828800" algn="ct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en-US" sz="2800" kern="0" dirty="0" smtClean="0"/>
              <a:t>Tech Presentation</a:t>
            </a:r>
            <a:br>
              <a:rPr lang="en-US" sz="2800" kern="0" dirty="0" smtClean="0"/>
            </a:br>
            <a:r>
              <a:rPr lang="en-US" sz="3600" kern="0" dirty="0" smtClean="0"/>
              <a:t/>
            </a:r>
            <a:br>
              <a:rPr lang="en-US" sz="3600" kern="0" dirty="0" smtClean="0"/>
            </a:br>
            <a:r>
              <a:rPr lang="en-US" altLang="zh-CN" dirty="0">
                <a:effectLst/>
              </a:rPr>
              <a:t>Cross-Platform GUI using Chrome and Tiny HTTP </a:t>
            </a:r>
            <a:r>
              <a:rPr lang="en-US" altLang="zh-CN" dirty="0" smtClean="0">
                <a:effectLst/>
              </a:rPr>
              <a:t>Server</a:t>
            </a:r>
            <a:endParaRPr lang="en-US" kern="0" dirty="0" smtClean="0">
              <a:solidFill>
                <a:srgbClr val="FFFF00"/>
              </a:solidFill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2649639" y="5590829"/>
            <a:ext cx="3823439" cy="4955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35" tIns="46019" rIns="92035" bIns="46019" numCol="1" anchor="t" anchorCtr="0" compatLnSpc="1">
            <a:prstTxWarp prst="textNoShape">
              <a:avLst/>
            </a:prstTxWarp>
          </a:bodyPr>
          <a:lstStyle>
            <a:lvl1pPr marL="0" indent="0" algn="r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None/>
              <a:defRPr sz="24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Neo Sans Intel" pitchFamily="34" charset="0"/>
                <a:ea typeface="+mn-ea"/>
                <a:cs typeface="+mn-cs"/>
              </a:defRPr>
            </a:lvl1pPr>
            <a:lvl2pPr marL="569913" indent="-225425" algn="l" rtl="0" eaLnBrk="0" fontAlgn="base" hangingPunct="0">
              <a:lnSpc>
                <a:spcPct val="95000"/>
              </a:lnSpc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Char char="–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Neo Sans Intel" pitchFamily="34" charset="0"/>
                <a:cs typeface="+mn-cs"/>
              </a:defRPr>
            </a:lvl2pPr>
            <a:lvl3pPr marL="914400" indent="-225425" algn="l" rtl="0" eaLnBrk="0" fontAlgn="base" hangingPunct="0">
              <a:lnSpc>
                <a:spcPct val="95000"/>
              </a:lnSpc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Char char="–"/>
              <a:defRPr sz="22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Neo Sans Intel" pitchFamily="34" charset="0"/>
                <a:cs typeface="+mn-cs"/>
              </a:defRPr>
            </a:lvl3pPr>
            <a:lvl4pPr marL="1382713" indent="-239713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+mn-cs"/>
              </a:defRPr>
            </a:lvl4pPr>
            <a:lvl5pPr marL="1727200" indent="-230188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+mn-cs"/>
              </a:defRPr>
            </a:lvl5pPr>
            <a:lvl6pPr marL="2184400" indent="-230188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+mn-cs"/>
              </a:defRPr>
            </a:lvl6pPr>
            <a:lvl7pPr marL="2641600" indent="-230188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+mn-cs"/>
              </a:defRPr>
            </a:lvl7pPr>
            <a:lvl8pPr marL="3098800" indent="-230188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+mn-cs"/>
              </a:defRPr>
            </a:lvl8pPr>
            <a:lvl9pPr marL="3556000" indent="-230188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+mn-cs"/>
              </a:defRPr>
            </a:lvl9pPr>
          </a:lstStyle>
          <a:p>
            <a:pPr algn="ctr" eaLnBrk="1" hangingPunct="1">
              <a:lnSpc>
                <a:spcPct val="80000"/>
              </a:lnSpc>
              <a:defRPr/>
            </a:pPr>
            <a:r>
              <a:rPr lang="en-US" sz="2000" b="1" kern="0" dirty="0" smtClean="0"/>
              <a:t>Ziyi Zhao</a:t>
            </a:r>
          </a:p>
          <a:p>
            <a:pPr algn="ctr" eaLnBrk="1" hangingPunct="1">
              <a:lnSpc>
                <a:spcPct val="80000"/>
              </a:lnSpc>
              <a:defRPr/>
            </a:pPr>
            <a:r>
              <a:rPr lang="en-US" sz="2000" b="1" kern="0" dirty="0" err="1" smtClean="0"/>
              <a:t>Wenchang</a:t>
            </a:r>
            <a:r>
              <a:rPr lang="en-US" sz="2000" b="1" kern="0" dirty="0" smtClean="0"/>
              <a:t> Tan</a:t>
            </a:r>
            <a:endParaRPr lang="en-US" sz="1600" kern="0" dirty="0" smtClean="0"/>
          </a:p>
        </p:txBody>
      </p:sp>
    </p:spTree>
    <p:extLst>
      <p:ext uri="{BB962C8B-B14F-4D97-AF65-F5344CB8AC3E}">
        <p14:creationId xmlns:p14="http://schemas.microsoft.com/office/powerpoint/2010/main" val="53100717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775" y="1412874"/>
            <a:ext cx="8407400" cy="5094252"/>
          </a:xfrm>
        </p:spPr>
        <p:txBody>
          <a:bodyPr/>
          <a:lstStyle/>
          <a:p>
            <a:r>
              <a:rPr lang="en-US" altLang="zh-CN" sz="2400" dirty="0"/>
              <a:t>Introduction</a:t>
            </a:r>
          </a:p>
          <a:p>
            <a:endParaRPr lang="en-US" altLang="zh-CN" sz="2400" dirty="0"/>
          </a:p>
          <a:p>
            <a:r>
              <a:rPr lang="en-US" altLang="zh-CN" sz="2400" dirty="0"/>
              <a:t>Technology</a:t>
            </a:r>
          </a:p>
          <a:p>
            <a:pPr lvl="1">
              <a:buSzPct val="70000"/>
              <a:buFont typeface="Wingdings" panose="05000000000000000000" pitchFamily="2" charset="2"/>
              <a:buChar char="l"/>
            </a:pPr>
            <a:r>
              <a:rPr lang="en-US" altLang="zh-CN" sz="1800" dirty="0" smtClean="0"/>
              <a:t>HTML 5</a:t>
            </a:r>
          </a:p>
          <a:p>
            <a:pPr lvl="1">
              <a:buSzPct val="70000"/>
              <a:buFont typeface="Wingdings" panose="05000000000000000000" pitchFamily="2" charset="2"/>
              <a:buChar char="l"/>
            </a:pPr>
            <a:r>
              <a:rPr lang="en-US" altLang="zh-CN" sz="1800" dirty="0" smtClean="0"/>
              <a:t>JavaScript</a:t>
            </a:r>
            <a:endParaRPr lang="en-US" altLang="zh-CN" sz="1800" dirty="0" smtClean="0"/>
          </a:p>
          <a:p>
            <a:pPr lvl="1">
              <a:buSzPct val="70000"/>
              <a:buFont typeface="Wingdings" panose="05000000000000000000" pitchFamily="2" charset="2"/>
              <a:buChar char="l"/>
            </a:pPr>
            <a:r>
              <a:rPr lang="en-US" altLang="zh-CN" sz="1800" dirty="0" smtClean="0"/>
              <a:t>AJAX</a:t>
            </a:r>
            <a:endParaRPr lang="en-US" altLang="zh-CN" sz="1800" dirty="0" smtClean="0"/>
          </a:p>
          <a:p>
            <a:pPr lvl="1">
              <a:buSzPct val="70000"/>
              <a:buFont typeface="Wingdings" panose="05000000000000000000" pitchFamily="2" charset="2"/>
              <a:buChar char="l"/>
            </a:pPr>
            <a:endParaRPr lang="en-US" altLang="zh-CN" sz="1800" dirty="0" smtClean="0"/>
          </a:p>
          <a:p>
            <a:r>
              <a:rPr lang="en-US" altLang="zh-CN" sz="2400" dirty="0" smtClean="0"/>
              <a:t>Project </a:t>
            </a:r>
            <a:r>
              <a:rPr lang="en-US" altLang="zh-CN" sz="2400" dirty="0"/>
              <a:t>Tasks</a:t>
            </a:r>
          </a:p>
          <a:p>
            <a:endParaRPr lang="en-US" altLang="zh-CN" sz="2400" dirty="0"/>
          </a:p>
          <a:p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56606680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775" y="1412874"/>
            <a:ext cx="8407400" cy="5094252"/>
          </a:xfrm>
        </p:spPr>
        <p:txBody>
          <a:bodyPr/>
          <a:lstStyle/>
          <a:p>
            <a:r>
              <a:rPr lang="en-US" altLang="zh-CN" sz="2400" dirty="0" err="1" smtClean="0"/>
              <a:t>CrossPlatform</a:t>
            </a:r>
            <a:endParaRPr lang="en-US" altLang="zh-CN" sz="2400" dirty="0" smtClean="0"/>
          </a:p>
          <a:p>
            <a:pPr lvl="1">
              <a:buSzPct val="70000"/>
              <a:buFont typeface="Wingdings" panose="05000000000000000000" pitchFamily="2" charset="2"/>
              <a:buChar char="l"/>
            </a:pPr>
            <a:r>
              <a:rPr lang="en-US" sz="2000" dirty="0" smtClean="0"/>
              <a:t>Windows &amp; Linux</a:t>
            </a:r>
          </a:p>
          <a:p>
            <a:pPr lvl="1">
              <a:buSzPct val="70000"/>
              <a:buFont typeface="Wingdings" panose="05000000000000000000" pitchFamily="2" charset="2"/>
              <a:buChar char="l"/>
            </a:pPr>
            <a:endParaRPr lang="en-US" sz="2000" dirty="0" smtClean="0"/>
          </a:p>
          <a:p>
            <a:pPr>
              <a:buSzPct val="70000"/>
              <a:buFont typeface="Wingdings" panose="05000000000000000000" pitchFamily="2" charset="2"/>
              <a:buChar char="l"/>
            </a:pPr>
            <a:r>
              <a:rPr lang="en-US" sz="2400" dirty="0" smtClean="0"/>
              <a:t>One </a:t>
            </a:r>
            <a:r>
              <a:rPr lang="en-US" altLang="zh-CN" sz="2400" dirty="0" err="1" smtClean="0"/>
              <a:t>Intergrated</a:t>
            </a:r>
            <a:r>
              <a:rPr lang="en-US" altLang="zh-CN" sz="2400" dirty="0"/>
              <a:t> </a:t>
            </a:r>
            <a:r>
              <a:rPr lang="en-US" altLang="zh-CN" sz="2400" dirty="0" smtClean="0"/>
              <a:t>Declarative Layout </a:t>
            </a:r>
            <a:r>
              <a:rPr lang="en-US" altLang="zh-CN" sz="2400" dirty="0" smtClean="0"/>
              <a:t>GUI </a:t>
            </a:r>
            <a:r>
              <a:rPr lang="en-US" altLang="zh-CN" sz="2400" dirty="0" err="1" smtClean="0"/>
              <a:t>Famewok</a:t>
            </a:r>
            <a:endParaRPr lang="en-US" altLang="zh-CN" sz="2400" dirty="0"/>
          </a:p>
          <a:p>
            <a:pPr>
              <a:buSzPct val="70000"/>
              <a:buFont typeface="Wingdings" panose="05000000000000000000" pitchFamily="2" charset="2"/>
              <a:buChar char="l"/>
            </a:pPr>
            <a:endParaRPr lang="en-US" altLang="zh-CN" sz="2400" dirty="0" smtClean="0"/>
          </a:p>
          <a:p>
            <a:pPr>
              <a:buSzPct val="70000"/>
              <a:buFont typeface="Wingdings" panose="05000000000000000000" pitchFamily="2" charset="2"/>
              <a:buChar char="l"/>
            </a:pPr>
            <a:r>
              <a:rPr lang="en-US" sz="2400" dirty="0" smtClean="0"/>
              <a:t>Communicate with Sever</a:t>
            </a:r>
          </a:p>
          <a:p>
            <a:pPr>
              <a:buSzPct val="70000"/>
              <a:buFont typeface="Wingdings" panose="05000000000000000000" pitchFamily="2" charset="2"/>
              <a:buChar char="l"/>
            </a:pPr>
            <a:endParaRPr lang="en-US" sz="2400" dirty="0" smtClean="0"/>
          </a:p>
          <a:p>
            <a:pPr>
              <a:buSzPct val="70000"/>
              <a:buFont typeface="Wingdings" panose="05000000000000000000" pitchFamily="2" charset="2"/>
              <a:buChar char="l"/>
            </a:pPr>
            <a:r>
              <a:rPr lang="en-US" sz="2400" dirty="0" smtClean="0"/>
              <a:t>Partial </a:t>
            </a:r>
            <a:r>
              <a:rPr lang="en-US" sz="2400" dirty="0" err="1" smtClean="0"/>
              <a:t>Rrefresh</a:t>
            </a:r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9597809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Technology</a:t>
            </a:r>
            <a:endParaRPr lang="en-US" dirty="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571" y="1447060"/>
            <a:ext cx="7152981" cy="2786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295774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HTML </a:t>
            </a:r>
            <a:r>
              <a:rPr lang="en-US" dirty="0" smtClean="0"/>
              <a:t>5--</a:t>
            </a:r>
            <a:r>
              <a:rPr lang="en-US" dirty="0">
                <a:effectLst/>
              </a:rPr>
              <a:t>H</a:t>
            </a:r>
            <a:r>
              <a:rPr lang="en-US" b="0" dirty="0">
                <a:effectLst/>
              </a:rPr>
              <a:t>yper </a:t>
            </a:r>
            <a:r>
              <a:rPr lang="en-US" dirty="0">
                <a:effectLst/>
              </a:rPr>
              <a:t>T</a:t>
            </a:r>
            <a:r>
              <a:rPr lang="en-US" b="0" dirty="0">
                <a:effectLst/>
              </a:rPr>
              <a:t>ext </a:t>
            </a:r>
            <a:r>
              <a:rPr lang="en-US" dirty="0">
                <a:effectLst/>
              </a:rPr>
              <a:t>M</a:t>
            </a:r>
            <a:r>
              <a:rPr lang="en-US" b="0" dirty="0">
                <a:effectLst/>
              </a:rPr>
              <a:t>arkup </a:t>
            </a:r>
            <a:r>
              <a:rPr lang="en-US" dirty="0">
                <a:effectLst/>
              </a:rPr>
              <a:t>L</a:t>
            </a:r>
            <a:r>
              <a:rPr lang="en-US" b="0" dirty="0">
                <a:effectLst/>
              </a:rPr>
              <a:t>anguage</a:t>
            </a:r>
            <a:endParaRPr lang="en-US" dirty="0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0062" y="1412875"/>
            <a:ext cx="6164826" cy="5094288"/>
          </a:xfrm>
        </p:spPr>
      </p:pic>
    </p:spTree>
    <p:extLst>
      <p:ext uri="{BB962C8B-B14F-4D97-AF65-F5344CB8AC3E}">
        <p14:creationId xmlns:p14="http://schemas.microsoft.com/office/powerpoint/2010/main" val="8999587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CSS</a:t>
            </a:r>
            <a:endParaRPr lang="en-US" dirty="0"/>
          </a:p>
        </p:txBody>
      </p:sp>
      <p:sp>
        <p:nvSpPr>
          <p:cNvPr id="5" name="内容占位符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sz="2400" dirty="0"/>
              <a:t>CSS (Cascading Style Sheets) allows us to apply formatting and styling to the HTML that builds our web pages</a:t>
            </a:r>
            <a:r>
              <a:rPr lang="en-US" altLang="zh-CN" sz="2400" dirty="0" smtClean="0"/>
              <a:t>.</a:t>
            </a:r>
          </a:p>
          <a:p>
            <a:endParaRPr lang="en-US" altLang="zh-CN" sz="2400" dirty="0"/>
          </a:p>
          <a:p>
            <a:r>
              <a:rPr lang="en-US" altLang="zh-CN" sz="2400" dirty="0"/>
              <a:t>CSS can control many elements of our web pages: colors, fonts, alignment, borders, backgrounds, spacing, margins, and much more.</a:t>
            </a:r>
          </a:p>
          <a:p>
            <a:endParaRPr lang="zh-CN" altLang="en-US" dirty="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4221" y="4216535"/>
            <a:ext cx="3936508" cy="2158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70245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HTML 5 Vs </a:t>
            </a:r>
            <a:r>
              <a:rPr lang="en-US" dirty="0" err="1" smtClean="0"/>
              <a:t>Xaml</a:t>
            </a:r>
            <a:endParaRPr lang="en-US" dirty="0"/>
          </a:p>
        </p:txBody>
      </p:sp>
      <p:pic>
        <p:nvPicPr>
          <p:cNvPr id="6" name="内容占位符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263" y="2393157"/>
            <a:ext cx="3878339" cy="2559844"/>
          </a:xfr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8625" y="1189434"/>
            <a:ext cx="4663970" cy="5110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982574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HTML 5 Vs </a:t>
            </a:r>
            <a:r>
              <a:rPr lang="en-US" dirty="0" err="1" smtClean="0"/>
              <a:t>Xaml</a:t>
            </a:r>
            <a:endParaRPr lang="en-US" dirty="0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25" y="1620980"/>
            <a:ext cx="3898765" cy="3978932"/>
          </a:xfr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1371" y="1439534"/>
            <a:ext cx="4297845" cy="4341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382021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HTML 5 Vs </a:t>
            </a:r>
            <a:r>
              <a:rPr lang="en-US" dirty="0" err="1" smtClean="0"/>
              <a:t>Xaml</a:t>
            </a:r>
            <a:endParaRPr 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8330" y="1496290"/>
            <a:ext cx="4297845" cy="4341823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25" y="1572390"/>
            <a:ext cx="3720205" cy="4076109"/>
          </a:xfrm>
          <a:prstGeom prst="rect">
            <a:avLst/>
          </a:prstGeom>
        </p:spPr>
      </p:pic>
      <p:sp>
        <p:nvSpPr>
          <p:cNvPr id="7" name="椭圆 6"/>
          <p:cNvSpPr/>
          <p:nvPr/>
        </p:nvSpPr>
        <p:spPr bwMode="auto">
          <a:xfrm rot="729767">
            <a:off x="4747098" y="4076477"/>
            <a:ext cx="1746820" cy="1039044"/>
          </a:xfrm>
          <a:prstGeom prst="ellipse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>
            <a:glow rad="139700">
              <a:schemeClr val="accent2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645" y="2086927"/>
            <a:ext cx="3432562" cy="2690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042620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JavaScript Handler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775" y="1412874"/>
            <a:ext cx="8407400" cy="5094252"/>
          </a:xfrm>
        </p:spPr>
        <p:txBody>
          <a:bodyPr/>
          <a:lstStyle/>
          <a:p>
            <a:r>
              <a:rPr lang="en-US" sz="2400" dirty="0">
                <a:effectLst/>
              </a:rPr>
              <a:t>HTML events are </a:t>
            </a:r>
            <a:r>
              <a:rPr lang="en-US" sz="2400" b="1" dirty="0">
                <a:effectLst/>
              </a:rPr>
              <a:t>"things"</a:t>
            </a:r>
            <a:r>
              <a:rPr lang="en-US" sz="2400" dirty="0">
                <a:effectLst/>
              </a:rPr>
              <a:t> that happen to HTML elements</a:t>
            </a:r>
            <a:r>
              <a:rPr lang="en-US" sz="2400" dirty="0" smtClean="0">
                <a:effectLst/>
              </a:rPr>
              <a:t>.</a:t>
            </a:r>
          </a:p>
          <a:p>
            <a:endParaRPr lang="en-US" sz="2400" dirty="0">
              <a:effectLst/>
            </a:endParaRPr>
          </a:p>
          <a:p>
            <a:r>
              <a:rPr lang="en-US" sz="2400" dirty="0">
                <a:effectLst/>
              </a:rPr>
              <a:t>When JavaScript is used in HTML pages, JavaScript can </a:t>
            </a:r>
            <a:r>
              <a:rPr lang="en-US" sz="2400" b="1" dirty="0">
                <a:effectLst/>
              </a:rPr>
              <a:t>"react"</a:t>
            </a:r>
            <a:r>
              <a:rPr lang="en-US" sz="2400" dirty="0">
                <a:effectLst/>
              </a:rPr>
              <a:t> on these events</a:t>
            </a:r>
            <a:r>
              <a:rPr lang="en-US" sz="2400" dirty="0" smtClean="0">
                <a:effectLst/>
              </a:rPr>
              <a:t>.</a:t>
            </a:r>
          </a:p>
          <a:p>
            <a:endParaRPr lang="en-US" sz="2400" dirty="0">
              <a:effectLst/>
            </a:endParaRPr>
          </a:p>
          <a:p>
            <a:r>
              <a:rPr lang="en-US" sz="2400" dirty="0">
                <a:effectLst/>
              </a:rPr>
              <a:t>Event handlers can be used to handle, and verify, user input, user actions, and browser actions</a:t>
            </a:r>
            <a:r>
              <a:rPr lang="en-US" sz="2400" dirty="0" smtClean="0">
                <a:effectLst/>
              </a:rPr>
              <a:t>:</a:t>
            </a:r>
          </a:p>
          <a:p>
            <a:pPr lvl="1"/>
            <a:r>
              <a:rPr lang="en-US" sz="1600" dirty="0">
                <a:effectLst/>
              </a:rPr>
              <a:t>Things that should be done every time a page loads</a:t>
            </a:r>
          </a:p>
          <a:p>
            <a:pPr lvl="1"/>
            <a:r>
              <a:rPr lang="en-US" sz="1600" dirty="0">
                <a:effectLst/>
              </a:rPr>
              <a:t>Things that should be done when the page is closed</a:t>
            </a:r>
          </a:p>
          <a:p>
            <a:pPr lvl="1"/>
            <a:r>
              <a:rPr lang="en-US" sz="1600" dirty="0">
                <a:effectLst/>
              </a:rPr>
              <a:t>Action that should be performed when a user clicks a button</a:t>
            </a:r>
          </a:p>
          <a:p>
            <a:pPr lvl="1"/>
            <a:r>
              <a:rPr lang="en-US" sz="1600" dirty="0">
                <a:effectLst/>
              </a:rPr>
              <a:t>Content that should be verified when a user inputs </a:t>
            </a:r>
            <a:r>
              <a:rPr lang="en-US" sz="1600" dirty="0" smtClean="0">
                <a:effectLst/>
              </a:rPr>
              <a:t>data</a:t>
            </a:r>
          </a:p>
          <a:p>
            <a:pPr lvl="1"/>
            <a:r>
              <a:rPr lang="en-US" sz="1600" dirty="0">
                <a:effectLst/>
              </a:rPr>
              <a:t>And more ..</a:t>
            </a:r>
          </a:p>
          <a:p>
            <a:pPr lvl="1"/>
            <a:endParaRPr lang="en-US" sz="1600" dirty="0" smtClean="0">
              <a:effectLst/>
            </a:endParaRPr>
          </a:p>
          <a:p>
            <a:pPr marL="0" indent="0">
              <a:buNone/>
            </a:pPr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70878579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JavaScript Vs C# Handler</a:t>
            </a:r>
            <a:endParaRPr lang="en-US" dirty="0"/>
          </a:p>
        </p:txBody>
      </p:sp>
      <p:pic>
        <p:nvPicPr>
          <p:cNvPr id="3" name="内容占位符 2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787" y="4698206"/>
            <a:ext cx="4810125" cy="1781175"/>
          </a:xfr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25" y="1416805"/>
            <a:ext cx="4781550" cy="284797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9475" y="3138450"/>
            <a:ext cx="4086225" cy="1771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665432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JavaScript Vs C# Handler</a:t>
            </a:r>
            <a:endParaRPr lang="en-US" dirty="0"/>
          </a:p>
        </p:txBody>
      </p:sp>
      <p:pic>
        <p:nvPicPr>
          <p:cNvPr id="3" name="内容占位符 2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6922" y="2438400"/>
            <a:ext cx="5134280" cy="2235994"/>
          </a:xfr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8408" y="1174572"/>
            <a:ext cx="6031308" cy="226752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6050" y="4008120"/>
            <a:ext cx="3448050" cy="1889342"/>
          </a:xfrm>
          <a:prstGeom prst="rect">
            <a:avLst/>
          </a:prstGeom>
        </p:spPr>
      </p:pic>
      <p:sp>
        <p:nvSpPr>
          <p:cNvPr id="7" name="椭圆 6"/>
          <p:cNvSpPr/>
          <p:nvPr/>
        </p:nvSpPr>
        <p:spPr bwMode="auto">
          <a:xfrm rot="21396414">
            <a:off x="2548891" y="4119420"/>
            <a:ext cx="1146810" cy="521494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5000" y="4297131"/>
            <a:ext cx="4618124" cy="1311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277646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JavaScript Vs C# Handler</a:t>
            </a:r>
            <a:endParaRPr lang="en-US" dirty="0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2943" y="1300163"/>
            <a:ext cx="3922237" cy="2755052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5219" y="4233863"/>
            <a:ext cx="4317683" cy="2123970"/>
          </a:xfrm>
          <a:prstGeom prst="rect">
            <a:avLst/>
          </a:prstGeom>
        </p:spPr>
      </p:pic>
      <p:sp>
        <p:nvSpPr>
          <p:cNvPr id="11" name="椭圆 10"/>
          <p:cNvSpPr/>
          <p:nvPr/>
        </p:nvSpPr>
        <p:spPr bwMode="auto">
          <a:xfrm rot="21396414">
            <a:off x="2516972" y="5099558"/>
            <a:ext cx="1364244" cy="563657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6088" y="4331729"/>
            <a:ext cx="5635943" cy="2099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960313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JavaScript </a:t>
            </a:r>
            <a:r>
              <a:rPr lang="en-US" dirty="0" smtClean="0"/>
              <a:t>Event</a:t>
            </a:r>
            <a:endParaRPr lang="en-US" dirty="0"/>
          </a:p>
        </p:txBody>
      </p:sp>
      <p:graphicFrame>
        <p:nvGraphicFramePr>
          <p:cNvPr id="5" name="内容占位符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76626139"/>
              </p:ext>
            </p:extLst>
          </p:nvPr>
        </p:nvGraphicFramePr>
        <p:xfrm>
          <a:off x="358775" y="1412875"/>
          <a:ext cx="8407400" cy="3672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03700"/>
                <a:gridCol w="42037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800" b="1" i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Event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i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Description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onchange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 HTML element has been changed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onclick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 user clicks an HTML element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onmouseover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 user moves the mouse over an HTML element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onmouseout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 user moves the mouse away from an HTML element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onkeydown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 user pushes a keyboard key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onload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 browser has finished loading the page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1241296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AJAX</a:t>
            </a:r>
            <a:endParaRPr lang="en-US" dirty="0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587" y="1516583"/>
            <a:ext cx="1704511" cy="3996500"/>
          </a:xfr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0126" y="2246049"/>
            <a:ext cx="2520223" cy="2537569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657" y="2325949"/>
            <a:ext cx="3707352" cy="1779529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3350" y="2769754"/>
            <a:ext cx="2551014" cy="2361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415946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AJAX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358775" y="1412874"/>
            <a:ext cx="8407400" cy="5094252"/>
          </a:xfrm>
        </p:spPr>
        <p:txBody>
          <a:bodyPr/>
          <a:lstStyle/>
          <a:p>
            <a:r>
              <a:rPr lang="en-US" sz="2400" dirty="0">
                <a:effectLst/>
              </a:rPr>
              <a:t>AJAX = Asynchronous JavaScript and XML.</a:t>
            </a:r>
          </a:p>
          <a:p>
            <a:endParaRPr lang="en-US" sz="2400" dirty="0" smtClean="0">
              <a:effectLst/>
            </a:endParaRPr>
          </a:p>
          <a:p>
            <a:r>
              <a:rPr lang="en-US" sz="2400" dirty="0" smtClean="0">
                <a:effectLst/>
              </a:rPr>
              <a:t>Update </a:t>
            </a:r>
            <a:r>
              <a:rPr lang="en-US" sz="2400" dirty="0">
                <a:effectLst/>
              </a:rPr>
              <a:t>a web page without reloading the </a:t>
            </a:r>
            <a:r>
              <a:rPr lang="en-US" sz="2400" dirty="0" smtClean="0">
                <a:effectLst/>
              </a:rPr>
              <a:t>page</a:t>
            </a:r>
          </a:p>
          <a:p>
            <a:endParaRPr lang="en-US" sz="2400" dirty="0">
              <a:effectLst/>
            </a:endParaRPr>
          </a:p>
          <a:p>
            <a:r>
              <a:rPr lang="en-US" sz="2400" dirty="0">
                <a:effectLst/>
              </a:rPr>
              <a:t>Request data from a server - after the page has loaded </a:t>
            </a:r>
            <a:endParaRPr lang="en-US" sz="2400" dirty="0" smtClean="0">
              <a:effectLst/>
            </a:endParaRPr>
          </a:p>
          <a:p>
            <a:endParaRPr lang="en-US" sz="2400" dirty="0">
              <a:effectLst/>
            </a:endParaRPr>
          </a:p>
          <a:p>
            <a:r>
              <a:rPr lang="en-US" sz="2400" dirty="0">
                <a:effectLst/>
              </a:rPr>
              <a:t>Receive data from a server - after the page has </a:t>
            </a:r>
            <a:r>
              <a:rPr lang="en-US" sz="2400" dirty="0" smtClean="0">
                <a:effectLst/>
              </a:rPr>
              <a:t>loaded</a:t>
            </a:r>
          </a:p>
          <a:p>
            <a:endParaRPr lang="en-US" sz="2400" dirty="0">
              <a:effectLst/>
            </a:endParaRPr>
          </a:p>
          <a:p>
            <a:r>
              <a:rPr lang="en-US" sz="2400" dirty="0">
                <a:effectLst/>
              </a:rPr>
              <a:t>Send data to a server - in the background</a:t>
            </a:r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219155277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AJAX</a:t>
            </a:r>
            <a:endParaRPr lang="en-US" dirty="0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262" y="1412875"/>
            <a:ext cx="7996425" cy="4618038"/>
          </a:xfrm>
        </p:spPr>
      </p:pic>
    </p:spTree>
    <p:extLst>
      <p:ext uri="{BB962C8B-B14F-4D97-AF65-F5344CB8AC3E}">
        <p14:creationId xmlns:p14="http://schemas.microsoft.com/office/powerpoint/2010/main" val="180140912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Tasks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775" y="1412874"/>
            <a:ext cx="8407400" cy="5094252"/>
          </a:xfrm>
        </p:spPr>
        <p:txBody>
          <a:bodyPr/>
          <a:lstStyle/>
          <a:p>
            <a:r>
              <a:rPr lang="en-US" sz="2400" dirty="0" smtClean="0"/>
              <a:t>HTML 5 to build the GUI</a:t>
            </a:r>
          </a:p>
          <a:p>
            <a:endParaRPr lang="en-US" sz="2400" dirty="0"/>
          </a:p>
          <a:p>
            <a:r>
              <a:rPr lang="en-US" sz="2400" dirty="0" smtClean="0"/>
              <a:t>JavaScript to handle the event</a:t>
            </a:r>
          </a:p>
          <a:p>
            <a:endParaRPr lang="en-US" sz="2400" dirty="0"/>
          </a:p>
          <a:p>
            <a:r>
              <a:rPr lang="en-US" sz="2400" dirty="0" smtClean="0"/>
              <a:t>HTTP message to control the communication</a:t>
            </a:r>
          </a:p>
          <a:p>
            <a:endParaRPr lang="en-US" sz="2400" dirty="0"/>
          </a:p>
          <a:p>
            <a:r>
              <a:rPr lang="en-US" sz="2400" dirty="0" smtClean="0"/>
              <a:t>Tiny Server to process the request</a:t>
            </a:r>
          </a:p>
          <a:p>
            <a:endParaRPr lang="en-US" sz="2400" dirty="0"/>
          </a:p>
          <a:p>
            <a:r>
              <a:rPr lang="en-US" sz="2400" dirty="0" smtClean="0"/>
              <a:t>AJAX to reload the data</a:t>
            </a:r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207743767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 bwMode="auto">
          <a:xfrm>
            <a:off x="358775" y="3150394"/>
            <a:ext cx="842327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35" tIns="46019" rIns="92035" bIns="46019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Neo Sans Intel" pitchFamily="34" charset="0"/>
                <a:ea typeface="+mj-ea"/>
                <a:cs typeface="+mj-cs"/>
              </a:defRPr>
            </a:lvl1pPr>
            <a:lvl2pPr algn="ctr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Neo Sans Intel" pitchFamily="34" charset="0"/>
                <a:cs typeface="Arial" charset="0"/>
              </a:defRPr>
            </a:lvl2pPr>
            <a:lvl3pPr algn="ctr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Neo Sans Intel" pitchFamily="34" charset="0"/>
                <a:cs typeface="Arial" charset="0"/>
              </a:defRPr>
            </a:lvl3pPr>
            <a:lvl4pPr algn="ctr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Neo Sans Intel" pitchFamily="34" charset="0"/>
                <a:cs typeface="Arial" charset="0"/>
              </a:defRPr>
            </a:lvl4pPr>
            <a:lvl5pPr algn="ctr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Neo Sans Intel" pitchFamily="34" charset="0"/>
                <a:cs typeface="Arial" charset="0"/>
              </a:defRPr>
            </a:lvl5pPr>
            <a:lvl6pPr marL="457200" algn="ct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  <a:cs typeface="Arial" charset="0"/>
              </a:defRPr>
            </a:lvl6pPr>
            <a:lvl7pPr marL="914400" algn="ct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  <a:cs typeface="Arial" charset="0"/>
              </a:defRPr>
            </a:lvl7pPr>
            <a:lvl8pPr marL="1371600" algn="ct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  <a:cs typeface="Arial" charset="0"/>
              </a:defRPr>
            </a:lvl8pPr>
            <a:lvl9pPr marL="1828800" algn="ct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  <a:cs typeface="Arial" charset="0"/>
              </a:defRPr>
            </a:lvl9pPr>
          </a:lstStyle>
          <a:p>
            <a:r>
              <a:rPr lang="en-US" kern="0" smtClean="0"/>
              <a:t>Thank You!</a:t>
            </a:r>
            <a:endParaRPr lang="en-US" kern="0" dirty="0"/>
          </a:p>
        </p:txBody>
      </p:sp>
    </p:spTree>
    <p:extLst>
      <p:ext uri="{BB962C8B-B14F-4D97-AF65-F5344CB8AC3E}">
        <p14:creationId xmlns:p14="http://schemas.microsoft.com/office/powerpoint/2010/main" val="326279231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intel3.0-blue">
  <a:themeElements>
    <a:clrScheme name="Custom 1">
      <a:dk1>
        <a:srgbClr val="000000"/>
      </a:dk1>
      <a:lt1>
        <a:srgbClr val="FFFFFF"/>
      </a:lt1>
      <a:dk2>
        <a:srgbClr val="0860A8"/>
      </a:dk2>
      <a:lt2>
        <a:srgbClr val="FDB605"/>
      </a:lt2>
      <a:accent1>
        <a:srgbClr val="009900"/>
      </a:accent1>
      <a:accent2>
        <a:srgbClr val="FF5C00"/>
      </a:accent2>
      <a:accent3>
        <a:srgbClr val="AAB6D1"/>
      </a:accent3>
      <a:accent4>
        <a:srgbClr val="DADADA"/>
      </a:accent4>
      <a:accent5>
        <a:srgbClr val="AACAAA"/>
      </a:accent5>
      <a:accent6>
        <a:srgbClr val="E75300"/>
      </a:accent6>
      <a:hlink>
        <a:srgbClr val="FFFF00"/>
      </a:hlink>
      <a:folHlink>
        <a:srgbClr val="567EB9"/>
      </a:folHlink>
    </a:clrScheme>
    <a:fontScheme name="intel3.0-blue">
      <a:majorFont>
        <a:latin typeface="Verdana"/>
        <a:ea typeface=""/>
        <a:cs typeface="Arial"/>
      </a:majorFont>
      <a:minorFont>
        <a:latin typeface="Verdana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Verdana" pitchFamily="34" charset="0"/>
          </a:defRPr>
        </a:defPPr>
      </a:lstStyle>
    </a:lnDef>
  </a:objectDefaults>
  <a:extraClrSchemeLst>
    <a:extraClrScheme>
      <a:clrScheme name="intel3.0-blue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ntel3.0-blu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ntel3.0-blue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ntel3.0-blue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ntel3.0-blue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ntel3.0-blue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ntel3.0-blue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ntel3.0-blue 8">
        <a:dk1>
          <a:srgbClr val="000000"/>
        </a:dk1>
        <a:lt1>
          <a:srgbClr val="FFFFFF"/>
        </a:lt1>
        <a:dk2>
          <a:srgbClr val="0034FF"/>
        </a:dk2>
        <a:lt2>
          <a:srgbClr val="FDB605"/>
        </a:lt2>
        <a:accent1>
          <a:srgbClr val="66CC33"/>
        </a:accent1>
        <a:accent2>
          <a:srgbClr val="FF6600"/>
        </a:accent2>
        <a:accent3>
          <a:srgbClr val="AAAEFF"/>
        </a:accent3>
        <a:accent4>
          <a:srgbClr val="DADADA"/>
        </a:accent4>
        <a:accent5>
          <a:srgbClr val="B8E2AD"/>
        </a:accent5>
        <a:accent6>
          <a:srgbClr val="E75C00"/>
        </a:accent6>
        <a:hlink>
          <a:srgbClr val="5BB3B9"/>
        </a:hlink>
        <a:folHlink>
          <a:srgbClr val="CC00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ntel3.0-blue 9">
        <a:dk1>
          <a:srgbClr val="000000"/>
        </a:dk1>
        <a:lt1>
          <a:srgbClr val="FFFFFF"/>
        </a:lt1>
        <a:dk2>
          <a:srgbClr val="0034FF"/>
        </a:dk2>
        <a:lt2>
          <a:srgbClr val="FDB605"/>
        </a:lt2>
        <a:accent1>
          <a:srgbClr val="66CC33"/>
        </a:accent1>
        <a:accent2>
          <a:srgbClr val="FF6600"/>
        </a:accent2>
        <a:accent3>
          <a:srgbClr val="AAAEFF"/>
        </a:accent3>
        <a:accent4>
          <a:srgbClr val="DADADA"/>
        </a:accent4>
        <a:accent5>
          <a:srgbClr val="B8E2AD"/>
        </a:accent5>
        <a:accent6>
          <a:srgbClr val="E75C00"/>
        </a:accent6>
        <a:hlink>
          <a:srgbClr val="FFCC00"/>
        </a:hlink>
        <a:folHlink>
          <a:srgbClr val="CC00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ntel3.0-blue 10">
        <a:dk1>
          <a:srgbClr val="000000"/>
        </a:dk1>
        <a:lt1>
          <a:srgbClr val="FFFFFF"/>
        </a:lt1>
        <a:dk2>
          <a:srgbClr val="0034FF"/>
        </a:dk2>
        <a:lt2>
          <a:srgbClr val="FDB605"/>
        </a:lt2>
        <a:accent1>
          <a:srgbClr val="66CC33"/>
        </a:accent1>
        <a:accent2>
          <a:srgbClr val="FF6600"/>
        </a:accent2>
        <a:accent3>
          <a:srgbClr val="AAAEFF"/>
        </a:accent3>
        <a:accent4>
          <a:srgbClr val="DADADA"/>
        </a:accent4>
        <a:accent5>
          <a:srgbClr val="B8E2AD"/>
        </a:accent5>
        <a:accent6>
          <a:srgbClr val="E75C00"/>
        </a:accent6>
        <a:hlink>
          <a:srgbClr val="009999"/>
        </a:hlink>
        <a:folHlink>
          <a:srgbClr val="CC00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ntel3.0-blue 11">
        <a:dk1>
          <a:srgbClr val="000000"/>
        </a:dk1>
        <a:lt1>
          <a:srgbClr val="FFFFFF"/>
        </a:lt1>
        <a:dk2>
          <a:srgbClr val="0034FF"/>
        </a:dk2>
        <a:lt2>
          <a:srgbClr val="FDB605"/>
        </a:lt2>
        <a:accent1>
          <a:srgbClr val="66CC33"/>
        </a:accent1>
        <a:accent2>
          <a:srgbClr val="FF6600"/>
        </a:accent2>
        <a:accent3>
          <a:srgbClr val="AAAEFF"/>
        </a:accent3>
        <a:accent4>
          <a:srgbClr val="DADADA"/>
        </a:accent4>
        <a:accent5>
          <a:srgbClr val="B8E2AD"/>
        </a:accent5>
        <a:accent6>
          <a:srgbClr val="E75C00"/>
        </a:accent6>
        <a:hlink>
          <a:srgbClr val="009999"/>
        </a:hlink>
        <a:folHlink>
          <a:srgbClr val="CC00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ntel3.0-blue 12">
        <a:dk1>
          <a:srgbClr val="000000"/>
        </a:dk1>
        <a:lt1>
          <a:srgbClr val="FFFFFF"/>
        </a:lt1>
        <a:dk2>
          <a:srgbClr val="0034FF"/>
        </a:dk2>
        <a:lt2>
          <a:srgbClr val="FDB605"/>
        </a:lt2>
        <a:accent1>
          <a:srgbClr val="66CC33"/>
        </a:accent1>
        <a:accent2>
          <a:srgbClr val="FF6600"/>
        </a:accent2>
        <a:accent3>
          <a:srgbClr val="AAAEFF"/>
        </a:accent3>
        <a:accent4>
          <a:srgbClr val="DADADA"/>
        </a:accent4>
        <a:accent5>
          <a:srgbClr val="B8E2AD"/>
        </a:accent5>
        <a:accent6>
          <a:srgbClr val="E75C00"/>
        </a:accent6>
        <a:hlink>
          <a:srgbClr val="009999"/>
        </a:hlink>
        <a:folHlink>
          <a:srgbClr val="AA014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ntel3.0-blue 13">
        <a:dk1>
          <a:srgbClr val="000000"/>
        </a:dk1>
        <a:lt1>
          <a:srgbClr val="FFFFFF"/>
        </a:lt1>
        <a:dk2>
          <a:srgbClr val="0034FF"/>
        </a:dk2>
        <a:lt2>
          <a:srgbClr val="FDB605"/>
        </a:lt2>
        <a:accent1>
          <a:srgbClr val="66CC33"/>
        </a:accent1>
        <a:accent2>
          <a:srgbClr val="FF6600"/>
        </a:accent2>
        <a:accent3>
          <a:srgbClr val="AAAEFF"/>
        </a:accent3>
        <a:accent4>
          <a:srgbClr val="DADADA"/>
        </a:accent4>
        <a:accent5>
          <a:srgbClr val="B8E2AD"/>
        </a:accent5>
        <a:accent6>
          <a:srgbClr val="E75C00"/>
        </a:accent6>
        <a:hlink>
          <a:srgbClr val="00C5C0"/>
        </a:hlink>
        <a:folHlink>
          <a:srgbClr val="AA014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ntel3.0-blue 14">
        <a:dk1>
          <a:srgbClr val="000000"/>
        </a:dk1>
        <a:lt1>
          <a:srgbClr val="FFFFFF"/>
        </a:lt1>
        <a:dk2>
          <a:srgbClr val="0034FF"/>
        </a:dk2>
        <a:lt2>
          <a:srgbClr val="FDB605"/>
        </a:lt2>
        <a:accent1>
          <a:srgbClr val="66CC33"/>
        </a:accent1>
        <a:accent2>
          <a:srgbClr val="FF5C00"/>
        </a:accent2>
        <a:accent3>
          <a:srgbClr val="AAAEFF"/>
        </a:accent3>
        <a:accent4>
          <a:srgbClr val="DADADA"/>
        </a:accent4>
        <a:accent5>
          <a:srgbClr val="B8E2AD"/>
        </a:accent5>
        <a:accent6>
          <a:srgbClr val="E75300"/>
        </a:accent6>
        <a:hlink>
          <a:srgbClr val="00C5C0"/>
        </a:hlink>
        <a:folHlink>
          <a:srgbClr val="AA014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ntel3.0-blue 15">
        <a:dk1>
          <a:srgbClr val="000000"/>
        </a:dk1>
        <a:lt1>
          <a:srgbClr val="FFFFFF"/>
        </a:lt1>
        <a:dk2>
          <a:srgbClr val="0034FF"/>
        </a:dk2>
        <a:lt2>
          <a:srgbClr val="FDB605"/>
        </a:lt2>
        <a:accent1>
          <a:srgbClr val="66CC33"/>
        </a:accent1>
        <a:accent2>
          <a:srgbClr val="FF5C00"/>
        </a:accent2>
        <a:accent3>
          <a:srgbClr val="AAAEFF"/>
        </a:accent3>
        <a:accent4>
          <a:srgbClr val="DADADA"/>
        </a:accent4>
        <a:accent5>
          <a:srgbClr val="B8E2AD"/>
        </a:accent5>
        <a:accent6>
          <a:srgbClr val="E75300"/>
        </a:accent6>
        <a:hlink>
          <a:srgbClr val="10C8E1"/>
        </a:hlink>
        <a:folHlink>
          <a:srgbClr val="AA014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ntel3.0-blue 16">
        <a:dk1>
          <a:srgbClr val="000000"/>
        </a:dk1>
        <a:lt1>
          <a:srgbClr val="FFFFFF"/>
        </a:lt1>
        <a:dk2>
          <a:srgbClr val="0034FF"/>
        </a:dk2>
        <a:lt2>
          <a:srgbClr val="FDB605"/>
        </a:lt2>
        <a:accent1>
          <a:srgbClr val="66CC33"/>
        </a:accent1>
        <a:accent2>
          <a:srgbClr val="FF5C00"/>
        </a:accent2>
        <a:accent3>
          <a:srgbClr val="AAAEFF"/>
        </a:accent3>
        <a:accent4>
          <a:srgbClr val="DADADA"/>
        </a:accent4>
        <a:accent5>
          <a:srgbClr val="B8E2AD"/>
        </a:accent5>
        <a:accent6>
          <a:srgbClr val="E75300"/>
        </a:accent6>
        <a:hlink>
          <a:srgbClr val="10C8E1"/>
        </a:hlink>
        <a:folHlink>
          <a:srgbClr val="F3016E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B64C1C9621A6B4D800F222E20EEC266" ma:contentTypeVersion="0" ma:contentTypeDescription="Create a new document." ma:contentTypeScope="" ma:versionID="c22a61cbe5e5ce25e9cf39bf26010a83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c64490b4aec6201516c3a874156f37b2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313E48BF-897A-4E0F-B295-48B8B67083B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7FB8406-95AF-48C4-815D-FB0AC1ADF44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CFAC2673-377F-4F66-BDF8-5815193BDF7B}">
  <ds:schemaRefs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http://schemas.microsoft.com/office/2006/documentManagement/types"/>
    <ds:schemaRef ds:uri="http://purl.org/dc/terms/"/>
    <ds:schemaRef ds:uri="http://www.w3.org/XML/1998/namespace"/>
    <ds:schemaRef ds:uri="http://schemas.microsoft.com/office/2006/metadata/properties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9880</TotalTime>
  <Words>251</Words>
  <Application>Microsoft Office PowerPoint</Application>
  <PresentationFormat>全屏显示(4:3)</PresentationFormat>
  <Paragraphs>99</Paragraphs>
  <Slides>19</Slides>
  <Notes>17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24" baseType="lpstr">
      <vt:lpstr>Neo Sans Intel</vt:lpstr>
      <vt:lpstr>Arial</vt:lpstr>
      <vt:lpstr>Verdana</vt:lpstr>
      <vt:lpstr>Wingdings</vt:lpstr>
      <vt:lpstr>intel3.0-blue</vt:lpstr>
      <vt:lpstr>PowerPoint 演示文稿</vt:lpstr>
      <vt:lpstr>Agenda</vt:lpstr>
      <vt:lpstr>Introduction</vt:lpstr>
      <vt:lpstr>Technology</vt:lpstr>
      <vt:lpstr>HTML 5--Hyper Text Markup Language</vt:lpstr>
      <vt:lpstr>CSS</vt:lpstr>
      <vt:lpstr>HTML 5 Vs Xaml</vt:lpstr>
      <vt:lpstr>HTML 5 Vs Xaml</vt:lpstr>
      <vt:lpstr>HTML 5 Vs Xaml</vt:lpstr>
      <vt:lpstr>JavaScript Handler</vt:lpstr>
      <vt:lpstr>JavaScript Vs C# Handler</vt:lpstr>
      <vt:lpstr>JavaScript Vs C# Handler</vt:lpstr>
      <vt:lpstr>JavaScript Vs C# Handler</vt:lpstr>
      <vt:lpstr>JavaScript Event</vt:lpstr>
      <vt:lpstr>AJAX</vt:lpstr>
      <vt:lpstr>AJAX</vt:lpstr>
      <vt:lpstr>AJAX</vt:lpstr>
      <vt:lpstr>Tasks</vt:lpstr>
      <vt:lpstr>PowerPoint 演示文稿</vt:lpstr>
    </vt:vector>
  </TitlesOfParts>
  <Company>Intel Corporation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IMEC 2006</dc:title>
  <dc:creator>Lilach Shokargi</dc:creator>
  <cp:lastModifiedBy>ziyi zhao</cp:lastModifiedBy>
  <cp:revision>655</cp:revision>
  <dcterms:created xsi:type="dcterms:W3CDTF">2005-12-21T22:20:09Z</dcterms:created>
  <dcterms:modified xsi:type="dcterms:W3CDTF">2016-03-03T20:48:17Z</dcterms:modified>
</cp:coreProperties>
</file>