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8" r:id="rId1"/>
  </p:sldMasterIdLst>
  <p:notesMasterIdLst>
    <p:notesMasterId r:id="rId20"/>
  </p:notesMasterIdLst>
  <p:sldIdLst>
    <p:sldId id="256" r:id="rId2"/>
    <p:sldId id="257" r:id="rId3"/>
    <p:sldId id="258" r:id="rId4"/>
    <p:sldId id="260" r:id="rId5"/>
    <p:sldId id="261" r:id="rId6"/>
    <p:sldId id="262" r:id="rId7"/>
    <p:sldId id="263" r:id="rId8"/>
    <p:sldId id="267" r:id="rId9"/>
    <p:sldId id="264" r:id="rId10"/>
    <p:sldId id="268" r:id="rId11"/>
    <p:sldId id="275" r:id="rId12"/>
    <p:sldId id="276" r:id="rId13"/>
    <p:sldId id="277" r:id="rId14"/>
    <p:sldId id="265" r:id="rId15"/>
    <p:sldId id="259" r:id="rId16"/>
    <p:sldId id="273" r:id="rId17"/>
    <p:sldId id="274" r:id="rId18"/>
    <p:sldId id="266"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84766"/>
  </p:normalViewPr>
  <p:slideViewPr>
    <p:cSldViewPr snapToGrid="0">
      <p:cViewPr varScale="1">
        <p:scale>
          <a:sx n="96" d="100"/>
          <a:sy n="96" d="100"/>
        </p:scale>
        <p:origin x="183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712BD9-CC9B-4D4E-A59A-04AA028B50C6}" type="datetimeFigureOut">
              <a:rPr kumimoji="1" lang="zh-CN" altLang="en-US" smtClean="0"/>
              <a:t>16/3/8</a:t>
            </a:fld>
            <a:endParaRPr kumimoji="1"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02A936-C874-B242-86C3-AF05C28F934A}" type="slidenum">
              <a:rPr kumimoji="1" lang="zh-CN" altLang="en-US" smtClean="0"/>
              <a:t>‹#›</a:t>
            </a:fld>
            <a:endParaRPr kumimoji="1" lang="zh-CN" altLang="en-US"/>
          </a:p>
        </p:txBody>
      </p:sp>
    </p:spTree>
    <p:extLst>
      <p:ext uri="{BB962C8B-B14F-4D97-AF65-F5344CB8AC3E}">
        <p14:creationId xmlns:p14="http://schemas.microsoft.com/office/powerpoint/2010/main" val="1462767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0"/>
          </p:nvPr>
        </p:nvSpPr>
        <p:spPr/>
        <p:txBody>
          <a:bodyPr/>
          <a:lstStyle/>
          <a:p>
            <a:fld id="{7202A936-C874-B242-86C3-AF05C28F934A}" type="slidenum">
              <a:rPr kumimoji="1" lang="zh-CN" altLang="en-US" smtClean="0"/>
              <a:t>1</a:t>
            </a:fld>
            <a:endParaRPr kumimoji="1" lang="zh-CN" altLang="en-US"/>
          </a:p>
        </p:txBody>
      </p:sp>
    </p:spTree>
    <p:extLst>
      <p:ext uri="{BB962C8B-B14F-4D97-AF65-F5344CB8AC3E}">
        <p14:creationId xmlns:p14="http://schemas.microsoft.com/office/powerpoint/2010/main" val="1251145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0"/>
          </p:nvPr>
        </p:nvSpPr>
        <p:spPr/>
        <p:txBody>
          <a:bodyPr/>
          <a:lstStyle/>
          <a:p>
            <a:fld id="{7202A936-C874-B242-86C3-AF05C28F934A}" type="slidenum">
              <a:rPr kumimoji="1" lang="zh-CN" altLang="en-US" smtClean="0"/>
              <a:t>2</a:t>
            </a:fld>
            <a:endParaRPr kumimoji="1" lang="zh-CN" altLang="en-US"/>
          </a:p>
        </p:txBody>
      </p:sp>
    </p:spTree>
    <p:extLst>
      <p:ext uri="{BB962C8B-B14F-4D97-AF65-F5344CB8AC3E}">
        <p14:creationId xmlns:p14="http://schemas.microsoft.com/office/powerpoint/2010/main" val="1981677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0"/>
          </p:nvPr>
        </p:nvSpPr>
        <p:spPr/>
        <p:txBody>
          <a:bodyPr/>
          <a:lstStyle/>
          <a:p>
            <a:fld id="{7202A936-C874-B242-86C3-AF05C28F934A}" type="slidenum">
              <a:rPr kumimoji="1" lang="zh-CN" altLang="en-US" smtClean="0"/>
              <a:t>3</a:t>
            </a:fld>
            <a:endParaRPr kumimoji="1" lang="zh-CN" altLang="en-US"/>
          </a:p>
        </p:txBody>
      </p:sp>
    </p:spTree>
    <p:extLst>
      <p:ext uri="{BB962C8B-B14F-4D97-AF65-F5344CB8AC3E}">
        <p14:creationId xmlns:p14="http://schemas.microsoft.com/office/powerpoint/2010/main" val="732281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-If</a:t>
            </a:r>
            <a:r>
              <a:rPr kumimoji="1" lang="zh-CN" altLang="en-US" dirty="0" smtClean="0"/>
              <a:t> </a:t>
            </a:r>
            <a:r>
              <a:rPr kumimoji="1" lang="en-US" altLang="zh-CN" dirty="0" smtClean="0"/>
              <a:t>pick up one character</a:t>
            </a:r>
            <a:r>
              <a:rPr kumimoji="1" lang="en-US" altLang="zh-CN" baseline="0" dirty="0" smtClean="0"/>
              <a:t> as essential: O – Object</a:t>
            </a:r>
            <a:endParaRPr kumimoji="1" lang="en-US" altLang="zh-CN" baseline="0" dirty="0"/>
          </a:p>
          <a:p>
            <a:r>
              <a:rPr kumimoji="1" lang="en-US" altLang="zh-CN" baseline="0" dirty="0" smtClean="0"/>
              <a:t>-The object model behind allow us to easily access and manipulate the document</a:t>
            </a:r>
          </a:p>
          <a:p>
            <a:r>
              <a:rPr kumimoji="1" lang="en-US" altLang="zh-CN" baseline="0" dirty="0" smtClean="0"/>
              <a:t>-We use DOM a lot like HTML and XML, we made a related project in OOD course</a:t>
            </a:r>
          </a:p>
          <a:p>
            <a:r>
              <a:rPr kumimoji="1" lang="en-US" altLang="zh-CN" baseline="0" dirty="0" smtClean="0"/>
              <a:t>-Next: html example</a:t>
            </a:r>
          </a:p>
        </p:txBody>
      </p:sp>
      <p:sp>
        <p:nvSpPr>
          <p:cNvPr id="4" name="幻灯片编号占位符 3"/>
          <p:cNvSpPr>
            <a:spLocks noGrp="1"/>
          </p:cNvSpPr>
          <p:nvPr>
            <p:ph type="sldNum" sz="quarter" idx="10"/>
          </p:nvPr>
        </p:nvSpPr>
        <p:spPr/>
        <p:txBody>
          <a:bodyPr/>
          <a:lstStyle/>
          <a:p>
            <a:fld id="{7202A936-C874-B242-86C3-AF05C28F934A}" type="slidenum">
              <a:rPr kumimoji="1" lang="zh-CN" altLang="en-US" smtClean="0"/>
              <a:t>4</a:t>
            </a:fld>
            <a:endParaRPr kumimoji="1" lang="zh-CN" altLang="en-US"/>
          </a:p>
        </p:txBody>
      </p:sp>
    </p:spTree>
    <p:extLst>
      <p:ext uri="{BB962C8B-B14F-4D97-AF65-F5344CB8AC3E}">
        <p14:creationId xmlns:p14="http://schemas.microsoft.com/office/powerpoint/2010/main" val="340060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-A</a:t>
            </a:r>
            <a:r>
              <a:rPr kumimoji="1" lang="en-US" altLang="zh-CN" baseline="0" dirty="0" smtClean="0"/>
              <a:t> simple HTML page</a:t>
            </a:r>
          </a:p>
          <a:p>
            <a:r>
              <a:rPr kumimoji="1" lang="en-US" altLang="zh-CN" baseline="0" dirty="0" smtClean="0"/>
              <a:t>-The page is ranged by different tags and relationships among the tags.</a:t>
            </a:r>
          </a:p>
          <a:p>
            <a:r>
              <a:rPr kumimoji="1" lang="en-US" altLang="zh-CN" baseline="0" dirty="0" smtClean="0"/>
              <a:t>-Using DOM, HTML is easy to be read by both human and interpreter, because it is using linear structure to store tree structure</a:t>
            </a:r>
          </a:p>
          <a:p>
            <a:r>
              <a:rPr kumimoji="1" lang="en-US" altLang="zh-CN" baseline="0" dirty="0" smtClean="0"/>
              <a:t>-DOM supports some universal attributes like id. Id attribute could be applied to any DOM tags, and it allows us to find a specific tag</a:t>
            </a:r>
          </a:p>
        </p:txBody>
      </p:sp>
      <p:sp>
        <p:nvSpPr>
          <p:cNvPr id="4" name="幻灯片编号占位符 3"/>
          <p:cNvSpPr>
            <a:spLocks noGrp="1"/>
          </p:cNvSpPr>
          <p:nvPr>
            <p:ph type="sldNum" sz="quarter" idx="10"/>
          </p:nvPr>
        </p:nvSpPr>
        <p:spPr/>
        <p:txBody>
          <a:bodyPr/>
          <a:lstStyle/>
          <a:p>
            <a:fld id="{7202A936-C874-B242-86C3-AF05C28F934A}" type="slidenum">
              <a:rPr kumimoji="1" lang="zh-CN" altLang="en-US" smtClean="0"/>
              <a:t>5</a:t>
            </a:fld>
            <a:endParaRPr kumimoji="1" lang="zh-CN" altLang="en-US"/>
          </a:p>
        </p:txBody>
      </p:sp>
    </p:spTree>
    <p:extLst>
      <p:ext uri="{BB962C8B-B14F-4D97-AF65-F5344CB8AC3E}">
        <p14:creationId xmlns:p14="http://schemas.microsoft.com/office/powerpoint/2010/main" val="1062590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-Tree</a:t>
            </a:r>
            <a:r>
              <a:rPr kumimoji="1" lang="en-US" altLang="zh-CN" baseline="0" dirty="0" smtClean="0"/>
              <a:t> structure</a:t>
            </a:r>
          </a:p>
          <a:p>
            <a:r>
              <a:rPr kumimoji="1" lang="en-US" altLang="zh-CN" baseline="0" dirty="0" smtClean="0"/>
              <a:t>-The parent and children relationship make it easy to add, remove or change nodes inside</a:t>
            </a:r>
          </a:p>
          <a:p>
            <a:r>
              <a:rPr kumimoji="1" lang="en-US" altLang="zh-CN" baseline="0" dirty="0" smtClean="0"/>
              <a:t>-Also such tree structure is easily being changed to linear ones</a:t>
            </a:r>
            <a:endParaRPr kumimoji="1" lang="zh-CN" altLang="en-US" dirty="0"/>
          </a:p>
        </p:txBody>
      </p:sp>
      <p:sp>
        <p:nvSpPr>
          <p:cNvPr id="4" name="幻灯片编号占位符 3"/>
          <p:cNvSpPr>
            <a:spLocks noGrp="1"/>
          </p:cNvSpPr>
          <p:nvPr>
            <p:ph type="sldNum" sz="quarter" idx="10"/>
          </p:nvPr>
        </p:nvSpPr>
        <p:spPr/>
        <p:txBody>
          <a:bodyPr/>
          <a:lstStyle/>
          <a:p>
            <a:fld id="{7202A936-C874-B242-86C3-AF05C28F934A}" type="slidenum">
              <a:rPr kumimoji="1" lang="zh-CN" altLang="en-US" smtClean="0"/>
              <a:t>6</a:t>
            </a:fld>
            <a:endParaRPr kumimoji="1" lang="zh-CN" altLang="en-US"/>
          </a:p>
        </p:txBody>
      </p:sp>
    </p:spTree>
    <p:extLst>
      <p:ext uri="{BB962C8B-B14F-4D97-AF65-F5344CB8AC3E}">
        <p14:creationId xmlns:p14="http://schemas.microsoft.com/office/powerpoint/2010/main" val="15426177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-It was a long gap between previous version and HTML5</a:t>
            </a:r>
          </a:p>
          <a:p>
            <a:r>
              <a:rPr kumimoji="1" lang="en-US" altLang="zh-CN" dirty="0" smtClean="0"/>
              <a:t>-A</a:t>
            </a:r>
            <a:r>
              <a:rPr kumimoji="1" lang="en-US" altLang="zh-CN" baseline="0" dirty="0" smtClean="0"/>
              <a:t> lot of alternative technologies appeared trying to fill the gap, like JAVA(Applet), Flash, Silverlight</a:t>
            </a:r>
          </a:p>
          <a:p>
            <a:r>
              <a:rPr kumimoji="1" lang="en-US" altLang="zh-CN" baseline="0" dirty="0" smtClean="0"/>
              <a:t>-They all requires browser plug-ins and are not very stable to use.	</a:t>
            </a:r>
            <a:endParaRPr kumimoji="1" lang="zh-CN" altLang="en-US" dirty="0"/>
          </a:p>
        </p:txBody>
      </p:sp>
      <p:sp>
        <p:nvSpPr>
          <p:cNvPr id="4" name="幻灯片编号占位符 3"/>
          <p:cNvSpPr>
            <a:spLocks noGrp="1"/>
          </p:cNvSpPr>
          <p:nvPr>
            <p:ph type="sldNum" sz="quarter" idx="10"/>
          </p:nvPr>
        </p:nvSpPr>
        <p:spPr/>
        <p:txBody>
          <a:bodyPr/>
          <a:lstStyle/>
          <a:p>
            <a:fld id="{7202A936-C874-B242-86C3-AF05C28F934A}" type="slidenum">
              <a:rPr kumimoji="1" lang="zh-CN" altLang="en-US" smtClean="0"/>
              <a:t>7</a:t>
            </a:fld>
            <a:endParaRPr kumimoji="1" lang="zh-CN" altLang="en-US"/>
          </a:p>
        </p:txBody>
      </p:sp>
    </p:spTree>
    <p:extLst>
      <p:ext uri="{BB962C8B-B14F-4D97-AF65-F5344CB8AC3E}">
        <p14:creationId xmlns:p14="http://schemas.microsoft.com/office/powerpoint/2010/main" val="835822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-Graphic elements: allow us to dynamically</a:t>
            </a:r>
            <a:r>
              <a:rPr kumimoji="1" lang="en-US" altLang="zh-CN" baseline="0" dirty="0" smtClean="0"/>
              <a:t> draw graph on the web page</a:t>
            </a:r>
          </a:p>
          <a:p>
            <a:r>
              <a:rPr kumimoji="1" lang="en-US" altLang="zh-CN" baseline="0" dirty="0" smtClean="0"/>
              <a:t>-Multimedia elements: allow us to get rid of plug-ins</a:t>
            </a:r>
            <a:endParaRPr kumimoji="1" lang="en-US" altLang="zh-CN" dirty="0" smtClean="0"/>
          </a:p>
          <a:p>
            <a:r>
              <a:rPr kumimoji="1" lang="en-US" altLang="zh-CN" dirty="0" smtClean="0"/>
              <a:t>-Geolocation:</a:t>
            </a:r>
            <a:r>
              <a:rPr kumimoji="1" lang="zh-CN" altLang="en-US" dirty="0" smtClean="0"/>
              <a:t> </a:t>
            </a:r>
            <a:r>
              <a:rPr kumimoji="1" lang="en-US" altLang="zh-CN" dirty="0" smtClean="0"/>
              <a:t>location</a:t>
            </a:r>
          </a:p>
          <a:p>
            <a:r>
              <a:rPr kumimoji="1" lang="en-US" altLang="zh-CN" dirty="0" smtClean="0"/>
              <a:t>-Web</a:t>
            </a:r>
            <a:r>
              <a:rPr kumimoji="1" lang="zh-CN" altLang="en-US" dirty="0" smtClean="0"/>
              <a:t> </a:t>
            </a:r>
            <a:r>
              <a:rPr kumimoji="1" lang="en-US" altLang="zh-CN" dirty="0" smtClean="0"/>
              <a:t>Workers:</a:t>
            </a:r>
            <a:r>
              <a:rPr kumimoji="1" lang="zh-CN" altLang="en-US" baseline="0" dirty="0" smtClean="0"/>
              <a:t> </a:t>
            </a:r>
            <a:r>
              <a:rPr kumimoji="1" lang="en-US" altLang="zh-CN" baseline="0" dirty="0" smtClean="0"/>
              <a:t>background</a:t>
            </a:r>
            <a:r>
              <a:rPr kumimoji="1" lang="zh-CN" altLang="en-US" baseline="0" dirty="0" smtClean="0"/>
              <a:t> </a:t>
            </a:r>
            <a:r>
              <a:rPr kumimoji="1" lang="en-US" altLang="zh-CN" baseline="0" dirty="0" smtClean="0"/>
              <a:t>thread</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baseline="0" dirty="0" smtClean="0"/>
              <a:t>-SSE:</a:t>
            </a:r>
            <a:r>
              <a:rPr kumimoji="1" lang="zh-CN" altLang="en-US" baseline="0" dirty="0" smtClean="0"/>
              <a:t> </a:t>
            </a:r>
            <a:r>
              <a:rPr kumimoji="1" lang="en-US" altLang="zh-CN" baseline="0" dirty="0" smtClean="0"/>
              <a:t>Server-Sent Events,</a:t>
            </a:r>
            <a:r>
              <a:rPr kumimoji="1" lang="zh-CN" altLang="en-US" baseline="0" dirty="0" smtClean="0"/>
              <a:t> </a:t>
            </a:r>
            <a:r>
              <a:rPr kumimoji="1" lang="en-US" altLang="zh-CN" baseline="0" dirty="0" smtClean="0"/>
              <a:t>A server-sent event is when a web page automatically gets updates from a server.</a:t>
            </a:r>
          </a:p>
        </p:txBody>
      </p:sp>
      <p:sp>
        <p:nvSpPr>
          <p:cNvPr id="4" name="幻灯片编号占位符 3"/>
          <p:cNvSpPr>
            <a:spLocks noGrp="1"/>
          </p:cNvSpPr>
          <p:nvPr>
            <p:ph type="sldNum" sz="quarter" idx="10"/>
          </p:nvPr>
        </p:nvSpPr>
        <p:spPr/>
        <p:txBody>
          <a:bodyPr/>
          <a:lstStyle/>
          <a:p>
            <a:fld id="{7202A936-C874-B242-86C3-AF05C28F934A}" type="slidenum">
              <a:rPr kumimoji="1" lang="zh-CN" altLang="en-US" smtClean="0"/>
              <a:t>8</a:t>
            </a:fld>
            <a:endParaRPr kumimoji="1" lang="zh-CN" altLang="en-US"/>
          </a:p>
        </p:txBody>
      </p:sp>
    </p:spTree>
    <p:extLst>
      <p:ext uri="{BB962C8B-B14F-4D97-AF65-F5344CB8AC3E}">
        <p14:creationId xmlns:p14="http://schemas.microsoft.com/office/powerpoint/2010/main" val="574768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-Operations</a:t>
            </a:r>
            <a:r>
              <a:rPr kumimoji="1" lang="en-US" altLang="zh-CN" baseline="0" dirty="0" smtClean="0"/>
              <a:t> with DOM bring us ways to change the appearance of the page dynamically</a:t>
            </a:r>
          </a:p>
          <a:p>
            <a:r>
              <a:rPr kumimoji="1" lang="en-US" altLang="zh-CN" baseline="0" dirty="0" smtClean="0"/>
              <a:t>-JavaScript is interpreted by browser, what means it is running on the client side. Once the code is sent, the execution do not involve the server side, providing a significant execution speed.</a:t>
            </a:r>
          </a:p>
          <a:p>
            <a:r>
              <a:rPr kumimoji="1" lang="en-US" altLang="zh-CN" baseline="0" dirty="0" smtClean="0"/>
              <a:t>-JavaScript is a part of DOM, what means it can manipulate itself, or could be replaced by new content sent from server</a:t>
            </a:r>
          </a:p>
          <a:p>
            <a:endParaRPr kumimoji="1" lang="en-US" altLang="zh-CN" baseline="0" dirty="0" smtClean="0"/>
          </a:p>
        </p:txBody>
      </p:sp>
      <p:sp>
        <p:nvSpPr>
          <p:cNvPr id="4" name="幻灯片编号占位符 3"/>
          <p:cNvSpPr>
            <a:spLocks noGrp="1"/>
          </p:cNvSpPr>
          <p:nvPr>
            <p:ph type="sldNum" sz="quarter" idx="10"/>
          </p:nvPr>
        </p:nvSpPr>
        <p:spPr/>
        <p:txBody>
          <a:bodyPr/>
          <a:lstStyle/>
          <a:p>
            <a:fld id="{7202A936-C874-B242-86C3-AF05C28F934A}" type="slidenum">
              <a:rPr kumimoji="1" lang="zh-CN" altLang="en-US" smtClean="0"/>
              <a:t>9</a:t>
            </a:fld>
            <a:endParaRPr kumimoji="1" lang="zh-CN" altLang="en-US"/>
          </a:p>
        </p:txBody>
      </p:sp>
    </p:spTree>
    <p:extLst>
      <p:ext uri="{BB962C8B-B14F-4D97-AF65-F5344CB8AC3E}">
        <p14:creationId xmlns:p14="http://schemas.microsoft.com/office/powerpoint/2010/main" val="707804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0"/>
          </p:nvPr>
        </p:nvSpPr>
        <p:spPr/>
        <p:txBody>
          <a:bodyPr/>
          <a:lstStyle/>
          <a:p>
            <a:fld id="{7202A936-C874-B242-86C3-AF05C28F934A}" type="slidenum">
              <a:rPr kumimoji="1" lang="zh-CN" altLang="en-US" smtClean="0"/>
              <a:t>10</a:t>
            </a:fld>
            <a:endParaRPr kumimoji="1" lang="zh-CN" altLang="en-US"/>
          </a:p>
        </p:txBody>
      </p:sp>
    </p:spTree>
    <p:extLst>
      <p:ext uri="{BB962C8B-B14F-4D97-AF65-F5344CB8AC3E}">
        <p14:creationId xmlns:p14="http://schemas.microsoft.com/office/powerpoint/2010/main" val="14052900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0"/>
          </p:nvPr>
        </p:nvSpPr>
        <p:spPr/>
        <p:txBody>
          <a:bodyPr/>
          <a:lstStyle/>
          <a:p>
            <a:fld id="{7202A936-C874-B242-86C3-AF05C28F934A}" type="slidenum">
              <a:rPr kumimoji="1" lang="zh-CN" altLang="en-US" smtClean="0"/>
              <a:t>11</a:t>
            </a:fld>
            <a:endParaRPr kumimoji="1" lang="zh-CN" altLang="en-US"/>
          </a:p>
        </p:txBody>
      </p:sp>
    </p:spTree>
    <p:extLst>
      <p:ext uri="{BB962C8B-B14F-4D97-AF65-F5344CB8AC3E}">
        <p14:creationId xmlns:p14="http://schemas.microsoft.com/office/powerpoint/2010/main" val="1639237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0"/>
          </p:nvPr>
        </p:nvSpPr>
        <p:spPr/>
        <p:txBody>
          <a:bodyPr/>
          <a:lstStyle/>
          <a:p>
            <a:fld id="{7202A936-C874-B242-86C3-AF05C28F934A}" type="slidenum">
              <a:rPr kumimoji="1" lang="zh-CN" altLang="en-US" smtClean="0"/>
              <a:t>12</a:t>
            </a:fld>
            <a:endParaRPr kumimoji="1" lang="zh-CN" altLang="en-US"/>
          </a:p>
        </p:txBody>
      </p:sp>
    </p:spTree>
    <p:extLst>
      <p:ext uri="{BB962C8B-B14F-4D97-AF65-F5344CB8AC3E}">
        <p14:creationId xmlns:p14="http://schemas.microsoft.com/office/powerpoint/2010/main" val="261822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0"/>
          </p:nvPr>
        </p:nvSpPr>
        <p:spPr/>
        <p:txBody>
          <a:bodyPr/>
          <a:lstStyle/>
          <a:p>
            <a:fld id="{7202A936-C874-B242-86C3-AF05C28F934A}" type="slidenum">
              <a:rPr kumimoji="1" lang="zh-CN" altLang="en-US" smtClean="0"/>
              <a:t>13</a:t>
            </a:fld>
            <a:endParaRPr kumimoji="1" lang="zh-CN" altLang="en-US"/>
          </a:p>
        </p:txBody>
      </p:sp>
    </p:spTree>
    <p:extLst>
      <p:ext uri="{BB962C8B-B14F-4D97-AF65-F5344CB8AC3E}">
        <p14:creationId xmlns:p14="http://schemas.microsoft.com/office/powerpoint/2010/main" val="17228175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smtClean="0">
                <a:solidFill>
                  <a:schemeClr val="tx1"/>
                </a:solidFill>
                <a:effectLst/>
                <a:latin typeface="+mn-lt"/>
                <a:ea typeface="+mn-ea"/>
                <a:cs typeface="+mn-cs"/>
              </a:rPr>
              <a:t>-it is possible to update parts of a web page, without reloading the whole page</a:t>
            </a:r>
            <a:r>
              <a:rPr lang="en-US" altLang="zh-CN" sz="1200" b="0" i="0" kern="1200" baseline="0" dirty="0" smtClean="0">
                <a:solidFill>
                  <a:schemeClr val="tx1"/>
                </a:solidFill>
                <a:effectLst/>
                <a:latin typeface="+mn-lt"/>
                <a:ea typeface="+mn-ea"/>
                <a:cs typeface="+mn-cs"/>
              </a:rPr>
              <a:t> using AJAX</a:t>
            </a:r>
          </a:p>
          <a:p>
            <a:r>
              <a:rPr kumimoji="1" lang="en-US" altLang="zh-CN" sz="1200" b="0" i="0" kern="1200" baseline="0" dirty="0" smtClean="0">
                <a:solidFill>
                  <a:schemeClr val="tx1"/>
                </a:solidFill>
                <a:effectLst/>
                <a:latin typeface="+mn-lt"/>
                <a:ea typeface="+mn-ea"/>
                <a:cs typeface="+mn-cs"/>
              </a:rPr>
              <a:t>-Due</a:t>
            </a:r>
            <a:r>
              <a:rPr kumimoji="1" lang="zh-CN" altLang="en-US" sz="1200" b="0" i="0" kern="1200" baseline="0" dirty="0" smtClean="0">
                <a:solidFill>
                  <a:schemeClr val="tx1"/>
                </a:solidFill>
                <a:effectLst/>
                <a:latin typeface="+mn-lt"/>
                <a:ea typeface="+mn-ea"/>
                <a:cs typeface="+mn-cs"/>
              </a:rPr>
              <a:t> </a:t>
            </a:r>
            <a:r>
              <a:rPr kumimoji="1" lang="en-US" altLang="zh-CN" sz="1200" b="0" i="0" kern="1200" baseline="0" dirty="0" smtClean="0">
                <a:solidFill>
                  <a:schemeClr val="tx1"/>
                </a:solidFill>
                <a:effectLst/>
                <a:latin typeface="+mn-lt"/>
                <a:ea typeface="+mn-ea"/>
                <a:cs typeface="+mn-cs"/>
              </a:rPr>
              <a:t>to</a:t>
            </a:r>
            <a:r>
              <a:rPr kumimoji="1" lang="zh-CN" altLang="en-US" sz="1200" b="0" i="0" kern="1200" baseline="0" dirty="0" smtClean="0">
                <a:solidFill>
                  <a:schemeClr val="tx1"/>
                </a:solidFill>
                <a:effectLst/>
                <a:latin typeface="+mn-lt"/>
                <a:ea typeface="+mn-ea"/>
                <a:cs typeface="+mn-cs"/>
              </a:rPr>
              <a:t> </a:t>
            </a:r>
            <a:r>
              <a:rPr kumimoji="1" lang="en-US" altLang="zh-CN" sz="1200" b="0" i="0" kern="1200" baseline="0" dirty="0" smtClean="0">
                <a:solidFill>
                  <a:schemeClr val="tx1"/>
                </a:solidFill>
                <a:effectLst/>
                <a:latin typeface="+mn-lt"/>
                <a:ea typeface="+mn-ea"/>
                <a:cs typeface="+mn-cs"/>
              </a:rPr>
              <a:t>time</a:t>
            </a:r>
            <a:r>
              <a:rPr kumimoji="1" lang="zh-CN" altLang="en-US" sz="1200" b="0" i="0" kern="1200" baseline="0" dirty="0" smtClean="0">
                <a:solidFill>
                  <a:schemeClr val="tx1"/>
                </a:solidFill>
                <a:effectLst/>
                <a:latin typeface="+mn-lt"/>
                <a:ea typeface="+mn-ea"/>
                <a:cs typeface="+mn-cs"/>
              </a:rPr>
              <a:t> </a:t>
            </a:r>
            <a:r>
              <a:rPr kumimoji="1" lang="en-US" altLang="zh-CN" sz="1200" b="0" i="0" kern="1200" baseline="0" dirty="0" smtClean="0">
                <a:solidFill>
                  <a:schemeClr val="tx1"/>
                </a:solidFill>
                <a:effectLst/>
                <a:latin typeface="+mn-lt"/>
                <a:ea typeface="+mn-ea"/>
                <a:cs typeface="+mn-cs"/>
              </a:rPr>
              <a:t>limitation,</a:t>
            </a:r>
            <a:r>
              <a:rPr kumimoji="1" lang="zh-CN" altLang="en-US" sz="1200" b="0" i="0" kern="1200" baseline="0" dirty="0" smtClean="0">
                <a:solidFill>
                  <a:schemeClr val="tx1"/>
                </a:solidFill>
                <a:effectLst/>
                <a:latin typeface="+mn-lt"/>
                <a:ea typeface="+mn-ea"/>
                <a:cs typeface="+mn-cs"/>
              </a:rPr>
              <a:t> </a:t>
            </a:r>
            <a:r>
              <a:rPr kumimoji="1" lang="en-US" altLang="zh-CN" sz="1200" b="0" i="0" kern="1200" baseline="0" dirty="0" smtClean="0">
                <a:solidFill>
                  <a:schemeClr val="tx1"/>
                </a:solidFill>
                <a:effectLst/>
                <a:latin typeface="+mn-lt"/>
                <a:ea typeface="+mn-ea"/>
                <a:cs typeface="+mn-cs"/>
              </a:rPr>
              <a:t>AJAX</a:t>
            </a:r>
            <a:r>
              <a:rPr kumimoji="1" lang="zh-CN" altLang="en-US" sz="1200" b="0" i="0" kern="1200" baseline="0" dirty="0" smtClean="0">
                <a:solidFill>
                  <a:schemeClr val="tx1"/>
                </a:solidFill>
                <a:effectLst/>
                <a:latin typeface="+mn-lt"/>
                <a:ea typeface="+mn-ea"/>
                <a:cs typeface="+mn-cs"/>
              </a:rPr>
              <a:t> </a:t>
            </a:r>
            <a:r>
              <a:rPr kumimoji="1" lang="en-US" altLang="zh-CN" sz="1200" b="0" i="0" kern="1200" baseline="0" dirty="0" smtClean="0">
                <a:solidFill>
                  <a:schemeClr val="tx1"/>
                </a:solidFill>
                <a:effectLst/>
                <a:latin typeface="+mn-lt"/>
                <a:ea typeface="+mn-ea"/>
                <a:cs typeface="+mn-cs"/>
              </a:rPr>
              <a:t>will</a:t>
            </a:r>
            <a:r>
              <a:rPr kumimoji="1" lang="zh-CN" altLang="en-US" sz="1200" b="0" i="0" kern="1200" baseline="0" dirty="0" smtClean="0">
                <a:solidFill>
                  <a:schemeClr val="tx1"/>
                </a:solidFill>
                <a:effectLst/>
                <a:latin typeface="+mn-lt"/>
                <a:ea typeface="+mn-ea"/>
                <a:cs typeface="+mn-cs"/>
              </a:rPr>
              <a:t> </a:t>
            </a:r>
            <a:r>
              <a:rPr kumimoji="1" lang="en-US" altLang="zh-CN" sz="1200" b="0" i="0" kern="1200" baseline="0" dirty="0" smtClean="0">
                <a:solidFill>
                  <a:schemeClr val="tx1"/>
                </a:solidFill>
                <a:effectLst/>
                <a:latin typeface="+mn-lt"/>
                <a:ea typeface="+mn-ea"/>
                <a:cs typeface="+mn-cs"/>
              </a:rPr>
              <a:t>be</a:t>
            </a:r>
            <a:r>
              <a:rPr kumimoji="1" lang="zh-CN" altLang="en-US" sz="1200" b="0" i="0" kern="1200" baseline="0" dirty="0" smtClean="0">
                <a:solidFill>
                  <a:schemeClr val="tx1"/>
                </a:solidFill>
                <a:effectLst/>
                <a:latin typeface="+mn-lt"/>
                <a:ea typeface="+mn-ea"/>
                <a:cs typeface="+mn-cs"/>
              </a:rPr>
              <a:t> </a:t>
            </a:r>
            <a:r>
              <a:rPr kumimoji="1" lang="en-US" altLang="zh-CN" sz="1200" b="0" i="0" kern="1200" baseline="0" dirty="0" smtClean="0">
                <a:solidFill>
                  <a:schemeClr val="tx1"/>
                </a:solidFill>
                <a:effectLst/>
                <a:latin typeface="+mn-lt"/>
                <a:ea typeface="+mn-ea"/>
                <a:cs typeface="+mn-cs"/>
              </a:rPr>
              <a:t>explained</a:t>
            </a:r>
            <a:r>
              <a:rPr kumimoji="1" lang="zh-CN" altLang="en-US" sz="1200" b="0" i="0" kern="1200" baseline="0" dirty="0" smtClean="0">
                <a:solidFill>
                  <a:schemeClr val="tx1"/>
                </a:solidFill>
                <a:effectLst/>
                <a:latin typeface="+mn-lt"/>
                <a:ea typeface="+mn-ea"/>
                <a:cs typeface="+mn-cs"/>
              </a:rPr>
              <a:t> </a:t>
            </a:r>
            <a:r>
              <a:rPr kumimoji="1" lang="en-US" altLang="zh-CN" sz="1200" b="0" i="0" kern="1200" baseline="0" dirty="0" smtClean="0">
                <a:solidFill>
                  <a:schemeClr val="tx1"/>
                </a:solidFill>
                <a:effectLst/>
                <a:latin typeface="+mn-lt"/>
                <a:ea typeface="+mn-ea"/>
                <a:cs typeface="+mn-cs"/>
              </a:rPr>
              <a:t>in</a:t>
            </a:r>
            <a:r>
              <a:rPr kumimoji="1" lang="zh-CN" altLang="en-US" sz="1200" b="0" i="0" kern="1200" baseline="0" dirty="0" smtClean="0">
                <a:solidFill>
                  <a:schemeClr val="tx1"/>
                </a:solidFill>
                <a:effectLst/>
                <a:latin typeface="+mn-lt"/>
                <a:ea typeface="+mn-ea"/>
                <a:cs typeface="+mn-cs"/>
              </a:rPr>
              <a:t> </a:t>
            </a:r>
            <a:r>
              <a:rPr kumimoji="1" lang="en-US" altLang="zh-CN" sz="1200" b="0" i="0" kern="1200" baseline="0" dirty="0" smtClean="0">
                <a:solidFill>
                  <a:schemeClr val="tx1"/>
                </a:solidFill>
                <a:effectLst/>
                <a:latin typeface="+mn-lt"/>
                <a:ea typeface="+mn-ea"/>
                <a:cs typeface="+mn-cs"/>
              </a:rPr>
              <a:t>detail</a:t>
            </a:r>
            <a:r>
              <a:rPr kumimoji="1" lang="zh-CN" altLang="en-US" sz="1200" b="0" i="0" kern="1200" baseline="0" dirty="0" smtClean="0">
                <a:solidFill>
                  <a:schemeClr val="tx1"/>
                </a:solidFill>
                <a:effectLst/>
                <a:latin typeface="+mn-lt"/>
                <a:ea typeface="+mn-ea"/>
                <a:cs typeface="+mn-cs"/>
              </a:rPr>
              <a:t> </a:t>
            </a:r>
            <a:r>
              <a:rPr kumimoji="1" lang="en-US" altLang="zh-CN" sz="1200" b="0" i="0" kern="1200" baseline="0" dirty="0" smtClean="0">
                <a:solidFill>
                  <a:schemeClr val="tx1"/>
                </a:solidFill>
                <a:effectLst/>
                <a:latin typeface="+mn-lt"/>
                <a:ea typeface="+mn-ea"/>
                <a:cs typeface="+mn-cs"/>
              </a:rPr>
              <a:t>with</a:t>
            </a:r>
            <a:r>
              <a:rPr kumimoji="1" lang="zh-CN" altLang="en-US" sz="1200" b="0" i="0" kern="1200" baseline="0" dirty="0" smtClean="0">
                <a:solidFill>
                  <a:schemeClr val="tx1"/>
                </a:solidFill>
                <a:effectLst/>
                <a:latin typeface="+mn-lt"/>
                <a:ea typeface="+mn-ea"/>
                <a:cs typeface="+mn-cs"/>
              </a:rPr>
              <a:t> </a:t>
            </a:r>
            <a:r>
              <a:rPr kumimoji="1" lang="en-US" altLang="zh-CN" sz="1200" b="0" i="0" kern="1200" baseline="0" dirty="0" smtClean="0">
                <a:solidFill>
                  <a:schemeClr val="tx1"/>
                </a:solidFill>
                <a:effectLst/>
                <a:latin typeface="+mn-lt"/>
                <a:ea typeface="+mn-ea"/>
                <a:cs typeface="+mn-cs"/>
              </a:rPr>
              <a:t>demonstration</a:t>
            </a:r>
            <a:r>
              <a:rPr kumimoji="1" lang="zh-CN" altLang="en-US" sz="1200" b="0" i="0" kern="1200" baseline="0" dirty="0" smtClean="0">
                <a:solidFill>
                  <a:schemeClr val="tx1"/>
                </a:solidFill>
                <a:effectLst/>
                <a:latin typeface="+mn-lt"/>
                <a:ea typeface="+mn-ea"/>
                <a:cs typeface="+mn-cs"/>
              </a:rPr>
              <a:t> </a:t>
            </a:r>
            <a:r>
              <a:rPr kumimoji="1" lang="en-US" altLang="zh-CN" sz="1200" b="0" i="0" kern="1200" baseline="0" dirty="0" smtClean="0">
                <a:solidFill>
                  <a:schemeClr val="tx1"/>
                </a:solidFill>
                <a:effectLst/>
                <a:latin typeface="+mn-lt"/>
                <a:ea typeface="+mn-ea"/>
                <a:cs typeface="+mn-cs"/>
              </a:rPr>
              <a:t>in</a:t>
            </a:r>
            <a:r>
              <a:rPr kumimoji="1" lang="zh-CN" altLang="en-US" sz="1200" b="0" i="0" kern="1200" baseline="0" dirty="0" smtClean="0">
                <a:solidFill>
                  <a:schemeClr val="tx1"/>
                </a:solidFill>
                <a:effectLst/>
                <a:latin typeface="+mn-lt"/>
                <a:ea typeface="+mn-ea"/>
                <a:cs typeface="+mn-cs"/>
              </a:rPr>
              <a:t> </a:t>
            </a:r>
            <a:r>
              <a:rPr kumimoji="1" lang="en-US" altLang="zh-CN" sz="1200" b="0" i="0" kern="1200" baseline="0" dirty="0" smtClean="0">
                <a:solidFill>
                  <a:schemeClr val="tx1"/>
                </a:solidFill>
                <a:effectLst/>
                <a:latin typeface="+mn-lt"/>
                <a:ea typeface="+mn-ea"/>
                <a:cs typeface="+mn-cs"/>
              </a:rPr>
              <a:t>next</a:t>
            </a:r>
            <a:r>
              <a:rPr kumimoji="1" lang="zh-CN" altLang="en-US" sz="1200" b="0" i="0" kern="1200" baseline="0" dirty="0" smtClean="0">
                <a:solidFill>
                  <a:schemeClr val="tx1"/>
                </a:solidFill>
                <a:effectLst/>
                <a:latin typeface="+mn-lt"/>
                <a:ea typeface="+mn-ea"/>
                <a:cs typeface="+mn-cs"/>
              </a:rPr>
              <a:t> </a:t>
            </a:r>
            <a:r>
              <a:rPr kumimoji="1" lang="en-US" altLang="zh-CN" sz="1200" b="0" i="0" kern="1200" baseline="0" dirty="0" smtClean="0">
                <a:solidFill>
                  <a:schemeClr val="tx1"/>
                </a:solidFill>
                <a:effectLst/>
                <a:latin typeface="+mn-lt"/>
                <a:ea typeface="+mn-ea"/>
                <a:cs typeface="+mn-cs"/>
              </a:rPr>
              <a:t>presentation.</a:t>
            </a:r>
            <a:endParaRPr kumimoji="1" lang="zh-CN" altLang="en-US" dirty="0"/>
          </a:p>
        </p:txBody>
      </p:sp>
      <p:sp>
        <p:nvSpPr>
          <p:cNvPr id="4" name="幻灯片编号占位符 3"/>
          <p:cNvSpPr>
            <a:spLocks noGrp="1"/>
          </p:cNvSpPr>
          <p:nvPr>
            <p:ph type="sldNum" sz="quarter" idx="10"/>
          </p:nvPr>
        </p:nvSpPr>
        <p:spPr/>
        <p:txBody>
          <a:bodyPr/>
          <a:lstStyle/>
          <a:p>
            <a:fld id="{7202A936-C874-B242-86C3-AF05C28F934A}" type="slidenum">
              <a:rPr kumimoji="1" lang="zh-CN" altLang="en-US" smtClean="0"/>
              <a:t>14</a:t>
            </a:fld>
            <a:endParaRPr kumimoji="1" lang="zh-CN" altLang="en-US"/>
          </a:p>
        </p:txBody>
      </p:sp>
    </p:spTree>
    <p:extLst>
      <p:ext uri="{BB962C8B-B14F-4D97-AF65-F5344CB8AC3E}">
        <p14:creationId xmlns:p14="http://schemas.microsoft.com/office/powerpoint/2010/main" val="21032939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0"/>
          </p:nvPr>
        </p:nvSpPr>
        <p:spPr/>
        <p:txBody>
          <a:bodyPr/>
          <a:lstStyle/>
          <a:p>
            <a:fld id="{7202A936-C874-B242-86C3-AF05C28F934A}" type="slidenum">
              <a:rPr kumimoji="1" lang="zh-CN" altLang="en-US" smtClean="0"/>
              <a:t>15</a:t>
            </a:fld>
            <a:endParaRPr kumimoji="1" lang="zh-CN" altLang="en-US"/>
          </a:p>
        </p:txBody>
      </p:sp>
    </p:spTree>
    <p:extLst>
      <p:ext uri="{BB962C8B-B14F-4D97-AF65-F5344CB8AC3E}">
        <p14:creationId xmlns:p14="http://schemas.microsoft.com/office/powerpoint/2010/main" val="4514882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-New glue code for project 1: so it knows</a:t>
            </a:r>
            <a:r>
              <a:rPr kumimoji="1" lang="en-US" altLang="zh-CN" baseline="0" dirty="0" smtClean="0"/>
              <a:t> how to interact with HTTP server</a:t>
            </a:r>
          </a:p>
          <a:p>
            <a:r>
              <a:rPr kumimoji="1" lang="en-US" altLang="zh-CN" dirty="0" smtClean="0"/>
              <a:t>-Wrapper: can use any HTTP server to handle the communication</a:t>
            </a:r>
          </a:p>
        </p:txBody>
      </p:sp>
      <p:sp>
        <p:nvSpPr>
          <p:cNvPr id="4" name="幻灯片编号占位符 3"/>
          <p:cNvSpPr>
            <a:spLocks noGrp="1"/>
          </p:cNvSpPr>
          <p:nvPr>
            <p:ph type="sldNum" sz="quarter" idx="10"/>
          </p:nvPr>
        </p:nvSpPr>
        <p:spPr/>
        <p:txBody>
          <a:bodyPr/>
          <a:lstStyle/>
          <a:p>
            <a:fld id="{7202A936-C874-B242-86C3-AF05C28F934A}" type="slidenum">
              <a:rPr kumimoji="1" lang="zh-CN" altLang="en-US" smtClean="0"/>
              <a:t>16</a:t>
            </a:fld>
            <a:endParaRPr kumimoji="1" lang="zh-CN" altLang="en-US"/>
          </a:p>
        </p:txBody>
      </p:sp>
    </p:spTree>
    <p:extLst>
      <p:ext uri="{BB962C8B-B14F-4D97-AF65-F5344CB8AC3E}">
        <p14:creationId xmlns:p14="http://schemas.microsoft.com/office/powerpoint/2010/main" val="419199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0"/>
          </p:nvPr>
        </p:nvSpPr>
        <p:spPr/>
        <p:txBody>
          <a:bodyPr/>
          <a:lstStyle/>
          <a:p>
            <a:fld id="{7202A936-C874-B242-86C3-AF05C28F934A}" type="slidenum">
              <a:rPr kumimoji="1" lang="zh-CN" altLang="en-US" smtClean="0"/>
              <a:t>17</a:t>
            </a:fld>
            <a:endParaRPr kumimoji="1" lang="zh-CN" altLang="en-US"/>
          </a:p>
        </p:txBody>
      </p:sp>
    </p:spTree>
    <p:extLst>
      <p:ext uri="{BB962C8B-B14F-4D97-AF65-F5344CB8AC3E}">
        <p14:creationId xmlns:p14="http://schemas.microsoft.com/office/powerpoint/2010/main" val="10592911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0"/>
          </p:nvPr>
        </p:nvSpPr>
        <p:spPr/>
        <p:txBody>
          <a:bodyPr/>
          <a:lstStyle/>
          <a:p>
            <a:fld id="{7202A936-C874-B242-86C3-AF05C28F934A}" type="slidenum">
              <a:rPr kumimoji="1" lang="zh-CN" altLang="en-US" smtClean="0"/>
              <a:t>18</a:t>
            </a:fld>
            <a:endParaRPr kumimoji="1" lang="zh-CN" altLang="en-US"/>
          </a:p>
        </p:txBody>
      </p:sp>
    </p:spTree>
    <p:extLst>
      <p:ext uri="{BB962C8B-B14F-4D97-AF65-F5344CB8AC3E}">
        <p14:creationId xmlns:p14="http://schemas.microsoft.com/office/powerpoint/2010/main" val="1103763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B61BEF0D-F0BB-DE4B-95CE-6DB70DBA9567}" type="datetimeFigureOut">
              <a:rPr lang="en-US" smtClean="0"/>
              <a:pPr/>
              <a:t>3/8/16</a:t>
            </a:fld>
            <a:endParaRPr lang="en-US" dirty="0"/>
          </a:p>
        </p:txBody>
      </p:sp>
      <p:sp>
        <p:nvSpPr>
          <p:cNvPr id="5" name="Footer Placeholder 4"/>
          <p:cNvSpPr>
            <a:spLocks noGrp="1"/>
          </p:cNvSpPr>
          <p:nvPr>
            <p:ph type="ftr" sz="quarter" idx="11"/>
          </p:nvPr>
        </p:nvSpPr>
        <p:spPr>
          <a:xfrm>
            <a:off x="3623733" y="6117336"/>
            <a:ext cx="3609438" cy="365125"/>
          </a:xfrm>
        </p:spPr>
        <p:txBody>
          <a:bodyPr/>
          <a:lstStyle/>
          <a:p>
            <a:endParaRPr lang="en-US" dirty="0"/>
          </a:p>
        </p:txBody>
      </p:sp>
      <p:sp>
        <p:nvSpPr>
          <p:cNvPr id="6" name="Slide Number Placeholder 5"/>
          <p:cNvSpPr>
            <a:spLocks noGrp="1"/>
          </p:cNvSpPr>
          <p:nvPr>
            <p:ph type="sldNum" sz="quarter" idx="12"/>
          </p:nvPr>
        </p:nvSpPr>
        <p:spPr>
          <a:xfrm>
            <a:off x="8275320" y="6117336"/>
            <a:ext cx="411480" cy="365125"/>
          </a:xfrm>
        </p:spPr>
        <p:txBody>
          <a:bodyPr/>
          <a:lstStyle/>
          <a:p>
            <a:fld id="{D57F1E4F-1CFF-5643-939E-217C01CDF565}" type="slidenum">
              <a:rPr lang="en-US" smtClean="0"/>
              <a:pPr/>
              <a:t>‹#›</a:t>
            </a:fld>
            <a:endParaRPr lang="en-US" dirty="0"/>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1597672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B61BEF0D-F0BB-DE4B-95CE-6DB70DBA9567}" type="datetimeFigureOut">
              <a:rPr lang="en-US" smtClean="0"/>
              <a:pPr/>
              <a:t>3/8/16</a:t>
            </a:fld>
            <a:endParaRPr lang="en-US" dirty="0"/>
          </a:p>
        </p:txBody>
      </p:sp>
      <p:sp>
        <p:nvSpPr>
          <p:cNvPr id="5" name="Footer Placeholder 4"/>
          <p:cNvSpPr>
            <a:spLocks noGrp="1"/>
          </p:cNvSpPr>
          <p:nvPr>
            <p:ph type="ftr" sz="quarter" idx="11"/>
          </p:nvPr>
        </p:nvSpPr>
        <p:spPr>
          <a:xfrm>
            <a:off x="1972647" y="6108173"/>
            <a:ext cx="5314517" cy="365125"/>
          </a:xfrm>
        </p:spPr>
        <p:txBody>
          <a:bodyPr/>
          <a:lstStyle/>
          <a:p>
            <a:endParaRPr lang="en-US" dirty="0"/>
          </a:p>
        </p:txBody>
      </p:sp>
      <p:sp>
        <p:nvSpPr>
          <p:cNvPr id="6" name="Slide Number Placeholder 5"/>
          <p:cNvSpPr>
            <a:spLocks noGrp="1"/>
          </p:cNvSpPr>
          <p:nvPr>
            <p:ph type="sldNum" sz="quarter" idx="12"/>
          </p:nvPr>
        </p:nvSpPr>
        <p:spPr>
          <a:xfrm>
            <a:off x="8258967" y="6108173"/>
            <a:ext cx="427833"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87668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3/8/16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273317" y="6116070"/>
            <a:ext cx="413483"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64386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3/8/16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02180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3/8/16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7949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3/8/16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68147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3/8/16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67090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3/8/16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26599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3/8/16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089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3/8/16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56012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3/8/16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47514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3/8/16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220914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3/8/16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821705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3/8/16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57616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3/8/16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63749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3/8/16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41463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3/8/16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151870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3/8/16</a:t>
            </a:fld>
            <a:endParaRPr lang="en-US" dirty="0"/>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87862246"/>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www.w3.org/D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hyperlink" Target="https://en.wikipedia.org/wiki/HTML5" TargetMode="External"/><Relationship Id="rId4" Type="http://schemas.openxmlformats.org/officeDocument/2006/relationships/hyperlink" Target="http://www.w3schools.com/html/html5_intro.asp" TargetMode="External"/><Relationship Id="rId5" Type="http://schemas.openxmlformats.org/officeDocument/2006/relationships/hyperlink" Target="http://www.w3schools.com/js/default.asp" TargetMode="External"/><Relationship Id="rId6" Type="http://schemas.openxmlformats.org/officeDocument/2006/relationships/hyperlink" Target="http://www.w3schools.com/ajax/ajax_intro.asp" TargetMode="External"/><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zh-CN" dirty="0" smtClean="0"/>
              <a:t>Application</a:t>
            </a:r>
            <a:r>
              <a:rPr lang="zh-CN" altLang="en-US" dirty="0" smtClean="0"/>
              <a:t> </a:t>
            </a:r>
            <a:r>
              <a:rPr lang="en-US" altLang="zh-CN" dirty="0" smtClean="0"/>
              <a:t>with</a:t>
            </a:r>
            <a:r>
              <a:rPr lang="en-US" altLang="zh-CN" dirty="0"/>
              <a:t/>
            </a:r>
            <a:br>
              <a:rPr lang="en-US" altLang="zh-CN" dirty="0"/>
            </a:br>
            <a:r>
              <a:rPr lang="en-US" altLang="zh-CN" dirty="0" smtClean="0"/>
              <a:t>Cross-Platform</a:t>
            </a:r>
            <a:r>
              <a:rPr lang="zh-CN" altLang="en-US" dirty="0" smtClean="0"/>
              <a:t> </a:t>
            </a:r>
            <a:r>
              <a:rPr lang="en-US" altLang="zh-CN" dirty="0" smtClean="0"/>
              <a:t>GUI</a:t>
            </a:r>
            <a:endParaRPr lang="en-US" dirty="0"/>
          </a:p>
        </p:txBody>
      </p:sp>
      <p:sp>
        <p:nvSpPr>
          <p:cNvPr id="3" name="Subtitle 2"/>
          <p:cNvSpPr>
            <a:spLocks noGrp="1"/>
          </p:cNvSpPr>
          <p:nvPr>
            <p:ph type="subTitle" idx="1"/>
          </p:nvPr>
        </p:nvSpPr>
        <p:spPr/>
        <p:txBody>
          <a:bodyPr/>
          <a:lstStyle/>
          <a:p>
            <a:r>
              <a:rPr lang="en-US" altLang="zh-CN" dirty="0" smtClean="0"/>
              <a:t>Zhuo</a:t>
            </a:r>
            <a:r>
              <a:rPr lang="zh-CN" altLang="en-US" dirty="0" smtClean="0"/>
              <a:t> </a:t>
            </a:r>
            <a:r>
              <a:rPr lang="en-US" altLang="zh-CN" dirty="0" smtClean="0"/>
              <a:t>Zhang</a:t>
            </a:r>
            <a:endParaRPr lang="en-US" dirty="0"/>
          </a:p>
        </p:txBody>
      </p:sp>
    </p:spTree>
    <p:extLst>
      <p:ext uri="{BB962C8B-B14F-4D97-AF65-F5344CB8AC3E}">
        <p14:creationId xmlns:p14="http://schemas.microsoft.com/office/powerpoint/2010/main" val="1642343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t>Technique </a:t>
            </a:r>
            <a:r>
              <a:rPr lang="en-US" dirty="0" smtClean="0"/>
              <a:t>Overview</a:t>
            </a:r>
            <a:endParaRPr lang="en-US" dirty="0" smtClean="0"/>
          </a:p>
          <a:p>
            <a:pPr lvl="1"/>
            <a:r>
              <a:rPr lang="en-US" dirty="0" smtClean="0"/>
              <a:t>Document Object Model (DOM)</a:t>
            </a:r>
          </a:p>
          <a:p>
            <a:pPr lvl="1"/>
            <a:r>
              <a:rPr lang="en-US" dirty="0" smtClean="0"/>
              <a:t>HTML5</a:t>
            </a:r>
            <a:endParaRPr lang="en-US" dirty="0" smtClean="0"/>
          </a:p>
          <a:p>
            <a:pPr lvl="1"/>
            <a:r>
              <a:rPr lang="en-US" dirty="0" smtClean="0"/>
              <a:t>JavaScript</a:t>
            </a:r>
          </a:p>
          <a:p>
            <a:pPr lvl="1"/>
            <a:r>
              <a:rPr lang="en-US" dirty="0" smtClean="0"/>
              <a:t>AJAX</a:t>
            </a:r>
          </a:p>
          <a:p>
            <a:r>
              <a:rPr lang="en-US" dirty="0" smtClean="0"/>
              <a:t>Project Plan</a:t>
            </a:r>
            <a:endParaRPr lang="en-US" dirty="0"/>
          </a:p>
        </p:txBody>
      </p:sp>
    </p:spTree>
    <p:extLst>
      <p:ext uri="{BB962C8B-B14F-4D97-AF65-F5344CB8AC3E}">
        <p14:creationId xmlns:p14="http://schemas.microsoft.com/office/powerpoint/2010/main" val="17044601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Technique Overview</a:t>
            </a:r>
            <a:endParaRPr lang="en-US" dirty="0"/>
          </a:p>
        </p:txBody>
      </p:sp>
      <p:sp>
        <p:nvSpPr>
          <p:cNvPr id="3" name="Text Placeholder 2"/>
          <p:cNvSpPr>
            <a:spLocks noGrp="1"/>
          </p:cNvSpPr>
          <p:nvPr>
            <p:ph type="body" idx="1"/>
          </p:nvPr>
        </p:nvSpPr>
        <p:spPr/>
        <p:txBody>
          <a:bodyPr/>
          <a:lstStyle/>
          <a:p>
            <a:r>
              <a:rPr lang="en-US" dirty="0" smtClean="0"/>
              <a:t>DOM, HTML5, JavaScript, AJAX</a:t>
            </a:r>
            <a:endParaRPr lang="en-US" dirty="0"/>
          </a:p>
        </p:txBody>
      </p:sp>
    </p:spTree>
    <p:extLst>
      <p:ext uri="{BB962C8B-B14F-4D97-AF65-F5344CB8AC3E}">
        <p14:creationId xmlns:p14="http://schemas.microsoft.com/office/powerpoint/2010/main" val="4206694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 Object Model (DOM)</a:t>
            </a:r>
            <a:endParaRPr lang="en-US" dirty="0"/>
          </a:p>
        </p:txBody>
      </p:sp>
      <p:sp>
        <p:nvSpPr>
          <p:cNvPr id="3" name="Content Placeholder 2"/>
          <p:cNvSpPr>
            <a:spLocks noGrp="1"/>
          </p:cNvSpPr>
          <p:nvPr>
            <p:ph idx="1"/>
          </p:nvPr>
        </p:nvSpPr>
        <p:spPr/>
        <p:txBody>
          <a:bodyPr>
            <a:normAutofit fontScale="92500" lnSpcReduction="10000"/>
          </a:bodyPr>
          <a:lstStyle/>
          <a:p>
            <a:r>
              <a:rPr lang="en-US" altLang="zh-CN" dirty="0"/>
              <a:t>The Document Object Model is a platform- and language-neutral interface that will allow programs and scripts to </a:t>
            </a:r>
            <a:r>
              <a:rPr lang="en-US" altLang="zh-CN" u="sng" dirty="0"/>
              <a:t>dynamically access and update</a:t>
            </a:r>
            <a:r>
              <a:rPr lang="en-US" altLang="zh-CN" dirty="0"/>
              <a:t> the content, structure and style of documents. The document can be further processed and the results of that processing can be incorporated back into the presented page. This is an overview of DOM-related materials here at W3C and around the web</a:t>
            </a:r>
            <a:r>
              <a:rPr lang="en-US" altLang="zh-CN" dirty="0" smtClean="0"/>
              <a:t>.</a:t>
            </a:r>
          </a:p>
          <a:p>
            <a:pPr marL="0" indent="0" algn="r">
              <a:buNone/>
            </a:pPr>
            <a:r>
              <a:rPr lang="en-US" altLang="zh-CN" i="1" dirty="0" smtClean="0">
                <a:hlinkClick r:id="rId3"/>
              </a:rPr>
              <a:t>https</a:t>
            </a:r>
            <a:r>
              <a:rPr lang="en-US" altLang="zh-CN" i="1" dirty="0">
                <a:hlinkClick r:id="rId3"/>
              </a:rPr>
              <a:t>://www.w3.org/DOM</a:t>
            </a:r>
            <a:r>
              <a:rPr lang="en-US" altLang="zh-CN" i="1" dirty="0" smtClean="0">
                <a:hlinkClick r:id="rId3"/>
              </a:rPr>
              <a:t>/</a:t>
            </a:r>
            <a:endParaRPr lang="en-US" altLang="zh-CN" i="1" dirty="0" smtClean="0"/>
          </a:p>
          <a:p>
            <a:r>
              <a:rPr lang="en-US" altLang="zh-CN" dirty="0" smtClean="0"/>
              <a:t>Example: HTML, XML</a:t>
            </a:r>
            <a:endParaRPr lang="en-US" altLang="zh-CN" dirty="0"/>
          </a:p>
        </p:txBody>
      </p:sp>
    </p:spTree>
    <p:extLst>
      <p:ext uri="{BB962C8B-B14F-4D97-AF65-F5344CB8AC3E}">
        <p14:creationId xmlns:p14="http://schemas.microsoft.com/office/powerpoint/2010/main" val="2328377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DOM HTML Example</a:t>
            </a:r>
            <a:endParaRPr kumimoji="1" lang="zh-CN" altLang="en-US" dirty="0"/>
          </a:p>
        </p:txBody>
      </p:sp>
      <p:pic>
        <p:nvPicPr>
          <p:cNvPr id="9" name="内容占位符 8"/>
          <p:cNvPicPr>
            <a:picLocks noGrp="1" noChangeAspect="1"/>
          </p:cNvPicPr>
          <p:nvPr>
            <p:ph idx="1"/>
          </p:nvPr>
        </p:nvPicPr>
        <p:blipFill>
          <a:blip r:embed="rId3"/>
          <a:stretch>
            <a:fillRect/>
          </a:stretch>
        </p:blipFill>
        <p:spPr>
          <a:xfrm>
            <a:off x="1204" y="2196790"/>
            <a:ext cx="9133445" cy="4036742"/>
          </a:xfrm>
          <a:prstGeom prst="rect">
            <a:avLst/>
          </a:prstGeom>
        </p:spPr>
      </p:pic>
    </p:spTree>
    <p:extLst>
      <p:ext uri="{BB962C8B-B14F-4D97-AF65-F5344CB8AC3E}">
        <p14:creationId xmlns:p14="http://schemas.microsoft.com/office/powerpoint/2010/main" val="21093161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82133" y="-19878"/>
            <a:ext cx="7704667" cy="1981200"/>
          </a:xfrm>
        </p:spPr>
        <p:txBody>
          <a:bodyPr/>
          <a:lstStyle/>
          <a:p>
            <a:r>
              <a:rPr kumimoji="1" lang="en-US" altLang="zh-CN" dirty="0" smtClean="0"/>
              <a:t>DOM Internal Structure</a:t>
            </a:r>
            <a:endParaRPr kumimoji="1" lang="zh-CN" altLang="en-US" dirty="0"/>
          </a:p>
        </p:txBody>
      </p:sp>
      <p:pic>
        <p:nvPicPr>
          <p:cNvPr id="4" name="内容占位符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1631570"/>
            <a:ext cx="9102124" cy="5074030"/>
          </a:xfrm>
        </p:spPr>
      </p:pic>
    </p:spTree>
    <p:extLst>
      <p:ext uri="{BB962C8B-B14F-4D97-AF65-F5344CB8AC3E}">
        <p14:creationId xmlns:p14="http://schemas.microsoft.com/office/powerpoint/2010/main" val="8202345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HTML5</a:t>
            </a:r>
            <a:endParaRPr kumimoji="1" lang="zh-CN" altLang="en-US" dirty="0"/>
          </a:p>
        </p:txBody>
      </p:sp>
      <p:sp>
        <p:nvSpPr>
          <p:cNvPr id="3" name="内容占位符 2"/>
          <p:cNvSpPr>
            <a:spLocks noGrp="1"/>
          </p:cNvSpPr>
          <p:nvPr>
            <p:ph idx="1"/>
          </p:nvPr>
        </p:nvSpPr>
        <p:spPr/>
        <p:txBody>
          <a:bodyPr/>
          <a:lstStyle/>
          <a:p>
            <a:r>
              <a:rPr kumimoji="1" lang="en-US" altLang="zh-CN" dirty="0"/>
              <a:t>F</a:t>
            </a:r>
            <a:r>
              <a:rPr kumimoji="1" lang="en-US" altLang="zh-CN" dirty="0" smtClean="0"/>
              <a:t>inalized </a:t>
            </a:r>
            <a:r>
              <a:rPr kumimoji="1" lang="en-US" altLang="zh-CN" dirty="0"/>
              <a:t>and published, on 28 October </a:t>
            </a:r>
            <a:r>
              <a:rPr kumimoji="1" lang="en-US" altLang="zh-CN" dirty="0" smtClean="0"/>
              <a:t>2014</a:t>
            </a:r>
          </a:p>
          <a:p>
            <a:r>
              <a:rPr kumimoji="1" lang="en-US" altLang="zh-CN" dirty="0" smtClean="0"/>
              <a:t>Previous version: HTML4 (1997)</a:t>
            </a:r>
          </a:p>
          <a:p>
            <a:r>
              <a:rPr kumimoji="1" lang="en-US" altLang="zh-CN" dirty="0" smtClean="0"/>
              <a:t>Aims</a:t>
            </a:r>
          </a:p>
          <a:p>
            <a:pPr lvl="1"/>
            <a:r>
              <a:rPr lang="en-US" altLang="zh-CN" dirty="0"/>
              <a:t> improve the language with support for the latest </a:t>
            </a:r>
            <a:r>
              <a:rPr lang="en-US" altLang="zh-CN" dirty="0" smtClean="0"/>
              <a:t>multimedia</a:t>
            </a:r>
          </a:p>
          <a:p>
            <a:pPr lvl="1"/>
            <a:r>
              <a:rPr lang="en-US" altLang="zh-CN" dirty="0" smtClean="0"/>
              <a:t>keep </a:t>
            </a:r>
            <a:r>
              <a:rPr lang="en-US" altLang="zh-CN" dirty="0"/>
              <a:t>it easily readable by humans and consistently understood by computers and devices (web browsers, parsers, etc.).</a:t>
            </a:r>
            <a:endParaRPr kumimoji="1" lang="en-US" altLang="zh-CN" dirty="0" smtClean="0"/>
          </a:p>
        </p:txBody>
      </p:sp>
    </p:spTree>
    <p:extLst>
      <p:ext uri="{BB962C8B-B14F-4D97-AF65-F5344CB8AC3E}">
        <p14:creationId xmlns:p14="http://schemas.microsoft.com/office/powerpoint/2010/main" val="4795090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HTML5 New Features (partial)</a:t>
            </a:r>
            <a:endParaRPr kumimoji="1" lang="zh-CN" altLang="en-US" dirty="0"/>
          </a:p>
        </p:txBody>
      </p:sp>
      <p:sp>
        <p:nvSpPr>
          <p:cNvPr id="3" name="内容占位符 2"/>
          <p:cNvSpPr>
            <a:spLocks noGrp="1"/>
          </p:cNvSpPr>
          <p:nvPr>
            <p:ph idx="1"/>
          </p:nvPr>
        </p:nvSpPr>
        <p:spPr/>
        <p:txBody>
          <a:bodyPr>
            <a:normAutofit fontScale="92500" lnSpcReduction="10000"/>
          </a:bodyPr>
          <a:lstStyle/>
          <a:p>
            <a:r>
              <a:rPr lang="en-US" altLang="zh-CN" dirty="0"/>
              <a:t>New </a:t>
            </a:r>
            <a:r>
              <a:rPr lang="en-US" altLang="zh-CN" b="1" dirty="0"/>
              <a:t>semantic</a:t>
            </a:r>
            <a:r>
              <a:rPr lang="en-US" altLang="zh-CN" dirty="0"/>
              <a:t> elements like &lt;header&gt;, &lt;footer&gt;, &lt;article&gt;, and &lt;section&gt;.</a:t>
            </a:r>
          </a:p>
          <a:p>
            <a:r>
              <a:rPr lang="en-US" altLang="zh-CN" dirty="0"/>
              <a:t>New form </a:t>
            </a:r>
            <a:r>
              <a:rPr lang="en-US" altLang="zh-CN" b="1" dirty="0"/>
              <a:t>control attributes</a:t>
            </a:r>
            <a:r>
              <a:rPr lang="en-US" altLang="zh-CN" dirty="0"/>
              <a:t> like number, date, time, calendar, and range.</a:t>
            </a:r>
          </a:p>
          <a:p>
            <a:r>
              <a:rPr lang="en-US" altLang="zh-CN" dirty="0"/>
              <a:t>New </a:t>
            </a:r>
            <a:r>
              <a:rPr lang="en-US" altLang="zh-CN" b="1" dirty="0"/>
              <a:t>graphic</a:t>
            </a:r>
            <a:r>
              <a:rPr lang="en-US" altLang="zh-CN" dirty="0"/>
              <a:t> elements: &lt;</a:t>
            </a:r>
            <a:r>
              <a:rPr lang="en-US" altLang="zh-CN" dirty="0" err="1"/>
              <a:t>svg</a:t>
            </a:r>
            <a:r>
              <a:rPr lang="en-US" altLang="zh-CN" dirty="0"/>
              <a:t>&gt; and &lt;canvas&gt;.</a:t>
            </a:r>
          </a:p>
          <a:p>
            <a:r>
              <a:rPr lang="en-US" altLang="zh-CN" dirty="0"/>
              <a:t>New </a:t>
            </a:r>
            <a:r>
              <a:rPr lang="en-US" altLang="zh-CN" b="1" dirty="0"/>
              <a:t>multimedia</a:t>
            </a:r>
            <a:r>
              <a:rPr lang="en-US" altLang="zh-CN" dirty="0"/>
              <a:t> elements: &lt;audio&gt; and &lt;video</a:t>
            </a:r>
            <a:r>
              <a:rPr lang="en-US" altLang="zh-CN" dirty="0" smtClean="0"/>
              <a:t>&gt;.</a:t>
            </a:r>
          </a:p>
          <a:p>
            <a:r>
              <a:rPr lang="en-US" altLang="zh-CN" dirty="0" smtClean="0"/>
              <a:t>New </a:t>
            </a:r>
            <a:r>
              <a:rPr lang="en-US" altLang="zh-CN" b="1" dirty="0" smtClean="0"/>
              <a:t>APIs</a:t>
            </a:r>
            <a:r>
              <a:rPr lang="en-US" altLang="zh-CN" dirty="0" smtClean="0"/>
              <a:t>: Geolocation, Drag </a:t>
            </a:r>
            <a:r>
              <a:rPr lang="en-US" altLang="zh-CN" dirty="0"/>
              <a:t>and </a:t>
            </a:r>
            <a:r>
              <a:rPr lang="en-US" altLang="zh-CN" dirty="0" smtClean="0"/>
              <a:t>Drop, Local Storage, Application Cache, Web Workers, SSE</a:t>
            </a:r>
            <a:endParaRPr lang="en-US" altLang="zh-CN" dirty="0"/>
          </a:p>
          <a:p>
            <a:endParaRPr lang="en-US" altLang="zh-CN" dirty="0"/>
          </a:p>
        </p:txBody>
      </p:sp>
    </p:spTree>
    <p:extLst>
      <p:ext uri="{BB962C8B-B14F-4D97-AF65-F5344CB8AC3E}">
        <p14:creationId xmlns:p14="http://schemas.microsoft.com/office/powerpoint/2010/main" val="7393424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JavaScript</a:t>
            </a:r>
            <a:endParaRPr kumimoji="1" lang="zh-CN" altLang="en-US" dirty="0"/>
          </a:p>
        </p:txBody>
      </p:sp>
      <p:sp>
        <p:nvSpPr>
          <p:cNvPr id="3" name="内容占位符 2"/>
          <p:cNvSpPr>
            <a:spLocks noGrp="1"/>
          </p:cNvSpPr>
          <p:nvPr>
            <p:ph idx="1"/>
          </p:nvPr>
        </p:nvSpPr>
        <p:spPr/>
        <p:txBody>
          <a:bodyPr/>
          <a:lstStyle/>
          <a:p>
            <a:r>
              <a:rPr lang="en-US" altLang="zh-CN" dirty="0"/>
              <a:t>JavaScript is the programming language of HTML and the Web</a:t>
            </a:r>
            <a:r>
              <a:rPr lang="en-US" altLang="zh-CN" dirty="0" smtClean="0"/>
              <a:t>.</a:t>
            </a:r>
          </a:p>
          <a:p>
            <a:r>
              <a:rPr lang="en-US" altLang="zh-CN" dirty="0" smtClean="0"/>
              <a:t>It is part of DOM, interpreted by JavaScript engine (included by all modern browsers)</a:t>
            </a:r>
          </a:p>
          <a:p>
            <a:r>
              <a:rPr kumimoji="1" lang="en-US" altLang="zh-CN" dirty="0" smtClean="0"/>
              <a:t>It could</a:t>
            </a:r>
          </a:p>
          <a:p>
            <a:pPr lvl="1"/>
            <a:r>
              <a:rPr kumimoji="1" lang="en-US" altLang="zh-CN" dirty="0" smtClean="0"/>
              <a:t>Do programmatic operations like other languages</a:t>
            </a:r>
          </a:p>
          <a:p>
            <a:pPr lvl="1"/>
            <a:r>
              <a:rPr kumimoji="1" lang="en-US" altLang="zh-CN" dirty="0" smtClean="0"/>
              <a:t>Manipulate DOM</a:t>
            </a:r>
            <a:endParaRPr kumimoji="1" lang="zh-CN" altLang="en-US" dirty="0"/>
          </a:p>
        </p:txBody>
      </p:sp>
    </p:spTree>
    <p:extLst>
      <p:ext uri="{BB962C8B-B14F-4D97-AF65-F5344CB8AC3E}">
        <p14:creationId xmlns:p14="http://schemas.microsoft.com/office/powerpoint/2010/main" val="4892146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82133" y="-271667"/>
            <a:ext cx="7704667" cy="1981200"/>
          </a:xfrm>
        </p:spPr>
        <p:txBody>
          <a:bodyPr/>
          <a:lstStyle/>
          <a:p>
            <a:r>
              <a:rPr kumimoji="1" lang="en-US" altLang="zh-CN" dirty="0" smtClean="0"/>
              <a:t>JavaScript Example</a:t>
            </a:r>
            <a:endParaRPr kumimoji="1" lang="zh-CN" altLang="en-US" dirty="0"/>
          </a:p>
        </p:txBody>
      </p:sp>
      <p:pic>
        <p:nvPicPr>
          <p:cNvPr id="4" name="内容占位符 3"/>
          <p:cNvPicPr>
            <a:picLocks noGrp="1" noChangeAspect="1"/>
          </p:cNvPicPr>
          <p:nvPr>
            <p:ph idx="1"/>
          </p:nvPr>
        </p:nvPicPr>
        <p:blipFill rotWithShape="1">
          <a:blip r:embed="rId3"/>
          <a:srcRect r="50265"/>
          <a:stretch/>
        </p:blipFill>
        <p:spPr>
          <a:xfrm>
            <a:off x="1612238" y="1046922"/>
            <a:ext cx="6444455" cy="5811078"/>
          </a:xfrm>
          <a:prstGeom prst="rect">
            <a:avLst/>
          </a:prstGeom>
        </p:spPr>
      </p:pic>
    </p:spTree>
    <p:extLst>
      <p:ext uri="{BB962C8B-B14F-4D97-AF65-F5344CB8AC3E}">
        <p14:creationId xmlns:p14="http://schemas.microsoft.com/office/powerpoint/2010/main" val="3376650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82133" y="-271667"/>
            <a:ext cx="7704667" cy="1981200"/>
          </a:xfrm>
        </p:spPr>
        <p:txBody>
          <a:bodyPr/>
          <a:lstStyle/>
          <a:p>
            <a:r>
              <a:rPr kumimoji="1" lang="en-US" altLang="zh-CN" dirty="0" smtClean="0"/>
              <a:t>JavaScript Example</a:t>
            </a:r>
            <a:endParaRPr kumimoji="1" lang="zh-CN" altLang="en-US" dirty="0"/>
          </a:p>
        </p:txBody>
      </p:sp>
      <p:pic>
        <p:nvPicPr>
          <p:cNvPr id="6" name="内容占位符 3"/>
          <p:cNvPicPr>
            <a:picLocks noGrp="1" noChangeAspect="1"/>
          </p:cNvPicPr>
          <p:nvPr>
            <p:ph idx="1"/>
          </p:nvPr>
        </p:nvPicPr>
        <p:blipFill rotWithShape="1">
          <a:blip r:embed="rId3"/>
          <a:srcRect l="50031"/>
          <a:stretch/>
        </p:blipFill>
        <p:spPr>
          <a:xfrm>
            <a:off x="1575686" y="1008538"/>
            <a:ext cx="6517559" cy="5849462"/>
          </a:xfrm>
          <a:prstGeom prst="rect">
            <a:avLst/>
          </a:prstGeom>
        </p:spPr>
      </p:pic>
    </p:spTree>
    <p:extLst>
      <p:ext uri="{BB962C8B-B14F-4D97-AF65-F5344CB8AC3E}">
        <p14:creationId xmlns:p14="http://schemas.microsoft.com/office/powerpoint/2010/main" val="5411073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82133" y="-271667"/>
            <a:ext cx="7704667" cy="1981200"/>
          </a:xfrm>
        </p:spPr>
        <p:txBody>
          <a:bodyPr/>
          <a:lstStyle/>
          <a:p>
            <a:r>
              <a:rPr kumimoji="1" lang="en-US" altLang="zh-CN" dirty="0" smtClean="0"/>
              <a:t>JavaScript Example</a:t>
            </a:r>
            <a:endParaRPr kumimoji="1" lang="zh-CN" altLang="en-US" dirty="0"/>
          </a:p>
        </p:txBody>
      </p:sp>
      <p:pic>
        <p:nvPicPr>
          <p:cNvPr id="5" name="内容占位符 3"/>
          <p:cNvPicPr>
            <a:picLocks noGrp="1" noChangeAspect="1"/>
          </p:cNvPicPr>
          <p:nvPr>
            <p:ph idx="1"/>
          </p:nvPr>
        </p:nvPicPr>
        <p:blipFill>
          <a:blip r:embed="rId3"/>
          <a:stretch>
            <a:fillRect/>
          </a:stretch>
        </p:blipFill>
        <p:spPr>
          <a:xfrm>
            <a:off x="1578221" y="1035817"/>
            <a:ext cx="6512489" cy="5822183"/>
          </a:xfrm>
          <a:prstGeom prst="rect">
            <a:avLst/>
          </a:prstGeom>
        </p:spPr>
      </p:pic>
    </p:spTree>
    <p:extLst>
      <p:ext uri="{BB962C8B-B14F-4D97-AF65-F5344CB8AC3E}">
        <p14:creationId xmlns:p14="http://schemas.microsoft.com/office/powerpoint/2010/main" val="15150466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82133" y="-271667"/>
            <a:ext cx="7704667" cy="1981200"/>
          </a:xfrm>
        </p:spPr>
        <p:txBody>
          <a:bodyPr/>
          <a:lstStyle/>
          <a:p>
            <a:r>
              <a:rPr kumimoji="1" lang="en-US" altLang="zh-CN" dirty="0" smtClean="0"/>
              <a:t>JavaScript Example</a:t>
            </a:r>
            <a:endParaRPr kumimoji="1" lang="zh-CN" altLang="en-US" dirty="0"/>
          </a:p>
        </p:txBody>
      </p:sp>
      <p:pic>
        <p:nvPicPr>
          <p:cNvPr id="5" name="内容占位符 3"/>
          <p:cNvPicPr>
            <a:picLocks noGrp="1" noChangeAspect="1"/>
          </p:cNvPicPr>
          <p:nvPr>
            <p:ph idx="1"/>
          </p:nvPr>
        </p:nvPicPr>
        <p:blipFill>
          <a:blip r:embed="rId3"/>
          <a:stretch>
            <a:fillRect/>
          </a:stretch>
        </p:blipFill>
        <p:spPr>
          <a:xfrm>
            <a:off x="1581057" y="1003675"/>
            <a:ext cx="6506818" cy="5854325"/>
          </a:xfrm>
          <a:prstGeom prst="rect">
            <a:avLst/>
          </a:prstGeom>
        </p:spPr>
      </p:pic>
    </p:spTree>
    <p:extLst>
      <p:ext uri="{BB962C8B-B14F-4D97-AF65-F5344CB8AC3E}">
        <p14:creationId xmlns:p14="http://schemas.microsoft.com/office/powerpoint/2010/main" val="2496294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AJAX</a:t>
            </a:r>
            <a:endParaRPr kumimoji="1" lang="zh-CN" altLang="en-US" dirty="0"/>
          </a:p>
        </p:txBody>
      </p:sp>
      <p:sp>
        <p:nvSpPr>
          <p:cNvPr id="3" name="内容占位符 2"/>
          <p:cNvSpPr>
            <a:spLocks noGrp="1"/>
          </p:cNvSpPr>
          <p:nvPr>
            <p:ph idx="1"/>
          </p:nvPr>
        </p:nvSpPr>
        <p:spPr/>
        <p:txBody>
          <a:bodyPr/>
          <a:lstStyle/>
          <a:p>
            <a:r>
              <a:rPr lang="en-US" altLang="zh-CN" dirty="0"/>
              <a:t>Asynchronous JavaScript and </a:t>
            </a:r>
            <a:r>
              <a:rPr lang="en-US" altLang="zh-CN" dirty="0" smtClean="0"/>
              <a:t>XML</a:t>
            </a:r>
          </a:p>
          <a:p>
            <a:r>
              <a:rPr lang="en-US" altLang="zh-CN" dirty="0" smtClean="0"/>
              <a:t>A </a:t>
            </a:r>
            <a:r>
              <a:rPr lang="en-US" altLang="zh-CN" dirty="0"/>
              <a:t>technique for creating fast and dynamic web </a:t>
            </a:r>
            <a:r>
              <a:rPr lang="en-US" altLang="zh-CN" dirty="0" smtClean="0"/>
              <a:t>pages</a:t>
            </a:r>
          </a:p>
          <a:p>
            <a:r>
              <a:rPr lang="en-US" altLang="zh-CN" dirty="0"/>
              <a:t>Examples of applications using AJAX: Google Maps, Gmail, YouTube, and Facebook.</a:t>
            </a:r>
            <a:endParaRPr kumimoji="1" lang="zh-CN" altLang="en-US" dirty="0"/>
          </a:p>
        </p:txBody>
      </p:sp>
    </p:spTree>
    <p:extLst>
      <p:ext uri="{BB962C8B-B14F-4D97-AF65-F5344CB8AC3E}">
        <p14:creationId xmlns:p14="http://schemas.microsoft.com/office/powerpoint/2010/main" val="21222146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Plan</a:t>
            </a:r>
            <a:endParaRPr lang="en-US" dirty="0"/>
          </a:p>
        </p:txBody>
      </p:sp>
      <p:sp>
        <p:nvSpPr>
          <p:cNvPr id="3" name="Text Placeholder 2"/>
          <p:cNvSpPr>
            <a:spLocks noGrp="1"/>
          </p:cNvSpPr>
          <p:nvPr>
            <p:ph type="body" idx="1"/>
          </p:nvPr>
        </p:nvSpPr>
        <p:spPr/>
        <p:txBody>
          <a:bodyPr/>
          <a:lstStyle/>
          <a:p>
            <a:r>
              <a:rPr lang="en-US" dirty="0" smtClean="0"/>
              <a:t>Cross-Platform GUI Application</a:t>
            </a:r>
            <a:endParaRPr lang="en-US" dirty="0"/>
          </a:p>
        </p:txBody>
      </p:sp>
    </p:spTree>
    <p:extLst>
      <p:ext uri="{BB962C8B-B14F-4D97-AF65-F5344CB8AC3E}">
        <p14:creationId xmlns:p14="http://schemas.microsoft.com/office/powerpoint/2010/main" val="19576519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Goals</a:t>
            </a:r>
            <a:endParaRPr kumimoji="1" lang="zh-CN" altLang="en-US" dirty="0"/>
          </a:p>
        </p:txBody>
      </p:sp>
      <p:sp>
        <p:nvSpPr>
          <p:cNvPr id="3" name="内容占位符 2"/>
          <p:cNvSpPr>
            <a:spLocks noGrp="1"/>
          </p:cNvSpPr>
          <p:nvPr>
            <p:ph idx="1"/>
          </p:nvPr>
        </p:nvSpPr>
        <p:spPr/>
        <p:txBody>
          <a:bodyPr/>
          <a:lstStyle/>
          <a:p>
            <a:r>
              <a:rPr kumimoji="1" lang="en-US" altLang="zh-CN" dirty="0" smtClean="0"/>
              <a:t>Give</a:t>
            </a:r>
            <a:r>
              <a:rPr kumimoji="1" lang="zh-CN" altLang="en-US" dirty="0" smtClean="0"/>
              <a:t> </a:t>
            </a:r>
            <a:r>
              <a:rPr kumimoji="1" lang="en-US" altLang="zh-CN" dirty="0" smtClean="0"/>
              <a:t>Project1</a:t>
            </a:r>
            <a:r>
              <a:rPr kumimoji="1" lang="zh-CN" altLang="en-US" dirty="0" smtClean="0"/>
              <a:t> </a:t>
            </a:r>
            <a:r>
              <a:rPr kumimoji="1" lang="en-US" altLang="zh-CN" dirty="0" smtClean="0"/>
              <a:t>a</a:t>
            </a:r>
            <a:r>
              <a:rPr kumimoji="1" lang="zh-CN" altLang="en-US" dirty="0" smtClean="0"/>
              <a:t> </a:t>
            </a:r>
            <a:r>
              <a:rPr kumimoji="1" lang="en-US" altLang="zh-CN" dirty="0" smtClean="0"/>
              <a:t>cross-platform</a:t>
            </a:r>
            <a:r>
              <a:rPr kumimoji="1" lang="zh-CN" altLang="en-US" dirty="0" smtClean="0"/>
              <a:t> </a:t>
            </a:r>
            <a:r>
              <a:rPr kumimoji="1" lang="en-US" altLang="zh-CN" dirty="0" smtClean="0"/>
              <a:t>graphic</a:t>
            </a:r>
            <a:r>
              <a:rPr kumimoji="1" lang="zh-CN" altLang="en-US" dirty="0" smtClean="0"/>
              <a:t> </a:t>
            </a:r>
            <a:r>
              <a:rPr kumimoji="1" lang="en-US" altLang="zh-CN" dirty="0" smtClean="0"/>
              <a:t>user</a:t>
            </a:r>
            <a:r>
              <a:rPr kumimoji="1" lang="zh-CN" altLang="en-US" dirty="0" smtClean="0"/>
              <a:t> </a:t>
            </a:r>
            <a:r>
              <a:rPr kumimoji="1" lang="en-US" altLang="zh-CN" dirty="0" smtClean="0"/>
              <a:t>interface</a:t>
            </a:r>
          </a:p>
          <a:p>
            <a:r>
              <a:rPr kumimoji="1" lang="en-US" altLang="zh-CN" dirty="0" smtClean="0"/>
              <a:t>Make new glue code for Project1</a:t>
            </a:r>
          </a:p>
          <a:p>
            <a:r>
              <a:rPr kumimoji="1" lang="en-US" altLang="zh-CN" dirty="0" smtClean="0"/>
              <a:t>Develop a GUI using techniques introduced previously</a:t>
            </a:r>
          </a:p>
          <a:p>
            <a:r>
              <a:rPr kumimoji="1" lang="en-US" altLang="zh-CN" dirty="0" smtClean="0"/>
              <a:t>Make a wrapper for HTTP pluggable servers</a:t>
            </a:r>
            <a:endParaRPr kumimoji="1" lang="zh-CN" altLang="en-US" dirty="0"/>
          </a:p>
        </p:txBody>
      </p:sp>
    </p:spTree>
    <p:extLst>
      <p:ext uri="{BB962C8B-B14F-4D97-AF65-F5344CB8AC3E}">
        <p14:creationId xmlns:p14="http://schemas.microsoft.com/office/powerpoint/2010/main" val="3661536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82133" y="-178904"/>
            <a:ext cx="7704667" cy="1981200"/>
          </a:xfrm>
        </p:spPr>
        <p:txBody>
          <a:bodyPr/>
          <a:lstStyle/>
          <a:p>
            <a:r>
              <a:rPr kumimoji="1" lang="en-US" altLang="zh-CN" dirty="0" smtClean="0"/>
              <a:t>High-Level Structure</a:t>
            </a:r>
            <a:endParaRPr kumimoji="1" lang="zh-CN" altLang="en-US" dirty="0"/>
          </a:p>
        </p:txBody>
      </p:sp>
      <p:pic>
        <p:nvPicPr>
          <p:cNvPr id="6" name="内容占位符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15191" y="1331519"/>
            <a:ext cx="6838549" cy="5526481"/>
          </a:xfrm>
        </p:spPr>
      </p:pic>
    </p:spTree>
    <p:extLst>
      <p:ext uri="{BB962C8B-B14F-4D97-AF65-F5344CB8AC3E}">
        <p14:creationId xmlns:p14="http://schemas.microsoft.com/office/powerpoint/2010/main" val="15947576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smtClean="0"/>
              <a:t>References</a:t>
            </a:r>
            <a:endParaRPr kumimoji="1" lang="zh-CN" altLang="en-US" dirty="0"/>
          </a:p>
        </p:txBody>
      </p:sp>
      <p:sp>
        <p:nvSpPr>
          <p:cNvPr id="5" name="内容占位符 4"/>
          <p:cNvSpPr>
            <a:spLocks noGrp="1"/>
          </p:cNvSpPr>
          <p:nvPr>
            <p:ph idx="1"/>
          </p:nvPr>
        </p:nvSpPr>
        <p:spPr/>
        <p:txBody>
          <a:bodyPr/>
          <a:lstStyle/>
          <a:p>
            <a:r>
              <a:rPr kumimoji="1" lang="en-US" altLang="zh-CN" dirty="0"/>
              <a:t>[1] </a:t>
            </a:r>
            <a:r>
              <a:rPr kumimoji="1" lang="en-US" altLang="zh-CN" dirty="0">
                <a:hlinkClick r:id="rId3"/>
              </a:rPr>
              <a:t>https://</a:t>
            </a:r>
            <a:r>
              <a:rPr kumimoji="1" lang="en-US" altLang="zh-CN" dirty="0" smtClean="0">
                <a:hlinkClick r:id="rId3"/>
              </a:rPr>
              <a:t>en.wikipedia.org/wiki/HTML5</a:t>
            </a:r>
            <a:endParaRPr kumimoji="1" lang="en-US" altLang="zh-CN" dirty="0" smtClean="0"/>
          </a:p>
          <a:p>
            <a:r>
              <a:rPr kumimoji="1" lang="en-US" altLang="zh-CN" dirty="0"/>
              <a:t>[2] </a:t>
            </a:r>
            <a:r>
              <a:rPr kumimoji="1" lang="en-US" altLang="zh-CN" dirty="0">
                <a:hlinkClick r:id="rId4"/>
              </a:rPr>
              <a:t>http://</a:t>
            </a:r>
            <a:r>
              <a:rPr kumimoji="1" lang="en-US" altLang="zh-CN" dirty="0" smtClean="0">
                <a:hlinkClick r:id="rId4"/>
              </a:rPr>
              <a:t>www.w3schools.com/html/html5_intro.asp</a:t>
            </a:r>
            <a:endParaRPr kumimoji="1" lang="en-US" altLang="zh-CN" dirty="0" smtClean="0"/>
          </a:p>
          <a:p>
            <a:r>
              <a:rPr kumimoji="1" lang="en-US" altLang="zh-CN" dirty="0"/>
              <a:t>[3] </a:t>
            </a:r>
            <a:r>
              <a:rPr kumimoji="1" lang="en-US" altLang="zh-CN" dirty="0">
                <a:hlinkClick r:id="rId5"/>
              </a:rPr>
              <a:t>http://</a:t>
            </a:r>
            <a:r>
              <a:rPr kumimoji="1" lang="en-US" altLang="zh-CN" dirty="0" smtClean="0">
                <a:hlinkClick r:id="rId5"/>
              </a:rPr>
              <a:t>www.w3schools.com/js/default.asp</a:t>
            </a:r>
            <a:endParaRPr kumimoji="1" lang="en-US" altLang="zh-CN" dirty="0" smtClean="0"/>
          </a:p>
          <a:p>
            <a:r>
              <a:rPr kumimoji="1" lang="en-US" altLang="zh-CN" dirty="0" smtClean="0"/>
              <a:t>[4] </a:t>
            </a:r>
            <a:r>
              <a:rPr kumimoji="1" lang="en-US" altLang="zh-CN" dirty="0">
                <a:hlinkClick r:id="rId6"/>
              </a:rPr>
              <a:t>http://</a:t>
            </a:r>
            <a:r>
              <a:rPr kumimoji="1" lang="en-US" altLang="zh-CN" dirty="0" smtClean="0">
                <a:hlinkClick r:id="rId6"/>
              </a:rPr>
              <a:t>www.w3schools.com/ajax/ajax_intro.asp</a:t>
            </a:r>
            <a:endParaRPr kumimoji="1" lang="en-US" altLang="zh-CN" dirty="0" smtClean="0"/>
          </a:p>
          <a:p>
            <a:endParaRPr kumimoji="1" lang="en-US" altLang="zh-CN" dirty="0" smtClean="0"/>
          </a:p>
        </p:txBody>
      </p:sp>
    </p:spTree>
    <p:extLst>
      <p:ext uri="{BB962C8B-B14F-4D97-AF65-F5344CB8AC3E}">
        <p14:creationId xmlns:p14="http://schemas.microsoft.com/office/powerpoint/2010/main" val="156072035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Parallax</Template>
  <TotalTime>1723</TotalTime>
  <Words>692</Words>
  <Application>Microsoft Macintosh PowerPoint</Application>
  <PresentationFormat>全屏显示(4:3)</PresentationFormat>
  <Paragraphs>100</Paragraphs>
  <Slides>18</Slides>
  <Notes>18</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18</vt:i4>
      </vt:variant>
    </vt:vector>
  </HeadingPairs>
  <TitlesOfParts>
    <vt:vector size="23" baseType="lpstr">
      <vt:lpstr>Corbel</vt:lpstr>
      <vt:lpstr>DengXian</vt:lpstr>
      <vt:lpstr>华文楷体</vt:lpstr>
      <vt:lpstr>Arial</vt:lpstr>
      <vt:lpstr>Parallax</vt:lpstr>
      <vt:lpstr>Application with Cross-Platform GUI</vt:lpstr>
      <vt:lpstr>Agenda</vt:lpstr>
      <vt:lpstr>Technique Overview</vt:lpstr>
      <vt:lpstr>Document Object Model (DOM)</vt:lpstr>
      <vt:lpstr>DOM HTML Example</vt:lpstr>
      <vt:lpstr>DOM Internal Structure</vt:lpstr>
      <vt:lpstr>HTML5</vt:lpstr>
      <vt:lpstr>HTML5 New Features (partial)</vt:lpstr>
      <vt:lpstr>JavaScript</vt:lpstr>
      <vt:lpstr>JavaScript Example</vt:lpstr>
      <vt:lpstr>JavaScript Example</vt:lpstr>
      <vt:lpstr>JavaScript Example</vt:lpstr>
      <vt:lpstr>JavaScript Example</vt:lpstr>
      <vt:lpstr>AJAX</vt:lpstr>
      <vt:lpstr>Project Plan</vt:lpstr>
      <vt:lpstr>Goals</vt:lpstr>
      <vt:lpstr>High-Level Structure</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dc:creator>
  <cp:lastModifiedBy>X X</cp:lastModifiedBy>
  <cp:revision>65</cp:revision>
  <dcterms:created xsi:type="dcterms:W3CDTF">2014-09-12T02:11:33Z</dcterms:created>
  <dcterms:modified xsi:type="dcterms:W3CDTF">2016-03-08T19:29:48Z</dcterms:modified>
</cp:coreProperties>
</file>