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74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40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A1A2C41-A781-4EC2-8BA5-3B23B80926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0018D6D-8CEC-4101-B83B-71F53735A84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DA3C691E-0EC1-4918-9721-793E5CD16D2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30E1727E-597D-4CCE-A524-116F92B2EC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54742BB-BF1A-477C-BCEE-C2C6FCA004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BE42E37-380B-4DA4-921D-846A6705AC2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86EDEA0-5414-4C49-AF08-543B3B29D53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7F50195-6EF8-4A3D-997B-68021524CFA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A4C847ED-D859-4C8D-A099-A1B442E2770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F1D2B564-6CF5-4D49-84EE-2C8E9D8D5E4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AF305CD8-288D-4E0E-85E0-8E9AC50C84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BE7FBB1-08CB-456B-AEC1-BA856B8FDA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F8BD5AA-F5A9-4812-BCEC-D0CF0BB18D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632C1BD-275E-4056-BFDA-361E59441F18}" type="slidenum">
              <a:rPr lang="en-US" altLang="en-US" sz="1200" smtClean="0">
                <a:latin typeface="Arial" panose="020B0604020202020204" pitchFamily="34" charset="0"/>
              </a:rPr>
              <a:pPr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BD46D7A9-71D0-4A76-8FA7-5E7146FB1AD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4E13A0A2-3AB9-440C-9257-AECA9BB24C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990FC828-C630-4EA9-A66E-3C7C817618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05FF11-62B3-47B0-A0C0-B23288A15B58}" type="slidenum">
              <a:rPr lang="en-US" altLang="en-US" sz="1200" smtClean="0">
                <a:latin typeface="Arial" panose="020B0604020202020204" pitchFamily="34" charset="0"/>
              </a:rPr>
              <a:pPr/>
              <a:t>12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B742E417-1EB2-4501-A772-074384F5FEC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C9553FB-A873-4C68-8017-0BC628263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B3F39D27-105B-4713-AB50-82E8F15768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8B4838C-1E18-4778-97C1-79FDC7BC7AC6}" type="slidenum">
              <a:rPr lang="en-US" altLang="en-US" sz="1200" smtClean="0">
                <a:latin typeface="Arial" panose="020B0604020202020204" pitchFamily="34" charset="0"/>
              </a:rPr>
              <a:pPr/>
              <a:t>13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7A5A030-C538-4296-B5B3-51525773BA0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E027981D-1506-44D2-8423-BA80FD0E54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E9E1E162-A500-4F64-AA9B-273E89ADEC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398C753-D6B3-4AED-97FC-D8DD25404EC3}" type="slidenum">
              <a:rPr lang="en-US" altLang="en-US" sz="1200" smtClean="0">
                <a:latin typeface="Arial" panose="020B0604020202020204" pitchFamily="34" charset="0"/>
              </a:rPr>
              <a:pPr/>
              <a:t>14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0C15AE0-6CFB-4A9F-AFD2-3EEC222E321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3C5241D4-E25C-4037-8AD4-3085E8D9D6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7324E4FD-CABC-46AB-8625-E0BCD879B5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EACE3A5-0F9A-4600-AE0D-FDDBBAC14DFA}" type="slidenum">
              <a:rPr lang="en-US" altLang="en-US" sz="1200" smtClean="0">
                <a:latin typeface="Arial" panose="020B0604020202020204" pitchFamily="34" charset="0"/>
              </a:rPr>
              <a:pPr/>
              <a:t>15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E06B12D0-91F1-46E6-809E-671A04E96D7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74A34F2C-2678-42B3-AD3D-D5ED04F8B1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EAFED7E8-B05E-49A3-888B-5172F55E09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3F1D224-590E-4093-ABA8-5617F582A57C}" type="slidenum">
              <a:rPr lang="en-US" altLang="en-US" sz="1200" smtClean="0">
                <a:latin typeface="Arial" panose="020B0604020202020204" pitchFamily="34" charset="0"/>
              </a:rPr>
              <a:pPr/>
              <a:t>16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AE97875-1351-4FC3-8CAC-E12ED207F2D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B12F03BA-14A0-41AC-8FBE-10764269C8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28C228C6-04B8-4629-A015-810CB5F75C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CB0C047-0870-430E-B685-C2DA9D9192A2}" type="slidenum">
              <a:rPr lang="en-US" altLang="en-US" sz="1200" smtClean="0">
                <a:latin typeface="Arial" panose="020B0604020202020204" pitchFamily="34" charset="0"/>
              </a:rPr>
              <a:pPr/>
              <a:t>17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A409D186-FB6D-467C-AE69-F8CBAA12B2E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698520B0-F722-4BDC-AC38-83D4F476ED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64EFA643-EDBC-4990-A495-60A43E1C76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538AB9C-A049-40B2-B8FF-56EDC376FE50}" type="slidenum">
              <a:rPr lang="en-US" altLang="en-US" sz="1200" smtClean="0">
                <a:latin typeface="Arial" panose="020B0604020202020204" pitchFamily="34" charset="0"/>
              </a:rPr>
              <a:pPr/>
              <a:t>18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795DD07-6596-4B7D-AC5E-F9CD8333475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3A59667C-4844-4BD5-B2F8-DB744504C4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1B1131E7-C3A5-4BF0-A279-431CD636FC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F30B75F-D628-4CF2-9130-D61B9E3031CA}" type="slidenum">
              <a:rPr lang="en-US" altLang="en-US" sz="1200" smtClean="0">
                <a:latin typeface="Arial" panose="020B0604020202020204" pitchFamily="34" charset="0"/>
              </a:rPr>
              <a:pPr/>
              <a:t>19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E9FB3C8E-31E8-4E0F-8A11-EADBEF14181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52C58D49-E004-4E51-A154-E484E8A369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1C5FA2E2-B391-4DBE-B353-EC73699FC1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5C3432D-28AD-4869-8D3B-42D440B4D516}" type="slidenum">
              <a:rPr lang="en-US" altLang="en-US" sz="1200" smtClean="0">
                <a:latin typeface="Arial" panose="020B0604020202020204" pitchFamily="34" charset="0"/>
              </a:rPr>
              <a:pPr/>
              <a:t>20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27978FC9-E957-4FD2-9CB6-8F502BBD478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D0B2E5B3-807C-4FCA-9A00-AC0C1AE59C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8416875-04B3-4FC3-97FF-9C314F7EEA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B7A3651-B7E2-407A-A750-7F543781446F}" type="slidenum">
              <a:rPr lang="en-US" altLang="en-US" sz="1200" smtClean="0">
                <a:latin typeface="Arial" panose="020B0604020202020204" pitchFamily="34" charset="0"/>
              </a:rPr>
              <a:pPr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62BEC18-0E52-40E6-AB9E-1FDE6B7F644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ED01F9B-17EE-4A63-9C82-861C32228E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7236CE35-CF1B-496E-80C3-3E3122A796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2AD4106-076F-4C68-BD70-2047BD6CDBBD}" type="slidenum">
              <a:rPr lang="en-US" altLang="en-US" sz="1200" smtClean="0">
                <a:latin typeface="Arial" panose="020B0604020202020204" pitchFamily="34" charset="0"/>
              </a:rPr>
              <a:pPr/>
              <a:t>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F8664831-03D6-4DF7-9323-96D7B60E234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60351BAD-D22E-43CC-8B92-E7265CF24F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D3C20684-8F78-4325-BD94-ACB36CD348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8C06724-726C-44EB-9A2A-20B5DC6C0CFF}" type="slidenum">
              <a:rPr lang="en-US" altLang="en-US" sz="1200" smtClean="0">
                <a:latin typeface="Arial" panose="020B0604020202020204" pitchFamily="34" charset="0"/>
              </a:rPr>
              <a:pPr/>
              <a:t>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230A81BF-BC84-4606-89E4-1CFBEB2E39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ED9CFAD-0774-4C0C-870E-81A975573D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A6C3F70F-5243-4611-80C9-173E095B7B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FA30604-6E2F-469B-A886-D487A84B7898}" type="slidenum">
              <a:rPr lang="en-US" altLang="en-US" sz="1200" smtClean="0">
                <a:latin typeface="Arial" panose="020B0604020202020204" pitchFamily="34" charset="0"/>
              </a:rPr>
              <a:pPr/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A20889F4-892F-46F5-9474-D691B3D6E5D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9925F6E9-E52A-4CE7-A5ED-614882726B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7F1EE27E-D8AA-4EC1-9191-D1333CDCDC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8E6E39F-273B-49FC-8925-4D7479FFBE30}" type="slidenum">
              <a:rPr lang="en-US" altLang="en-US" sz="1200" smtClean="0">
                <a:latin typeface="Arial" panose="020B0604020202020204" pitchFamily="34" charset="0"/>
              </a:rPr>
              <a:pPr/>
              <a:t>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6A9D8288-8C3B-464A-B882-3B80D9C5B72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72439F8E-77DF-4C5F-B06A-C6888D4EEF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C096A404-1AF3-487A-8404-622004700F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8CFEE8-2776-4D9B-88BD-738C4071EF78}" type="slidenum">
              <a:rPr lang="en-US" altLang="en-US" sz="1200" smtClean="0">
                <a:latin typeface="Arial" panose="020B0604020202020204" pitchFamily="34" charset="0"/>
              </a:rPr>
              <a:pPr/>
              <a:t>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9A451AD3-FA69-4F71-B241-FEC7D24797C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BFDAFA21-2B9C-463E-BB97-C8407D7AC1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C718F597-EA2C-4AF9-8AFB-5AD95CC77F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6A755DF-A60B-4A84-B249-F5E6A9B7655C}" type="slidenum">
              <a:rPr lang="en-US" altLang="en-US" sz="1200" smtClean="0">
                <a:latin typeface="Arial" panose="020B0604020202020204" pitchFamily="34" charset="0"/>
              </a:rPr>
              <a:pPr/>
              <a:t>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7AF28E6-161A-4222-814F-38C9A3B2D74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BB6B8AEA-6CFC-43EE-B838-12296E555A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F82B46F-1DDC-4DDF-89B0-31EF295A9C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FA7FC22-465F-4332-B9BF-3D7BAD70858E}" type="slidenum">
              <a:rPr lang="en-US" altLang="en-US" sz="1200" smtClean="0">
                <a:latin typeface="Arial" panose="020B0604020202020204" pitchFamily="34" charset="0"/>
              </a:rPr>
              <a:pPr/>
              <a:t>11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79AF0B61-03AC-4E5D-835B-41022BDF93D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AF1A050D-DD98-4ABE-937F-09933A3FB7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DE6A0-EBA4-456C-A1ED-798F11B1B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E352DA-7F89-489E-90D5-43FCBC3855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AC6F9-A3AB-4788-AAC9-26C9CA308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D122-1808-4757-AC85-98E5DF066030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FDEBD-1D7C-4352-80DC-771A4F4B5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B5C72-5023-4A11-B493-0CC9BA275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E302D-2C82-4E4B-A9CD-09CEA176B16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867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3FE3E-C8C4-45AC-BC94-DE46BF005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CDCE9B-D4C6-48D6-99E1-D2F98918B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3FC32-139E-408A-89C0-936FCBCB6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D122-1808-4757-AC85-98E5DF066030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2915F-6316-4E54-BC8F-DA30D32AB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C8D97-E8F1-498E-B79C-048342D74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0A0BD-B0C0-4032-ACB8-6B2B3011DCC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395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980E16-E888-4B25-8C2B-84597C82ED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EEFF86-D8A6-4853-8F18-1A2C7CF2B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C281A-D937-4234-89F7-E725883F9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D122-1808-4757-AC85-98E5DF066030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E660A-6A1E-437C-B666-733BCDF67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10ADA-4281-4F36-B054-2ED05C56A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9B5CD7-23CA-4D0B-8279-EEF1B226757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82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59427-5D58-4AE8-856B-090757F0B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94FAB-9B80-467E-844E-B5F042322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3C12E-14C8-4AB0-8C85-A1E35DABC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D122-1808-4757-AC85-98E5DF066030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384BE-21D1-4FC3-8E57-34308B5A1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BE1B5-1A0A-425E-A8B8-F0B819DA9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2C974-FCE3-4914-B73F-3ACA189BF0D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542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DAEA7-D742-4B51-921A-584AA4211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2BB0E-4FA8-4053-BE00-0CDA160B5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AD9E1-C3F4-4100-969C-53AB21C5C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D122-1808-4757-AC85-98E5DF066030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D67BB-7979-4FE2-8D46-BC1FB39D1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40102-5B84-4B03-B954-864B1A81F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59CC78-4DD7-442D-B253-EAC2573D0BA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701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268E9-A467-4F63-94CA-0962F72F5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6C62A-09CC-4C84-8CA8-5A71741491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E0984-0434-4A10-B0B3-3595E2004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4C769C-78AD-4F3F-8C70-276D664E2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D122-1808-4757-AC85-98E5DF066030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AFFE4-84E7-48E6-8B4C-48DA60B67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5BDAEE-E46D-49BF-B4B7-749F2882D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39C76B-B441-4B36-B818-932A9C3D27E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40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88724-E543-417F-9C95-D2AE45E06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99624-9F7D-4CC8-AB3E-9CCBE3615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505E1E-5429-4D29-B6C6-AE113BE38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95000-AB4D-4B83-A060-DB6FEAD5FA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584D31-6F7B-4C05-9A43-D374505B87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E30207-5244-482A-8CDE-E48B9F8D6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D122-1808-4757-AC85-98E5DF066030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9319B6-E5BB-41EF-A92A-88526AB2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C0E59E-8573-44E3-BDCA-0199AA086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CD8B4B-A577-4E8F-85BA-A00C7E94112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20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24F5A-256C-401C-90B7-41F10ABC8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647221-B238-4EAB-83F5-920B8B3C3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D122-1808-4757-AC85-98E5DF066030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08A4B2-0CB0-48B6-983F-06299FC9B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8CA0F2-E6BC-47C3-8856-3FF97C2B9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C3A19-001F-46FA-9492-72DFF68A241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11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EE2F7C-9C33-410C-A72F-5FAB23DC0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D122-1808-4757-AC85-98E5DF066030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25519-C481-451E-AF5B-C6D81320F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8E6E6B-B09C-4B84-B564-F1EC05256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9AF88A-0DF6-4F2E-A201-9E53385D51A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636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51E44-0358-41C1-AB94-8E55D81AB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5434C-4C0F-4A67-BD6B-61D021649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195D5F-89B5-442D-A8CF-EFAB121899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5150D-1BDA-40FB-B2CD-76ECA712A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D122-1808-4757-AC85-98E5DF066030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A7FE0-8DB0-4D7A-9E57-E4480D340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9A165-D714-431D-AE8D-C3D99CB9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499D0-2E20-45C8-8B15-9CBFAAFF29B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945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B6373-07C3-43B8-B5A6-1CB3DA8B2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4470A1-2A80-4942-8ECE-FC3ED51465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6C2B95-4CCB-4BC0-9A49-C581A423F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A373AE-1040-4BD0-AC19-3CE700DC9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D122-1808-4757-AC85-98E5DF066030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C33ED6-48E4-4BC2-B934-923F078B3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FDECA0-250B-4A68-A416-658AF0D87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0046B-D8FE-47EA-9536-663321D4090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050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C4713F-5BBB-48C1-BF56-C08C58C74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AFE806-705A-445F-9708-FDF7640CB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85AE4-562A-4E60-A644-EDA49C9363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CD122-1808-4757-AC85-98E5DF066030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B8364-EA8D-4663-A650-63319A6B82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7B31A-974D-428D-BEE0-EFF50D0ADF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5135569-0D68-4B6F-8671-4B42E1B8FA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7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5E0CBFB-066A-4A1D-9DAA-7C0396E2A98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 anchor="ctr">
            <a:normAutofit/>
          </a:bodyPr>
          <a:lstStyle/>
          <a:p>
            <a:r>
              <a:rPr lang="en-US" altLang="en-US" sz="3600" b="1" dirty="0"/>
              <a:t>Common Coding Problems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015D9C5-73C6-489D-B190-D378C3A7A66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algn="l"/>
            <a:r>
              <a:rPr lang="en-US" altLang="en-US" sz="2000"/>
              <a:t>Jim Fawcett</a:t>
            </a:r>
          </a:p>
          <a:p>
            <a:pPr algn="l"/>
            <a:r>
              <a:rPr lang="en-US" altLang="en-US" sz="2000"/>
              <a:t>CSE687 – Object Oriented Design</a:t>
            </a:r>
          </a:p>
          <a:p>
            <a:pPr algn="l"/>
            <a:r>
              <a:rPr lang="en-US" altLang="en-US" sz="2000"/>
              <a:t>Spring 2014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1BF4465D-6832-4FFB-935E-71B49DFC4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std::move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C8829BD9-377E-4A05-89B1-9624939B2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If you choose to create some data structure type in a function to be used elsewhere you MUST return by value.  If the type provides a move constructor that will be called, else its copy constructor is called.</a:t>
            </a:r>
          </a:p>
          <a:p>
            <a:r>
              <a:rPr lang="en-US" altLang="en-US"/>
              <a:t>If you pass an instance of a type to a function by value and the caller will not use it subsequently you should use std::move, like this: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 	someFunction(std::move(theInstance))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That will cause a move constructor to be called if defined, else a copy constructor is called.  If moved, theInstance is no longer valid.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1F001E0-20E5-40BF-AE27-8C5E9906D7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Const and Null Pointers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EA557DF-C8C2-4814-B0F3-B3E54A43F9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const int* pInt = &amp;j;    // can’t change *pInt, can change pInt</a:t>
            </a:r>
          </a:p>
          <a:p>
            <a:r>
              <a:rPr lang="en-US" altLang="en-US"/>
              <a:t>int* const pInt = &amp;j;    // can’t change pInt, can change *pInt</a:t>
            </a:r>
          </a:p>
          <a:p>
            <a:r>
              <a:rPr lang="en-US" altLang="en-US"/>
              <a:t>const int* const pInt = &amp;j;  // can’t change *pInt or pInt</a:t>
            </a:r>
          </a:p>
          <a:p>
            <a:endParaRPr lang="en-US" altLang="en-US"/>
          </a:p>
          <a:p>
            <a:r>
              <a:rPr lang="en-US" altLang="en-US"/>
              <a:t>To define a null pointer:</a:t>
            </a:r>
            <a:br>
              <a:rPr lang="en-US" altLang="en-US"/>
            </a:br>
            <a:br>
              <a:rPr lang="en-US" altLang="en-US" sz="800"/>
            </a:br>
            <a:r>
              <a:rPr lang="en-US" altLang="en-US"/>
              <a:t> 	pInt = 0; or pInt = nullptr; (C++11)</a:t>
            </a:r>
            <a:br>
              <a:rPr lang="en-US" altLang="en-US"/>
            </a:br>
            <a:endParaRPr lang="en-US" altLang="en-US" sz="800"/>
          </a:p>
          <a:p>
            <a:r>
              <a:rPr lang="en-US" altLang="en-US"/>
              <a:t>Don’t use predefined NULL, Null, null:</a:t>
            </a:r>
          </a:p>
          <a:p>
            <a:pPr lvl="1"/>
            <a:r>
              <a:rPr lang="en-US" altLang="en-US"/>
              <a:t>#define NULL ((char*)0)   ??</a:t>
            </a:r>
          </a:p>
          <a:p>
            <a:pPr lvl="1"/>
            <a:r>
              <a:rPr lang="en-US" altLang="en-US"/>
              <a:t>#define NULL ((void*)0)    ??</a:t>
            </a:r>
          </a:p>
          <a:p>
            <a:pPr lvl="1"/>
            <a:r>
              <a:rPr lang="en-US" altLang="en-US"/>
              <a:t>#define NULL 0    ??</a:t>
            </a:r>
          </a:p>
          <a:p>
            <a:pPr>
              <a:buFont typeface="Symbol" panose="05050102010706020507" pitchFamily="18" charset="2"/>
              <a:buChar char=" "/>
            </a:pPr>
            <a:r>
              <a:rPr lang="en-US" altLang="en-US"/>
              <a:t>unless documentation tells you to do so (Win32 API)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7B6FF1F-7CCA-4210-A90E-E845B1152B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Copy Construction and Assignment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8648082-1193-40DB-8311-9AC5794772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4572000"/>
          </a:xfrm>
        </p:spPr>
        <p:txBody>
          <a:bodyPr/>
          <a:lstStyle/>
          <a:p>
            <a:r>
              <a:rPr lang="en-US" altLang="en-US" b="1" i="1"/>
              <a:t>EVERY</a:t>
            </a:r>
            <a:r>
              <a:rPr lang="en-US" altLang="en-US"/>
              <a:t> class design should explicitly decide to provide copy construction, assignment, and a destructor, let the compiler do so, or disallow them.</a:t>
            </a:r>
          </a:p>
          <a:p>
            <a:pPr lvl="1"/>
            <a:r>
              <a:rPr lang="en-US" altLang="en-US"/>
              <a:t>Provide them if class members do not have the copy and assignment semantics you need.  Then use the standard declarations:</a:t>
            </a:r>
          </a:p>
          <a:p>
            <a:pPr lvl="2"/>
            <a:r>
              <a:rPr lang="en-US" altLang="en-US"/>
              <a:t>X::X(const X&amp;)</a:t>
            </a:r>
          </a:p>
          <a:p>
            <a:pPr lvl="2"/>
            <a:r>
              <a:rPr lang="en-US" altLang="en-US"/>
              <a:t>X&amp; X::operator=(const X&amp;);</a:t>
            </a:r>
          </a:p>
          <a:p>
            <a:pPr lvl="1"/>
            <a:r>
              <a:rPr lang="en-US" altLang="en-US"/>
              <a:t>If class members have correct copy and assigment semantics let the compiler implement them and the destructor by not declaring them.</a:t>
            </a:r>
          </a:p>
          <a:p>
            <a:pPr lvl="2"/>
            <a:r>
              <a:rPr lang="en-US" altLang="en-US"/>
              <a:t>That results in member wise copy, assignment, and destruction</a:t>
            </a:r>
          </a:p>
          <a:p>
            <a:pPr lvl="1"/>
            <a:r>
              <a:rPr lang="en-US" altLang="en-US"/>
              <a:t>If class semantics don’t require copy and assignment, then disallow them by declaring them private and not implementing them.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589F0A7-0283-401A-8109-98481D7AD0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Assertions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DB10E45-A45A-4B33-9012-DD08781212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83965"/>
            <a:ext cx="7886700" cy="4351338"/>
          </a:xfrm>
        </p:spPr>
        <p:txBody>
          <a:bodyPr/>
          <a:lstStyle/>
          <a:p>
            <a:r>
              <a:rPr lang="en-US" altLang="en-US" dirty="0"/>
              <a:t>Assertions can be useful debugging tools: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 	#include &lt;</a:t>
            </a:r>
            <a:r>
              <a:rPr lang="en-US" altLang="en-US" dirty="0" err="1"/>
              <a:t>cassert</a:t>
            </a:r>
            <a:r>
              <a:rPr lang="en-US" altLang="en-US" dirty="0"/>
              <a:t>&gt; … assert(</a:t>
            </a:r>
            <a:r>
              <a:rPr lang="en-US" altLang="en-US" dirty="0" err="1"/>
              <a:t>arg</a:t>
            </a:r>
            <a:r>
              <a:rPr lang="en-US" altLang="en-US" dirty="0"/>
              <a:t>);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This statement:</a:t>
            </a:r>
          </a:p>
          <a:p>
            <a:pPr lvl="1"/>
            <a:r>
              <a:rPr lang="en-US" altLang="en-US" dirty="0"/>
              <a:t>prints line number and file name and aborts whenever </a:t>
            </a:r>
            <a:r>
              <a:rPr lang="en-US" altLang="en-US" dirty="0" err="1"/>
              <a:t>arg</a:t>
            </a:r>
            <a:r>
              <a:rPr lang="en-US" altLang="en-US" dirty="0"/>
              <a:t> is false.</a:t>
            </a:r>
          </a:p>
          <a:p>
            <a:pPr lvl="1"/>
            <a:r>
              <a:rPr lang="en-US" altLang="en-US" dirty="0"/>
              <a:t>The assert macro can be turned off by #define NDEBUG </a:t>
            </a:r>
            <a:r>
              <a:rPr lang="en-US" altLang="en-US" b="1" i="1" dirty="0"/>
              <a:t>before</a:t>
            </a:r>
            <a:r>
              <a:rPr lang="en-US" altLang="en-US" dirty="0"/>
              <a:t> the include of &lt;</a:t>
            </a:r>
            <a:r>
              <a:rPr lang="en-US" altLang="en-US" dirty="0" err="1"/>
              <a:t>cassert</a:t>
            </a:r>
            <a:r>
              <a:rPr lang="en-US" altLang="en-US" dirty="0"/>
              <a:t>&gt;.</a:t>
            </a:r>
          </a:p>
          <a:p>
            <a:pPr lvl="1"/>
            <a:r>
              <a:rPr lang="en-US" altLang="en-US" dirty="0"/>
              <a:t>If you do not make this definition, Visual Studio will enable asserts in Debug builds and disable them in Release builds.</a:t>
            </a:r>
            <a:br>
              <a:rPr lang="en-US" altLang="en-US" sz="800" dirty="0"/>
            </a:br>
            <a:endParaRPr lang="en-US" altLang="en-US" sz="800" dirty="0"/>
          </a:p>
          <a:p>
            <a:r>
              <a:rPr lang="en-US" altLang="en-US" b="1" i="1" dirty="0"/>
              <a:t>Never</a:t>
            </a:r>
            <a:r>
              <a:rPr lang="en-US" altLang="en-US" dirty="0"/>
              <a:t> make assignments or evaluate functions in an assert.  The corresponding side-affects will be removed when you make a Release build.  Even if you are positive a function has no side effect, a maintenance programmer may add one later.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652CE0D-F405-490F-BEB1-79CAC45D04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Stroustrup’s Assert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26628D7-3A87-4143-A832-C9E251B96D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Bjarne </a:t>
            </a:r>
            <a:r>
              <a:rPr lang="en-US" altLang="en-US" dirty="0" err="1"/>
              <a:t>Stroustrup</a:t>
            </a:r>
            <a:r>
              <a:rPr lang="en-US" altLang="en-US" dirty="0"/>
              <a:t> suggests (</a:t>
            </a:r>
            <a:r>
              <a:rPr lang="en-US" altLang="en-US" dirty="0" err="1"/>
              <a:t>pg</a:t>
            </a:r>
            <a:r>
              <a:rPr lang="en-US" altLang="en-US" dirty="0"/>
              <a:t> 751) the use of the following template instead of asserts: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 	template &lt;</a:t>
            </a:r>
            <a:r>
              <a:rPr lang="en-US" altLang="en-US" dirty="0" err="1"/>
              <a:t>typename</a:t>
            </a:r>
            <a:r>
              <a:rPr lang="en-US" altLang="en-US" dirty="0"/>
              <a:t> T, </a:t>
            </a:r>
            <a:r>
              <a:rPr lang="en-US" altLang="en-US" dirty="0" err="1"/>
              <a:t>typename</a:t>
            </a:r>
            <a:r>
              <a:rPr lang="en-US" altLang="en-US" dirty="0"/>
              <a:t> A&gt;</a:t>
            </a:r>
            <a:br>
              <a:rPr lang="en-US" altLang="en-US" dirty="0"/>
            </a:br>
            <a:r>
              <a:rPr lang="en-US" altLang="en-US" dirty="0"/>
              <a:t> 	inline void Assert(A assertion)</a:t>
            </a:r>
            <a:br>
              <a:rPr lang="en-US" altLang="en-US" dirty="0"/>
            </a:br>
            <a:r>
              <a:rPr lang="en-US" altLang="en-US" dirty="0"/>
              <a:t> 	{</a:t>
            </a:r>
            <a:br>
              <a:rPr lang="en-US" altLang="en-US" dirty="0"/>
            </a:br>
            <a:r>
              <a:rPr lang="en-US" altLang="en-US" dirty="0"/>
              <a:t> 	   if(!assertion) throw T();</a:t>
            </a:r>
            <a:br>
              <a:rPr lang="en-US" altLang="en-US" dirty="0"/>
            </a:br>
            <a:r>
              <a:rPr lang="en-US" altLang="en-US" dirty="0"/>
              <a:t> 	}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So, this now will work: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 	Assert&lt;</a:t>
            </a:r>
            <a:r>
              <a:rPr lang="en-US" altLang="en-US" dirty="0" err="1"/>
              <a:t>range_error</a:t>
            </a:r>
            <a:r>
              <a:rPr lang="en-US" altLang="en-US" dirty="0"/>
              <a:t>&gt;(0&lt;=n || n&lt;MAX);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To check only when debugging: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 	Assert&lt;</a:t>
            </a:r>
            <a:r>
              <a:rPr lang="en-US" altLang="en-US" dirty="0" err="1"/>
              <a:t>range_error</a:t>
            </a:r>
            <a:r>
              <a:rPr lang="en-US" altLang="en-US" dirty="0"/>
              <a:t>&gt;(NDEBUG || 0&lt;=n || n&lt;MAX)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9D1E437C-E3A7-4954-BD7C-3BD3BD4D2E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Conversion Constructors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CEE6526-6C58-4670-AB38-1A7840ECF3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r>
              <a:rPr lang="en-US" altLang="en-US"/>
              <a:t>Conversion constructors (I often call them promotion constructors, but I’m trying to convert) can be called at times when you don’t mean them to be called, perhaps because of a logic error.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You can prevent that by making them explicit: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      class Y { … };  </a:t>
            </a:r>
            <a:br>
              <a:rPr lang="en-US" altLang="en-US"/>
            </a:br>
            <a:r>
              <a:rPr lang="en-US" altLang="en-US"/>
              <a:t>      class X { public: explicit X(Y&amp; y); … };</a:t>
            </a:r>
            <a:br>
              <a:rPr lang="en-US" altLang="en-US"/>
            </a:br>
            <a:br>
              <a:rPr lang="en-US" altLang="en-US" sz="800"/>
            </a:br>
            <a:r>
              <a:rPr lang="en-US" altLang="en-US"/>
              <a:t>      X x = Y();      // fails to compile</a:t>
            </a:r>
            <a:br>
              <a:rPr lang="en-US" altLang="en-US"/>
            </a:br>
            <a:r>
              <a:rPr lang="en-US" altLang="en-US"/>
              <a:t>      X x = X(Y());  // succeeds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6541EA7-ACAB-401D-9B31-5461F5C302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Casts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F469F731-4A7C-44AE-B73C-B5AD079DDF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r>
              <a:rPr lang="en-US" altLang="en-US"/>
              <a:t>C++ now defines four casts:</a:t>
            </a:r>
          </a:p>
          <a:p>
            <a:pPr lvl="1"/>
            <a:r>
              <a:rPr lang="en-US" altLang="en-US"/>
              <a:t>X x = Static_cast&lt;X&gt;(y);  </a:t>
            </a:r>
          </a:p>
          <a:p>
            <a:pPr lvl="2"/>
            <a:r>
              <a:rPr lang="en-US" altLang="en-US"/>
              <a:t>calls a ctor to convert y to an X instance if one exists or the conversion is supported by the language.</a:t>
            </a:r>
          </a:p>
          <a:p>
            <a:pPr lvl="2"/>
            <a:r>
              <a:rPr lang="en-US" altLang="en-US"/>
              <a:t>Otherwise statement fails to compile.</a:t>
            </a:r>
          </a:p>
          <a:p>
            <a:pPr lvl="1"/>
            <a:r>
              <a:rPr lang="en-US" altLang="en-US"/>
              <a:t>D* pD = dynamic_cast&lt;D*&gt;(pB);</a:t>
            </a:r>
          </a:p>
          <a:p>
            <a:pPr lvl="2"/>
            <a:r>
              <a:rPr lang="en-US" altLang="en-US"/>
              <a:t>Succeeds if pB is a base pointer to an instance of D and D inherits publically from B.  Then it returns the address contained in pB.</a:t>
            </a:r>
          </a:p>
          <a:p>
            <a:pPr lvl="2"/>
            <a:r>
              <a:rPr lang="en-US" altLang="en-US"/>
              <a:t>Fails if pB does not point to a D instance.  In this case it returns 0.</a:t>
            </a:r>
          </a:p>
          <a:p>
            <a:pPr lvl="2"/>
            <a:r>
              <a:rPr lang="en-US" altLang="en-US"/>
              <a:t>RTTI must be enabled in Visual Studio or the cast will throw an exception.</a:t>
            </a:r>
          </a:p>
          <a:p>
            <a:pPr lvl="1"/>
            <a:r>
              <a:rPr lang="en-US" altLang="en-US"/>
              <a:t>X *pX = const_cast&lt;X*&gt;(&amp;x);</a:t>
            </a:r>
          </a:p>
          <a:p>
            <a:pPr lvl="2"/>
            <a:r>
              <a:rPr lang="en-US" altLang="en-US"/>
              <a:t>Returns a pointer to non-const even if x is const.</a:t>
            </a:r>
          </a:p>
          <a:p>
            <a:pPr lvl="1"/>
            <a:r>
              <a:rPr lang="en-US" altLang="en-US"/>
              <a:t>X *pX = reinterpret_cast&lt;X*&gt;(&amp;y);</a:t>
            </a:r>
          </a:p>
          <a:p>
            <a:pPr lvl="2"/>
            <a:r>
              <a:rPr lang="en-US" altLang="en-US"/>
              <a:t>Return address of y, but interpret it’s type as pointer to X.  </a:t>
            </a:r>
            <a:br>
              <a:rPr lang="en-US" altLang="en-US"/>
            </a:br>
            <a:r>
              <a:rPr lang="en-US" altLang="en-US"/>
              <a:t>Usually bad thing to do.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D10D9ED7-7BF4-438B-BB2D-3012BD5C8C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Casts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5374F4C-D0E8-4A84-BCDC-C8520E94A0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Prefer the new casts over the old-style cast: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 	X* pX = (X*)&amp;y;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The intended semantics of this could be any of the four distinct operations, discussed on the previous slide.  Which is it???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If  you believe you have a cast error - quite common - how do  you find it?  Search for ‘(‘ ???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E988B604-364F-4CEF-AAEE-43774A85F6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Temporaries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CB0875F-7EE2-46DF-A329-482B512A60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Be careful with temporaries.  They live only for the lifetime of the statement in which they are embedded.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   Std::string s1 = “now is the hour “;</a:t>
            </a:r>
            <a:br>
              <a:rPr lang="en-US" altLang="en-US"/>
            </a:br>
            <a:r>
              <a:rPr lang="en-US" altLang="en-US"/>
              <a:t>   std::string s2 = “for all good men to come to the aid “;</a:t>
            </a:r>
            <a:br>
              <a:rPr lang="en-US" altLang="en-US"/>
            </a:br>
            <a:r>
              <a:rPr lang="en-US" altLang="en-US"/>
              <a:t>   std::string s3 = “of their country”;</a:t>
            </a:r>
            <a:br>
              <a:rPr lang="en-US" altLang="en-US"/>
            </a:br>
            <a:r>
              <a:rPr lang="en-US" altLang="en-US"/>
              <a:t>   const char* pChars = (s1 + s2 + s3).c_str();  // *pChars valid</a:t>
            </a:r>
            <a:br>
              <a:rPr lang="en-US" altLang="en-US"/>
            </a:br>
            <a:r>
              <a:rPr lang="en-US" altLang="en-US"/>
              <a:t>   std::cout &lt;&lt; pChars;   // now invalid </a:t>
            </a: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2779912-CF35-404D-91F4-C98796CADB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Returning References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8E9F781-F08A-429C-AD8A-977FE1F0F9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Return a reference or pointer from a function </a:t>
            </a:r>
            <a:r>
              <a:rPr lang="en-US" altLang="en-US" u="sng"/>
              <a:t>only if the object referred to existed before the function call</a:t>
            </a:r>
            <a:r>
              <a:rPr lang="en-US" altLang="en-US"/>
              <a:t>.  Otherwise one of the following must hold:</a:t>
            </a:r>
          </a:p>
          <a:p>
            <a:pPr lvl="1"/>
            <a:r>
              <a:rPr lang="en-US" altLang="en-US"/>
              <a:t>The reference is bound to a temporary created in the function, e.g., disaster.</a:t>
            </a:r>
          </a:p>
          <a:p>
            <a:pPr lvl="1"/>
            <a:r>
              <a:rPr lang="en-US" altLang="en-US"/>
              <a:t>The reference is bound to an object the function created on the heap with new.  Now ownership of memory is shared, usually a bad idea.</a:t>
            </a:r>
          </a:p>
          <a:p>
            <a:pPr lvl="1"/>
            <a:r>
              <a:rPr lang="en-US" altLang="en-US"/>
              <a:t>The reference is bound to a global or static to which the function assigned a new value.  The client’s reference may change the next time the function is called.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FEE7D68-F68C-42A0-B841-EC0BF482F5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References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025DCA6-7152-4275-86C9-3FD04F6B0A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Some of this material is based on the text:</a:t>
            </a:r>
          </a:p>
          <a:p>
            <a:pPr lvl="1"/>
            <a:r>
              <a:rPr lang="en-US" altLang="en-US"/>
              <a:t>C++ Gotchas in Coding and Design, Stephen Dewhurst, Addison-Wesley, 2003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>
            <a:extLst>
              <a:ext uri="{FF2B5EF4-FFF2-40B4-BE49-F238E27FC236}">
                <a16:creationId xmlns:a16="http://schemas.microsoft.com/office/drawing/2014/main" id="{F7AFA753-61BC-40B8-B14C-D8DC4289B2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3200"/>
              <a:t>End of Presentation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7F66404-7475-4DEE-97E7-82D1EBE26A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Comments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97CD8FF-2B83-4D31-991E-AA951A5AF6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4572000"/>
          </a:xfrm>
        </p:spPr>
        <p:txBody>
          <a:bodyPr/>
          <a:lstStyle/>
          <a:p>
            <a:r>
              <a:rPr lang="en-US" altLang="en-US"/>
              <a:t>For each package provide Manual Page and Maintenance Page</a:t>
            </a:r>
          </a:p>
          <a:p>
            <a:r>
              <a:rPr lang="en-US" altLang="en-US"/>
              <a:t>For each prototype file provide a brief prologue with title and author</a:t>
            </a:r>
            <a:br>
              <a:rPr lang="en-US" altLang="en-US"/>
            </a:br>
            <a:endParaRPr lang="en-US" altLang="en-US" sz="800"/>
          </a:p>
          <a:p>
            <a:r>
              <a:rPr lang="en-US" altLang="en-US"/>
              <a:t>Don’t comment the obvious</a:t>
            </a:r>
            <a:br>
              <a:rPr lang="en-US" altLang="en-US"/>
            </a:br>
            <a:endParaRPr lang="en-US" altLang="en-US" sz="800"/>
          </a:p>
          <a:p>
            <a:r>
              <a:rPr lang="en-US" altLang="en-US"/>
              <a:t>Prefer names with meaning over comments</a:t>
            </a:r>
            <a:br>
              <a:rPr lang="en-US" altLang="en-US" sz="800"/>
            </a:br>
            <a:endParaRPr lang="en-US" altLang="en-US" sz="800"/>
          </a:p>
          <a:p>
            <a:pPr lvl="1"/>
            <a:r>
              <a:rPr lang="en-US" altLang="en-US"/>
              <a:t>Don’t	void aFunction(string, string)  // some inadequate comment</a:t>
            </a:r>
            <a:br>
              <a:rPr lang="en-US" altLang="en-US" sz="800"/>
            </a:br>
            <a:endParaRPr lang="en-US" altLang="en-US" sz="800"/>
          </a:p>
          <a:p>
            <a:pPr lvl="1"/>
            <a:r>
              <a:rPr lang="en-US" altLang="en-US"/>
              <a:t>Do:	void CopyAnalysisResults(string destination, string source)</a:t>
            </a:r>
            <a:br>
              <a:rPr lang="en-US" altLang="en-US"/>
            </a:br>
            <a:endParaRPr lang="en-US" altLang="en-US" sz="800"/>
          </a:p>
          <a:p>
            <a:r>
              <a:rPr lang="en-US" altLang="en-US"/>
              <a:t>Comments aren’t bad, but they have to be maintained.</a:t>
            </a:r>
          </a:p>
          <a:p>
            <a:r>
              <a:rPr lang="en-US" altLang="en-US"/>
              <a:t>Better to write code so that a lot of comments are not necessary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76B9013-FD4F-46AF-9576-3A39591E14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Magic Numbers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8D5C18A-4C82-4697-98C6-8C4F96B1E6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Prefer named, initialized constants over literal numbers:</a:t>
            </a:r>
            <a:br>
              <a:rPr lang="en-US" altLang="en-US" sz="800"/>
            </a:br>
            <a:endParaRPr lang="en-US" altLang="en-US" sz="800"/>
          </a:p>
          <a:p>
            <a:r>
              <a:rPr lang="en-US" altLang="en-US"/>
              <a:t>Don’t:	char buffer[100];  …  int x = 100; …</a:t>
            </a:r>
          </a:p>
          <a:p>
            <a:r>
              <a:rPr lang="en-US" altLang="en-US"/>
              <a:t>Do:		const unsigned int BufSize = 100;</a:t>
            </a:r>
            <a:br>
              <a:rPr lang="en-US" altLang="en-US"/>
            </a:br>
            <a:r>
              <a:rPr lang="en-US" altLang="en-US"/>
              <a:t> 		char buffer[BufSize];</a:t>
            </a:r>
            <a:br>
              <a:rPr lang="en-US" altLang="en-US"/>
            </a:br>
            <a:br>
              <a:rPr lang="en-US" altLang="en-US" sz="800"/>
            </a:br>
            <a:r>
              <a:rPr lang="en-US" altLang="en-US"/>
              <a:t>If you need to change the buffer size should you also change the value of x?  Would some maintainer know?  Will you know in two weeks?</a:t>
            </a:r>
            <a:br>
              <a:rPr lang="en-US" altLang="en-US"/>
            </a:br>
            <a:endParaRPr lang="en-US" altLang="en-US" sz="800"/>
          </a:p>
          <a:p>
            <a:r>
              <a:rPr lang="en-US" altLang="en-US"/>
              <a:t>Don’t:	readflag = 0; writeflag = 1; openflag = 2; …</a:t>
            </a:r>
          </a:p>
          <a:p>
            <a:r>
              <a:rPr lang="en-US" altLang="en-US"/>
              <a:t>Do:		enum flags { read, write, open, … }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B6E676D-A2EC-427C-89FC-D549E7E5E2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Global Variables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ADFAC57-3ACC-424C-9B9C-EE0B4E72BA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1800"/>
              <a:t>Globals are almost never needed.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std::ostream::cout is a predefined global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sout from threads module is a predefined global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These are about the only acceptable uses, except when forced by a framework, e.g., MFC or COM.</a:t>
            </a:r>
            <a:br>
              <a:rPr lang="en-US" altLang="en-US" sz="1600"/>
            </a:br>
            <a:endParaRPr lang="en-US" altLang="en-US" sz="800"/>
          </a:p>
          <a:p>
            <a:pPr>
              <a:lnSpc>
                <a:spcPct val="90000"/>
              </a:lnSpc>
            </a:pPr>
            <a:r>
              <a:rPr lang="en-US" altLang="en-US" sz="1800"/>
              <a:t>You can make shared data easily available like this:</a:t>
            </a:r>
            <a:br>
              <a:rPr lang="en-US" altLang="en-US" sz="1800"/>
            </a:br>
            <a:br>
              <a:rPr lang="en-US" altLang="en-US" sz="800"/>
            </a:br>
            <a:r>
              <a:rPr lang="en-US" altLang="en-US" sz="1800"/>
              <a:t> 	class share</a:t>
            </a:r>
            <a:br>
              <a:rPr lang="en-US" altLang="en-US" sz="1800"/>
            </a:br>
            <a:r>
              <a:rPr lang="en-US" altLang="en-US" sz="1800"/>
              <a:t> 	{</a:t>
            </a:r>
            <a:br>
              <a:rPr lang="en-US" altLang="en-US" sz="1800"/>
            </a:br>
            <a:r>
              <a:rPr lang="en-US" altLang="en-US" sz="1800"/>
              <a:t> 	public:</a:t>
            </a:r>
            <a:br>
              <a:rPr lang="en-US" altLang="en-US" sz="1800"/>
            </a:br>
            <a:r>
              <a:rPr lang="en-US" altLang="en-US" sz="1800"/>
              <a:t> 	   vector&lt;std::string&gt; getNames() { return _names; }</a:t>
            </a:r>
            <a:br>
              <a:rPr lang="en-US" altLang="en-US" sz="1800"/>
            </a:br>
            <a:r>
              <a:rPr lang="en-US" altLang="en-US" sz="1800"/>
              <a:t> 	   void addName(std::string) { // validation here … }</a:t>
            </a:r>
            <a:br>
              <a:rPr lang="en-US" altLang="en-US" sz="1800"/>
            </a:br>
            <a:r>
              <a:rPr lang="en-US" altLang="en-US" sz="1800"/>
              <a:t> 	private:</a:t>
            </a:r>
            <a:br>
              <a:rPr lang="en-US" altLang="en-US" sz="1800"/>
            </a:br>
            <a:r>
              <a:rPr lang="en-US" altLang="en-US" sz="1800"/>
              <a:t> 	   static vector&lt;std::string&gt; _names;</a:t>
            </a:r>
            <a:br>
              <a:rPr lang="en-US" altLang="en-US" sz="1800"/>
            </a:br>
            <a:r>
              <a:rPr lang="en-US" altLang="en-US" sz="1800"/>
              <a:t> 	};</a:t>
            </a:r>
            <a:br>
              <a:rPr lang="en-US" altLang="en-US" sz="1800"/>
            </a:br>
            <a:endParaRPr lang="en-US" altLang="en-US" sz="800"/>
          </a:p>
          <a:p>
            <a:pPr>
              <a:lnSpc>
                <a:spcPct val="90000"/>
              </a:lnSpc>
            </a:pPr>
            <a:r>
              <a:rPr lang="en-US" altLang="en-US" sz="1800"/>
              <a:t>This way we can validate or log changes, or change the internal representation, if needed.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B0D2516-E83A-415F-8CC3-DA32DDD859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Globals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9DA12DC-B34C-4B80-A598-5E319345ED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If you think you must use globals, here is the correct way to do that:</a:t>
            </a:r>
          </a:p>
          <a:p>
            <a:r>
              <a:rPr lang="en-US" altLang="en-US"/>
              <a:t>In header file:	extern std::vector&lt;std::string&gt; names;</a:t>
            </a:r>
          </a:p>
          <a:p>
            <a:r>
              <a:rPr lang="en-US" altLang="en-US"/>
              <a:t>In implem. file:	vector&lt;std::string&gt; names;</a:t>
            </a:r>
            <a:endParaRPr lang="en-US" altLang="en-US" sz="800"/>
          </a:p>
          <a:p>
            <a:endParaRPr lang="en-US" altLang="en-US" sz="800"/>
          </a:p>
          <a:p>
            <a:r>
              <a:rPr lang="en-US" altLang="en-US"/>
              <a:t>The problems with globals are:</a:t>
            </a:r>
          </a:p>
          <a:p>
            <a:pPr lvl="1"/>
            <a:r>
              <a:rPr lang="en-US" altLang="en-US"/>
              <a:t>No way to track access – who modified?  Who used?</a:t>
            </a:r>
          </a:p>
          <a:p>
            <a:pPr lvl="1"/>
            <a:r>
              <a:rPr lang="en-US" altLang="en-US"/>
              <a:t>No way to validate changes</a:t>
            </a:r>
          </a:p>
          <a:p>
            <a:pPr lvl="1"/>
            <a:r>
              <a:rPr lang="en-US" altLang="en-US"/>
              <a:t>Changing representation breaks every user.  Who are the users?</a:t>
            </a:r>
          </a:p>
          <a:p>
            <a:pPr lvl="1"/>
            <a:r>
              <a:rPr lang="en-US" altLang="en-US"/>
              <a:t>Destroys reusability of all users</a:t>
            </a:r>
          </a:p>
          <a:p>
            <a:pPr lvl="1"/>
            <a:r>
              <a:rPr lang="en-US" altLang="en-US"/>
              <a:t>Creates mutual dependency among all users</a:t>
            </a:r>
          </a:p>
          <a:p>
            <a:pPr lvl="1"/>
            <a:r>
              <a:rPr lang="en-US" altLang="en-US"/>
              <a:t>Require either compile-time or load-time initialization</a:t>
            </a:r>
          </a:p>
          <a:p>
            <a:pPr lvl="2"/>
            <a:r>
              <a:rPr lang="en-US" altLang="en-US"/>
              <a:t>May not have the knowledge to do that until later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B8BE675-5193-4943-AA03-A6F41ACA60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References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078606A-0314-491B-884A-6B3FE69FE1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 reference is an alias for its intializer:</a:t>
            </a:r>
          </a:p>
          <a:p>
            <a:pPr lvl="1"/>
            <a:r>
              <a:rPr lang="en-US" altLang="en-US"/>
              <a:t>int a = 0;</a:t>
            </a:r>
            <a:br>
              <a:rPr lang="en-US" altLang="en-US"/>
            </a:br>
            <a:r>
              <a:rPr lang="en-US" altLang="en-US"/>
              <a:t>int &amp;ra = a;      // alias for a</a:t>
            </a:r>
            <a:br>
              <a:rPr lang="en-US" altLang="en-US"/>
            </a:br>
            <a:r>
              <a:rPr lang="en-US" altLang="en-US"/>
              <a:t>int *ptr = &amp;ra;  // refers to a</a:t>
            </a:r>
            <a:br>
              <a:rPr lang="en-US" altLang="en-US"/>
            </a:br>
            <a:r>
              <a:rPr lang="en-US" altLang="en-US"/>
              <a:t>ra = 1;             // a now has value 1</a:t>
            </a:r>
            <a:br>
              <a:rPr lang="en-US" altLang="en-US"/>
            </a:br>
            <a:r>
              <a:rPr lang="en-US" altLang="en-US"/>
              <a:t>a = 2;              // ra now has value 2</a:t>
            </a:r>
          </a:p>
          <a:p>
            <a:r>
              <a:rPr lang="en-US" altLang="en-US"/>
              <a:t>C++ (before C++11) does not allow:</a:t>
            </a:r>
          </a:p>
          <a:p>
            <a:pPr lvl="1"/>
            <a:r>
              <a:rPr lang="en-US" altLang="en-US"/>
              <a:t>References to references</a:t>
            </a:r>
          </a:p>
          <a:p>
            <a:pPr lvl="1"/>
            <a:r>
              <a:rPr lang="en-US" altLang="en-US"/>
              <a:t>Pointers to references</a:t>
            </a:r>
          </a:p>
          <a:p>
            <a:pPr lvl="1"/>
            <a:r>
              <a:rPr lang="en-US" altLang="en-US"/>
              <a:t>Arrays of references</a:t>
            </a:r>
          </a:p>
          <a:p>
            <a:pPr lvl="1"/>
            <a:r>
              <a:rPr lang="en-US" altLang="en-US"/>
              <a:t>Null references</a:t>
            </a:r>
          </a:p>
          <a:p>
            <a:pPr lvl="1"/>
            <a:r>
              <a:rPr lang="en-US" altLang="en-US"/>
              <a:t>References to void</a:t>
            </a:r>
          </a:p>
          <a:p>
            <a:pPr lvl="1"/>
            <a:r>
              <a:rPr lang="en-US" altLang="en-US"/>
              <a:t>Resetting references after declaration</a:t>
            </a:r>
          </a:p>
          <a:p>
            <a:r>
              <a:rPr lang="en-US" altLang="en-US"/>
              <a:t>References can’t be const or volatile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D9C2688-F189-4102-BA63-7AB3E86AB2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References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C74950D-5B47-443C-B4EB-80A4656569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924800" cy="4572000"/>
          </a:xfrm>
        </p:spPr>
        <p:txBody>
          <a:bodyPr/>
          <a:lstStyle/>
          <a:p>
            <a:r>
              <a:rPr lang="en-US" altLang="en-US"/>
              <a:t>A reference can refer to any lvalue (something with a memory location), e.g.:</a:t>
            </a:r>
          </a:p>
          <a:p>
            <a:pPr lvl="1"/>
            <a:r>
              <a:rPr lang="en-US" altLang="en-US"/>
              <a:t>int &amp;elem = array[i][j];  // refers to the array element currently</a:t>
            </a:r>
            <a:br>
              <a:rPr lang="en-US" altLang="en-US"/>
            </a:br>
            <a:r>
              <a:rPr lang="en-US" altLang="en-US"/>
              <a:t>                                   // indexed by i and j</a:t>
            </a:r>
          </a:p>
          <a:p>
            <a:pPr lvl="1"/>
            <a:r>
              <a:rPr lang="en-US" altLang="en-US"/>
              <a:t>std::string&amp; name = p-&gt;info[n].name; </a:t>
            </a:r>
            <a:br>
              <a:rPr lang="en-US" altLang="en-US" sz="800"/>
            </a:br>
            <a:r>
              <a:rPr lang="en-US" altLang="en-US" sz="800"/>
              <a:t> </a:t>
            </a:r>
          </a:p>
          <a:p>
            <a:r>
              <a:rPr lang="en-US" altLang="en-US"/>
              <a:t>You can assign to references returned by functions.</a:t>
            </a:r>
            <a:br>
              <a:rPr lang="en-US" altLang="en-US" sz="800"/>
            </a:br>
            <a:br>
              <a:rPr lang="en-US" altLang="en-US" sz="800"/>
            </a:br>
            <a:r>
              <a:rPr lang="en-US" altLang="en-US"/>
              <a:t>   double&amp; vec::operator[](int n);   </a:t>
            </a:r>
            <a:r>
              <a:rPr lang="en-US" altLang="en-US">
                <a:sym typeface="Wingdings" panose="05000000000000000000" pitchFamily="2" charset="2"/>
              </a:rPr>
              <a:t> vec v; … v[3] = 3.14159;</a:t>
            </a:r>
            <a:br>
              <a:rPr lang="en-US" altLang="en-US" sz="800"/>
            </a:br>
            <a:r>
              <a:rPr lang="en-US" altLang="en-US" sz="800"/>
              <a:t> </a:t>
            </a:r>
          </a:p>
          <a:p>
            <a:r>
              <a:rPr lang="en-US" altLang="en-US"/>
              <a:t>References support multiple return values through side-effects:</a:t>
            </a:r>
            <a:br>
              <a:rPr lang="en-US" altLang="en-US" sz="800"/>
            </a:br>
            <a:br>
              <a:rPr lang="en-US" altLang="en-US" sz="800"/>
            </a:br>
            <a:r>
              <a:rPr lang="en-US" altLang="en-US"/>
              <a:t>   std::string lookup(const std::string&amp; id, std::string&amp; status); </a:t>
            </a:r>
            <a:br>
              <a:rPr lang="en-US" altLang="en-US" sz="800"/>
            </a:br>
            <a:br>
              <a:rPr lang="en-US" altLang="en-US" sz="800"/>
            </a:br>
            <a:r>
              <a:rPr lang="en-US" altLang="en-US"/>
              <a:t>returns value of lookup, const id, and mutable status.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088CE03C-DC1F-4538-8E0A-6D701134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std::ref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AB9A30F5-41F3-43D5-ABFF-B74416AEA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If a function accepts its argument(s) by value you can force a pass by reference by using std::ref, like this: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 	someFunction(std::ref(anInstance))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873</Words>
  <Application>Microsoft Office PowerPoint</Application>
  <PresentationFormat>On-screen Show (4:3)</PresentationFormat>
  <Paragraphs>134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Times New Roman</vt:lpstr>
      <vt:lpstr>Arial</vt:lpstr>
      <vt:lpstr>Tahoma</vt:lpstr>
      <vt:lpstr>Symbol</vt:lpstr>
      <vt:lpstr>Wingdings</vt:lpstr>
      <vt:lpstr>Office Theme</vt:lpstr>
      <vt:lpstr>Common Coding Problems</vt:lpstr>
      <vt:lpstr>References</vt:lpstr>
      <vt:lpstr>Comments</vt:lpstr>
      <vt:lpstr>Magic Numbers</vt:lpstr>
      <vt:lpstr>Global Variables</vt:lpstr>
      <vt:lpstr>Globals</vt:lpstr>
      <vt:lpstr>References</vt:lpstr>
      <vt:lpstr>References</vt:lpstr>
      <vt:lpstr>std::ref</vt:lpstr>
      <vt:lpstr>std::move</vt:lpstr>
      <vt:lpstr>Const and Null Pointers</vt:lpstr>
      <vt:lpstr>Copy Construction and Assignment</vt:lpstr>
      <vt:lpstr>Assertions</vt:lpstr>
      <vt:lpstr>Stroustrup’s Assert</vt:lpstr>
      <vt:lpstr>Conversion Constructors</vt:lpstr>
      <vt:lpstr>Casts</vt:lpstr>
      <vt:lpstr>Casts</vt:lpstr>
      <vt:lpstr>Temporaries</vt:lpstr>
      <vt:lpstr>Returning References</vt:lpstr>
      <vt:lpstr>End of Presentation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Coding Problems</dc:title>
  <dc:creator>Jim Fawcett</dc:creator>
  <cp:lastModifiedBy>James Fawcett</cp:lastModifiedBy>
  <cp:revision>10</cp:revision>
  <dcterms:created xsi:type="dcterms:W3CDTF">2004-04-12T08:07:12Z</dcterms:created>
  <dcterms:modified xsi:type="dcterms:W3CDTF">2018-09-20T15:59:57Z</dcterms:modified>
</cp:coreProperties>
</file>