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4" r:id="rId2"/>
  </p:sldMasterIdLst>
  <p:notesMasterIdLst>
    <p:notesMasterId r:id="rId36"/>
  </p:notesMasterIdLst>
  <p:handoutMasterIdLst>
    <p:handoutMasterId r:id="rId37"/>
  </p:handoutMasterIdLst>
  <p:sldIdLst>
    <p:sldId id="292" r:id="rId3"/>
    <p:sldId id="276" r:id="rId4"/>
    <p:sldId id="257" r:id="rId5"/>
    <p:sldId id="275" r:id="rId6"/>
    <p:sldId id="268" r:id="rId7"/>
    <p:sldId id="269" r:id="rId8"/>
    <p:sldId id="270" r:id="rId9"/>
    <p:sldId id="264" r:id="rId10"/>
    <p:sldId id="261" r:id="rId11"/>
    <p:sldId id="260" r:id="rId12"/>
    <p:sldId id="263" r:id="rId13"/>
    <p:sldId id="271" r:id="rId14"/>
    <p:sldId id="272" r:id="rId15"/>
    <p:sldId id="273" r:id="rId16"/>
    <p:sldId id="258" r:id="rId17"/>
    <p:sldId id="259" r:id="rId18"/>
    <p:sldId id="267" r:id="rId19"/>
    <p:sldId id="265" r:id="rId20"/>
    <p:sldId id="274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8" r:id="rId32"/>
    <p:sldId id="286" r:id="rId33"/>
    <p:sldId id="289" r:id="rId34"/>
    <p:sldId id="293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60"/>
    <p:restoredTop sz="95179"/>
  </p:normalViewPr>
  <p:slideViewPr>
    <p:cSldViewPr>
      <p:cViewPr varScale="1">
        <p:scale>
          <a:sx n="81" d="100"/>
          <a:sy n="81" d="100"/>
        </p:scale>
        <p:origin x="59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F9F369FF-91A3-4B49-AA64-B9898ECC5A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B88ED3CC-F2ED-4C45-9B2B-941A5B92571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36AF4C9B-701D-4EA0-9844-9FB799FB40C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155BCB4D-66C0-4539-BEB4-340029544E1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F803CE-E443-4079-A429-6E6828D360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CEEAF2B-68F7-431C-BACA-3314B8CC68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8DB2359-D2D9-4D01-882F-897D709002D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0A938FA1-8F40-4CCB-8EA1-80DF9CC82A2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3E082BF2-7549-42EF-95C2-75AFB07E494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336A5E35-FB36-4926-82BF-6706419E73C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C912AB4B-AC17-4361-9B86-C9B34C8906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F40B454-D532-432E-855C-D3649BADD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824D2AB-6DC6-499F-BA45-5E6CA2CB24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C1B912-1ECD-4BC7-A624-9A3BF98E76D9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F459CB83-03F5-42AF-87F1-266D4F4C95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296EF3D-E522-408A-AB72-C31FD3D46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2FEA0FB9-A928-4FE4-AF76-727928714E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2E03C6-8A5F-4DA8-9DDE-E31A98485A1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29E31D7B-18A3-415F-B594-0BF2A77361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D5128C42-0290-48E5-9A41-5A24B546E7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4C702E77-7B05-48AE-A48F-AE48061C98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CBE880-57A4-4C0E-A0F6-0994B271BE76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AD54368C-7604-487A-8B12-D9A7222E3E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175599B0-C77B-4109-B9C4-CE4D44D205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F7E63334-CAE7-4B05-A6A2-A8170426C4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6F8B05-4862-4D48-BFF8-458E36982020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5F939D6F-FAE6-4A5C-93DD-9424884F30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5575A825-6791-4971-9704-C102C77D6A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3657B115-8336-438B-B277-2D9E8099D0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333273-0583-4286-A180-6900EF2FA475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D55D4458-CBBE-4945-9448-60DD0A44BF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43B630A5-915F-4DA7-8C41-F7E5E765F6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C525B887-B001-4166-955A-10565B7535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C4642B-FF87-4209-A2FC-51B5F12C8C34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E6BD666B-5ED5-4B4A-A0D3-2129ED2AD5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719EC3F7-C159-46BF-A917-2EEF53DB7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B4DE8082-A807-47C4-B061-C0C873B8FB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9DD00A-F699-4B9B-BDBD-8B54D59177BB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5066E266-B6F0-4F74-82D5-E8D6DD33C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9D8E6586-E6EF-4C54-97F9-8489C7EC9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BDD69B07-FA57-4ABC-B029-1D451A41C0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9459C4-AAC6-4C13-849D-520DEADC0C9B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C93F0714-33AC-41F6-93D0-7F68F634E9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976EFFE3-DF6B-4747-9DC0-57E81B749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4FBBFDAF-FBA2-47D3-ADA2-665B45A471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B29A7E-2E2A-4797-9706-94201EA2AE4C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94A19727-3F57-4141-B815-ADCDB4E1E8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6742B113-D70D-4D13-95E0-7A3BA66345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EA60506A-B7FD-4541-B694-38FA3970F0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7BF6DE-1DDF-443A-A302-D5D54B80A4F2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2C1ECF71-49FF-48A2-9201-B81CEE036F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56D75A29-53CF-4B63-B054-C8999FB3F7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0049369A-2673-4C7D-A116-3C1CBBAA27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8A2882-6665-4081-BE72-65D4B26AAF5A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4FB40E7E-2840-41A3-93B6-C747B2588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C1FD5DE3-A4EE-4389-B25C-2DB4EB3452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237597BC-00ED-4A72-812B-ACBEB987B7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10DE41-FC70-4254-A696-3FCCAB8F60D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60ABDDE-B604-4E50-8898-925F3A4873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B930A9D-1025-4526-B229-54FD5362C7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09685DAC-EF60-419C-B846-9154A02E8C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9BB358-865A-4D4D-936E-AC2CF59068F9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F2E198B7-2664-44B3-8DEB-07FEFAB918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FFD0A8F0-EBAC-4BF4-B4BD-EC832B71D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087C11CA-E80F-420A-9C35-7668773692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A0D115-5AC5-4899-8F42-337787A6B2FB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3E100D68-6359-4CD6-A0BD-31C030F247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3C59E64B-7F45-483D-B2DC-5529DEB27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CFE73112-1803-4500-90D7-58EC67B972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94BF18-3125-471D-9A7F-4A0C433D2688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BCF92CAD-3571-4FE0-9318-2C0260E41C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C60A48ED-1549-47F1-98D3-73C722C4B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B508EEE9-E813-47A3-BAC6-F5DBCB455C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D29B40-66E3-4691-8956-41CA0D92D53D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D5418EE8-9293-43F0-9B0B-173CD17DB7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638947DA-6110-4ECE-A173-F5BA3D782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73F47596-5047-48E9-8763-B86B3CE5C8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EED696-B834-4E38-A203-0A17B504F2B9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77C55914-AEB4-436A-B117-27591F38FD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4FB7B387-CD26-4D27-A58A-8476442F47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C46D98CA-8A09-4332-AC40-343BF8A112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52EDF2-B4A2-4815-AB4A-C64A410D8813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AFE8090F-69D6-4E0C-93D8-E4D5163FDD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3EC3AD9E-B4F9-471D-BB10-B68841AFD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B5B58C36-D25E-4744-B3FE-10FACFBA60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EA9660-73AA-46E6-936B-98E5B6A024A2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035A2AD4-7F96-4C84-AC36-BC1EB47F81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35B5244D-C032-4F79-98E6-C7624D0AF0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040D2483-6C46-425A-8483-4BB9429E76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B2C864-930A-4C5C-8969-104B7B836FA3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3764E37E-45EE-48FA-A26C-69AEB3BEFC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7F449CC5-90E7-4795-8926-3F449E6AE2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06043C83-A38F-44A3-8269-A3AEBF1E0D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FE0B0C-89C6-49AF-8FAF-64ADC2AFA93C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2526CA81-9DD8-4F6D-97BB-49D78D3F66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365B4610-3942-4736-94B9-92B87CADD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58EB9DEB-353E-4805-AE3C-BA75799868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AFB2DF-5512-4850-BA4C-CF646E52C3E5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F608B2AF-ABA5-41BB-BFC2-091D6D46EF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DC8B092A-A09A-47FD-B266-A40F97195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88DEF5D1-C6EB-4D10-9A30-54F9137837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C47E2F-CAC0-46F0-96DF-FE6B764AD9A5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31EFA448-FFC3-4DCE-B67F-D16B11B9F6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32683E0-3508-4726-B56C-3C352D059E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1D53641B-CA97-47ED-B9AF-F4DBF0E3D7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86029-37E6-44A5-8053-F5E566A0227C}" type="slidenum">
              <a:rPr lang="en-US" altLang="en-US" smtClean="0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FCF1F97D-0387-437C-90E2-901B200FEE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63D428E6-F19A-46CE-8171-D25C174A6A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4A858B61-65BD-463C-AAAC-1064919C9C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189828-4EA0-4AB4-A63B-74EE9387AB81}" type="slidenum">
              <a:rPr lang="en-US" altLang="en-US" smtClean="0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125D8F37-C801-4553-AD70-92345E5143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E6707BC9-DC94-4BC1-B9A8-F0B2960B8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4E5321C-6702-489C-BA75-A7F2DC1BF1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7E81DA-1190-4053-9CFA-50360FC057BD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C3F7C28-B89B-4826-856C-FFBA6AB4CD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56B33FB-3219-406F-9B77-543FA51C3B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55A96E2A-B6B9-468C-BE2B-D6E414C1E2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081EBC-9FAF-472D-B69F-586CD9C32EC0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A37DEB3-A292-4CB1-952B-6ED1614706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9844361-1C55-4D3A-B431-3B28DBA0CA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C12FB3A-FBC2-4A2F-A8B5-60DA5BAB51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395A5A-0A50-4742-875B-5287221E5363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AC716B7B-ED36-4EC1-B55F-FD3B7BADBA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D67A6B1B-7093-4727-A0AF-2C4BDEF62D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19F7A00-B57E-45B0-BAA8-5D1DED4DAC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9A6EA-830D-43A2-AB1A-CC1FAA561208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9233FA64-2E2B-4FFF-9023-F8517EC32A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DD1AECE-9507-408C-9284-1E8422261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D6DAB0E4-8197-453D-A39D-A646ED9283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198592-69E4-49D1-995E-4492A1986CA8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8BF4957F-F636-4B13-8113-BD866154D3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DBBCA4F6-CDF8-4A38-AEDC-E3A194EC69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F65D78AF-C485-4405-8740-2A0A36FC3A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BD363E-B881-4474-8978-607772D6CAED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679D42CC-F2C2-454D-94F7-100C48308A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CAC106A1-DBC3-436E-9496-34C960E41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8B32DC0-C2AA-42C6-B625-5E95554B4DC6}"/>
              </a:ext>
            </a:extLst>
          </p:cNvPr>
          <p:cNvCxnSpPr/>
          <p:nvPr/>
        </p:nvCxnSpPr>
        <p:spPr>
          <a:xfrm>
            <a:off x="685800" y="2963863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618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3E3D3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978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3E3D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6A0F0E-1B3B-4D76-9799-53DB61B0E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F629BFC-7808-427B-A586-B6E8E7D93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B304FF-2B8F-4E52-8553-B80B43744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50B4B-CA9C-4622-B4CF-4FC958656D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90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7B606-7BB2-4319-9EE4-7152619AA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BC4BF-2DB2-4CE3-877B-9F3D21A51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713F2-957E-4869-949F-79C89090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4F0D9-59AA-4984-9988-8BFD1A145E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76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8867E-1E0A-4B2D-AD35-7034428A6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E2ABC-BC23-4004-A255-FF04B54F5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F9249-D511-484F-AB10-2D1D8517A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30A9D-C5C8-4B79-B65F-A584F40D7D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26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034" y="274638"/>
            <a:ext cx="6779942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ScalaSansLF-Regular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91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F86B9DF-1463-4EB5-A127-4F166E9FCC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F7A4F01-BBA4-4C41-A221-F8FC4DF3FD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D05A5B9-78D6-4CD1-B1C2-7C2C6894D1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2F92E-CEAF-4DC7-ADFB-A0F290160A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20302"/>
      </p:ext>
    </p:extLst>
  </p:cSld>
  <p:clrMapOvr>
    <a:masterClrMapping/>
  </p:clrMapOvr>
  <p:transition spd="med">
    <p:zoom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ext onl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747"/>
            <a:ext cx="8229600" cy="427619"/>
          </a:xfrm>
          <a:prstGeom prst="rect">
            <a:avLst/>
          </a:prstGeom>
        </p:spPr>
        <p:txBody>
          <a:bodyPr/>
          <a:lstStyle>
            <a:lvl1pPr>
              <a:defRPr sz="3200" b="1" i="0" spc="0">
                <a:solidFill>
                  <a:srgbClr val="34383C"/>
                </a:solidFill>
                <a:latin typeface="Scala OT" charset="0"/>
                <a:ea typeface="Scala OT" charset="0"/>
                <a:cs typeface="Scala O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1737894"/>
            <a:ext cx="8229600" cy="3649580"/>
          </a:xfrm>
          <a:prstGeom prst="rect">
            <a:avLst/>
          </a:prstGeom>
        </p:spPr>
        <p:txBody>
          <a:bodyPr numCol="2"/>
          <a:lstStyle>
            <a:lvl1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1pPr>
            <a:lvl2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2pPr>
            <a:lvl3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3pPr>
            <a:lvl4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4pPr>
            <a:lvl5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06827"/>
            <a:ext cx="8229600" cy="316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34383C"/>
                </a:solidFill>
                <a:latin typeface="ScalaOT" charset="0"/>
                <a:ea typeface="ScalaOT" charset="0"/>
                <a:cs typeface="Scala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02525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9CF748E-4B2B-456B-B515-B7B19D959B20}"/>
              </a:ext>
            </a:extLst>
          </p:cNvPr>
          <p:cNvCxnSpPr/>
          <p:nvPr/>
        </p:nvCxnSpPr>
        <p:spPr>
          <a:xfrm>
            <a:off x="685800" y="2963863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618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3E3D3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978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3E3D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2B6A90-A17C-4D23-B377-8F9481B7C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3233A-6F60-44A6-B23C-430F071644A6}" type="datetime2">
              <a:rPr lang="en-US"/>
              <a:pPr>
                <a:defRPr/>
              </a:pPr>
              <a:t>Wednesday, January 17, 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D62577D-2A5E-44F9-B8EC-A5F8EA0A5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3B59B1-CA09-4994-83BF-783061BF5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729B9-BD7B-47ED-B104-56DCA38D4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42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354FC8-C79D-467B-BA97-34C489B1ABAE}"/>
              </a:ext>
            </a:extLst>
          </p:cNvPr>
          <p:cNvCxnSpPr/>
          <p:nvPr/>
        </p:nvCxnSpPr>
        <p:spPr>
          <a:xfrm>
            <a:off x="457200" y="1406525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507483-B580-4A9A-B73F-F7BB27ECA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1D4DE-013B-4BF6-9187-0A3865868106}" type="datetime2">
              <a:rPr lang="en-US"/>
              <a:pPr>
                <a:defRPr/>
              </a:pPr>
              <a:t>Wednesday, January 17, 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245B593-10C3-4B35-B234-30A61A82D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9DFC883-F875-400F-AA22-795AD563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06E01-980C-458C-8CF7-4225A053A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59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5CC6CC7-709B-473A-AA90-898A79E893B4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6BD6B17-4679-4CB5-8A1B-B5F31AA1A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5D11F-5FFB-4DFF-8066-587D16FA63AB}" type="datetime2">
              <a:rPr lang="en-US"/>
              <a:pPr>
                <a:defRPr/>
              </a:pPr>
              <a:t>Wednesday, January 17, 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6E609FF-3C79-42A2-9380-82CD8DAAF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20B089-3E73-4F0B-B2F1-C6DEF72DE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08451-610C-4CB8-8826-2A74D50F6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31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E9E5D30-7EC6-435F-8F22-D168659DE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3A776-6B5A-4141-B157-481DE0309201}" type="datetime2">
              <a:rPr lang="en-US"/>
              <a:pPr>
                <a:defRPr/>
              </a:pPr>
              <a:t>Wednesday, January 17, 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3DE1AED-273B-485E-B233-A6F43CD2F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C7EB9F-05DC-49EF-A8FD-3F3C57C1B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81862-5A9D-4DC5-9E9C-2163EC4BE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97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866FB6E-C311-4525-B3A1-B4B9A8FFE480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7EC9BBF8-D5FA-4371-B9C8-CC35A53EE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359D6-A0DD-4C1A-8428-8C2870F92A8B}" type="datetime2">
              <a:rPr lang="en-US"/>
              <a:pPr>
                <a:defRPr/>
              </a:pPr>
              <a:t>Wednesday, January 17, 2018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FF3CE4A6-87DE-4F5F-BCCB-4218F765A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053A8360-24F7-4A91-8C14-4CB4B53F1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800B9-5E37-46A0-92DF-5BAA23E57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88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722954F-2E65-4EC7-BCCF-F5E3B6530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C27A4-9FD4-4A62-ADD5-3CC6328BF885}" type="datetime2">
              <a:rPr lang="en-US"/>
              <a:pPr>
                <a:defRPr/>
              </a:pPr>
              <a:t>Wednesday, January 17, 2018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314FE2F-FAD7-4C8D-BC4C-CFDA58BBC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3BF1A1C-2113-48FA-B72E-C1AED5500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3EB6E-CC39-4674-A4F4-70761A660A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1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F9B0653-E5FF-47F4-A294-27DC5E784802}"/>
              </a:ext>
            </a:extLst>
          </p:cNvPr>
          <p:cNvCxnSpPr/>
          <p:nvPr/>
        </p:nvCxnSpPr>
        <p:spPr>
          <a:xfrm>
            <a:off x="457200" y="1293813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2E2C55-CDB9-423B-BEA9-A04ECFB5A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725FAAF-955D-4565-934E-C55FB695C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393555-59CA-4815-80F1-9AD6446F7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E8A03-0C8D-4451-A9E9-B8D76BCB21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3652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F543CE0-FC65-4FC6-8501-B49A952D7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7D11E-18A7-4706-87E8-4EB4DB55AB0B}" type="datetime2">
              <a:rPr lang="en-US"/>
              <a:pPr>
                <a:defRPr/>
              </a:pPr>
              <a:t>Wednesday, January 17, 2018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B645018-AAC0-4895-B5FF-437E8D9F0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CD264F6-080E-4F4D-BB09-327774208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A6655-B284-4C0B-8F98-5555386E3A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322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028990-D9E1-4957-B2E6-9B8BA864D4D1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A7E8CD8-4E22-420B-A43D-B4F5E5A51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DC4BE-70C3-4659-8210-69DB94B47044}" type="datetime2">
              <a:rPr lang="en-US"/>
              <a:pPr>
                <a:defRPr/>
              </a:pPr>
              <a:t>Wednesday, January 17, 2018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3B8C008-BED0-446A-88AC-9246ED193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F66916C-EE99-4D40-B0F8-9CB72ABC7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D4427-2396-4211-817A-15BAC0159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078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4914FF0-21F9-42F8-8519-778EEF234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F91E8-3AB0-430F-BDC9-BE9559477F1D}" type="datetime2">
              <a:rPr lang="en-US"/>
              <a:pPr>
                <a:defRPr/>
              </a:pPr>
              <a:t>Wednesday, January 17, 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AA5C26-2E0E-4F61-97AE-5C0C8D02F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479A000-1B23-4FE6-ADC7-71F387E06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89791-4010-46E4-A2DA-7D795A2DB0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4615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A23EB-A1DA-43CF-9426-98E0E6093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24ADE-FCE9-4B33-96B9-5747953C486E}" type="datetime2">
              <a:rPr lang="en-US"/>
              <a:pPr>
                <a:defRPr/>
              </a:pPr>
              <a:t>Wednesday, January 17, 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3130-953A-47FC-ADAB-4A32F6B02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7B29F-B9DD-4C2E-A724-18FC7ED28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EB92B-EF56-400F-867B-7BFA682CC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074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033D7-A665-4503-B5DD-2F613065F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A201C-E2A9-4DDD-9934-7CBFF62DEEBF}" type="datetime2">
              <a:rPr lang="en-US"/>
              <a:pPr>
                <a:defRPr/>
              </a:pPr>
              <a:t>Wednesday, January 17, 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7C9DA-95B7-4992-ACCB-F1B6186D6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F93AD-05E5-413B-88D9-9C4D4928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0F7E4-C2DC-4D89-A918-2819C15C6D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2396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034" y="274638"/>
            <a:ext cx="6779942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ScalaSansLF-Regular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91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6B977F8-9CEC-491D-ADCB-AC89AB31B7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0DBE63A-06DC-418E-84C6-A44BFFCC54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1B34C44-BB37-45F4-84A2-D9A2319F15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C91D2-C4EF-40C0-BFA2-D1CEEA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0999"/>
      </p:ext>
    </p:extLst>
  </p:cSld>
  <p:clrMapOvr>
    <a:masterClrMapping/>
  </p:clrMapOvr>
  <p:transition spd="med"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onl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747"/>
            <a:ext cx="8229600" cy="427619"/>
          </a:xfrm>
          <a:prstGeom prst="rect">
            <a:avLst/>
          </a:prstGeom>
        </p:spPr>
        <p:txBody>
          <a:bodyPr/>
          <a:lstStyle>
            <a:lvl1pPr>
              <a:defRPr sz="3200" b="1" i="0" spc="0">
                <a:solidFill>
                  <a:srgbClr val="34383C"/>
                </a:solidFill>
                <a:latin typeface="Scala OT" charset="0"/>
                <a:ea typeface="Scala OT" charset="0"/>
                <a:cs typeface="Scala O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1737894"/>
            <a:ext cx="8229600" cy="3649580"/>
          </a:xfrm>
          <a:prstGeom prst="rect">
            <a:avLst/>
          </a:prstGeom>
        </p:spPr>
        <p:txBody>
          <a:bodyPr numCol="2"/>
          <a:lstStyle>
            <a:lvl1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1pPr>
            <a:lvl2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2pPr>
            <a:lvl3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3pPr>
            <a:lvl4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4pPr>
            <a:lvl5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06827"/>
            <a:ext cx="8229600" cy="316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34383C"/>
                </a:solidFill>
                <a:latin typeface="ScalaOT" charset="0"/>
                <a:ea typeface="ScalaOT" charset="0"/>
                <a:cs typeface="Scala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48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DA207A0-AD59-4E01-9A54-29E8316098C9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CEF3DF-84E3-475F-8B52-8420DFB0D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552582-9CE9-48B0-A26F-5DAE73C8E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8C8466-3A90-4C62-8AE0-68841353B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D8E43-B453-4E90-B2EC-D098733387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642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2F859F-180A-4DBC-AB2E-078781421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29051E-5086-4FED-9EF0-BC242B4E3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A2DC0C-FF69-4C18-8442-3E00F6A64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5B8FD-921F-4829-9AA9-C46E4724F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7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42CBAC-E03C-4367-95FC-9BADE0C8985C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032FF596-9EB4-45B3-8375-AC0ABA805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F401A222-6C0D-41B9-BC7F-70B835473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BC7A0B05-1A77-44B9-B5C9-DA0BE85E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0A3A0-0E93-4A48-91AB-39B45D402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706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6F46147-D614-4EA8-93A2-4DB584714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4148B8F-384F-4D69-932F-1346892E7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AA887F9-809E-458D-923C-CF7F8D954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98471-4D48-464D-9C14-130DA22550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96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A262AC7-26C7-41ED-BFBD-CB279BC24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EA4051F-DE64-44DB-9D33-C9E185196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5C7114B-B08D-4666-AC7A-FD833A4F8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4E94E-97BA-49E7-88D4-C22AF53348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32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3638DFF-E88D-4757-A703-ED007EF89EA6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F43DBE9-6FD4-456B-90E5-9C82D44DE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6465F17-3141-4C35-B2F9-40545FE4A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F85E748-E618-477C-B440-BE53C00B3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97A4B-A6B6-48A7-8891-7320BE3BE4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9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4096820-7C99-4CED-B1F7-B2D9057E9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C3A7E8-D88C-4DB8-A071-DA1965D49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A6732A3-8FD8-448A-93E5-72190390B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88647-AC19-4324-A7A7-A6AB30810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8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B9264F2-0A1D-4EA8-96EF-59E4E4779A88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88BF5D-1D93-4180-9DDC-93F44E727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E0DDAADB-C8EE-4BE3-AF86-56D40F52C6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D4725D-2270-485F-9806-C9984661CEA3}"/>
              </a:ext>
            </a:extLst>
          </p:cNvPr>
          <p:cNvSpPr/>
          <p:nvPr/>
        </p:nvSpPr>
        <p:spPr>
          <a:xfrm rot="10800000">
            <a:off x="0" y="0"/>
            <a:ext cx="9144000" cy="22860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AC6AB-44FB-4714-AAFE-8A01DE4F7C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14C31-850F-4267-B182-DDA21EC2DB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773FD-F3B8-4C2D-8694-A2FB882C3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DE58BDB4-4FB8-4F47-A7C1-103138420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1320F6-B390-4B8E-839C-080B9B2FE4FB}"/>
              </a:ext>
            </a:extLst>
          </p:cNvPr>
          <p:cNvSpPr/>
          <p:nvPr/>
        </p:nvSpPr>
        <p:spPr>
          <a:xfrm>
            <a:off x="0" y="6804025"/>
            <a:ext cx="9144000" cy="90488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4" name="Picture 3" descr="C:\Users\njones\Dropbox (2U)\Work\Designing Slides\Syracuse\03 Engin and CS\logo\logo_SYR-EngAtSYR.png">
            <a:extLst>
              <a:ext uri="{FF2B5EF4-FFF2-40B4-BE49-F238E27FC236}">
                <a16:creationId xmlns:a16="http://schemas.microsoft.com/office/drawing/2014/main" id="{233B4BC8-FF24-48F5-9E71-6E149105D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6421438"/>
            <a:ext cx="2032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22" r:id="rId4"/>
    <p:sldLayoutId id="2147483837" r:id="rId5"/>
    <p:sldLayoutId id="2147483823" r:id="rId6"/>
    <p:sldLayoutId id="2147483824" r:id="rId7"/>
    <p:sldLayoutId id="2147483838" r:id="rId8"/>
    <p:sldLayoutId id="2147483825" r:id="rId9"/>
    <p:sldLayoutId id="2147483826" r:id="rId10"/>
    <p:sldLayoutId id="2147483827" r:id="rId11"/>
    <p:sldLayoutId id="2147483839" r:id="rId12"/>
    <p:sldLayoutId id="214748384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90D411F-664F-4B98-9F9D-D7DD4408D928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398169-FCC6-4977-BA7F-B80E2E511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77C550E1-FC20-4E15-BD41-468172D531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FA560B-1BD3-4870-9620-30CAE886B76D}"/>
              </a:ext>
            </a:extLst>
          </p:cNvPr>
          <p:cNvSpPr/>
          <p:nvPr/>
        </p:nvSpPr>
        <p:spPr>
          <a:xfrm rot="10800000">
            <a:off x="0" y="0"/>
            <a:ext cx="9144000" cy="22860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9BBAD-FAD1-4614-B7D0-82A73616D0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382B727E-1D65-41A5-81BB-30AAA562D818}" type="datetime2">
              <a:rPr lang="en-US"/>
              <a:pPr>
                <a:defRPr/>
              </a:pPr>
              <a:t>Wednesday, January 17, 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74A3A-5EDF-4CD3-B1EF-ECD792AF8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373DB-A016-4E1A-9758-F01D13D14F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E6C4D1F2-3F70-45CC-BE06-14CB980D23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C04742-18EF-4198-8C17-239E2A413699}"/>
              </a:ext>
            </a:extLst>
          </p:cNvPr>
          <p:cNvSpPr/>
          <p:nvPr/>
        </p:nvSpPr>
        <p:spPr>
          <a:xfrm>
            <a:off x="0" y="6804025"/>
            <a:ext cx="9144000" cy="90488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28" r:id="rId4"/>
    <p:sldLayoutId id="2147483844" r:id="rId5"/>
    <p:sldLayoutId id="2147483829" r:id="rId6"/>
    <p:sldLayoutId id="2147483830" r:id="rId7"/>
    <p:sldLayoutId id="2147483845" r:id="rId8"/>
    <p:sldLayoutId id="2147483831" r:id="rId9"/>
    <p:sldLayoutId id="2147483832" r:id="rId10"/>
    <p:sldLayoutId id="2147483833" r:id="rId11"/>
    <p:sldLayoutId id="2147483846" r:id="rId12"/>
    <p:sldLayoutId id="2147483847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s.syr.ed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LectureNote.x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otwired.lycos.com/webmonkey/reference/special_character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LectureNote.x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directory.google.com/Top/Computers/Data_Formats/Markup_Languages/XML/Style_Sheets/XSL/FAQs,_Help,_and_Tutorials/" TargetMode="External"/><Relationship Id="rId3" Type="http://schemas.openxmlformats.org/officeDocument/2006/relationships/hyperlink" Target="http://www.ecs.syr.edu/faculty/fawcett/handouts/cse686/code/XSLTdemo/XSLTdemo.aspx" TargetMode="External"/><Relationship Id="rId7" Type="http://schemas.openxmlformats.org/officeDocument/2006/relationships/hyperlink" Target="http://www.zvon.org/xxl/XSLTutorial/Books/Book1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xsl/xsl_languages.asp" TargetMode="External"/><Relationship Id="rId5" Type="http://schemas.openxmlformats.org/officeDocument/2006/relationships/hyperlink" Target="http://www.ecs.syr.edu/faculty/fawcett/handouts/cse686/code/XSLTdemo/XMLFile_NoStyleLink.xml" TargetMode="External"/><Relationship Id="rId4" Type="http://schemas.openxmlformats.org/officeDocument/2006/relationships/hyperlink" Target="http://www.ecs.syr.edu/faculty/fawcett/handouts/cse686/code/XSLTdemo/XSLTFile.xsl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7E345-5A05-4F7C-A58F-DE75F1F61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913" y="1114425"/>
            <a:ext cx="8302625" cy="19272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cap="none" dirty="0">
                <a:cs typeface="Arial" panose="020B0604020202020204" pitchFamily="34" charset="0"/>
              </a:rPr>
              <a:t>XML, XPath, and XSLT</a:t>
            </a:r>
            <a:endParaRPr lang="en-US" dirty="0"/>
          </a:p>
        </p:txBody>
      </p:sp>
      <p:sp>
        <p:nvSpPr>
          <p:cNvPr id="20483" name="Subtitle 2">
            <a:extLst>
              <a:ext uri="{FF2B5EF4-FFF2-40B4-BE49-F238E27FC236}">
                <a16:creationId xmlns:a16="http://schemas.microsoft.com/office/drawing/2014/main" id="{5D517912-D1E5-4EAF-B7C4-4944A1E03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913" y="3041650"/>
            <a:ext cx="7964487" cy="1752600"/>
          </a:xfrm>
        </p:spPr>
        <p:txBody>
          <a:bodyPr/>
          <a:lstStyle/>
          <a:p>
            <a:pPr eaLnBrk="1" hangingPunct="1"/>
            <a:r>
              <a:rPr lang="en-US" altLang="en-US" sz="2800"/>
              <a:t>Jim Fawcett</a:t>
            </a:r>
          </a:p>
          <a:p>
            <a:pPr eaLnBrk="1" hangingPunct="1"/>
            <a:r>
              <a:rPr lang="en-US" altLang="en-US" sz="2800"/>
              <a:t>Software Modeling</a:t>
            </a:r>
          </a:p>
          <a:p>
            <a:pPr eaLnBrk="1" hangingPunct="1"/>
            <a:r>
              <a:rPr lang="en-US" altLang="en-US" sz="2800"/>
              <a:t>Copyright © 1999-2017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CD89AB04-3E2C-40DE-AF70-3B863D9154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Well-Formed XML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B59D375-0B13-4A7F-B8BA-A1EBD3013F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XML has a few rules:</a:t>
            </a:r>
          </a:p>
          <a:p>
            <a:pPr lvl="1" eaLnBrk="1" hangingPunct="1"/>
            <a:r>
              <a:rPr lang="en-US" altLang="en-US" sz="2300"/>
              <a:t>There may be only a single root.</a:t>
            </a:r>
          </a:p>
          <a:p>
            <a:pPr lvl="1" eaLnBrk="1" hangingPunct="1"/>
            <a:r>
              <a:rPr lang="en-US" altLang="en-US" sz="2300"/>
              <a:t>All tags, except for processing instructions, must be closed:</a:t>
            </a:r>
          </a:p>
          <a:p>
            <a:pPr lvl="2" eaLnBrk="1" hangingPunct="1"/>
            <a:r>
              <a:rPr lang="en-US" altLang="en-US" sz="1900"/>
              <a:t>&lt;myTag someAttrib=“value”&gt;…&lt;/myTag&gt;</a:t>
            </a:r>
          </a:p>
          <a:p>
            <a:pPr lvl="2" eaLnBrk="1" hangingPunct="1"/>
            <a:r>
              <a:rPr lang="en-US" altLang="en-US" sz="1900"/>
              <a:t>&lt;myTag someAttrib=“value”/&gt;</a:t>
            </a:r>
          </a:p>
          <a:p>
            <a:pPr lvl="1" eaLnBrk="1" hangingPunct="1"/>
            <a:r>
              <a:rPr lang="en-US" altLang="en-US" sz="2300"/>
              <a:t>Attribute values must be quoted.</a:t>
            </a:r>
          </a:p>
          <a:p>
            <a:pPr lvl="1" eaLnBrk="1" hangingPunct="1"/>
            <a:r>
              <a:rPr lang="en-US" altLang="en-US" sz="2300"/>
              <a:t>XML tags are case sensitive.</a:t>
            </a:r>
          </a:p>
          <a:p>
            <a:pPr lvl="1" eaLnBrk="1" hangingPunct="1"/>
            <a:r>
              <a:rPr lang="en-US" altLang="en-US" sz="2300"/>
              <a:t>All markup and payload is text with one exception:</a:t>
            </a:r>
          </a:p>
          <a:p>
            <a:pPr lvl="2" eaLnBrk="1" hangingPunct="1"/>
            <a:r>
              <a:rPr lang="en-US" altLang="en-US" sz="1900"/>
              <a:t>An element may define a CDATA section.</a:t>
            </a:r>
          </a:p>
          <a:p>
            <a:pPr lvl="2" eaLnBrk="1" hangingPunct="1"/>
            <a:r>
              <a:rPr lang="en-US" altLang="en-US" sz="1900"/>
              <a:t>CDATA is not parsed, and so may contain anything except the CDATA terminator.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>
            <a:extLst>
              <a:ext uri="{FF2B5EF4-FFF2-40B4-BE49-F238E27FC236}">
                <a16:creationId xmlns:a16="http://schemas.microsoft.com/office/drawing/2014/main" id="{E3C4CA99-F8EC-45BC-A5EF-B5355392E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CDATA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07EF29A-67C9-4909-968E-EA57E3F1A8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 CDATA section has the syntax:</a:t>
            </a:r>
            <a:br>
              <a:rPr lang="en-US" altLang="en-US" sz="2800"/>
            </a:br>
            <a:br>
              <a:rPr lang="en-US" altLang="en-US" sz="1400"/>
            </a:br>
            <a:r>
              <a:rPr lang="en-US" altLang="en-US" sz="2800"/>
              <a:t> 	</a:t>
            </a:r>
            <a:r>
              <a:rPr lang="en-US" altLang="en-US" sz="2800">
                <a:latin typeface="Courier New" panose="02070309020205020404" pitchFamily="49" charset="0"/>
              </a:rPr>
              <a:t>&lt;![CDATA[ … ]]&gt; </a:t>
            </a:r>
            <a:br>
              <a:rPr lang="en-US" altLang="en-US" sz="2800">
                <a:latin typeface="Courier New" panose="02070309020205020404" pitchFamily="49" charset="0"/>
              </a:rPr>
            </a:br>
            <a:endParaRPr lang="en-US" altLang="en-US" sz="28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800"/>
              <a:t>CDATA is not parsed except to look for the terminator “]]&gt;” so it may containing anything.</a:t>
            </a:r>
            <a:br>
              <a:rPr lang="en-US" altLang="en-US" sz="1400"/>
            </a:br>
            <a:endParaRPr lang="en-US" altLang="en-US" sz="1400"/>
          </a:p>
          <a:p>
            <a:pPr lvl="1" eaLnBrk="1" hangingPunct="1"/>
            <a:r>
              <a:rPr lang="en-US" altLang="en-US" sz="2400"/>
              <a:t>It is not a good idea to try to store binary data in a CDATA section because the “]]&gt;” sequence could appear as part of the binary data.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>
            <a:extLst>
              <a:ext uri="{FF2B5EF4-FFF2-40B4-BE49-F238E27FC236}">
                <a16:creationId xmlns:a16="http://schemas.microsoft.com/office/drawing/2014/main" id="{FFD72B55-978B-4ED6-8AF1-1E22CB0968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XML Documents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4B8802A-C9E9-44A1-8FF7-D2DE399116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An XML document is well-formed XML if it  contains: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prolog: &lt;?xml version=“1.0”?&gt;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An optional link to an XSLT stylesheet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An optional reference to a DTD or schema, used for validation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Optional processing instructions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Optional comments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body with a single root, which may contain any number of text sections, elements, and comments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An optional epilogue consisting of comments and processing instructions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>
            <a:extLst>
              <a:ext uri="{FF2B5EF4-FFF2-40B4-BE49-F238E27FC236}">
                <a16:creationId xmlns:a16="http://schemas.microsoft.com/office/drawing/2014/main" id="{47979893-208E-4279-849A-2E62819E15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Processing Instructions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AA9330A-4ED3-4D9F-A231-F0513E7225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Processing instructions are used to capture information for XML parsers and proprietary applications.</a:t>
            </a:r>
          </a:p>
          <a:p>
            <a:pPr lvl="1" eaLnBrk="1" hangingPunct="1"/>
            <a:r>
              <a:rPr lang="en-US" altLang="en-US"/>
              <a:t>Syntax: &lt;? PI-target *[attrib=“value”]?&gt;</a:t>
            </a:r>
            <a:br>
              <a:rPr lang="en-US" altLang="en-US"/>
            </a:br>
            <a:endParaRPr lang="en-US" altLang="en-US" sz="1200"/>
          </a:p>
          <a:p>
            <a:pPr eaLnBrk="1" hangingPunct="1"/>
            <a:r>
              <a:rPr lang="en-US" altLang="en-US"/>
              <a:t>The most common processing instructions are: </a:t>
            </a:r>
          </a:p>
          <a:p>
            <a:pPr lvl="1" eaLnBrk="1" hangingPunct="1"/>
            <a:r>
              <a:rPr lang="en-US" altLang="en-US"/>
              <a:t>Document banner:</a:t>
            </a:r>
            <a:br>
              <a:rPr lang="en-US" altLang="en-US"/>
            </a:br>
            <a:r>
              <a:rPr lang="en-US" altLang="en-US"/>
              <a:t>&lt;?xml version=“1.0” encoding="utf-8"?&gt;</a:t>
            </a:r>
          </a:p>
          <a:p>
            <a:pPr lvl="1" eaLnBrk="1" hangingPunct="1"/>
            <a:r>
              <a:rPr lang="en-US" altLang="en-US"/>
              <a:t>XSLT style-sheet reference:</a:t>
            </a:r>
            <a:br>
              <a:rPr lang="en-US" altLang="en-US"/>
            </a:br>
            <a:r>
              <a:rPr lang="en-US" altLang="en-US"/>
              <a:t>&lt;?xml-stylesheet type="text/xsl" href="courses.xsl"?&gt;</a:t>
            </a:r>
            <a:br>
              <a:rPr lang="en-US" altLang="en-US"/>
            </a:br>
            <a:endParaRPr lang="en-US" altLang="en-US" sz="1200"/>
          </a:p>
          <a:p>
            <a:pPr eaLnBrk="1" hangingPunct="1"/>
            <a:r>
              <a:rPr lang="en-US" altLang="en-US"/>
              <a:t>Other hypothetical instructions:</a:t>
            </a:r>
          </a:p>
          <a:p>
            <a:pPr lvl="1" eaLnBrk="1" hangingPunct="1"/>
            <a:r>
              <a:rPr lang="en-US" altLang="en-US"/>
              <a:t>&lt;? robots index="no" follow="yes“ ?&gt;</a:t>
            </a:r>
          </a:p>
          <a:p>
            <a:pPr lvl="1" eaLnBrk="1" hangingPunct="1"/>
            <a:r>
              <a:rPr lang="en-US" altLang="en-US"/>
              <a:t>&lt;? word document=“aDoc.doc” ?&gt; 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>
            <a:extLst>
              <a:ext uri="{FF2B5EF4-FFF2-40B4-BE49-F238E27FC236}">
                <a16:creationId xmlns:a16="http://schemas.microsoft.com/office/drawing/2014/main" id="{87E2C25D-82D1-4C34-8E7F-E4B1165A82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Namespaces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33235C7-135A-414D-8D05-979E001E0B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Namespaces are declared with special attributes and prefixes: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&lt;tag </a:t>
            </a:r>
            <a:r>
              <a:rPr lang="en-US" altLang="en-US" dirty="0" err="1"/>
              <a:t>xmlns:prefix</a:t>
            </a:r>
            <a:r>
              <a:rPr lang="en-US" altLang="en-US" dirty="0"/>
              <a:t>=“</a:t>
            </a:r>
            <a:r>
              <a:rPr lang="en-US" altLang="en-US" dirty="0" err="1"/>
              <a:t>uri</a:t>
            </a:r>
            <a:r>
              <a:rPr lang="en-US" altLang="en-US" dirty="0"/>
              <a:t>”&gt;body&lt;/tag&gt;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The </a:t>
            </a:r>
            <a:r>
              <a:rPr lang="en-US" altLang="en-US" dirty="0" err="1"/>
              <a:t>uri</a:t>
            </a:r>
            <a:r>
              <a:rPr lang="en-US" altLang="en-US" dirty="0"/>
              <a:t> should be unique, so current style is to use a </a:t>
            </a:r>
            <a:r>
              <a:rPr lang="en-US" altLang="en-US" dirty="0" err="1"/>
              <a:t>url</a:t>
            </a:r>
            <a:r>
              <a:rPr lang="en-US" altLang="en-US" dirty="0"/>
              <a:t>, e.g., </a:t>
            </a:r>
            <a:r>
              <a:rPr lang="en-US" altLang="en-US" dirty="0">
                <a:hlinkClick r:id="rId3"/>
              </a:rPr>
              <a:t>www.ecs.syr.edu</a:t>
            </a:r>
            <a:r>
              <a:rPr lang="en-US" altLang="en-US" dirty="0"/>
              <a:t>.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These </a:t>
            </a:r>
            <a:r>
              <a:rPr lang="en-US" altLang="en-US" dirty="0" err="1"/>
              <a:t>urls</a:t>
            </a:r>
            <a:r>
              <a:rPr lang="en-US" altLang="en-US" dirty="0"/>
              <a:t> need not be bound to some real site.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Attributes do not inherit the namespace of their element, so you need to do this:</a:t>
            </a:r>
            <a:br>
              <a:rPr lang="en-US" altLang="en-US" dirty="0"/>
            </a:br>
            <a:r>
              <a:rPr lang="en-US" altLang="en-US" dirty="0"/>
              <a:t>&lt;tag </a:t>
            </a:r>
            <a:r>
              <a:rPr lang="en-US" altLang="en-US" dirty="0" err="1"/>
              <a:t>xmlns:a</a:t>
            </a:r>
            <a:r>
              <a:rPr lang="en-US" altLang="en-US" dirty="0"/>
              <a:t>=“</a:t>
            </a:r>
            <a:r>
              <a:rPr lang="en-US" altLang="en-US" dirty="0" err="1"/>
              <a:t>uri</a:t>
            </a:r>
            <a:r>
              <a:rPr lang="en-US" altLang="en-US" dirty="0"/>
              <a:t>” </a:t>
            </a:r>
            <a:r>
              <a:rPr lang="en-US" altLang="en-US" dirty="0" err="1"/>
              <a:t>a:myAttrib</a:t>
            </a:r>
            <a:r>
              <a:rPr lang="en-US" altLang="en-US" dirty="0"/>
              <a:t>=“value”&gt;body&lt;/tag&gt;</a:t>
            </a:r>
            <a:br>
              <a:rPr lang="en-US" altLang="en-US" dirty="0"/>
            </a:br>
            <a:endParaRPr lang="en-US" altLang="en-US" sz="1200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Namespaces are used to distinguish different elements that happen to have the same tag name but are not intended to mean the same thing.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Perhaps, they have different structures.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>
            <a:extLst>
              <a:ext uri="{FF2B5EF4-FFF2-40B4-BE49-F238E27FC236}">
                <a16:creationId xmlns:a16="http://schemas.microsoft.com/office/drawing/2014/main" id="{6FA6FEBA-C81D-4F61-97D9-4ADA71D93D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953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Example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8B23DA9-A399-42A9-A219-92CAAF1138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&lt;?xml version=“1.0”?&gt;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&lt;!-- XML test case </a:t>
            </a:r>
            <a:r>
              <a:rPr lang="en-US" altLang="en-US" sz="1800">
                <a:latin typeface="Courier New" panose="02070309020205020404" pitchFamily="49" charset="0"/>
                <a:sym typeface="Wingdings" panose="05000000000000000000" pitchFamily="2" charset="2"/>
              </a:rPr>
              <a:t>--&gt;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&lt;LectureNote course=“cse681”&gt;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  &lt;title&gt;XML Example #1&lt;/title&gt;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  &lt;reference&gt;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    &lt;title&gt;Programming Microsoft .Net&lt;/title&gt;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    &lt;author&gt;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      Jeff Prosise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      &lt;note company=“Wintellect”&gt;&lt;/note&gt;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    &lt;/author&gt;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    &lt;publisher&gt;Microsoft Press&lt;/publisher&gt;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    &lt;date&gt;2002&lt;/date&gt;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    &lt;page&gt;608&lt;/page&gt;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  &lt;/reference&gt;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  &lt;comment&gt;Description of PCDATA&lt;/comment&gt;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&lt;/LectureNote&gt;</a:t>
            </a:r>
            <a:br>
              <a:rPr lang="en-US" altLang="en-US" sz="1800">
                <a:latin typeface="Courier New" panose="02070309020205020404" pitchFamily="49" charset="0"/>
              </a:rPr>
            </a:br>
            <a:br>
              <a:rPr lang="en-US" altLang="en-US"/>
            </a:br>
            <a:r>
              <a:rPr lang="en-US" altLang="en-US">
                <a:hlinkClick r:id="rId3" action="ppaction://hlinkfile"/>
              </a:rPr>
              <a:t>LectureNote.xml</a:t>
            </a:r>
            <a:br>
              <a:rPr lang="en-US" altLang="en-US"/>
            </a:br>
            <a:r>
              <a:rPr lang="en-US" altLang="en-US">
                <a:hlinkClick r:id="rId4"/>
              </a:rPr>
              <a:t>Webmonkey | Reference: Special Characters</a:t>
            </a:r>
            <a:endParaRPr lang="en-US" altLang="en-US"/>
          </a:p>
        </p:txBody>
      </p:sp>
      <p:sp>
        <p:nvSpPr>
          <p:cNvPr id="48132" name="AutoShape 4">
            <a:extLst>
              <a:ext uri="{FF2B5EF4-FFF2-40B4-BE49-F238E27FC236}">
                <a16:creationId xmlns:a16="http://schemas.microsoft.com/office/drawing/2014/main" id="{DD1EA70F-784E-460E-8776-09E436988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905000"/>
            <a:ext cx="1676400" cy="2286000"/>
          </a:xfrm>
          <a:prstGeom prst="wedgeRoundRectCallout">
            <a:avLst>
              <a:gd name="adj1" fmla="val -94537"/>
              <a:gd name="adj2" fmla="val 1974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Note: We can have both text and child nodes in the payload of an element.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4">
            <a:extLst>
              <a:ext uri="{FF2B5EF4-FFF2-40B4-BE49-F238E27FC236}">
                <a16:creationId xmlns:a16="http://schemas.microsoft.com/office/drawing/2014/main" id="{5F20705F-22EF-49BB-8BA4-EC362B4EAE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XML Node Structure</a:t>
            </a:r>
          </a:p>
        </p:txBody>
      </p:sp>
      <p:graphicFrame>
        <p:nvGraphicFramePr>
          <p:cNvPr id="50179" name="Object 8">
            <a:extLst>
              <a:ext uri="{FF2B5EF4-FFF2-40B4-BE49-F238E27FC236}">
                <a16:creationId xmlns:a16="http://schemas.microsoft.com/office/drawing/2014/main" id="{1E0DC46B-F4DE-4AF7-8241-40FD5AD26D22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57200" y="1600200"/>
          <a:ext cx="822960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2" name="Visio" r:id="rId4" imgW="8051800" imgH="5080000" progId="Visio.Drawing.11">
                  <p:embed/>
                </p:oleObj>
              </mc:Choice>
              <mc:Fallback>
                <p:oleObj name="Visio" r:id="rId4" imgW="8051800" imgH="5080000" progId="Visio.Drawing.11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229600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>
            <a:extLst>
              <a:ext uri="{FF2B5EF4-FFF2-40B4-BE49-F238E27FC236}">
                <a16:creationId xmlns:a16="http://schemas.microsoft.com/office/drawing/2014/main" id="{5D48C517-D5B8-4735-B106-75E986A27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5613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XML Parse Tree</a:t>
            </a:r>
          </a:p>
        </p:txBody>
      </p:sp>
      <p:graphicFrame>
        <p:nvGraphicFramePr>
          <p:cNvPr id="52227" name="Object 4">
            <a:extLst>
              <a:ext uri="{FF2B5EF4-FFF2-40B4-BE49-F238E27FC236}">
                <a16:creationId xmlns:a16="http://schemas.microsoft.com/office/drawing/2014/main" id="{081C9FB7-008D-4829-9BFC-8FD4783B3895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55613" y="1600200"/>
          <a:ext cx="82296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Visio" r:id="rId4" imgW="7594600" imgH="5765800" progId="Visio.Drawing.11">
                  <p:embed/>
                </p:oleObj>
              </mc:Choice>
              <mc:Fallback>
                <p:oleObj name="Visio" r:id="rId4" imgW="7594600" imgH="5765800" progId="Visio.Drawing.11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600200"/>
                        <a:ext cx="8229600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>
            <a:extLst>
              <a:ext uri="{FF2B5EF4-FFF2-40B4-BE49-F238E27FC236}">
                <a16:creationId xmlns:a16="http://schemas.microsoft.com/office/drawing/2014/main" id="{66551E6E-1C1A-4B69-8386-25C8EC998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XML Presentation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62C060C1-8921-46EA-9C2B-54504510F6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There are several ways XML data can be presented to a user:</a:t>
            </a:r>
          </a:p>
          <a:p>
            <a:pPr lvl="1" eaLnBrk="1" hangingPunct="1"/>
            <a:r>
              <a:rPr lang="en-US" altLang="en-US" sz="2400"/>
              <a:t>XML data island in an HTML page, interpreted by script</a:t>
            </a:r>
          </a:p>
          <a:p>
            <a:pPr lvl="1" eaLnBrk="1" hangingPunct="1"/>
            <a:r>
              <a:rPr lang="en-US" altLang="en-US" sz="2400"/>
              <a:t>XML file interpreted by script in an HTML page</a:t>
            </a:r>
          </a:p>
          <a:p>
            <a:pPr lvl="1" eaLnBrk="1" hangingPunct="1"/>
            <a:r>
              <a:rPr lang="en-US" altLang="en-US" sz="2400"/>
              <a:t>XML island or file bound to an HTML table</a:t>
            </a:r>
          </a:p>
          <a:p>
            <a:pPr lvl="1" eaLnBrk="1" hangingPunct="1"/>
            <a:r>
              <a:rPr lang="en-US" altLang="en-US" sz="2400"/>
              <a:t>XML file bound to a GridView control</a:t>
            </a:r>
          </a:p>
          <a:p>
            <a:pPr lvl="1" eaLnBrk="1" hangingPunct="1"/>
            <a:r>
              <a:rPr lang="en-US" altLang="en-US" sz="2400"/>
              <a:t>XML styled with an XSL style sheet</a:t>
            </a:r>
          </a:p>
          <a:p>
            <a:pPr lvl="2" eaLnBrk="1" hangingPunct="1"/>
            <a:r>
              <a:rPr lang="en-US" altLang="en-US" sz="2000"/>
              <a:t>Essentially, the XSL sheet creates viewable HTML</a:t>
            </a:r>
          </a:p>
          <a:p>
            <a:pPr lvl="1" eaLnBrk="1" hangingPunct="1"/>
            <a:r>
              <a:rPr lang="en-US" altLang="en-US" sz="2400"/>
              <a:t>Read, interpreted, and modified by an application</a:t>
            </a:r>
          </a:p>
          <a:p>
            <a:pPr lvl="2" eaLnBrk="1" hangingPunct="1"/>
            <a:r>
              <a:rPr lang="en-US" altLang="en-US" sz="2000"/>
              <a:t>The .Net System.XML library provides very effective support for this.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>
            <a:extLst>
              <a:ext uri="{FF2B5EF4-FFF2-40B4-BE49-F238E27FC236}">
                <a16:creationId xmlns:a16="http://schemas.microsoft.com/office/drawing/2014/main" id="{BB67385F-08D9-4244-B74E-B26D65FE6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600"/>
              <a:t>Introduction to XPath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99068C20-6A8B-4CA3-93BD-97C0AFCADA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182880" indent="-18288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sz="2600" dirty="0"/>
              <a:t>XPath provides a navigation facility within XML documents</a:t>
            </a:r>
          </a:p>
          <a:p>
            <a:pPr lvl="1" indent="-18288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sz="2400" dirty="0"/>
              <a:t>XPath is used to extract specific information from XML documents:</a:t>
            </a:r>
          </a:p>
          <a:p>
            <a:pPr marL="1005840" lvl="3" indent="-18288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sz="2000" dirty="0"/>
              <a:t>In XSL style sheets</a:t>
            </a:r>
          </a:p>
          <a:p>
            <a:pPr marL="1188720" lvl="4" indent="-13716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sz="2000" dirty="0"/>
              <a:t>&lt;</a:t>
            </a:r>
            <a:r>
              <a:rPr lang="en-US" altLang="en-US" sz="2000" dirty="0" err="1"/>
              <a:t>xsl:template</a:t>
            </a:r>
            <a:r>
              <a:rPr lang="en-US" altLang="en-US" sz="2000" dirty="0"/>
              <a:t> match=</a:t>
            </a:r>
            <a:r>
              <a:rPr lang="en-US" altLang="en-US" sz="2000" dirty="0" err="1"/>
              <a:t>xpath</a:t>
            </a:r>
            <a:r>
              <a:rPr lang="en-US" altLang="en-US" sz="2000" dirty="0"/>
              <a:t> expression&gt;</a:t>
            </a:r>
          </a:p>
          <a:p>
            <a:pPr marL="1188720" lvl="4" indent="-13716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sz="2000" dirty="0"/>
              <a:t>&lt;</a:t>
            </a:r>
            <a:r>
              <a:rPr lang="en-US" altLang="en-US" sz="2000" dirty="0" err="1"/>
              <a:t>xsl:for-each</a:t>
            </a:r>
            <a:r>
              <a:rPr lang="en-US" altLang="en-US" sz="2000" dirty="0"/>
              <a:t> select=</a:t>
            </a:r>
            <a:r>
              <a:rPr lang="en-US" altLang="en-US" sz="2000" dirty="0" err="1"/>
              <a:t>xpath</a:t>
            </a:r>
            <a:r>
              <a:rPr lang="en-US" altLang="en-US" sz="2000" dirty="0"/>
              <a:t> expression&gt;</a:t>
            </a:r>
          </a:p>
          <a:p>
            <a:pPr marL="1188720" lvl="4" indent="-13716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sz="2000" dirty="0"/>
              <a:t>&lt;</a:t>
            </a:r>
            <a:r>
              <a:rPr lang="en-US" altLang="en-US" sz="2000" dirty="0" err="1"/>
              <a:t>xsl:value-of</a:t>
            </a:r>
            <a:r>
              <a:rPr lang="en-US" altLang="en-US" sz="2000" dirty="0"/>
              <a:t> select=</a:t>
            </a:r>
            <a:r>
              <a:rPr lang="en-US" altLang="en-US" sz="2000" dirty="0" err="1"/>
              <a:t>xpath</a:t>
            </a:r>
            <a:r>
              <a:rPr lang="en-US" altLang="en-US" sz="2000" dirty="0"/>
              <a:t> expression&gt;</a:t>
            </a:r>
          </a:p>
          <a:p>
            <a:pPr marL="1188720" lvl="4" indent="-13716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sz="2000" dirty="0"/>
              <a:t>&lt;</a:t>
            </a:r>
            <a:r>
              <a:rPr lang="en-US" altLang="en-US" sz="2000" dirty="0" err="1"/>
              <a:t>xsl:apply-templates</a:t>
            </a:r>
            <a:r>
              <a:rPr lang="en-US" altLang="en-US" sz="2000" dirty="0"/>
              <a:t> select=</a:t>
            </a:r>
            <a:r>
              <a:rPr lang="en-US" altLang="en-US" sz="2000" dirty="0" err="1"/>
              <a:t>xpath</a:t>
            </a:r>
            <a:r>
              <a:rPr lang="en-US" altLang="en-US" sz="2000" dirty="0"/>
              <a:t> expression&gt;</a:t>
            </a:r>
          </a:p>
          <a:p>
            <a:pPr marL="1005840" lvl="3" indent="-18288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sz="2000" dirty="0"/>
              <a:t>In C# programs that use the XML DOM</a:t>
            </a:r>
          </a:p>
          <a:p>
            <a:pPr marL="1188720" lvl="4" indent="-13716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sz="2000" dirty="0" err="1"/>
              <a:t>XmlNode.SelectSingleNode</a:t>
            </a:r>
            <a:r>
              <a:rPr lang="en-US" altLang="en-US" sz="2000" dirty="0"/>
              <a:t>(</a:t>
            </a:r>
            <a:r>
              <a:rPr lang="en-US" altLang="en-US" sz="2000" dirty="0" err="1"/>
              <a:t>xpath</a:t>
            </a:r>
            <a:r>
              <a:rPr lang="en-US" altLang="en-US" sz="2000" dirty="0"/>
              <a:t> expression)</a:t>
            </a:r>
          </a:p>
          <a:p>
            <a:pPr marL="1188720" lvl="4" indent="-13716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sz="2000" dirty="0" err="1"/>
              <a:t>XmlNode.SelectNodes</a:t>
            </a:r>
            <a:r>
              <a:rPr lang="en-US" altLang="en-US" sz="2000" dirty="0"/>
              <a:t>(</a:t>
            </a:r>
            <a:r>
              <a:rPr lang="en-US" altLang="en-US" sz="2000" dirty="0" err="1"/>
              <a:t>xpath</a:t>
            </a:r>
            <a:r>
              <a:rPr lang="en-US" altLang="en-US" sz="2000" dirty="0"/>
              <a:t> expression)</a:t>
            </a:r>
          </a:p>
          <a:p>
            <a:pPr marL="1005840" lvl="3" indent="-18288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sz="2000" dirty="0"/>
              <a:t>In </a:t>
            </a:r>
            <a:r>
              <a:rPr lang="en-US" altLang="en-US" sz="2000" dirty="0" err="1"/>
              <a:t>Javascript</a:t>
            </a:r>
            <a:r>
              <a:rPr lang="en-US" altLang="en-US" sz="2000" dirty="0"/>
              <a:t> code</a:t>
            </a:r>
          </a:p>
          <a:p>
            <a:pPr marL="1188720" lvl="4" indent="-137160" eaLnBrk="1" fontAlgn="auto" hangingPunct="1">
              <a:spcAft>
                <a:spcPts val="0"/>
              </a:spcAft>
              <a:defRPr/>
            </a:pPr>
            <a:endParaRPr lang="en-US" altLang="en-US" sz="1800" dirty="0"/>
          </a:p>
          <a:p>
            <a:pPr lvl="1" indent="-182880" eaLnBrk="1" fontAlgn="auto" hangingPunct="1">
              <a:spcAft>
                <a:spcPts val="0"/>
              </a:spcAft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BD5F2D20-69B0-4341-B48A-4E8B6F881C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Topics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EB7B8D5-F310-4383-B4F1-E875F5F9FE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XML is an acronym for e</a:t>
            </a:r>
            <a:r>
              <a:rPr lang="en-US" altLang="en-US" sz="2600" u="sng"/>
              <a:t>X</a:t>
            </a:r>
            <a:r>
              <a:rPr lang="en-US" altLang="en-US" sz="2600"/>
              <a:t>tensible </a:t>
            </a:r>
            <a:r>
              <a:rPr lang="en-US" altLang="en-US" sz="2600" u="sng"/>
              <a:t>M</a:t>
            </a:r>
            <a:r>
              <a:rPr lang="en-US" altLang="en-US" sz="2600"/>
              <a:t>arkup </a:t>
            </a:r>
            <a:r>
              <a:rPr lang="en-US" altLang="en-US" sz="2600" u="sng"/>
              <a:t>L</a:t>
            </a:r>
            <a:r>
              <a:rPr lang="en-US" altLang="en-US" sz="2600"/>
              <a:t>anguage.</a:t>
            </a:r>
          </a:p>
          <a:p>
            <a:pPr lvl="1" eaLnBrk="1" hangingPunct="1"/>
            <a:r>
              <a:rPr lang="en-US" altLang="en-US" sz="2200"/>
              <a:t>Its purpose is to describe structured data.</a:t>
            </a:r>
          </a:p>
          <a:p>
            <a:pPr lvl="1" eaLnBrk="1" hangingPunct="1"/>
            <a:endParaRPr lang="en-US" altLang="en-US" sz="1400"/>
          </a:p>
          <a:p>
            <a:pPr eaLnBrk="1" hangingPunct="1"/>
            <a:r>
              <a:rPr lang="en-US" altLang="en-US" sz="2600"/>
              <a:t>XPath is a language for navigating through an XML document.</a:t>
            </a:r>
          </a:p>
          <a:p>
            <a:pPr lvl="1" eaLnBrk="1" hangingPunct="1"/>
            <a:r>
              <a:rPr lang="en-US" altLang="en-US" sz="2200"/>
              <a:t>It’s used to select specific pieces of information from the document.</a:t>
            </a:r>
          </a:p>
          <a:p>
            <a:pPr lvl="1" eaLnBrk="1" hangingPunct="1"/>
            <a:endParaRPr lang="en-US" altLang="en-US" sz="1400"/>
          </a:p>
          <a:p>
            <a:pPr eaLnBrk="1" hangingPunct="1"/>
            <a:r>
              <a:rPr lang="en-US" altLang="en-US" sz="2600"/>
              <a:t>XSLT is a language for transforming XML into something else.</a:t>
            </a:r>
          </a:p>
          <a:p>
            <a:pPr lvl="1" eaLnBrk="1" hangingPunct="1"/>
            <a:r>
              <a:rPr lang="en-US" altLang="en-US" sz="2200"/>
              <a:t>Often used to generate HTML or another XML document.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>
            <a:extLst>
              <a:ext uri="{FF2B5EF4-FFF2-40B4-BE49-F238E27FC236}">
                <a16:creationId xmlns:a16="http://schemas.microsoft.com/office/drawing/2014/main" id="{AF9A737E-D55F-444F-802E-A1C5AD5829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XPath Components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19B7B2DF-CC57-4E8E-B5E2-051E11A065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XPath syntax contains the following components: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Steps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A directory-like syntax for defining elements and attributes at some specified level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/>
              <a:t>/customers/customer/lastName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/>
              <a:t>/customers/customer[@status = current]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Descent steps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Steps that may occur at any level in an XML structure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/>
              <a:t>//lastName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Filters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Elements or attributes that must be present to result in a match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/customers/customer[country]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Predicates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Condition that must be met to result in a match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/customers/customer[country=“United States of America”]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>
            <a:extLst>
              <a:ext uri="{FF2B5EF4-FFF2-40B4-BE49-F238E27FC236}">
                <a16:creationId xmlns:a16="http://schemas.microsoft.com/office/drawing/2014/main" id="{B9FBA00D-9AA3-4855-A0C5-CF4BCC7A6E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XPath Node Set Functions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06A82B9-7BAC-4AFA-A846-C4AC0A6D28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XPath provides a number of functions that operate on sets of nodes:</a:t>
            </a:r>
          </a:p>
          <a:p>
            <a:pPr lvl="1" eaLnBrk="1" hangingPunct="1"/>
            <a:r>
              <a:rPr lang="en-US" altLang="en-US"/>
              <a:t>count()</a:t>
            </a:r>
          </a:p>
          <a:p>
            <a:pPr lvl="2" eaLnBrk="1" hangingPunct="1"/>
            <a:r>
              <a:rPr lang="en-US" altLang="en-US"/>
              <a:t>The number of nodes in a set</a:t>
            </a:r>
          </a:p>
          <a:p>
            <a:pPr lvl="2" eaLnBrk="1" hangingPunct="1"/>
            <a:r>
              <a:rPr lang="en-US" altLang="en-US"/>
              <a:t>/customers/customer[count(order) = 1], e.g., customers with only one order</a:t>
            </a:r>
          </a:p>
          <a:p>
            <a:pPr lvl="1" eaLnBrk="1" hangingPunct="1"/>
            <a:r>
              <a:rPr lang="en-US" altLang="en-US"/>
              <a:t>position()</a:t>
            </a:r>
          </a:p>
          <a:p>
            <a:pPr lvl="2" eaLnBrk="1" hangingPunct="1"/>
            <a:r>
              <a:rPr lang="en-US" altLang="en-US"/>
              <a:t>Returns the position of an XML node in a set of nodes:</a:t>
            </a:r>
          </a:p>
          <a:p>
            <a:pPr lvl="2" eaLnBrk="1" hangingPunct="1"/>
            <a:r>
              <a:rPr lang="en-US" altLang="en-US"/>
              <a:t>/customers/customer[position() = 1], e.g., first customer</a:t>
            </a:r>
          </a:p>
          <a:p>
            <a:pPr lvl="1" eaLnBrk="1" hangingPunct="1"/>
            <a:r>
              <a:rPr lang="en-US" altLang="en-US"/>
              <a:t>last()</a:t>
            </a:r>
          </a:p>
          <a:p>
            <a:pPr lvl="2" eaLnBrk="1" hangingPunct="1"/>
            <a:r>
              <a:rPr lang="en-US" altLang="en-US"/>
              <a:t>Returns the ordinal of the last node in a set</a:t>
            </a:r>
          </a:p>
          <a:p>
            <a:pPr lvl="2" eaLnBrk="1" hangingPunct="1"/>
            <a:r>
              <a:rPr lang="en-US" altLang="en-US"/>
              <a:t>/customers/customer/order[position() = last()], e.g., last order of each customer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>
            <a:extLst>
              <a:ext uri="{FF2B5EF4-FFF2-40B4-BE49-F238E27FC236}">
                <a16:creationId xmlns:a16="http://schemas.microsoft.com/office/drawing/2014/main" id="{D07A1171-483F-4AD2-A136-DE675281C1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XPath String Functions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EC2769DE-9676-4C6E-9F3B-39D88F6E8F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XPath has three commonly used string functions:</a:t>
            </a:r>
          </a:p>
          <a:p>
            <a:pPr lvl="1" eaLnBrk="1" hangingPunct="1"/>
            <a:r>
              <a:rPr lang="en-US" altLang="en-US" sz="2400"/>
              <a:t>contains()</a:t>
            </a:r>
          </a:p>
          <a:p>
            <a:pPr lvl="2" eaLnBrk="1" hangingPunct="1"/>
            <a:r>
              <a:rPr lang="en-US" altLang="en-US" sz="2000"/>
              <a:t>Returns true if string in first argument contains the second</a:t>
            </a:r>
          </a:p>
          <a:p>
            <a:pPr lvl="2" eaLnBrk="1" hangingPunct="1"/>
            <a:r>
              <a:rPr lang="en-US" altLang="en-US" sz="2000"/>
              <a:t>//customer[contains(jobTitle,”chief”)]</a:t>
            </a:r>
          </a:p>
          <a:p>
            <a:pPr lvl="1" eaLnBrk="1" hangingPunct="1"/>
            <a:r>
              <a:rPr lang="en-US" altLang="en-US" sz="2400"/>
              <a:t>string-length()</a:t>
            </a:r>
          </a:p>
          <a:p>
            <a:pPr lvl="2" eaLnBrk="1" hangingPunct="1"/>
            <a:r>
              <a:rPr lang="en-US" altLang="en-US" sz="2000"/>
              <a:t>Returns integer number of characters in string</a:t>
            </a:r>
          </a:p>
          <a:p>
            <a:pPr lvl="2" eaLnBrk="1" hangingPunct="1"/>
            <a:r>
              <a:rPr lang="en-US" altLang="en-US" sz="2000"/>
              <a:t>//customer[string-length(lastName) &gt; 3]</a:t>
            </a:r>
          </a:p>
          <a:p>
            <a:pPr lvl="1" eaLnBrk="1" hangingPunct="1"/>
            <a:r>
              <a:rPr lang="en-US" altLang="en-US" sz="2400"/>
              <a:t>substring() </a:t>
            </a:r>
          </a:p>
          <a:p>
            <a:pPr lvl="2" eaLnBrk="1" hangingPunct="1"/>
            <a:r>
              <a:rPr lang="en-US" altLang="en-US" sz="2000"/>
              <a:t>substring(str,start,length) returns substring of str starting at character start with number of characters equal to length</a:t>
            </a:r>
          </a:p>
          <a:p>
            <a:pPr lvl="2" eaLnBrk="1" hangingPunct="1"/>
            <a:r>
              <a:rPr lang="en-US" altLang="en-US" sz="2000"/>
              <a:t>//customer[substring(city,0,3) = “Los”]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>
            <a:extLst>
              <a:ext uri="{FF2B5EF4-FFF2-40B4-BE49-F238E27FC236}">
                <a16:creationId xmlns:a16="http://schemas.microsoft.com/office/drawing/2014/main" id="{B50A63E0-F909-4400-92E1-070EE0080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Other XPath Functions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E4F84EEB-73FF-4D60-A46D-818EC58A45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XPath number functions</a:t>
            </a:r>
          </a:p>
          <a:p>
            <a:pPr lvl="1" eaLnBrk="1" hangingPunct="1"/>
            <a:r>
              <a:rPr lang="en-US" altLang="en-US" sz="2800"/>
              <a:t>sum()</a:t>
            </a:r>
          </a:p>
          <a:p>
            <a:pPr lvl="2" eaLnBrk="1" hangingPunct="1"/>
            <a:r>
              <a:rPr lang="en-US" altLang="en-US" sz="2400"/>
              <a:t>sum(products/product/price)</a:t>
            </a:r>
          </a:p>
          <a:p>
            <a:pPr eaLnBrk="1" hangingPunct="1"/>
            <a:r>
              <a:rPr lang="en-US" altLang="en-US" sz="3200"/>
              <a:t>Boolean functions:</a:t>
            </a:r>
          </a:p>
          <a:p>
            <a:pPr lvl="1" eaLnBrk="1" hangingPunct="1"/>
            <a:r>
              <a:rPr lang="en-US" altLang="en-US" sz="2800"/>
              <a:t>false()</a:t>
            </a:r>
          </a:p>
          <a:p>
            <a:pPr lvl="1" eaLnBrk="1" hangingPunct="1"/>
            <a:r>
              <a:rPr lang="en-US" altLang="en-US" sz="2800"/>
              <a:t>true()</a:t>
            </a:r>
          </a:p>
          <a:p>
            <a:pPr lvl="1" eaLnBrk="1" hangingPunct="1"/>
            <a:r>
              <a:rPr lang="en-US" altLang="en-US" sz="2800"/>
              <a:t>not()</a:t>
            </a:r>
          </a:p>
          <a:p>
            <a:pPr lvl="2" eaLnBrk="1" hangingPunct="1"/>
            <a:r>
              <a:rPr lang="en-US" altLang="en-US" sz="2400"/>
              <a:t>//customer[not(count(orders) = 0)]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>
            <a:extLst>
              <a:ext uri="{FF2B5EF4-FFF2-40B4-BE49-F238E27FC236}">
                <a16:creationId xmlns:a16="http://schemas.microsoft.com/office/drawing/2014/main" id="{2FD570C8-F225-42B1-A022-6B86BC02F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XPath Expressions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D4080A66-1E91-4B4A-A2F1-4D209F8399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XPath supports numerical, Boolean, and comparison expressions:</a:t>
            </a:r>
          </a:p>
          <a:p>
            <a:pPr lvl="1" eaLnBrk="1" hangingPunct="1"/>
            <a:r>
              <a:rPr lang="en-US" altLang="en-US" sz="2800"/>
              <a:t>Create complex predicates</a:t>
            </a:r>
          </a:p>
          <a:p>
            <a:pPr lvl="1" eaLnBrk="1" hangingPunct="1"/>
            <a:r>
              <a:rPr lang="en-US" altLang="en-US" sz="2800"/>
              <a:t>//customer[count(orders) &gt; 0 and State = “California”]</a:t>
            </a:r>
          </a:p>
          <a:p>
            <a:pPr lvl="1" eaLnBrk="1" hangingPunct="1"/>
            <a:endParaRPr lang="en-US" altLang="en-US" sz="1600"/>
          </a:p>
          <a:p>
            <a:pPr eaLnBrk="1" hangingPunct="1"/>
            <a:r>
              <a:rPr lang="en-US" altLang="en-US" sz="3200"/>
              <a:t>XPath unions</a:t>
            </a:r>
          </a:p>
          <a:p>
            <a:pPr lvl="1" eaLnBrk="1" hangingPunct="1"/>
            <a:r>
              <a:rPr lang="en-US" altLang="en-US" sz="2800"/>
              <a:t>Return the union of two node sets</a:t>
            </a:r>
          </a:p>
          <a:p>
            <a:pPr lvl="1" eaLnBrk="1" hangingPunct="1"/>
            <a:r>
              <a:rPr lang="en-US" altLang="en-US" sz="2800"/>
              <a:t>//books | //articles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>
            <a:extLst>
              <a:ext uri="{FF2B5EF4-FFF2-40B4-BE49-F238E27FC236}">
                <a16:creationId xmlns:a16="http://schemas.microsoft.com/office/drawing/2014/main" id="{BFD1AD20-E09D-4B32-9535-FACFA04DAA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XPath Axes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41376710-A4AD-4B68-9327-4CF02200EB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XPath axis specifies the direction of node selection from the context node:</a:t>
            </a:r>
          </a:p>
          <a:p>
            <a:pPr lvl="1" eaLnBrk="1" hangingPunct="1"/>
            <a:r>
              <a:rPr lang="en-US" altLang="en-US"/>
              <a:t>Child</a:t>
            </a:r>
          </a:p>
          <a:p>
            <a:pPr lvl="2" eaLnBrk="1" hangingPunct="1"/>
            <a:r>
              <a:rPr lang="en-US" altLang="en-US"/>
              <a:t>Child nodes of the context node</a:t>
            </a:r>
          </a:p>
          <a:p>
            <a:pPr lvl="1" eaLnBrk="1" hangingPunct="1"/>
            <a:r>
              <a:rPr lang="en-US" altLang="en-US"/>
              <a:t>Parent</a:t>
            </a:r>
          </a:p>
          <a:p>
            <a:pPr lvl="2" eaLnBrk="1" hangingPunct="1"/>
            <a:r>
              <a:rPr lang="en-US" altLang="en-US"/>
              <a:t>Parent node of the context node</a:t>
            </a:r>
          </a:p>
          <a:p>
            <a:pPr lvl="1" eaLnBrk="1" hangingPunct="1"/>
            <a:r>
              <a:rPr lang="en-US" altLang="en-US"/>
              <a:t>Ancestor</a:t>
            </a:r>
          </a:p>
          <a:p>
            <a:pPr lvl="2" eaLnBrk="1" hangingPunct="1"/>
            <a:r>
              <a:rPr lang="en-US" altLang="en-US"/>
              <a:t>All ancestors of the context node</a:t>
            </a:r>
          </a:p>
          <a:p>
            <a:pPr lvl="1" eaLnBrk="1" hangingPunct="1"/>
            <a:r>
              <a:rPr lang="en-US" altLang="en-US"/>
              <a:t>Descendent</a:t>
            </a:r>
          </a:p>
          <a:p>
            <a:pPr lvl="2" eaLnBrk="1" hangingPunct="1"/>
            <a:r>
              <a:rPr lang="en-US" altLang="en-US"/>
              <a:t>All descendents of the context node</a:t>
            </a:r>
          </a:p>
          <a:p>
            <a:pPr lvl="1" eaLnBrk="1" hangingPunct="1"/>
            <a:r>
              <a:rPr lang="en-US" altLang="en-US"/>
              <a:t>Attribute</a:t>
            </a:r>
          </a:p>
          <a:p>
            <a:pPr lvl="2" eaLnBrk="1" hangingPunct="1"/>
            <a:r>
              <a:rPr lang="en-US" altLang="en-US"/>
              <a:t>Attributes of the context node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>
            <a:extLst>
              <a:ext uri="{FF2B5EF4-FFF2-40B4-BE49-F238E27FC236}">
                <a16:creationId xmlns:a16="http://schemas.microsoft.com/office/drawing/2014/main" id="{29B6369F-993F-4FAE-97D8-5F7F076492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Axes Examples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BC7D1E3B-C451-49CC-A043-8B2F8E9213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700"/>
              <a:t>/customer/lastName</a:t>
            </a:r>
          </a:p>
          <a:p>
            <a:pPr lvl="1" eaLnBrk="1" hangingPunct="1"/>
            <a:r>
              <a:rPr lang="en-US" altLang="en-US" sz="2300"/>
              <a:t>/child::customer/child::lastName</a:t>
            </a:r>
          </a:p>
          <a:p>
            <a:pPr eaLnBrk="1" hangingPunct="1"/>
            <a:r>
              <a:rPr lang="en-US" altLang="en-US" sz="2700"/>
              <a:t>//firstName</a:t>
            </a:r>
          </a:p>
          <a:p>
            <a:pPr lvl="1" eaLnBrk="1" hangingPunct="1"/>
            <a:r>
              <a:rPr lang="en-US" altLang="en-US" sz="2300"/>
              <a:t>desendant::firstName</a:t>
            </a:r>
          </a:p>
          <a:p>
            <a:pPr eaLnBrk="1" hangingPunct="1"/>
            <a:r>
              <a:rPr lang="en-US" altLang="en-US" sz="2700"/>
              <a:t>//drive/@letter</a:t>
            </a:r>
          </a:p>
          <a:p>
            <a:pPr lvl="1" eaLnBrk="1" hangingPunct="1"/>
            <a:r>
              <a:rPr lang="en-US" altLang="en-US" sz="2300"/>
              <a:t>//drive/attribute::letter</a:t>
            </a:r>
          </a:p>
          <a:p>
            <a:pPr eaLnBrk="1" hangingPunct="1"/>
            <a:r>
              <a:rPr lang="en-US" altLang="en-US" sz="2700"/>
              <a:t>//file/../@name</a:t>
            </a:r>
          </a:p>
          <a:p>
            <a:pPr lvl="1" eaLnBrk="1" hangingPunct="1"/>
            <a:r>
              <a:rPr lang="en-US" altLang="en-US" sz="2300"/>
              <a:t>//file/parent::folder/@name</a:t>
            </a:r>
          </a:p>
          <a:p>
            <a:pPr eaLnBrk="1" hangingPunct="1"/>
            <a:r>
              <a:rPr lang="en-US" altLang="en-US" sz="2700"/>
              <a:t>//folder[parent::folder and not(child::file)]</a:t>
            </a:r>
          </a:p>
          <a:p>
            <a:pPr lvl="1" eaLnBrk="1" hangingPunct="1"/>
            <a:r>
              <a:rPr lang="en-US" altLang="en-US" sz="2300"/>
              <a:t>Subdirectories with no files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>
            <a:extLst>
              <a:ext uri="{FF2B5EF4-FFF2-40B4-BE49-F238E27FC236}">
                <a16:creationId xmlns:a16="http://schemas.microsoft.com/office/drawing/2014/main" id="{B35A7D5E-758D-4469-866B-768387FA3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Introduction to XSLT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9ADE2114-DDEC-455B-AE0D-C1043D7059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XSLT is an acronym for e</a:t>
            </a:r>
            <a:r>
              <a:rPr lang="en-US" altLang="en-US" sz="2800" u="sng"/>
              <a:t>X</a:t>
            </a:r>
            <a:r>
              <a:rPr lang="en-US" altLang="en-US" sz="2800"/>
              <a:t>tensible </a:t>
            </a:r>
            <a:r>
              <a:rPr lang="en-US" altLang="en-US" sz="2800" u="sng"/>
              <a:t>S</a:t>
            </a:r>
            <a:r>
              <a:rPr lang="en-US" altLang="en-US" sz="2800"/>
              <a:t>tylesheet </a:t>
            </a:r>
            <a:r>
              <a:rPr lang="en-US" altLang="en-US" sz="2800" u="sng"/>
              <a:t>L</a:t>
            </a:r>
            <a:r>
              <a:rPr lang="en-US" altLang="en-US" sz="2800"/>
              <a:t>anguage – </a:t>
            </a:r>
            <a:r>
              <a:rPr lang="en-US" altLang="en-US" sz="2800" u="sng"/>
              <a:t>T</a:t>
            </a:r>
            <a:r>
              <a:rPr lang="en-US" altLang="en-US" sz="2800"/>
              <a:t>ransform.</a:t>
            </a:r>
            <a:br>
              <a:rPr lang="en-US" altLang="en-US" sz="2800"/>
            </a:br>
            <a:endParaRPr lang="en-US" altLang="en-US" sz="1000"/>
          </a:p>
          <a:p>
            <a:pPr eaLnBrk="1" hangingPunct="1"/>
            <a:r>
              <a:rPr lang="en-US" altLang="en-US" sz="2800"/>
              <a:t>Designed to transform an input XML parse tree  into a parse tree for the output—often XML or HTML.</a:t>
            </a:r>
            <a:br>
              <a:rPr lang="en-US" altLang="en-US" sz="2800"/>
            </a:br>
            <a:endParaRPr lang="en-US" altLang="en-US" sz="1000"/>
          </a:p>
          <a:p>
            <a:pPr eaLnBrk="1" hangingPunct="1"/>
            <a:r>
              <a:rPr lang="en-US" altLang="en-US" sz="2800"/>
              <a:t>The transformations are defined as templates in a style sheet, with extension xsl.</a:t>
            </a:r>
            <a:br>
              <a:rPr lang="en-US" altLang="en-US" sz="2800"/>
            </a:br>
            <a:endParaRPr lang="en-US" altLang="en-US" sz="1000"/>
          </a:p>
          <a:p>
            <a:pPr eaLnBrk="1" hangingPunct="1"/>
            <a:r>
              <a:rPr lang="en-US" altLang="en-US" sz="2800"/>
              <a:t>.Net provides several classes to support this operation.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>
            <a:extLst>
              <a:ext uri="{FF2B5EF4-FFF2-40B4-BE49-F238E27FC236}">
                <a16:creationId xmlns:a16="http://schemas.microsoft.com/office/drawing/2014/main" id="{81F6C539-B50A-4BB2-B6BF-539C68D1B6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XSLT Template Processing</a:t>
            </a: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ABC831BE-33E0-41FC-9B9D-F440884DA3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en-US" sz="2300" dirty="0">
                <a:latin typeface="Courier New" charset="0"/>
              </a:rPr>
              <a:t>&lt;</a:t>
            </a:r>
            <a:r>
              <a:rPr lang="en-US" altLang="en-US" sz="2300" dirty="0" err="1">
                <a:latin typeface="Courier New" charset="0"/>
              </a:rPr>
              <a:t>xsl:template</a:t>
            </a:r>
            <a:r>
              <a:rPr lang="en-US" altLang="en-US" sz="2300" dirty="0">
                <a:latin typeface="Courier New" charset="0"/>
              </a:rPr>
              <a:t> match=XPath expression&gt;</a:t>
            </a:r>
            <a:br>
              <a:rPr lang="en-US" altLang="en-US" sz="2300" dirty="0">
                <a:latin typeface="Courier New" charset="0"/>
              </a:rPr>
            </a:br>
            <a:r>
              <a:rPr lang="en-US" altLang="en-US" sz="2300" dirty="0">
                <a:latin typeface="Courier New" charset="0"/>
              </a:rPr>
              <a:t>	// processing defined for the</a:t>
            </a:r>
            <a:br>
              <a:rPr lang="en-US" altLang="en-US" sz="2300" dirty="0">
                <a:latin typeface="Courier New" charset="0"/>
              </a:rPr>
            </a:br>
            <a:r>
              <a:rPr lang="en-US" altLang="en-US" sz="2300" dirty="0">
                <a:latin typeface="Courier New" charset="0"/>
              </a:rPr>
              <a:t>	// matching node set</a:t>
            </a:r>
            <a:br>
              <a:rPr lang="en-US" altLang="en-US" sz="2300" dirty="0">
                <a:latin typeface="Courier New" charset="0"/>
              </a:rPr>
            </a:br>
            <a:r>
              <a:rPr lang="en-US" altLang="en-US" sz="2300" dirty="0">
                <a:latin typeface="Courier New" charset="0"/>
              </a:rPr>
              <a:t>&lt;/</a:t>
            </a:r>
            <a:r>
              <a:rPr lang="en-US" altLang="en-US" sz="2300" dirty="0" err="1">
                <a:latin typeface="Courier New" charset="0"/>
              </a:rPr>
              <a:t>xsl:template</a:t>
            </a:r>
            <a:r>
              <a:rPr lang="en-US" altLang="en-US" sz="2300" dirty="0">
                <a:latin typeface="Courier New" charset="0"/>
              </a:rPr>
              <a:t>&gt;</a:t>
            </a:r>
            <a:br>
              <a:rPr lang="en-US" altLang="en-US" dirty="0">
                <a:latin typeface="Courier New" charset="0"/>
              </a:rPr>
            </a:br>
            <a:endParaRPr lang="en-US" altLang="en-US" sz="600" dirty="0">
              <a:latin typeface="Courier New" charset="0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en-US" sz="2300" dirty="0"/>
              <a:t>Processing consists of: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altLang="en-US" sz="1900" dirty="0"/>
              <a:t>Literals that are sent directly to the output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altLang="en-US" sz="1900" dirty="0"/>
              <a:t>Templates with their results sent to the output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endParaRPr lang="en-US" altLang="en-US" sz="600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en-US" sz="2300" dirty="0"/>
              <a:t>An XSLT stylesheet can have an arbitrary number of templates.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US" altLang="en-US" sz="700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en-US" sz="2300" dirty="0"/>
              <a:t>Templates are processed at two points in time: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altLang="en-US" sz="1900" dirty="0"/>
              <a:t>When the transformation is first invoked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altLang="en-US" sz="1900" dirty="0"/>
              <a:t>Whenever </a:t>
            </a:r>
            <a:r>
              <a:rPr lang="en-US" altLang="en-US" sz="1900" dirty="0">
                <a:latin typeface="Courier New" charset="0"/>
              </a:rPr>
              <a:t>&lt;</a:t>
            </a:r>
            <a:r>
              <a:rPr lang="en-US" altLang="en-US" sz="1900" dirty="0" err="1">
                <a:latin typeface="Courier New" charset="0"/>
              </a:rPr>
              <a:t>xsl:apply-templates</a:t>
            </a:r>
            <a:r>
              <a:rPr lang="en-US" altLang="en-US" sz="1900" dirty="0">
                <a:latin typeface="Courier New" charset="0"/>
              </a:rPr>
              <a:t> /&gt;</a:t>
            </a:r>
            <a:r>
              <a:rPr lang="en-US" altLang="en-US" sz="1900" dirty="0"/>
              <a:t> is encountered during processing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>
            <a:extLst>
              <a:ext uri="{FF2B5EF4-FFF2-40B4-BE49-F238E27FC236}">
                <a16:creationId xmlns:a16="http://schemas.microsoft.com/office/drawing/2014/main" id="{E188AA29-2B40-4F51-BB45-A7D6E22F0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apply-templates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29602AE8-24EA-4801-994A-E17F738D8E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latin typeface="Courier New" panose="02070309020205020404" pitchFamily="49" charset="0"/>
              </a:rPr>
              <a:t>&lt;xsl:apply-templates /&gt;</a:t>
            </a:r>
          </a:p>
          <a:p>
            <a:pPr eaLnBrk="1" hangingPunct="1"/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3200"/>
              <a:t>The current selection is matched against all templates in the stylesheet.</a:t>
            </a:r>
          </a:p>
          <a:p>
            <a:pPr eaLnBrk="1" hangingPunct="1"/>
            <a:r>
              <a:rPr lang="en-US" altLang="en-US" sz="3200"/>
              <a:t>Each match executes the matching template’s processing.</a:t>
            </a:r>
          </a:p>
          <a:p>
            <a:pPr eaLnBrk="1" hangingPunct="1"/>
            <a:r>
              <a:rPr lang="en-US" altLang="en-US" sz="3200"/>
              <a:t>The results are sent to the output.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C4482C42-6FC9-4E43-B4FC-B21742C731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Introduction to XML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59AD88E-74D0-430B-9E59-D2C2A818EE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XML is a tagged markup language designed to describe data: </a:t>
            </a:r>
            <a:r>
              <a:rPr lang="en-US" altLang="en-US" sz="2800">
                <a:hlinkClick r:id="rId3" action="ppaction://hlinkfile"/>
              </a:rPr>
              <a:t>LectureNote.xml</a:t>
            </a:r>
            <a:br>
              <a:rPr lang="en-US" altLang="en-US" sz="2800"/>
            </a:br>
            <a:endParaRPr lang="en-US" altLang="en-US" sz="1400"/>
          </a:p>
          <a:p>
            <a:pPr eaLnBrk="1" hangingPunct="1"/>
            <a:r>
              <a:rPr lang="en-US" altLang="en-US" sz="2800"/>
              <a:t>XML has only a couple of predefined tags.</a:t>
            </a:r>
          </a:p>
          <a:p>
            <a:pPr lvl="1" eaLnBrk="1" hangingPunct="1"/>
            <a:r>
              <a:rPr lang="en-US" altLang="en-US" sz="2400"/>
              <a:t>All the rest are defined by the document designer.</a:t>
            </a:r>
          </a:p>
          <a:p>
            <a:pPr lvl="1" eaLnBrk="1" hangingPunct="1"/>
            <a:r>
              <a:rPr lang="en-US" altLang="en-US" sz="2400"/>
              <a:t>XML can be used to create languages.</a:t>
            </a:r>
            <a:br>
              <a:rPr lang="en-US" altLang="en-US" sz="2400"/>
            </a:br>
            <a:endParaRPr lang="en-US" altLang="en-US" sz="1400"/>
          </a:p>
          <a:p>
            <a:pPr eaLnBrk="1" hangingPunct="1"/>
            <a:r>
              <a:rPr lang="en-US" altLang="en-US" sz="2800"/>
              <a:t>XML is commonly used to:</a:t>
            </a:r>
          </a:p>
          <a:p>
            <a:pPr lvl="1" eaLnBrk="1" hangingPunct="1"/>
            <a:r>
              <a:rPr lang="en-US" altLang="en-US" sz="2400"/>
              <a:t>Define data structures</a:t>
            </a:r>
          </a:p>
          <a:p>
            <a:pPr lvl="1" eaLnBrk="1" hangingPunct="1"/>
            <a:r>
              <a:rPr lang="en-US" altLang="en-US" sz="2400"/>
              <a:t>Define messages</a:t>
            </a:r>
          </a:p>
          <a:p>
            <a:pPr lvl="1" eaLnBrk="1" hangingPunct="1"/>
            <a:r>
              <a:rPr lang="en-US" altLang="en-US" sz="2400"/>
              <a:t>Create web pages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>
            <a:extLst>
              <a:ext uri="{FF2B5EF4-FFF2-40B4-BE49-F238E27FC236}">
                <a16:creationId xmlns:a16="http://schemas.microsoft.com/office/drawing/2014/main" id="{9A05882C-DEF6-4F67-BE62-345BDF45E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for-each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B8D8EDD8-DE13-463B-A870-B68AFDBF58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latin typeface="Courier New" panose="02070309020205020404" pitchFamily="49" charset="0"/>
              </a:rPr>
              <a:t>&lt;xsl:for-each select=XPath expression&gt;</a:t>
            </a:r>
            <a:br>
              <a:rPr lang="en-US" altLang="en-US" sz="3200">
                <a:latin typeface="Courier New" panose="02070309020205020404" pitchFamily="49" charset="0"/>
              </a:rPr>
            </a:br>
            <a:r>
              <a:rPr lang="en-US" altLang="en-US" sz="3200">
                <a:latin typeface="Courier New" panose="02070309020205020404" pitchFamily="49" charset="0"/>
              </a:rPr>
              <a:t>	</a:t>
            </a:r>
            <a:r>
              <a:rPr lang="en-US" altLang="en-US" sz="3200"/>
              <a:t>// processing for selections</a:t>
            </a:r>
            <a:br>
              <a:rPr lang="en-US" altLang="en-US" sz="3200"/>
            </a:br>
            <a:r>
              <a:rPr lang="en-US" altLang="en-US" sz="3200">
                <a:latin typeface="Courier New" panose="02070309020205020404" pitchFamily="49" charset="0"/>
              </a:rPr>
              <a:t>&lt;/xsl:for-each&gt;</a:t>
            </a:r>
          </a:p>
          <a:p>
            <a:pPr eaLnBrk="1" hangingPunct="1"/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3200"/>
              <a:t>Each element of the matching node set is processed according to the body of the template.</a:t>
            </a:r>
          </a:p>
          <a:p>
            <a:pPr eaLnBrk="1" hangingPunct="1"/>
            <a:r>
              <a:rPr lang="en-US" altLang="en-US" sz="3200"/>
              <a:t>Results are sent to the output.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>
            <a:extLst>
              <a:ext uri="{FF2B5EF4-FFF2-40B4-BE49-F238E27FC236}">
                <a16:creationId xmlns:a16="http://schemas.microsoft.com/office/drawing/2014/main" id="{9AAC5D26-2E5F-4BD6-B6FA-F903DB03D5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value-of Template Instruction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3FFF862C-C2B5-48EA-8FB4-45BA1F2194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latin typeface="Courier New" panose="02070309020205020404" pitchFamily="49" charset="0"/>
              </a:rPr>
              <a:t>&lt;xsl:value-of select=XPath expression /&gt;</a:t>
            </a:r>
            <a:br>
              <a:rPr lang="en-US" altLang="en-US" sz="3200">
                <a:latin typeface="Courier New" panose="02070309020205020404" pitchFamily="49" charset="0"/>
              </a:rPr>
            </a:b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3200"/>
              <a:t>Returns the value of the selected node</a:t>
            </a:r>
          </a:p>
          <a:p>
            <a:pPr eaLnBrk="1" hangingPunct="1"/>
            <a:r>
              <a:rPr lang="en-US" altLang="en-US" sz="3200"/>
              <a:t>The selection is from the context defined by the template selection (see previous slide).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>
            <a:extLst>
              <a:ext uri="{FF2B5EF4-FFF2-40B4-BE49-F238E27FC236}">
                <a16:creationId xmlns:a16="http://schemas.microsoft.com/office/drawing/2014/main" id="{56AB1AE8-6688-46FB-99A1-1E17EF91CF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Example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F1700066-5852-444F-94E0-55281AC3D7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The links, below, refer to an example of XSLT processing, executed on a web server, to render a web page based on contents of an XML file:</a:t>
            </a:r>
          </a:p>
          <a:p>
            <a:pPr lvl="1" eaLnBrk="1" hangingPunct="1"/>
            <a:r>
              <a:rPr lang="en-US" altLang="en-US" sz="1800">
                <a:hlinkClick r:id="rId3"/>
              </a:rPr>
              <a:t>www.ecs.syr.edu/faculty/fawcett/handouts/cse686/code/XSLTdemo/XSLTdemo.aspx</a:t>
            </a:r>
            <a:endParaRPr lang="en-US" altLang="en-US" sz="1800"/>
          </a:p>
          <a:p>
            <a:pPr lvl="1" eaLnBrk="1" hangingPunct="1"/>
            <a:r>
              <a:rPr lang="en-US" altLang="en-US" sz="1800">
                <a:hlinkClick r:id="rId4"/>
              </a:rPr>
              <a:t>www.ecs.syr.edu/faculty/fawcett/handouts/cse686/code/XSLTdemo/XSLTFile.xsl</a:t>
            </a:r>
            <a:endParaRPr lang="en-US" altLang="en-US" sz="1800"/>
          </a:p>
          <a:p>
            <a:pPr lvl="1" eaLnBrk="1" hangingPunct="1"/>
            <a:r>
              <a:rPr lang="en-US" altLang="en-US" sz="1800">
                <a:hlinkClick r:id="rId5"/>
              </a:rPr>
              <a:t>www.ecs.syr.edu/faculty/fawcett/handouts/cse686/code/XSLTdemo/XMLFile_NoStyleLink.xml</a:t>
            </a:r>
            <a:endParaRPr lang="en-US" altLang="en-US" sz="1800"/>
          </a:p>
          <a:p>
            <a:pPr eaLnBrk="1" hangingPunct="1"/>
            <a:r>
              <a:rPr lang="en-US" altLang="en-US" sz="2000"/>
              <a:t>Other references for XSLT</a:t>
            </a:r>
          </a:p>
          <a:p>
            <a:pPr lvl="1" eaLnBrk="1" hangingPunct="1"/>
            <a:r>
              <a:rPr lang="en-US" altLang="en-US" sz="1800">
                <a:hlinkClick r:id="rId6"/>
              </a:rPr>
              <a:t>www.w3schools.com/xsl/xsl_languages.asp</a:t>
            </a:r>
            <a:endParaRPr lang="en-US" altLang="en-US" sz="1800"/>
          </a:p>
          <a:p>
            <a:pPr lvl="1" eaLnBrk="1" hangingPunct="1"/>
            <a:r>
              <a:rPr lang="en-US" altLang="en-US" sz="1800">
                <a:hlinkClick r:id="rId7"/>
              </a:rPr>
              <a:t>http://www.zvon.org/xxl/XSLTutorial/Books/Book1/</a:t>
            </a:r>
            <a:endParaRPr lang="en-US" altLang="en-US" sz="1800"/>
          </a:p>
          <a:p>
            <a:pPr lvl="1" eaLnBrk="1" hangingPunct="1"/>
            <a:r>
              <a:rPr lang="en-US" altLang="en-US" sz="1800">
                <a:hlinkClick r:id="rId8"/>
              </a:rPr>
              <a:t>http://directory.google.com/Top/Computers/Data_Formats/Markup_Languages/XML/Style_Sheets/XSL/FAQs,_Help,_and_Tutorials/</a:t>
            </a:r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0E39DF-B4F9-4A67-852F-B73AA3D080B1}"/>
              </a:ext>
            </a:extLst>
          </p:cNvPr>
          <p:cNvSpPr txBox="1"/>
          <p:nvPr/>
        </p:nvSpPr>
        <p:spPr>
          <a:xfrm>
            <a:off x="4114800" y="22860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:a16="http://schemas.microsoft.com/office/drawing/2014/main" id="{D53A1423-2961-45CD-96F7-30DC6FBA8C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Validation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323B3AA-3479-463F-AAEE-1B4A523884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 be correct XML a set of markup needs only to be well formed; see </a:t>
            </a:r>
            <a:r>
              <a:rPr lang="en-US" altLang="en-US">
                <a:hlinkClick r:id="rId3" action="ppaction://hlinksldjump"/>
              </a:rPr>
              <a:t>Well-Formed XML</a:t>
            </a:r>
            <a:r>
              <a:rPr lang="en-US" altLang="en-US"/>
              <a:t>.</a:t>
            </a:r>
            <a:br>
              <a:rPr lang="en-US" altLang="en-US"/>
            </a:br>
            <a:endParaRPr lang="en-US" altLang="en-US" sz="1200"/>
          </a:p>
          <a:p>
            <a:pPr eaLnBrk="1" hangingPunct="1"/>
            <a:r>
              <a:rPr lang="en-US" altLang="en-US"/>
              <a:t>To determine if an XML document belongs to some document type, XML uses either:</a:t>
            </a:r>
          </a:p>
          <a:p>
            <a:pPr lvl="1" eaLnBrk="1" hangingPunct="1"/>
            <a:r>
              <a:rPr lang="en-US" altLang="en-US"/>
              <a:t>Document Type Definition (DTD)</a:t>
            </a:r>
          </a:p>
          <a:p>
            <a:pPr lvl="1" eaLnBrk="1" hangingPunct="1"/>
            <a:r>
              <a:rPr lang="en-US" altLang="en-US"/>
              <a:t>XML Schema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XML that satisfies a Schema or DTD is said to be valid.</a:t>
            </a:r>
            <a:br>
              <a:rPr lang="en-US" altLang="en-US"/>
            </a:br>
            <a:endParaRPr lang="en-US" altLang="en-US" sz="1200"/>
          </a:p>
          <a:p>
            <a:pPr eaLnBrk="1" hangingPunct="1"/>
            <a:r>
              <a:rPr lang="en-US" altLang="en-US"/>
              <a:t>DTDs and Schemas define allowable tags, attributes, and value types, and may also specify where these may occur in the document structure.</a:t>
            </a:r>
          </a:p>
          <a:p>
            <a:pPr lvl="1" eaLnBrk="1" hangingPunct="1"/>
            <a:r>
              <a:rPr lang="en-US" altLang="en-US"/>
              <a:t>XML schemas are written in XML; DTDs are not.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>
            <a:extLst>
              <a:ext uri="{FF2B5EF4-FFF2-40B4-BE49-F238E27FC236}">
                <a16:creationId xmlns:a16="http://schemas.microsoft.com/office/drawing/2014/main" id="{F2E42195-8FEF-407A-8AE8-F91F86532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XML Element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39D09C7-A377-4303-A4DA-1692809475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Elements are building blocks for XML documents.</a:t>
            </a:r>
            <a:br>
              <a:rPr lang="en-US" altLang="en-US" sz="1400"/>
            </a:br>
            <a:endParaRPr lang="en-US" altLang="en-US" sz="800"/>
          </a:p>
          <a:p>
            <a:pPr eaLnBrk="1" hangingPunct="1"/>
            <a:r>
              <a:rPr lang="en-US" altLang="en-US" sz="2800"/>
              <a:t>Element sytax:</a:t>
            </a:r>
          </a:p>
          <a:p>
            <a:pPr lvl="1" eaLnBrk="1" hangingPunct="1"/>
            <a:r>
              <a:rPr lang="en-US" altLang="en-US" sz="2200"/>
              <a:t>Elements are composed of tags, attributes, and a body:</a:t>
            </a:r>
            <a:br>
              <a:rPr lang="en-US" altLang="en-US" sz="2200"/>
            </a:br>
            <a:r>
              <a:rPr lang="en-US" altLang="en-US" sz="2200">
                <a:latin typeface="Courier New" panose="02070309020205020404" pitchFamily="49" charset="0"/>
              </a:rPr>
              <a:t>&lt;tag *[attribName=“value”]&gt;body&lt;/tag&gt;</a:t>
            </a:r>
            <a:br>
              <a:rPr lang="en-US" altLang="en-US" sz="2200"/>
            </a:br>
            <a:r>
              <a:rPr lang="en-US" altLang="en-US" sz="2200"/>
              <a:t>example:</a:t>
            </a:r>
            <a:br>
              <a:rPr lang="en-US" altLang="en-US" sz="2200"/>
            </a:br>
            <a:r>
              <a:rPr lang="en-US" altLang="en-US" sz="2200">
                <a:latin typeface="Courier New" panose="02070309020205020404" pitchFamily="49" charset="0"/>
              </a:rPr>
              <a:t>&lt;book author=“Prosise”&gt;Programming .Net&lt;/book&gt;</a:t>
            </a:r>
          </a:p>
          <a:p>
            <a:pPr lvl="1" eaLnBrk="1" hangingPunct="1"/>
            <a:r>
              <a:rPr lang="en-US" altLang="en-US" sz="2200"/>
              <a:t>All parts of the element are Unicode text.</a:t>
            </a:r>
          </a:p>
          <a:p>
            <a:pPr lvl="1" eaLnBrk="1" hangingPunct="1"/>
            <a:r>
              <a:rPr lang="en-US" altLang="en-US" sz="2200"/>
              <a:t>Body may contain both plain text and markup, e.g., lower-level elements.</a:t>
            </a:r>
          </a:p>
          <a:p>
            <a:pPr lvl="1" eaLnBrk="1" hangingPunct="1"/>
            <a:r>
              <a:rPr lang="en-US" altLang="en-US" sz="2200"/>
              <a:t>Tags and attributes are case sensitive and user defined.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>
            <a:extLst>
              <a:ext uri="{FF2B5EF4-FFF2-40B4-BE49-F238E27FC236}">
                <a16:creationId xmlns:a16="http://schemas.microsoft.com/office/drawing/2014/main" id="{9A6291CF-CFCB-44C2-A7C5-346B07B071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Element Naming Rules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CE8E9A1-4F5F-4F83-B209-53ACECE8B5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XML names are composed of Unicode characters.</a:t>
            </a:r>
          </a:p>
          <a:p>
            <a:pPr lvl="1" eaLnBrk="1" hangingPunct="1"/>
            <a:r>
              <a:rPr lang="en-US" altLang="en-US" sz="2400"/>
              <a:t>Tag names must begin with a letter or underscore.</a:t>
            </a:r>
          </a:p>
          <a:p>
            <a:pPr lvl="1" eaLnBrk="1" hangingPunct="1"/>
            <a:r>
              <a:rPr lang="en-US" altLang="en-US" sz="2400"/>
              <a:t>Other tag name characters may contain characters, underscores, digits, hyphens, and periods.</a:t>
            </a:r>
          </a:p>
          <a:p>
            <a:pPr lvl="1" eaLnBrk="1" hangingPunct="1"/>
            <a:r>
              <a:rPr lang="en-US" altLang="en-US" sz="2400"/>
              <a:t>Names may contain neither spaces nor start with the string “xml” or any case variant of “xml”.</a:t>
            </a:r>
          </a:p>
          <a:p>
            <a:pPr lvl="1" eaLnBrk="1" hangingPunct="1"/>
            <a:r>
              <a:rPr lang="en-US" altLang="en-US" sz="2400"/>
              <a:t>Attribute names follow the same rules as tag names and are also required to be unique within the tag in which they are embedded.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>
            <a:extLst>
              <a:ext uri="{FF2B5EF4-FFF2-40B4-BE49-F238E27FC236}">
                <a16:creationId xmlns:a16="http://schemas.microsoft.com/office/drawing/2014/main" id="{0F27E9DE-7E0B-4EC1-AA64-350987035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Element Body Rules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95C1545-5FE1-4A03-8586-36F9C2B0F3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Element bodies may contain plain text or markup or both.</a:t>
            </a:r>
          </a:p>
          <a:p>
            <a:pPr lvl="1" eaLnBrk="1" hangingPunct="1"/>
            <a:r>
              <a:rPr lang="en-US" altLang="en-US" sz="2400"/>
              <a:t>By plain text, we mean character strings with no markup.</a:t>
            </a:r>
          </a:p>
          <a:p>
            <a:pPr lvl="1" eaLnBrk="1" hangingPunct="1"/>
            <a:r>
              <a:rPr lang="en-US" altLang="en-US" sz="2400"/>
              <a:t>Markup is text with embedded markup characters:</a:t>
            </a:r>
          </a:p>
          <a:p>
            <a:pPr lvl="2" eaLnBrk="1" hangingPunct="1"/>
            <a:r>
              <a:rPr lang="en-US" altLang="en-US" sz="2000"/>
              <a:t>&amp; &lt; &gt; ‘ and “</a:t>
            </a:r>
          </a:p>
          <a:p>
            <a:pPr lvl="1" eaLnBrk="1" hangingPunct="1"/>
            <a:r>
              <a:rPr lang="en-US" altLang="en-US" sz="2400"/>
              <a:t>Elements may also contain CDATA sections, designed to support text including large sections of markup characters but not interpreted as markup:</a:t>
            </a:r>
          </a:p>
          <a:p>
            <a:pPr lvl="2" eaLnBrk="1" hangingPunct="1"/>
            <a:r>
              <a:rPr lang="en-US" altLang="en-US" sz="2000"/>
              <a:t>&lt;! [CDATA[ … ]]&gt;</a:t>
            </a:r>
          </a:p>
          <a:p>
            <a:pPr lvl="2" eaLnBrk="1" hangingPunct="1"/>
            <a:r>
              <a:rPr lang="en-US" altLang="en-US" sz="2000"/>
              <a:t>These cannot be used to carry binary data.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>
            <a:extLst>
              <a:ext uri="{FF2B5EF4-FFF2-40B4-BE49-F238E27FC236}">
                <a16:creationId xmlns:a16="http://schemas.microsoft.com/office/drawing/2014/main" id="{6D15A2D1-ABE5-4A98-A193-9F0EA82BE3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Illegal Characters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1975A21-8932-4B06-B311-9500F5F76E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Certain characters are reserved for markup and are illegal in names and payload text:</a:t>
            </a:r>
            <a:br>
              <a:rPr lang="en-US" altLang="en-US" sz="1200"/>
            </a:br>
            <a:br>
              <a:rPr lang="en-US" altLang="en-US" sz="1200"/>
            </a:br>
            <a:r>
              <a:rPr lang="en-US" altLang="en-US"/>
              <a:t> 	    &amp;lt;		&lt;	less than</a:t>
            </a:r>
            <a:br>
              <a:rPr lang="en-US" altLang="en-US"/>
            </a:br>
            <a:r>
              <a:rPr lang="en-US" altLang="en-US"/>
              <a:t> 	    &amp;gt;		&gt;	greater than</a:t>
            </a:r>
            <a:br>
              <a:rPr lang="en-US" altLang="en-US"/>
            </a:br>
            <a:r>
              <a:rPr lang="en-US" altLang="en-US"/>
              <a:t> 	    &amp;amp;	&amp;	ampersand </a:t>
            </a:r>
            <a:br>
              <a:rPr lang="en-US" altLang="en-US"/>
            </a:br>
            <a:r>
              <a:rPr lang="en-US" altLang="en-US"/>
              <a:t> 	    &amp;apos;	‘	apostrophe</a:t>
            </a:r>
            <a:br>
              <a:rPr lang="en-US" altLang="en-US"/>
            </a:br>
            <a:r>
              <a:rPr lang="en-US" altLang="en-US"/>
              <a:t> 	    &amp;quot;	“	quotation mark</a:t>
            </a:r>
            <a:br>
              <a:rPr lang="en-US" altLang="en-US"/>
            </a:br>
            <a:endParaRPr lang="en-US" altLang="en-US"/>
          </a:p>
          <a:p>
            <a:pPr eaLnBrk="1" hangingPunct="1"/>
            <a:r>
              <a:rPr lang="en-US" altLang="en-US"/>
              <a:t>We represent them in plain text with the escape sequences shown on the left, e.g.: &amp;lt; if we want a “less than” character in payload text.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E3E41140-A54E-497F-933C-5AA33EE612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/>
              <a:t>XML Structure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EA67323-5384-49A5-98D6-774DC65509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An XML document is defined by a standard opening processing instruction: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altLang="en-US" dirty="0">
                <a:latin typeface="Courier New" charset="0"/>
              </a:rPr>
              <a:t>&lt;?xml version=“1.0”?&gt;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Processing instructions and comments are the only XML tags that are not closed (see next page)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The XML body starts with a single root element.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An element is text of the form:</a:t>
            </a:r>
            <a:br>
              <a:rPr lang="en-US" altLang="en-US" dirty="0"/>
            </a:br>
            <a:br>
              <a:rPr lang="en-US" altLang="en-US" sz="1200" dirty="0"/>
            </a:br>
            <a:r>
              <a:rPr lang="en-US" altLang="en-US" sz="1800" dirty="0">
                <a:latin typeface="Courier New" charset="0"/>
              </a:rPr>
              <a:t>&lt;</a:t>
            </a:r>
            <a:r>
              <a:rPr lang="en-US" altLang="en-US" sz="1800" dirty="0" err="1">
                <a:latin typeface="Courier New" charset="0"/>
              </a:rPr>
              <a:t>someTag</a:t>
            </a:r>
            <a:r>
              <a:rPr lang="en-US" altLang="en-US" sz="1800" dirty="0">
                <a:latin typeface="Courier New" charset="0"/>
              </a:rPr>
              <a:t> </a:t>
            </a:r>
            <a:r>
              <a:rPr lang="en-US" altLang="en-US" sz="1800" dirty="0" err="1">
                <a:latin typeface="Courier New" charset="0"/>
              </a:rPr>
              <a:t>anAttribute</a:t>
            </a:r>
            <a:r>
              <a:rPr lang="en-US" altLang="en-US" sz="1800" dirty="0">
                <a:latin typeface="Courier New" charset="0"/>
              </a:rPr>
              <a:t>=“</a:t>
            </a:r>
            <a:r>
              <a:rPr lang="en-US" altLang="en-US" sz="1800" dirty="0" err="1">
                <a:latin typeface="Courier New" charset="0"/>
              </a:rPr>
              <a:t>someValue</a:t>
            </a:r>
            <a:r>
              <a:rPr lang="en-US" altLang="en-US" sz="1800" dirty="0">
                <a:latin typeface="Courier New" charset="0"/>
              </a:rPr>
              <a:t>”&gt;payload text&lt;/</a:t>
            </a:r>
            <a:r>
              <a:rPr lang="en-US" altLang="en-US" sz="1800" dirty="0" err="1">
                <a:latin typeface="Courier New" charset="0"/>
              </a:rPr>
              <a:t>someTag</a:t>
            </a:r>
            <a:r>
              <a:rPr lang="en-US" altLang="en-US" sz="1800" dirty="0">
                <a:latin typeface="Courier New" charset="0"/>
              </a:rPr>
              <a:t>&gt;</a:t>
            </a:r>
            <a:br>
              <a:rPr lang="en-US" altLang="en-US" sz="1000" dirty="0">
                <a:latin typeface="Courier New" charset="0"/>
              </a:rPr>
            </a:br>
            <a:br>
              <a:rPr lang="en-US" altLang="en-US" sz="1000" dirty="0">
                <a:latin typeface="Courier New" charset="0"/>
              </a:rPr>
            </a:br>
            <a:r>
              <a:rPr lang="en-US" altLang="en-US" dirty="0"/>
              <a:t>where the payload may be one or more child elements or simply text or both.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Comments take the form:</a:t>
            </a:r>
            <a:br>
              <a:rPr lang="en-US" altLang="en-US" dirty="0"/>
            </a:br>
            <a:br>
              <a:rPr lang="en-US" altLang="en-US" sz="1200" dirty="0"/>
            </a:br>
            <a:r>
              <a:rPr lang="en-US" altLang="en-US" dirty="0"/>
              <a:t> 	</a:t>
            </a:r>
            <a:r>
              <a:rPr lang="en-US" altLang="en-US" dirty="0">
                <a:latin typeface="Courier New" charset="0"/>
              </a:rPr>
              <a:t>&lt;!-- a comment --&gt;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YR-ENG Template 1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R-ENG Template 1" id="{ED5A1B45-0088-364A-842E-57D2F08FC999}" vid="{189CC797-3EDE-C14C-B5A8-19E6E7008415}"/>
    </a:ext>
  </a:extLst>
</a:theme>
</file>

<file path=ppt/theme/theme2.xml><?xml version="1.0" encoding="utf-8"?>
<a:theme xmlns:a="http://schemas.openxmlformats.org/drawingml/2006/main" name="1_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SYR-ENG Template 1</Template>
  <TotalTime>4905</TotalTime>
  <Words>1605</Words>
  <Application>Microsoft Office PowerPoint</Application>
  <PresentationFormat>On-screen Show (4:3)</PresentationFormat>
  <Paragraphs>282</Paragraphs>
  <Slides>33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Courier New</vt:lpstr>
      <vt:lpstr>Scala OT</vt:lpstr>
      <vt:lpstr>ScalaOT</vt:lpstr>
      <vt:lpstr>ScalaSansLF-Regular</vt:lpstr>
      <vt:lpstr>ScalaSansOT</vt:lpstr>
      <vt:lpstr>Wingdings</vt:lpstr>
      <vt:lpstr>SYR-ENG Template 1</vt:lpstr>
      <vt:lpstr>1_Clarity</vt:lpstr>
      <vt:lpstr>Visio</vt:lpstr>
      <vt:lpstr>XML, XPath, and XSLT</vt:lpstr>
      <vt:lpstr>Topics</vt:lpstr>
      <vt:lpstr>Introduction to XML</vt:lpstr>
      <vt:lpstr>Validation</vt:lpstr>
      <vt:lpstr>XML Element</vt:lpstr>
      <vt:lpstr>Element Naming Rules</vt:lpstr>
      <vt:lpstr>Element Body Rules</vt:lpstr>
      <vt:lpstr>Illegal Characters</vt:lpstr>
      <vt:lpstr>XML Structure</vt:lpstr>
      <vt:lpstr>Well-Formed XML</vt:lpstr>
      <vt:lpstr>CDATA</vt:lpstr>
      <vt:lpstr>XML Documents</vt:lpstr>
      <vt:lpstr>Processing Instructions</vt:lpstr>
      <vt:lpstr>Namespaces</vt:lpstr>
      <vt:lpstr>Example</vt:lpstr>
      <vt:lpstr>XML Node Structure</vt:lpstr>
      <vt:lpstr>XML Parse Tree</vt:lpstr>
      <vt:lpstr>XML Presentation</vt:lpstr>
      <vt:lpstr>Introduction to XPath</vt:lpstr>
      <vt:lpstr>XPath Components</vt:lpstr>
      <vt:lpstr>XPath Node Set Functions</vt:lpstr>
      <vt:lpstr>XPath String Functions</vt:lpstr>
      <vt:lpstr>Other XPath Functions</vt:lpstr>
      <vt:lpstr>XPath Expressions</vt:lpstr>
      <vt:lpstr>XPath Axes</vt:lpstr>
      <vt:lpstr>Axes Examples</vt:lpstr>
      <vt:lpstr>Introduction to XSLT</vt:lpstr>
      <vt:lpstr>XSLT Template Processing</vt:lpstr>
      <vt:lpstr>apply-templates</vt:lpstr>
      <vt:lpstr>for-each</vt:lpstr>
      <vt:lpstr>value-of Template Instruction</vt:lpstr>
      <vt:lpstr>Example</vt:lpstr>
      <vt:lpstr>PowerPoint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Extensible Markup Language XML</dc:title>
  <dc:creator>Jim Fawcett</dc:creator>
  <cp:lastModifiedBy>James Fawcett</cp:lastModifiedBy>
  <cp:revision>47</cp:revision>
  <dcterms:created xsi:type="dcterms:W3CDTF">2002-06-08T23:21:18Z</dcterms:created>
  <dcterms:modified xsi:type="dcterms:W3CDTF">2018-01-17T16:27:16Z</dcterms:modified>
</cp:coreProperties>
</file>