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61" r:id="rId4"/>
    <p:sldId id="262" r:id="rId5"/>
    <p:sldId id="263" r:id="rId6"/>
    <p:sldId id="257" r:id="rId7"/>
    <p:sldId id="259" r:id="rId8"/>
    <p:sldId id="260" r:id="rId9"/>
    <p:sldId id="265" r:id="rId10"/>
    <p:sldId id="267" r:id="rId11"/>
    <p:sldId id="268" r:id="rId12"/>
    <p:sldId id="264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076C-8042-4CF1-BF2A-3D3528B20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96F82-8BB3-417F-9419-23DFF6B13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0B6E6-E35D-4F61-9004-57806DB8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E07D2-0D6B-49AB-A8DC-A4E9CE2D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51743-7B8E-4850-BEA3-A27D710AE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D1C44-137C-46FE-AF51-6843E0F2EC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76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9308E-A65D-47D6-86E0-A81D8116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F1F84-ACC6-4E1A-814B-C3556CFB7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A6338-8C55-480A-B825-2CCB147D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484B9-FB2C-4C23-99CF-59B14F46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D2968-5534-455A-9126-73E2B4B6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5901A-7D7A-483D-8194-6474BC702D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44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A02B10-6F05-4110-9444-F23F9E422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64A602-D5C4-4BCD-8487-5B768781A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57D5B-B7A6-4C99-B0BB-812CDB48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F5B42-DC9C-43C7-8002-8F69F5AF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1A8FE-17D8-4EE4-AB02-38ABD41C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13D7E-2A02-4B69-AD5B-33A5FDF01DF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05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3B8C-2BAF-42CE-A0B8-9E029CBE8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37A37-E455-4B75-9E5E-82CEF1913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1C30C-39B8-4A2C-AA64-843A78A4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62CB5-0174-4E3A-BB86-AD620328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BA7F2-139B-49EF-8473-B23E19750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CE41C-FA94-4C94-BDF7-474E81410E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05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D6E30-EB6B-47A5-A2F6-5D1542F46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D6C6D-99DA-4BFA-893D-DAFDAEE10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DB813-24F9-4206-B401-5516693AD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8934C-347D-4937-B673-640B46FC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5DB19-0C37-42AF-871E-8EBD86D6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F2283-317E-4773-B397-DD8F862D35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52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388F-DBF8-49E5-B157-88F6CF0E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207E3-A3F2-44BA-900C-9943E6B93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85444-3340-4DD7-9D26-EFF2DE4E6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E674-8C0F-4A21-AA9F-7302E1587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179CA-773F-4A4B-8C5E-C8BF5F4E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F0D9E-F87B-4AF8-82D0-2681FD7A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D141-BAB1-4521-B2E3-2413F1763F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76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57321-3497-414F-912F-C350665A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26216-344B-4B0B-94DB-D9B0542B5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A0C7F-B3FD-4BA9-BD51-C42145E3E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4B9A27-2704-4A6A-9791-9358C5068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79E25-636C-4120-9C78-5C0DF29372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85214-C577-4765-A851-E5BEDA19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943A4D-5C99-4706-B12E-49FD6121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5948A5-E3D0-4A03-A30B-F8BF5DC1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30E9D-ADC8-4EFF-A0DA-4FAE069850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6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CEE76-01A9-4FA2-8BFD-DD4F0757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6E97A-0F86-47DD-B861-4D131164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497C0D-EE3C-44DE-B5D8-398D1A5A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34FC2C-3E11-4215-8985-EFDB35F6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69E27-5AE2-49ED-9D2F-2C100CBC00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0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C1C87-F9C1-4659-BC51-56048610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EA334-72EA-4BC6-BF19-34EC0A4C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44545-2C4E-47B5-974A-B3244ADC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CC599-0FF5-42BA-862D-7F790A3967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87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BF6C-A6A4-416F-A987-8F0166F89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3FA2-FAFC-49B8-81FD-871AF4357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863B6-10A5-4A84-A41F-D1619F66C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7B9E8-E736-46BF-A832-DDB4017BA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F7425-1F20-4EC3-9662-C278EADD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366A0-996D-4E01-8901-3ED95772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34F44-7060-4460-A0C7-D0928E30B0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59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76BD-8540-45ED-932C-5D205337E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924CBB-2F66-4950-AA78-B7DB4D22D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D2CAE-B815-49B9-A910-58A4058E4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147A5-2CA7-4122-A545-F6761067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5DC4D-4B70-4E80-BD6C-6B470632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CD376-0753-410E-AFF8-7C6ACC62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EF484-F1CA-4B1F-8DA9-29B0094971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73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AB5252-437E-4D77-8A74-79AB404F2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53042-2AAF-474B-9E71-78199FBE6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FE073-8911-4F65-BE23-341208753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CBA0-CE13-4852-8823-34D9AADE724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1195B-DBA2-4167-B453-5B47D662E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8DD28-AF11-4F86-99F7-475FDC3C4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363712-8719-40AE-8945-23E0373F52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56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A34A2-D063-4FDD-8618-C3AAE1FBB8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3200"/>
              <a:t>Satisfying Open/Closed Principle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2750A55-D761-455C-876E-9DC82EA6DA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2000"/>
              <a:t>Jim Fawcett</a:t>
            </a:r>
          </a:p>
          <a:p>
            <a:r>
              <a:rPr lang="en-US" altLang="en-US" sz="2000"/>
              <a:t>CSE687 – Object Oriented Design</a:t>
            </a:r>
          </a:p>
          <a:p>
            <a:r>
              <a:rPr lang="en-US" altLang="en-US" sz="2000"/>
              <a:t>Spring 2003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BBA64D8-56EA-4262-8C93-FD5273E22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/>
              <a:t>Catalog Prog. </a:t>
            </a:r>
          </a:p>
        </p:txBody>
      </p:sp>
      <p:graphicFrame>
        <p:nvGraphicFramePr>
          <p:cNvPr id="11267" name="Object 3">
            <a:extLst>
              <a:ext uri="{FF2B5EF4-FFF2-40B4-BE49-F238E27FC236}">
                <a16:creationId xmlns:a16="http://schemas.microsoft.com/office/drawing/2014/main" id="{1A604368-C9AC-48F5-ACB4-8AE719F0C0C5}"/>
              </a:ext>
            </a:extLst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0" y="152400"/>
          <a:ext cx="84582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VISIO" r:id="rId3" imgW="9299160" imgH="5749560" progId="Visio.Drawing.6">
                  <p:embed/>
                </p:oleObj>
              </mc:Choice>
              <mc:Fallback>
                <p:oleObj name="VISIO" r:id="rId3" imgW="9299160" imgH="574956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8458200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AutoShape 4">
            <a:extLst>
              <a:ext uri="{FF2B5EF4-FFF2-40B4-BE49-F238E27FC236}">
                <a16:creationId xmlns:a16="http://schemas.microsoft.com/office/drawing/2014/main" id="{E1721EFC-0668-4D79-BC6A-9C153FABC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676400"/>
            <a:ext cx="1295400" cy="457200"/>
          </a:xfrm>
          <a:prstGeom prst="wedgeRoundRectCallout">
            <a:avLst>
              <a:gd name="adj1" fmla="val -140565"/>
              <a:gd name="adj2" fmla="val -55903"/>
              <a:gd name="adj3" fmla="val 16667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latin typeface="Tahoma" panose="020B0604030504040204" pitchFamily="34" charset="0"/>
              </a:rPr>
              <a:t>Hook Class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id="{2BC518EE-4F0E-45C5-A30D-195E0DF06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86600" y="457200"/>
            <a:ext cx="1752600" cy="1143000"/>
          </a:xfrm>
          <a:ln w="76200" cmpd="tri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600"/>
              <a:t>codeDelimiter</a:t>
            </a:r>
            <a:br>
              <a:rPr lang="en-US" altLang="en-US" sz="1600"/>
            </a:br>
            <a:r>
              <a:rPr lang="en-US" altLang="en-US" sz="1600"/>
              <a:t>Template Policy Class</a:t>
            </a:r>
          </a:p>
        </p:txBody>
      </p:sp>
      <p:pic>
        <p:nvPicPr>
          <p:cNvPr id="12291" name="Picture 9">
            <a:extLst>
              <a:ext uri="{FF2B5EF4-FFF2-40B4-BE49-F238E27FC236}">
                <a16:creationId xmlns:a16="http://schemas.microsoft.com/office/drawing/2014/main" id="{CD3EB2A8-0C7E-49F6-AEAB-A001D2C8F5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8600"/>
            <a:ext cx="6084888" cy="6400800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2292" name="AutoShape 11">
            <a:extLst>
              <a:ext uri="{FF2B5EF4-FFF2-40B4-BE49-F238E27FC236}">
                <a16:creationId xmlns:a16="http://schemas.microsoft.com/office/drawing/2014/main" id="{EB20E88B-6162-4CC1-8CCE-503DCB0CA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209800"/>
            <a:ext cx="2590800" cy="914400"/>
          </a:xfrm>
          <a:prstGeom prst="wedgeRoundRectCallout">
            <a:avLst>
              <a:gd name="adj1" fmla="val -98838"/>
              <a:gd name="adj2" fmla="val -71181"/>
              <a:gd name="adj3" fmla="val 16667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The codeDelimiter class is a functor that defines all single-character tokens.</a:t>
            </a:r>
          </a:p>
        </p:txBody>
      </p:sp>
      <p:sp>
        <p:nvSpPr>
          <p:cNvPr id="12293" name="AutoShape 12">
            <a:extLst>
              <a:ext uri="{FF2B5EF4-FFF2-40B4-BE49-F238E27FC236}">
                <a16:creationId xmlns:a16="http://schemas.microsoft.com/office/drawing/2014/main" id="{90B880D5-BC1B-43E2-8543-88094012B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733800"/>
            <a:ext cx="2895600" cy="1371600"/>
          </a:xfrm>
          <a:prstGeom prst="wedgeRoundRectCallout">
            <a:avLst>
              <a:gd name="adj1" fmla="val -145889"/>
              <a:gd name="adj2" fmla="val 28935"/>
              <a:gd name="adj3" fmla="val 16667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An object of this class is used by toker to customize how tokens are collected:</a:t>
            </a:r>
          </a:p>
          <a:p>
            <a:pPr>
              <a:buFontTx/>
              <a:buChar char="•"/>
            </a:pPr>
            <a:r>
              <a:rPr lang="en-US" altLang="en-US" sz="1400">
                <a:latin typeface="Tahoma" panose="020B0604030504040204" pitchFamily="34" charset="0"/>
              </a:rPr>
              <a:t> for parsing code</a:t>
            </a:r>
          </a:p>
          <a:p>
            <a:pPr>
              <a:buFontTx/>
              <a:buChar char="•"/>
            </a:pPr>
            <a:r>
              <a:rPr lang="en-US" altLang="en-US" sz="1400">
                <a:latin typeface="Tahoma" panose="020B0604030504040204" pitchFamily="34" charset="0"/>
              </a:rPr>
              <a:t> for parsing XML documents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3368827C-3BB7-4824-8AC3-D4652EE57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Deriving from Concrete Classes</a:t>
            </a:r>
          </a:p>
        </p:txBody>
      </p:sp>
      <p:graphicFrame>
        <p:nvGraphicFramePr>
          <p:cNvPr id="13315" name="Object 5">
            <a:extLst>
              <a:ext uri="{FF2B5EF4-FFF2-40B4-BE49-F238E27FC236}">
                <a16:creationId xmlns:a16="http://schemas.microsoft.com/office/drawing/2014/main" id="{0EA693BF-5929-4FAD-A469-B3F4D5356CC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752600" y="241300"/>
          <a:ext cx="5791200" cy="591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VISIO" r:id="rId3" imgW="5520960" imgH="5641560" progId="Visio.Drawing.6">
                  <p:embed/>
                </p:oleObj>
              </mc:Choice>
              <mc:Fallback>
                <p:oleObj name="VISIO" r:id="rId3" imgW="5520960" imgH="564156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1300"/>
                        <a:ext cx="5791200" cy="591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09DB224-D821-4998-AEB1-628739C7D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Even this is not the End of the Story!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B76808B-1B54-441A-B66E-1BF14A5AF2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design patterns class covers about 30 patterns, some of which are designed to support extension of existing classes.</a:t>
            </a:r>
          </a:p>
          <a:p>
            <a:endParaRPr lang="en-US" altLang="en-US"/>
          </a:p>
          <a:p>
            <a:r>
              <a:rPr lang="en-US" altLang="en-US"/>
              <a:t>The Adapter Pattern is typical of these.  It provides a way to provide a specific required interface for a client from a class or classes that do not directly support the interface, but do provide a lot of the required functionality.</a:t>
            </a:r>
          </a:p>
          <a:p>
            <a:endParaRPr lang="en-US" altLang="en-US"/>
          </a:p>
          <a:p>
            <a:r>
              <a:rPr lang="en-US" altLang="en-US"/>
              <a:t>Most of the patterns focus on ways a client can avoid binding to a concrete class.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86B4D0C-598D-44FE-918B-6380FFCB9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Adapter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0FDA3A7-A858-4606-B983-A406D5D5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3" y="2436813"/>
            <a:ext cx="914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i="1">
                <a:latin typeface="Arial" panose="020B0604020202020204" pitchFamily="34" charset="0"/>
              </a:rPr>
              <a:t>Client 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DDC4B98-89B3-4556-91B6-7E12729DF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438400"/>
            <a:ext cx="1446213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1">
                <a:latin typeface="Arial" panose="020B0604020202020204" pitchFamily="34" charset="0"/>
              </a:rPr>
              <a:t>Target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C832905-1436-4038-B863-E477836D5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95600"/>
            <a:ext cx="1446213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1">
                <a:latin typeface="Arial" panose="020B0604020202020204" pitchFamily="34" charset="0"/>
              </a:rPr>
              <a:t>Request( )</a:t>
            </a:r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D8E8283D-D0F2-400C-B796-9B105E021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667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A475130-C83A-4483-896C-9A391330D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4494213"/>
            <a:ext cx="1295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1">
                <a:latin typeface="Arial" panose="020B0604020202020204" pitchFamily="34" charset="0"/>
              </a:rPr>
              <a:t>Adapter 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02319412-A47F-4B73-BF40-F2E63E159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4951413"/>
            <a:ext cx="1295400" cy="458787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Request( )</a:t>
            </a:r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E20EA241-076F-4441-A6FC-066CC6C5B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13" y="418941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E73F9F21-B0AB-4323-AC61-8CF6C48CFC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4213" y="418941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43F2B1CB-B12B-420E-A395-E643D2659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2436813"/>
            <a:ext cx="21336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1">
                <a:latin typeface="Arial" panose="020B0604020202020204" pitchFamily="34" charset="0"/>
              </a:rPr>
              <a:t>Adaptee </a:t>
            </a: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8AE10630-9624-4B91-B8F1-D2F2397D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2894013"/>
            <a:ext cx="21336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SpecificRequest( )</a:t>
            </a:r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E80F7101-25C0-4D90-84B5-4CB4B70FA3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5213" y="418941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B7ABFC13-1143-40CF-BD7E-C75807363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213" y="4189413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969B517F-A385-4780-BF05-2493C05EEA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5413" y="3351213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AutoShape 16">
            <a:extLst>
              <a:ext uri="{FF2B5EF4-FFF2-40B4-BE49-F238E27FC236}">
                <a16:creationId xmlns:a16="http://schemas.microsoft.com/office/drawing/2014/main" id="{AC341F52-FA47-40B4-8262-B3B5C023E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013" y="3960813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53726F02-1BB6-41C6-B912-7687431E71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013" y="3352800"/>
            <a:ext cx="1587" cy="836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AutoShape 18">
            <a:extLst>
              <a:ext uri="{FF2B5EF4-FFF2-40B4-BE49-F238E27FC236}">
                <a16:creationId xmlns:a16="http://schemas.microsoft.com/office/drawing/2014/main" id="{2A1168B9-0CF2-47FB-A227-8FE2233F6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3" y="3960813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1BF4B007-FE66-4906-A8DB-506925D59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13" y="3884613"/>
            <a:ext cx="1697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(implementation)</a:t>
            </a:r>
          </a:p>
        </p:txBody>
      </p:sp>
      <p:sp>
        <p:nvSpPr>
          <p:cNvPr id="15380" name="Rectangle 20">
            <a:extLst>
              <a:ext uri="{FF2B5EF4-FFF2-40B4-BE49-F238E27FC236}">
                <a16:creationId xmlns:a16="http://schemas.microsoft.com/office/drawing/2014/main" id="{AFB3E9D3-9E1E-4128-A95D-10465F9E4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953000"/>
            <a:ext cx="19812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SpecificRequest( )</a:t>
            </a:r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57936385-0A83-4620-81D8-6190EB3CD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181600"/>
            <a:ext cx="914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F02D263-B59C-4A26-98B4-61C8D7CD4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667000"/>
            <a:ext cx="4876800" cy="762000"/>
          </a:xfrm>
        </p:spPr>
        <p:txBody>
          <a:bodyPr/>
          <a:lstStyle/>
          <a:p>
            <a:r>
              <a:rPr lang="en-US" altLang="en-US"/>
              <a:t>End of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084BA50-C3C9-450B-8F5E-682E4231D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Statement of Principle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E81924-A7C9-4CEA-BDF0-131F0C363B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/>
              <a:t>Software entities (classes, modules, functions) should be open for extension, but closed for modification.</a:t>
            </a:r>
            <a:br>
              <a:rPr lang="en-US" altLang="en-US" sz="1800"/>
            </a:br>
            <a:endParaRPr lang="en-US" altLang="en-US" sz="1800"/>
          </a:p>
          <a:p>
            <a:r>
              <a:rPr lang="en-US" altLang="en-US" sz="1800"/>
              <a:t>Definitions</a:t>
            </a:r>
          </a:p>
          <a:p>
            <a:pPr lvl="1"/>
            <a:r>
              <a:rPr lang="en-US" altLang="en-US" sz="1600"/>
              <a:t>Open:</a:t>
            </a:r>
            <a:br>
              <a:rPr lang="en-US" altLang="en-US" sz="1600"/>
            </a:br>
            <a:r>
              <a:rPr lang="en-US" altLang="en-US" sz="1600"/>
              <a:t>A component is open if it is available for extension:</a:t>
            </a:r>
          </a:p>
          <a:p>
            <a:pPr lvl="2"/>
            <a:r>
              <a:rPr lang="en-US" altLang="en-US" sz="1400"/>
              <a:t>add data members and operations through inheritance.</a:t>
            </a:r>
          </a:p>
          <a:p>
            <a:pPr lvl="2"/>
            <a:r>
              <a:rPr lang="en-US" altLang="en-US" sz="1400"/>
              <a:t>Create a new policy template argument for a class that accepts policies.</a:t>
            </a:r>
            <a:br>
              <a:rPr lang="en-US" altLang="en-US" sz="1400"/>
            </a:br>
            <a:endParaRPr lang="en-US" altLang="en-US" sz="1400"/>
          </a:p>
          <a:p>
            <a:pPr lvl="1"/>
            <a:r>
              <a:rPr lang="en-US" altLang="en-US" sz="1600"/>
              <a:t>Closed:</a:t>
            </a:r>
            <a:br>
              <a:rPr lang="en-US" altLang="en-US" sz="1600"/>
            </a:br>
            <a:r>
              <a:rPr lang="en-US" altLang="en-US" sz="1600"/>
              <a:t>A component is closed if it is available for use by other components but may not, itself, be changed, e.g., by putting it under configuration management, allowing read only access.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000C079-0BB7-4458-AE47-CDBEAF5CC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Application Domain vs. Solution Domain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2EAD544-D94D-4F25-9323-AD991CA867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As designers, one of our goals should be to build programs with an Executive layer and a series of libraries of reusable code.</a:t>
            </a:r>
          </a:p>
          <a:p>
            <a:pPr lvl="1"/>
            <a:r>
              <a:rPr lang="en-US" altLang="en-US" dirty="0"/>
              <a:t>The executive layer consists of an executive module and, perhaps, a few top level modules that are all application specific.</a:t>
            </a:r>
          </a:p>
          <a:p>
            <a:pPr lvl="2"/>
            <a:r>
              <a:rPr lang="en-US" altLang="en-US" dirty="0"/>
              <a:t>This top layer supports all of the application requirements.</a:t>
            </a:r>
          </a:p>
          <a:p>
            <a:pPr lvl="1"/>
            <a:r>
              <a:rPr lang="en-US" altLang="en-US" dirty="0"/>
              <a:t>The remainder of the design consists of </a:t>
            </a:r>
            <a:r>
              <a:rPr lang="en-US" altLang="en-US" dirty="0" err="1"/>
              <a:t>reuseable</a:t>
            </a:r>
            <a:r>
              <a:rPr lang="en-US" altLang="en-US" dirty="0"/>
              <a:t> components.</a:t>
            </a:r>
          </a:p>
          <a:p>
            <a:pPr lvl="2"/>
            <a:r>
              <a:rPr lang="en-US" altLang="en-US" dirty="0"/>
              <a:t>The </a:t>
            </a:r>
            <a:r>
              <a:rPr lang="en-US" altLang="en-US" dirty="0" err="1"/>
              <a:t>reuseable</a:t>
            </a:r>
            <a:r>
              <a:rPr lang="en-US" altLang="en-US" dirty="0"/>
              <a:t> part are solution-side components that carry out basic and often needed operations.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This ideal is hard to realize unless we can make the </a:t>
            </a:r>
            <a:r>
              <a:rPr lang="en-US" altLang="en-US" dirty="0" err="1"/>
              <a:t>reuseable</a:t>
            </a:r>
            <a:r>
              <a:rPr lang="en-US" altLang="en-US" dirty="0"/>
              <a:t> part extensible.</a:t>
            </a:r>
          </a:p>
          <a:p>
            <a:pPr lvl="1"/>
            <a:r>
              <a:rPr lang="en-US" altLang="en-US" dirty="0"/>
              <a:t>Seldom do we have enough foresight to predict all the needs of the application.</a:t>
            </a:r>
          </a:p>
          <a:p>
            <a:pPr lvl="1"/>
            <a:r>
              <a:rPr lang="en-US" altLang="en-US" dirty="0"/>
              <a:t>Application requirements change while we’re building.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FD252DA-0DD8-42AD-8B03-70331A913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Extensions and Binding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C406FF8-456E-4334-B63E-F4DC558DCD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our efforts to build reusable components are successful, each new project will need to build less on the reusable side and can focus on meeting project requirements.</a:t>
            </a:r>
          </a:p>
          <a:p>
            <a:endParaRPr lang="en-US" altLang="en-US" dirty="0"/>
          </a:p>
          <a:p>
            <a:r>
              <a:rPr lang="en-US" altLang="en-US" dirty="0"/>
              <a:t>That can only work if the reusable components can be extended.  We almost always achieve </a:t>
            </a:r>
            <a:r>
              <a:rPr lang="en-US" altLang="en-US" dirty="0" err="1"/>
              <a:t>extendability</a:t>
            </a:r>
            <a:r>
              <a:rPr lang="en-US" altLang="en-US" dirty="0"/>
              <a:t> by providing for application design-time binding in our library design-time  designs.</a:t>
            </a:r>
          </a:p>
          <a:p>
            <a:pPr lvl="1"/>
            <a:r>
              <a:rPr lang="en-US" altLang="en-US" dirty="0"/>
              <a:t>Design for application-binding when doing library design.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886BFAA-7B6C-4BB9-8865-94A60744E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How do Libraries provide Application Binding?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E7E6A9-2D78-4F6F-850E-5EE879D8D5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Polymorphism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Build hook classes that provide virtual functions that applications override to define application specific processing.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Defind protocols that the library uses and application designers provide by overriding in a derivation of the protocol class.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The library may provide derived classes to meet known requirements.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Application designers add new derived classes driven by increasing knowledge about the requirements or requirements changes.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Template policies and traits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Build functions and classes parameterized by policy classes that allow application designers to extend by defining new policies, without changing any of the template class.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Provide traits to make it easier for application designers to build policy classes.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D0BCF6C-3B09-41FB-BC56-BE2257E57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Extending Functions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A0C80F9-DD2E-4BDF-BA41-AFA94A8321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Closed functions with template parameters can be extended by defining new compatible classes, used as template parameters.</a:t>
            </a:r>
          </a:p>
          <a:p>
            <a:endParaRPr lang="en-US" altLang="en-US"/>
          </a:p>
          <a:p>
            <a:r>
              <a:rPr lang="en-US" altLang="en-US"/>
              <a:t>Example: trace class member</a:t>
            </a:r>
            <a:br>
              <a:rPr lang="en-US" altLang="en-US"/>
            </a:br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 template &lt;typename T&gt; trace&amp; Add(const T&amp; t)</a:t>
            </a:r>
          </a:p>
          <a:p>
            <a:pPr lvl="1">
              <a:buFontTx/>
              <a:buNone/>
            </a:pPr>
            <a:r>
              <a:rPr lang="en-US" altLang="en-US"/>
              <a:t>  {</a:t>
            </a:r>
          </a:p>
          <a:p>
            <a:pPr lvl="1">
              <a:buFontTx/>
              <a:buNone/>
            </a:pPr>
            <a:r>
              <a:rPr lang="en-US" altLang="en-US"/>
              <a:t>    std::ostringstream oss;</a:t>
            </a:r>
          </a:p>
          <a:p>
            <a:pPr lvl="1">
              <a:buFontTx/>
              <a:buNone/>
            </a:pPr>
            <a:r>
              <a:rPr lang="en-US" altLang="en-US"/>
              <a:t>    oss &lt;&lt; t;</a:t>
            </a:r>
          </a:p>
          <a:p>
            <a:pPr lvl="1">
              <a:buFontTx/>
              <a:buNone/>
            </a:pPr>
            <a:r>
              <a:rPr lang="en-US" altLang="en-US"/>
              <a:t>    *this += ' ';</a:t>
            </a:r>
          </a:p>
          <a:p>
            <a:pPr lvl="1">
              <a:buFontTx/>
              <a:buNone/>
            </a:pPr>
            <a:r>
              <a:rPr lang="en-US" altLang="en-US"/>
              <a:t>    *this += oss.str();</a:t>
            </a:r>
          </a:p>
          <a:p>
            <a:pPr lvl="1">
              <a:buFontTx/>
              <a:buNone/>
            </a:pPr>
            <a:r>
              <a:rPr lang="en-US" altLang="en-US"/>
              <a:t>    return *this;</a:t>
            </a:r>
          </a:p>
          <a:p>
            <a:pPr lvl="1">
              <a:buFontTx/>
              <a:buNone/>
            </a:pPr>
            <a:r>
              <a:rPr lang="en-US" altLang="en-US"/>
              <a:t>  }</a:t>
            </a:r>
          </a:p>
          <a:p>
            <a:endParaRPr lang="en-US" altLang="en-US"/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119C5954-B179-4EB4-81D8-6BD069443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114800"/>
            <a:ext cx="2819400" cy="1828800"/>
          </a:xfrm>
          <a:prstGeom prst="wedgeRoundRectCallout">
            <a:avLst>
              <a:gd name="adj1" fmla="val -39792"/>
              <a:gd name="adj2" fmla="val -62749"/>
              <a:gd name="adj3" fmla="val 16667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The Add function accepts a reference to an unspecified type.  If the type is convertible by an ostream then its string representation will be stored in the trace string-like object for later display.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C022EBB-440E-4803-B11E-BCADAFD32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Extending Functions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F16F79D-6DBF-4B76-9F3F-99C7E525BD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we develop a user defined type that can serialize its state to a stream:</a:t>
            </a:r>
          </a:p>
          <a:p>
            <a:pPr lvl="1"/>
            <a:r>
              <a:rPr lang="en-US" altLang="en-US"/>
              <a:t>A vec3D converting its coordinates to a displayable string</a:t>
            </a:r>
          </a:p>
          <a:p>
            <a:pPr lvl="1"/>
            <a:r>
              <a:rPr lang="en-US" altLang="en-US"/>
              <a:t>An html element object serializing to a tagged string</a:t>
            </a:r>
          </a:p>
          <a:p>
            <a:pPr lvl="1"/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Then this type can be used by trace::Add(const T &amp;t) to save its string</a:t>
            </a:r>
          </a:p>
          <a:p>
            <a:pPr lvl="1">
              <a:buFontTx/>
              <a:buNone/>
            </a:pPr>
            <a:r>
              <a:rPr lang="en-US" altLang="en-US"/>
              <a:t>representation for a trace display.</a:t>
            </a:r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We could make trace effective for debugging a current project by providing serialization to string form for objects used in the implementation.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9407E64-2228-4DD3-8BE2-D865A316E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Extending Classes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589C3B6-EC4C-4C0D-95F7-3E33C0B700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the library designer supported extensions by providing:</a:t>
            </a:r>
          </a:p>
          <a:p>
            <a:pPr lvl="1"/>
            <a:r>
              <a:rPr lang="en-US" altLang="en-US"/>
              <a:t>Protocol classes</a:t>
            </a:r>
          </a:p>
          <a:p>
            <a:pPr lvl="1"/>
            <a:r>
              <a:rPr lang="en-US" altLang="en-US"/>
              <a:t>Hook classes</a:t>
            </a:r>
          </a:p>
          <a:p>
            <a:pPr lvl="1"/>
            <a:r>
              <a:rPr lang="en-US" altLang="en-US"/>
              <a:t>Template policy parameters and traits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/>
              <a:t>    then you simply design plug-in classes to tailor operation of the library.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/>
          </a:p>
          <a:p>
            <a:r>
              <a:rPr lang="en-US" altLang="en-US"/>
              <a:t>Even when the library does not provide these facilities, you often can extend existing concrete classes as we did for trace.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E55ED12-A0C5-4D82-B5CB-02DEA15D6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Graphics Editor</a:t>
            </a:r>
          </a:p>
        </p:txBody>
      </p:sp>
      <p:graphicFrame>
        <p:nvGraphicFramePr>
          <p:cNvPr id="10243" name="Object 4">
            <a:hlinkClick r:id="" action="ppaction://ole?verb=0"/>
            <a:extLst>
              <a:ext uri="{FF2B5EF4-FFF2-40B4-BE49-F238E27FC236}">
                <a16:creationId xmlns:a16="http://schemas.microsoft.com/office/drawing/2014/main" id="{46535753-2CD1-482E-9E79-8C3CAE5990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76475" y="1968500"/>
          <a:ext cx="5260975" cy="351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VISIO" r:id="rId3" imgW="4600440" imgH="3076560" progId="Visio.Drawing.6">
                  <p:embed/>
                </p:oleObj>
              </mc:Choice>
              <mc:Fallback>
                <p:oleObj name="VISIO" r:id="rId3" imgW="4600440" imgH="3076560" progId="Visio.Drawing.6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1968500"/>
                        <a:ext cx="5260975" cy="351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AutoShape 6">
            <a:extLst>
              <a:ext uri="{FF2B5EF4-FFF2-40B4-BE49-F238E27FC236}">
                <a16:creationId xmlns:a16="http://schemas.microsoft.com/office/drawing/2014/main" id="{B0755728-A7C3-4037-AFD9-770FE2686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447800"/>
            <a:ext cx="1447800" cy="457200"/>
          </a:xfrm>
          <a:prstGeom prst="wedgeRoundRectCallout">
            <a:avLst>
              <a:gd name="adj1" fmla="val -106690"/>
              <a:gd name="adj2" fmla="val 100694"/>
              <a:gd name="adj3" fmla="val 16667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Protocol class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720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Times New Roman</vt:lpstr>
      <vt:lpstr>Arial</vt:lpstr>
      <vt:lpstr>Tahoma</vt:lpstr>
      <vt:lpstr>Symbol</vt:lpstr>
      <vt:lpstr>Calibri</vt:lpstr>
      <vt:lpstr>Office Theme</vt:lpstr>
      <vt:lpstr>Microsoft Visio Drawing</vt:lpstr>
      <vt:lpstr>Satisfying Open/Closed Principle</vt:lpstr>
      <vt:lpstr>Statement of Principle</vt:lpstr>
      <vt:lpstr>Application Domain vs. Solution Domain</vt:lpstr>
      <vt:lpstr>Extensions and Binding</vt:lpstr>
      <vt:lpstr>How do Libraries provide Application Binding?</vt:lpstr>
      <vt:lpstr>Extending Functions</vt:lpstr>
      <vt:lpstr>Extending Functions</vt:lpstr>
      <vt:lpstr>Extending Classes</vt:lpstr>
      <vt:lpstr>Graphics Editor</vt:lpstr>
      <vt:lpstr>Catalog Prog. </vt:lpstr>
      <vt:lpstr>codeDelimiter Template Policy Class</vt:lpstr>
      <vt:lpstr>Deriving from Concrete Classes</vt:lpstr>
      <vt:lpstr>Even this is not the End of the Story!</vt:lpstr>
      <vt:lpstr>Class Adapter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Satisfying Open/Closed Principle</dc:title>
  <dc:creator>Jim Fawcett</dc:creator>
  <cp:lastModifiedBy>James Fawcett</cp:lastModifiedBy>
  <cp:revision>5</cp:revision>
  <dcterms:created xsi:type="dcterms:W3CDTF">2003-02-19T14:51:35Z</dcterms:created>
  <dcterms:modified xsi:type="dcterms:W3CDTF">2018-02-22T10:38:19Z</dcterms:modified>
</cp:coreProperties>
</file>