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8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66DE463C-B38D-4C2C-A4E6-27FA9BC686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89C9EEB7-27E7-478C-958E-8F0C2EECB95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D317AA0A-174B-4333-A241-E85C286CF3C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19C84A40-834B-44BE-88A9-BDE53241A8D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1A424525-86CB-4D5D-802E-BAA52C3D119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7A69ED19-134F-4A53-9258-7C7B5E6141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3933390-A044-4FE1-B0A0-3C93832B16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89B3CB0-5AB4-48B5-833C-344CAE783F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B84793-6CC2-4DB2-BF76-6BD8E48B812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E12C40E8-5E27-4CC8-AFAF-B82C6FE2D7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43188430-05F7-44CE-B477-031E47EBB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CA7830-9D23-448B-A6DD-1C1D1E672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B26B68-9216-490C-8EAF-6DF82F3C15D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2E279674-39D1-4173-B855-8441F57090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37FA0513-9905-48F6-AFAC-2F96CCCC3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E8278B7-AAFB-4FF9-9A55-20834B8EC5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838404-B461-48BD-B4D1-C67FA8416AF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3997F4EF-D1DD-4CBE-80D8-BE4FD0164B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B4140870-EB96-4B27-B530-ED51BBFB6C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A2A9DCA-47AA-44B8-9593-0A427FF9D3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BD59A1-C2BF-4D09-AF50-0BA52D33C21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44B271FA-C338-4EAB-8690-DFA8678573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8E327C53-0EE1-4BC1-97C8-A071B9BCA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C2F836-DB03-4E7C-9CC9-DB26D6E853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009663-A370-4B47-8CCC-46DD03CEE70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87F57912-2853-44B3-A980-4AEC2F5D63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C1B31BD1-585B-4011-B1EC-265EBE75B6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58F4CC-E921-4F6E-9B4D-31EEAE46D4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5A13-0022-4ACD-A0A4-E841F1D203F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701DE778-6582-4CC7-AE60-A9DF1FEAD9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CF126295-AAA3-448B-933D-C865E0DC6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D5146D0-04FE-4E56-85F3-552D2F650D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90D2D-3211-4FB8-8912-668CDB202C1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8810D720-3267-4F40-B3F8-4EEA0B00C8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3DFEFA08-0E3B-492F-998C-F0DB30D1E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E417-C651-4629-A810-3D564E7F8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0E0658-D140-497F-9432-5234B9400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26C83-A381-4C79-828B-F83DF48F5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26D3-D257-4BD9-B943-1471FF8AF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802EE-4D0F-4038-A7F9-0C3EEC9E7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F284-A2DF-4EEC-B995-FF64FE55776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48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F08EA-D42C-4F82-BC0B-E02533BA8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0BE06C-2FF9-4E5E-BB74-FDFD4D22F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63956-7841-4150-8E1D-699BDC04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F5EFF-208D-4979-8726-D8AD41380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B7454-856E-4A57-BB86-ED5BC4CF8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AE98-7DC8-47E9-BB95-7DD05EDDC0D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220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3D4700-996A-488C-84F6-D1954DFCEE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D840BE-9FEC-420B-9C1B-37E0AA1D58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B217E-2564-48A7-B0B1-E478C4EAF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95A9B-8AEC-4267-9333-CB42B0F7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5B8D3-BB6F-4E3C-B93F-C58A6B543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564A-588D-4DFC-8E06-C55BA8964C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03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A2BAD-1686-4EC0-B43C-556D5526D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EBF44-9285-4BA2-B0DA-8FD5BBC36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FBCDE-935E-47E8-A810-BAC2CC2AE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96363-552F-490A-9D02-3F0FC63F2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598A4-4FFF-4CEB-9FF8-84CE7B85C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4F50-7DD9-462C-AA98-3324FC3E4B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16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82944-E3CD-4332-B703-6344842AC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AF16A-0E3A-4A06-AAB9-A039617D6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5A63B-D938-4BC7-85CE-4A9AE0C30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57774-95C6-4D4C-9031-71800F6B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50AB1-8FE6-4002-AB4B-21631B513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3355-B350-408F-B42E-07E1E35758A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70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CA6B0-EE82-4D4A-A7C8-9DA349EA3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821C5-EF95-4B47-BA66-DCCFE3C786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E8969-93D0-4740-B79C-598736C7A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2E3CB-F43C-4ABD-A332-F50D594B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3A6F9-1D98-4443-B506-AFFC00C9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40A9E-BC3F-4F50-B75D-1F4AD6CB6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F9E4-155D-4895-873A-4AC1AA34D4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83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B9D27-F892-4D26-97D5-C9731256B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77BFEC-91CE-45A0-9BB1-46169A732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C0052-AA1E-463B-9AB9-C0606F1CA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6BE141-70D3-4A44-A229-5643EFE63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9BCE7A-DFA8-497C-8335-608DCD797C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FA9D3-0C59-47C1-A48F-AA1D8C367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FB0F9E-47B1-4F25-8D34-032EFE73F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BF31FE-4FCE-438E-834C-9FE3E722E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F5A1-C4BC-4EAF-9B82-E161816452D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13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4C6FA-8389-4108-BFA6-C682D4B93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01C737-839A-4DB1-8942-C479579E6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2CE7B-F2F2-4F0A-8AE1-136F29FA6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FE43A3-11DC-4E7A-9C95-91389697D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8838-D7A0-49F8-B4FE-D029D84317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16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A99722-1683-4A9B-AE83-14F24315B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E5A5B-8876-4C5F-B908-9B6AC54ED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2B70D-55D8-4BE3-853E-60D898E61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7A93C-960F-4480-A5C9-507F60FD2A3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89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052A8-8FC0-4A8B-8141-63C9643DA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EE7B0-02FD-4FD3-AAD3-352347CF7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C51A67-D918-4DED-9BB4-16A5500B8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17DBC-F681-4CB2-B741-34CF35EFC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C5F92-7CFA-4FB6-BC11-88941D3E4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42D0B-6BEE-436E-9AC8-38BF355B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6918-1077-445B-B944-93F42C18CB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74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20F19-E960-4677-BE51-7F214458A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E36FD8-001E-479F-8894-E7692BF2C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62F06-44AF-4032-B28F-221FFFAAE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F9176-5CE5-4980-891A-3EF14AF45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527F4-EA26-4F81-A7FF-8C933DE59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FD5EF-A49D-4D19-9001-237BF3B5B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FAD1-C93A-4BC2-97E9-3B1A5A5C20B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66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CE3ECA-9477-4833-AE5F-DC48408BB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194A1-F9B4-45BE-876C-F584B46C9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9D3A2-0711-4C33-B24A-E97AC13428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F6E9B-EB95-4776-ADFE-F7458E9901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2293A-EED8-432B-9CE7-02FF21F921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423A2-B690-44D5-8EE1-559A5BB820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2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82E99C8D-C625-4347-BD9B-842672E2656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1122363"/>
            <a:ext cx="6858000" cy="2078037"/>
          </a:xfrm>
        </p:spPr>
        <p:txBody>
          <a:bodyPr/>
          <a:lstStyle/>
          <a:p>
            <a:r>
              <a:rPr lang="en-US" altLang="en-US" b="1" dirty="0"/>
              <a:t>Namespaces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7DA14007-AE99-419D-B1BB-0F5FB01349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400" dirty="0"/>
              <a:t>Jim Fawcett</a:t>
            </a:r>
          </a:p>
          <a:p>
            <a:r>
              <a:rPr lang="en-US" altLang="en-US" sz="2400" dirty="0"/>
              <a:t>CSE687 – Object Oriented Design</a:t>
            </a:r>
          </a:p>
          <a:p>
            <a:r>
              <a:rPr lang="en-US" altLang="en-US" sz="2400" dirty="0"/>
              <a:t>Spring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3EE6CDE0-315A-42AD-A78E-8480B3AF5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Namespaces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5C9D52D1-6907-4A19-B712-86DD600765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447801"/>
            <a:ext cx="7886700" cy="4729162"/>
          </a:xfrm>
        </p:spPr>
        <p:txBody>
          <a:bodyPr/>
          <a:lstStyle/>
          <a:p>
            <a:r>
              <a:rPr lang="en-US" altLang="en-US" sz="2400" dirty="0"/>
              <a:t>Namespaces help to avoid naming collisions when software is developed by teams.</a:t>
            </a:r>
            <a:br>
              <a:rPr lang="en-US" altLang="en-US" sz="2400" dirty="0"/>
            </a:br>
            <a:endParaRPr lang="en-US" altLang="en-US" sz="1100" dirty="0"/>
          </a:p>
          <a:p>
            <a:r>
              <a:rPr lang="en-US" altLang="en-US" sz="2400" dirty="0"/>
              <a:t>A namespace groups a collection of identifiers in a named scope:</a:t>
            </a:r>
            <a:br>
              <a:rPr lang="en-US" altLang="en-US" sz="2400" dirty="0"/>
            </a:br>
            <a:br>
              <a:rPr lang="en-US" altLang="en-US" sz="2400" dirty="0"/>
            </a:br>
            <a:r>
              <a:rPr lang="en-US" altLang="en-US" sz="1800" dirty="0">
                <a:latin typeface="Courier New" panose="02070309020205020404" pitchFamily="49" charset="0"/>
              </a:rPr>
              <a:t>  </a:t>
            </a:r>
            <a:r>
              <a:rPr lang="en-US" altLang="en-US" sz="1800" dirty="0">
                <a:latin typeface="Consolas" panose="020B0609020204030204" pitchFamily="49" charset="0"/>
              </a:rPr>
              <a:t>namespace CSE687 {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  class tree; class node; void walk(tree*);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}  // note: no semicolon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CSE687::tree </a:t>
            </a:r>
            <a:r>
              <a:rPr lang="en-US" altLang="en-US" sz="1800" dirty="0" err="1">
                <a:latin typeface="Consolas" panose="020B0609020204030204" pitchFamily="49" charset="0"/>
              </a:rPr>
              <a:t>myTree</a:t>
            </a:r>
            <a:r>
              <a:rPr lang="en-US" altLang="en-US" sz="1800" dirty="0">
                <a:latin typeface="Consolas" panose="020B0609020204030204" pitchFamily="49" charset="0"/>
              </a:rPr>
              <a:t>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CSE687::walk(&amp;CSE687::</a:t>
            </a:r>
            <a:r>
              <a:rPr lang="en-US" altLang="en-US" sz="1800" dirty="0" err="1">
                <a:latin typeface="Consolas" panose="020B0609020204030204" pitchFamily="49" charset="0"/>
              </a:rPr>
              <a:t>myTree</a:t>
            </a:r>
            <a:r>
              <a:rPr lang="en-US" altLang="en-US" sz="1800" dirty="0">
                <a:latin typeface="Consolas" panose="020B0609020204030204" pitchFamily="49" charset="0"/>
              </a:rPr>
              <a:t>);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F4AE1EA0-4B14-4817-BBFD-F88BD8443B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Extensions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E2A42F87-3DE3-4382-B232-78B0C33A96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7480" y="1524000"/>
            <a:ext cx="7580312" cy="4114800"/>
          </a:xfrm>
        </p:spPr>
        <p:txBody>
          <a:bodyPr/>
          <a:lstStyle/>
          <a:p>
            <a:r>
              <a:rPr lang="en-US" altLang="en-US" sz="2000" dirty="0"/>
              <a:t>Unlike classes, namespaces are always open for extension:</a:t>
            </a:r>
            <a:br>
              <a:rPr lang="en-US" altLang="en-US" sz="2000" dirty="0"/>
            </a:br>
            <a:r>
              <a:rPr lang="en-US" altLang="en-US" sz="2800" dirty="0">
                <a:latin typeface="Consolas" panose="020B0609020204030204" pitchFamily="49" charset="0"/>
              </a:rPr>
              <a:t>   </a:t>
            </a:r>
            <a:r>
              <a:rPr lang="en-US" altLang="en-US" sz="1800" dirty="0">
                <a:latin typeface="Consolas" panose="020B0609020204030204" pitchFamily="49" charset="0"/>
              </a:rPr>
              <a:t>namespace CSE687 { void </a:t>
            </a:r>
            <a:r>
              <a:rPr lang="en-US" altLang="en-US" sz="1800" dirty="0" err="1">
                <a:latin typeface="Consolas" panose="020B0609020204030204" pitchFamily="49" charset="0"/>
              </a:rPr>
              <a:t>anotherFunction</a:t>
            </a:r>
            <a:r>
              <a:rPr lang="en-US" altLang="en-US" sz="1800" dirty="0">
                <a:latin typeface="Consolas" panose="020B0609020204030204" pitchFamily="49" charset="0"/>
              </a:rPr>
              <a:t>(); }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endParaRPr lang="en-US" altLang="en-US" sz="1000" dirty="0">
              <a:latin typeface="Consolas" panose="020B0609020204030204" pitchFamily="49" charset="0"/>
            </a:endParaRPr>
          </a:p>
          <a:p>
            <a:r>
              <a:rPr lang="en-US" altLang="en-US" sz="2000" u="sng" dirty="0"/>
              <a:t>Koenig Lookup:</a:t>
            </a:r>
            <a:br>
              <a:rPr lang="en-US" altLang="en-US" sz="2000" u="sng" dirty="0"/>
            </a:br>
            <a:r>
              <a:rPr lang="en-US" altLang="en-US" sz="2000" dirty="0"/>
              <a:t>You don’t have to use the namespace qualifier for functions if one or more of the function’s argument types are defined in the namespace of the function.  This</a:t>
            </a:r>
            <a:br>
              <a:rPr lang="en-US" altLang="en-US" sz="2000" dirty="0"/>
            </a:br>
            <a:r>
              <a:rPr lang="en-US" altLang="en-US" sz="1000" dirty="0"/>
              <a:t> </a:t>
            </a:r>
            <a:br>
              <a:rPr lang="en-US" altLang="en-US" sz="1000" dirty="0"/>
            </a:br>
            <a:r>
              <a:rPr lang="en-US" altLang="en-US" sz="2000" dirty="0"/>
              <a:t> 	</a:t>
            </a:r>
            <a:r>
              <a:rPr lang="en-US" altLang="en-US" sz="1600" dirty="0">
                <a:latin typeface="Consolas" panose="020B0609020204030204" pitchFamily="49" charset="0"/>
              </a:rPr>
              <a:t>CSE687::walk(&amp;CSE687::</a:t>
            </a:r>
            <a:r>
              <a:rPr lang="en-US" altLang="en-US" sz="1600" dirty="0" err="1">
                <a:latin typeface="Consolas" panose="020B0609020204030204" pitchFamily="49" charset="0"/>
              </a:rPr>
              <a:t>myTree</a:t>
            </a:r>
            <a:r>
              <a:rPr lang="en-US" altLang="en-US" sz="1600" dirty="0">
                <a:latin typeface="Consolas" panose="020B0609020204030204" pitchFamily="49" charset="0"/>
              </a:rPr>
              <a:t>)</a:t>
            </a: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br>
              <a:rPr lang="en-US" altLang="en-US" sz="1000" dirty="0">
                <a:latin typeface="Consolas" panose="020B0609020204030204" pitchFamily="49" charset="0"/>
              </a:rPr>
            </a:br>
            <a:br>
              <a:rPr lang="en-US" altLang="en-US" sz="1000" dirty="0"/>
            </a:br>
            <a:r>
              <a:rPr lang="en-US" altLang="en-US" sz="2000" dirty="0"/>
              <a:t>could have been written as </a:t>
            </a:r>
            <a:br>
              <a:rPr lang="en-US" altLang="en-US" sz="1000" dirty="0"/>
            </a:br>
            <a:br>
              <a:rPr lang="en-US" altLang="en-US" sz="1000" dirty="0"/>
            </a:br>
            <a:r>
              <a:rPr lang="en-US" altLang="en-US" sz="2000" dirty="0"/>
              <a:t> 	</a:t>
            </a:r>
            <a:r>
              <a:rPr lang="en-US" altLang="en-US" sz="1600" dirty="0">
                <a:latin typeface="Consolas" panose="020B0609020204030204" pitchFamily="49" charset="0"/>
              </a:rPr>
              <a:t>walk(&amp;CSE687::</a:t>
            </a:r>
            <a:r>
              <a:rPr lang="en-US" altLang="en-US" sz="1600" dirty="0" err="1">
                <a:latin typeface="Consolas" panose="020B0609020204030204" pitchFamily="49" charset="0"/>
              </a:rPr>
              <a:t>myTree</a:t>
            </a:r>
            <a:r>
              <a:rPr lang="en-US" altLang="en-US" sz="1600" dirty="0">
                <a:latin typeface="Consolas" panose="020B0609020204030204" pitchFamily="49" charset="0"/>
              </a:rPr>
              <a:t>)</a:t>
            </a:r>
            <a:endParaRPr lang="en-US" altLang="en-US" sz="2000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B2661946-F60F-40FE-8BB8-E4CDB4DED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1588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Rules of Syntax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670FAC56-09C0-4B2F-A5F9-C0B6F3AD66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427912" cy="4114800"/>
          </a:xfrm>
        </p:spPr>
        <p:txBody>
          <a:bodyPr/>
          <a:lstStyle/>
          <a:p>
            <a:r>
              <a:rPr lang="en-US" altLang="en-US" sz="2400" dirty="0"/>
              <a:t>Namespace definitions can only appear at global scope, but namespaces can be nested.</a:t>
            </a:r>
            <a:br>
              <a:rPr lang="en-US" altLang="en-US" sz="2400" dirty="0"/>
            </a:br>
            <a:endParaRPr lang="en-US" altLang="en-US" sz="1000" dirty="0"/>
          </a:p>
          <a:p>
            <a:r>
              <a:rPr lang="en-US" altLang="en-US" sz="2400" dirty="0"/>
              <a:t>A namespace name can be aliased, to allow you to shorten a long, unwieldy name, e.g.:</a:t>
            </a:r>
            <a:br>
              <a:rPr lang="en-US" altLang="en-US" sz="2400" dirty="0"/>
            </a:br>
            <a:br>
              <a:rPr lang="en-US" altLang="en-US" sz="1200" dirty="0"/>
            </a:br>
            <a:r>
              <a:rPr lang="en-US" altLang="en-US" dirty="0"/>
              <a:t> 	</a:t>
            </a:r>
            <a:r>
              <a:rPr lang="en-US" altLang="en-US" sz="1800" dirty="0">
                <a:latin typeface="Consolas" panose="020B0609020204030204" pitchFamily="49" charset="0"/>
              </a:rPr>
              <a:t>namespace shorter = </a:t>
            </a:r>
            <a:r>
              <a:rPr lang="en-US" altLang="en-US" sz="1800" dirty="0" err="1">
                <a:latin typeface="Consolas" panose="020B0609020204030204" pitchFamily="49" charset="0"/>
              </a:rPr>
              <a:t>veryLongNamespaceName</a:t>
            </a:r>
            <a:r>
              <a:rPr lang="en-US" altLang="en-US" sz="1800" dirty="0">
                <a:latin typeface="Consolas" panose="020B0609020204030204" pitchFamily="49" charset="0"/>
              </a:rPr>
              <a:t>;</a:t>
            </a:r>
            <a:endParaRPr lang="en-US" altLang="en-US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87BB2600-3ECE-4461-96A3-8930A017E8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Using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6440C298-FD95-4E11-B655-0FB0A0B8DF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19944" y="1600200"/>
            <a:ext cx="7504112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u="sng" dirty="0"/>
              <a:t>Using declaration:</a:t>
            </a:r>
            <a:br>
              <a:rPr lang="en-US" altLang="en-US" sz="2400" u="sng" dirty="0"/>
            </a:br>
            <a:r>
              <a:rPr lang="en-US" altLang="en-US" sz="2400" dirty="0"/>
              <a:t>With a using declaration you can avoid the need for a qualifier for any type or function defined in a namespace:</a:t>
            </a:r>
            <a:br>
              <a:rPr lang="en-US" altLang="en-US" sz="2400" dirty="0"/>
            </a:br>
            <a:r>
              <a:rPr lang="en-US" altLang="en-US" sz="2800" dirty="0">
                <a:latin typeface="Consolas" panose="020B0609020204030204" pitchFamily="49" charset="0"/>
              </a:rPr>
              <a:t>  </a:t>
            </a:r>
            <a:r>
              <a:rPr lang="en-US" altLang="en-US" sz="1800" dirty="0">
                <a:latin typeface="Consolas" panose="020B0609020204030204" pitchFamily="49" charset="0"/>
              </a:rPr>
              <a:t>using CSE687::node;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 node </a:t>
            </a:r>
            <a:r>
              <a:rPr lang="en-US" altLang="en-US" sz="1800" dirty="0" err="1">
                <a:latin typeface="Consolas" panose="020B0609020204030204" pitchFamily="49" charset="0"/>
              </a:rPr>
              <a:t>myNode</a:t>
            </a:r>
            <a:r>
              <a:rPr lang="en-US" altLang="en-US" sz="1800" dirty="0">
                <a:latin typeface="Consolas" panose="020B0609020204030204" pitchFamily="49" charset="0"/>
              </a:rPr>
              <a:t>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u="sng" dirty="0"/>
              <a:t>Using directive:</a:t>
            </a:r>
            <a:br>
              <a:rPr lang="en-US" altLang="en-US" sz="2400" u="sng" dirty="0"/>
            </a:br>
            <a:r>
              <a:rPr lang="en-US" altLang="en-US" sz="2400" dirty="0"/>
              <a:t>A using directive makes all names of a namespace available without qualification:</a:t>
            </a:r>
            <a:br>
              <a:rPr lang="en-US" altLang="en-US" sz="2400" dirty="0"/>
            </a:br>
            <a:br>
              <a:rPr lang="en-US" altLang="en-US" sz="700" dirty="0"/>
            </a:br>
            <a:r>
              <a:rPr lang="en-US" altLang="en-US" sz="1800" dirty="0">
                <a:latin typeface="Consolas" panose="020B0609020204030204" pitchFamily="49" charset="0"/>
              </a:rPr>
              <a:t>    using namespace CSE687;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  node </a:t>
            </a:r>
            <a:r>
              <a:rPr lang="en-US" altLang="en-US" sz="1800" dirty="0" err="1">
                <a:latin typeface="Consolas" panose="020B0609020204030204" pitchFamily="49" charset="0"/>
              </a:rPr>
              <a:t>myNode</a:t>
            </a:r>
            <a:r>
              <a:rPr lang="en-US" altLang="en-US" sz="1800" dirty="0">
                <a:latin typeface="Consolas" panose="020B0609020204030204" pitchFamily="49" charset="0"/>
              </a:rPr>
              <a:t>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  tree </a:t>
            </a:r>
            <a:r>
              <a:rPr lang="en-US" altLang="en-US" sz="1800" dirty="0" err="1">
                <a:latin typeface="Consolas" panose="020B0609020204030204" pitchFamily="49" charset="0"/>
              </a:rPr>
              <a:t>myTree</a:t>
            </a:r>
            <a:r>
              <a:rPr lang="en-US" altLang="en-US" sz="1800" dirty="0">
                <a:latin typeface="Consolas" panose="020B0609020204030204" pitchFamily="49" charset="0"/>
              </a:rPr>
              <a:t>;</a:t>
            </a:r>
            <a:endParaRPr lang="en-US" altLang="en-US" sz="2400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A38289D7-DEFD-4D2A-808E-BC83339AD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Caution: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15DDC17A-AC05-4668-BB22-1CDC25BCC7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690689"/>
            <a:ext cx="7199312" cy="4114800"/>
          </a:xfrm>
        </p:spPr>
        <p:txBody>
          <a:bodyPr/>
          <a:lstStyle/>
          <a:p>
            <a:r>
              <a:rPr lang="en-US" altLang="en-US" sz="2400" dirty="0"/>
              <a:t>Never use using declarations or directives in header files or in any scope that others will use.  Otherwise you force the change in scope on them, which is always inappropriate.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Rectangle 5">
            <a:extLst>
              <a:ext uri="{FF2B5EF4-FFF2-40B4-BE49-F238E27FC236}">
                <a16:creationId xmlns:a16="http://schemas.microsoft.com/office/drawing/2014/main" id="{C998A233-C547-46BC-B54C-D3957B4E3A2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2514600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en-US" sz="2400" b="1" dirty="0"/>
              <a:t>End of Presentation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102</Words>
  <Application>Microsoft Office PowerPoint</Application>
  <PresentationFormat>On-screen Show (4:3)</PresentationFormat>
  <Paragraphs>26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Consolas</vt:lpstr>
      <vt:lpstr>Courier New</vt:lpstr>
      <vt:lpstr>Office Theme</vt:lpstr>
      <vt:lpstr>Namespaces</vt:lpstr>
      <vt:lpstr>Namespaces</vt:lpstr>
      <vt:lpstr>Extensions</vt:lpstr>
      <vt:lpstr>Rules of Syntax</vt:lpstr>
      <vt:lpstr>Using</vt:lpstr>
      <vt:lpstr>Caution:</vt:lpstr>
      <vt:lpstr>PowerPoint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Namespaces</dc:title>
  <dc:creator>Jim Fawcett</dc:creator>
  <cp:lastModifiedBy>James Fawcett</cp:lastModifiedBy>
  <cp:revision>4</cp:revision>
  <cp:lastPrinted>1601-01-01T00:00:00Z</cp:lastPrinted>
  <dcterms:created xsi:type="dcterms:W3CDTF">2001-04-02T17:11:06Z</dcterms:created>
  <dcterms:modified xsi:type="dcterms:W3CDTF">2017-08-06T19:20:17Z</dcterms:modified>
</cp:coreProperties>
</file>