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3" r:id="rId3"/>
    <p:sldId id="280" r:id="rId4"/>
    <p:sldId id="264" r:id="rId5"/>
    <p:sldId id="278" r:id="rId6"/>
    <p:sldId id="263" r:id="rId7"/>
    <p:sldId id="257" r:id="rId8"/>
    <p:sldId id="281" r:id="rId9"/>
    <p:sldId id="282" r:id="rId10"/>
    <p:sldId id="283" r:id="rId11"/>
    <p:sldId id="284" r:id="rId12"/>
    <p:sldId id="277" r:id="rId13"/>
    <p:sldId id="267" r:id="rId14"/>
    <p:sldId id="271" r:id="rId15"/>
    <p:sldId id="265" r:id="rId16"/>
    <p:sldId id="269" r:id="rId17"/>
    <p:sldId id="268" r:id="rId18"/>
    <p:sldId id="270" r:id="rId19"/>
    <p:sldId id="266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00954-A5B4-439D-B948-3A55F45B70E6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FF36F-6A33-4258-BE2C-5C1FDC6E6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4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36B5C-1D43-48B1-AD0D-E2705DF0C01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8A26-196F-4AE3-A11B-80459C796BD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B64F-A304-4E8B-A196-C82FB3173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8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8A26-196F-4AE3-A11B-80459C796BD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B64F-A304-4E8B-A196-C82FB3173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8A26-196F-4AE3-A11B-80459C796BD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B64F-A304-4E8B-A196-C82FB3173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3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8A26-196F-4AE3-A11B-80459C796BD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B64F-A304-4E8B-A196-C82FB3173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3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8A26-196F-4AE3-A11B-80459C796BD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B64F-A304-4E8B-A196-C82FB3173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1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8A26-196F-4AE3-A11B-80459C796BD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B64F-A304-4E8B-A196-C82FB3173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1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8A26-196F-4AE3-A11B-80459C796BD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B64F-A304-4E8B-A196-C82FB3173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6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8A26-196F-4AE3-A11B-80459C796BD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B64F-A304-4E8B-A196-C82FB3173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2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8A26-196F-4AE3-A11B-80459C796BD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B64F-A304-4E8B-A196-C82FB3173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7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8A26-196F-4AE3-A11B-80459C796BD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B64F-A304-4E8B-A196-C82FB3173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4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8A26-196F-4AE3-A11B-80459C796BD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B64F-A304-4E8B-A196-C82FB3173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2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8A26-196F-4AE3-A11B-80459C796BD0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B64F-A304-4E8B-A196-C82FB3173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5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Message Passing Layer (MPL) (ver. </a:t>
            </a:r>
            <a:r>
              <a:rPr lang="en-US" dirty="0"/>
              <a:t>1</a:t>
            </a:r>
            <a:r>
              <a:rPr lang="en-US" dirty="0" smtClean="0"/>
              <a:t>.0)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		Powered by C++11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4725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1664" y="1714092"/>
            <a:ext cx="1346769" cy="9045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Sender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283927" y="1729132"/>
            <a:ext cx="1016112" cy="85027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Receiver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44465" y="1729133"/>
            <a:ext cx="1362048" cy="85027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ClientHandler</a:t>
            </a:r>
            <a:endParaRPr lang="en-US" sz="1600" dirty="0"/>
          </a:p>
        </p:txBody>
      </p:sp>
      <p:sp>
        <p:nvSpPr>
          <p:cNvPr id="33" name="Isosceles Triangle 32"/>
          <p:cNvSpPr/>
          <p:nvPr/>
        </p:nvSpPr>
        <p:spPr>
          <a:xfrm>
            <a:off x="1902183" y="3182968"/>
            <a:ext cx="565727" cy="4048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4" name="Straight Connector 33"/>
          <p:cNvCxnSpPr>
            <a:stCxn id="4" idx="2"/>
            <a:endCxn id="33" idx="0"/>
          </p:cNvCxnSpPr>
          <p:nvPr/>
        </p:nvCxnSpPr>
        <p:spPr>
          <a:xfrm flipH="1">
            <a:off x="2185047" y="2618623"/>
            <a:ext cx="2" cy="5643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3"/>
            <a:endCxn id="89" idx="0"/>
          </p:cNvCxnSpPr>
          <p:nvPr/>
        </p:nvCxnSpPr>
        <p:spPr>
          <a:xfrm>
            <a:off x="2185047" y="3587797"/>
            <a:ext cx="0" cy="471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5768502" y="4084702"/>
            <a:ext cx="2315183" cy="651692"/>
          </a:xfrm>
          <a:prstGeom prst="rect">
            <a:avLst/>
          </a:prstGeom>
          <a:solidFill>
            <a:schemeClr val="tx2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err="1" smtClean="0"/>
              <a:t>FixedClientHandler</a:t>
            </a:r>
            <a:endParaRPr lang="en-US" sz="1600" i="1" dirty="0"/>
          </a:p>
        </p:txBody>
      </p:sp>
      <p:sp>
        <p:nvSpPr>
          <p:cNvPr id="86" name="Isosceles Triangle 85"/>
          <p:cNvSpPr/>
          <p:nvPr/>
        </p:nvSpPr>
        <p:spPr>
          <a:xfrm>
            <a:off x="6619824" y="3267481"/>
            <a:ext cx="604109" cy="38469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8" name="Straight Connector 87"/>
          <p:cNvCxnSpPr>
            <a:stCxn id="11" idx="2"/>
            <a:endCxn id="86" idx="0"/>
          </p:cNvCxnSpPr>
          <p:nvPr/>
        </p:nvCxnSpPr>
        <p:spPr>
          <a:xfrm flipH="1">
            <a:off x="6921879" y="2579412"/>
            <a:ext cx="3610" cy="6880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1420431" y="4058905"/>
            <a:ext cx="1529232" cy="677489"/>
          </a:xfrm>
          <a:prstGeom prst="rect">
            <a:avLst/>
          </a:prstGeom>
          <a:solidFill>
            <a:schemeClr val="tx2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err="1" smtClean="0"/>
              <a:t>FixedSizeSender</a:t>
            </a:r>
            <a:endParaRPr lang="en-US" sz="1600" i="1" dirty="0"/>
          </a:p>
        </p:txBody>
      </p:sp>
      <p:cxnSp>
        <p:nvCxnSpPr>
          <p:cNvPr id="69" name="Straight Connector 68"/>
          <p:cNvCxnSpPr>
            <a:stCxn id="86" idx="3"/>
            <a:endCxn id="85" idx="0"/>
          </p:cNvCxnSpPr>
          <p:nvPr/>
        </p:nvCxnSpPr>
        <p:spPr>
          <a:xfrm>
            <a:off x="6921879" y="3652173"/>
            <a:ext cx="4215" cy="43252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Diamond 104"/>
          <p:cNvSpPr/>
          <p:nvPr/>
        </p:nvSpPr>
        <p:spPr>
          <a:xfrm rot="5400000">
            <a:off x="5904166" y="2186205"/>
            <a:ext cx="298049" cy="389760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4" name="Elbow Connector 83"/>
          <p:cNvCxnSpPr>
            <a:stCxn id="105" idx="2"/>
            <a:endCxn id="79" idx="3"/>
          </p:cNvCxnSpPr>
          <p:nvPr/>
        </p:nvCxnSpPr>
        <p:spPr>
          <a:xfrm rot="10800000" flipV="1">
            <a:off x="5137683" y="2381085"/>
            <a:ext cx="720628" cy="765427"/>
          </a:xfrm>
          <a:prstGeom prst="bentConnector3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5" idx="1"/>
            <a:endCxn id="11" idx="3"/>
          </p:cNvCxnSpPr>
          <p:nvPr/>
        </p:nvCxnSpPr>
        <p:spPr>
          <a:xfrm flipH="1">
            <a:off x="7606513" y="2154272"/>
            <a:ext cx="67741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11664" y="23219"/>
            <a:ext cx="9009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Fixed Size Message MPL  </a:t>
            </a:r>
            <a:endParaRPr lang="en-US" sz="3200" dirty="0"/>
          </a:p>
        </p:txBody>
      </p:sp>
      <p:sp>
        <p:nvSpPr>
          <p:cNvPr id="71" name="Rectangle 70"/>
          <p:cNvSpPr/>
          <p:nvPr/>
        </p:nvSpPr>
        <p:spPr>
          <a:xfrm>
            <a:off x="3686783" y="1713937"/>
            <a:ext cx="1450901" cy="8249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BlockingQueue</a:t>
            </a:r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3686782" y="2760284"/>
            <a:ext cx="1450901" cy="77245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s</a:t>
            </a:r>
            <a:r>
              <a:rPr lang="en-US" sz="1600" dirty="0" err="1" smtClean="0"/>
              <a:t>td</a:t>
            </a:r>
            <a:r>
              <a:rPr lang="en-US" sz="1600" dirty="0" smtClean="0"/>
              <a:t>::thread</a:t>
            </a:r>
            <a:endParaRPr lang="en-US" sz="1600" dirty="0"/>
          </a:p>
        </p:txBody>
      </p:sp>
      <p:sp>
        <p:nvSpPr>
          <p:cNvPr id="66" name="Diamond 65"/>
          <p:cNvSpPr/>
          <p:nvPr/>
        </p:nvSpPr>
        <p:spPr>
          <a:xfrm rot="5400000">
            <a:off x="5904167" y="1769380"/>
            <a:ext cx="298049" cy="389760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2" name="Diamond 91"/>
          <p:cNvSpPr/>
          <p:nvPr/>
        </p:nvSpPr>
        <p:spPr>
          <a:xfrm rot="5400000">
            <a:off x="2873038" y="1774577"/>
            <a:ext cx="298049" cy="389760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3216943" y="1968843"/>
            <a:ext cx="469839" cy="6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Diamond 126"/>
          <p:cNvSpPr/>
          <p:nvPr/>
        </p:nvSpPr>
        <p:spPr>
          <a:xfrm rot="5400000">
            <a:off x="2888663" y="2186204"/>
            <a:ext cx="298049" cy="389760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30" name="Elbow Connector 129"/>
          <p:cNvCxnSpPr>
            <a:stCxn id="127" idx="0"/>
            <a:endCxn id="79" idx="1"/>
          </p:cNvCxnSpPr>
          <p:nvPr/>
        </p:nvCxnSpPr>
        <p:spPr>
          <a:xfrm>
            <a:off x="3232568" y="2381085"/>
            <a:ext cx="454214" cy="7654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6" idx="2"/>
          </p:cNvCxnSpPr>
          <p:nvPr/>
        </p:nvCxnSpPr>
        <p:spPr>
          <a:xfrm flipH="1" flipV="1">
            <a:off x="5149674" y="1964260"/>
            <a:ext cx="708638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67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1664" y="1714092"/>
            <a:ext cx="1346769" cy="9045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Sender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240412" y="1730367"/>
            <a:ext cx="1983358" cy="85027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Receiver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44465" y="1730367"/>
            <a:ext cx="1362048" cy="85027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ClientHandler</a:t>
            </a:r>
            <a:endParaRPr lang="en-US" sz="1600" dirty="0"/>
          </a:p>
        </p:txBody>
      </p:sp>
      <p:sp>
        <p:nvSpPr>
          <p:cNvPr id="33" name="Isosceles Triangle 32"/>
          <p:cNvSpPr/>
          <p:nvPr/>
        </p:nvSpPr>
        <p:spPr>
          <a:xfrm>
            <a:off x="1902183" y="3182969"/>
            <a:ext cx="565727" cy="4032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4" name="Straight Connector 33"/>
          <p:cNvCxnSpPr>
            <a:stCxn id="4" idx="2"/>
            <a:endCxn id="33" idx="0"/>
          </p:cNvCxnSpPr>
          <p:nvPr/>
        </p:nvCxnSpPr>
        <p:spPr>
          <a:xfrm flipH="1">
            <a:off x="2185047" y="2618623"/>
            <a:ext cx="2" cy="5643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3"/>
            <a:endCxn id="89" idx="0"/>
          </p:cNvCxnSpPr>
          <p:nvPr/>
        </p:nvCxnSpPr>
        <p:spPr>
          <a:xfrm>
            <a:off x="2185047" y="3586233"/>
            <a:ext cx="0" cy="472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5768502" y="4084702"/>
            <a:ext cx="2315183" cy="651692"/>
          </a:xfrm>
          <a:prstGeom prst="rect">
            <a:avLst/>
          </a:prstGeom>
          <a:solidFill>
            <a:schemeClr val="tx2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err="1" smtClean="0"/>
              <a:t>FixedClientHandler</a:t>
            </a:r>
            <a:endParaRPr lang="en-US" sz="1600" i="1" dirty="0"/>
          </a:p>
        </p:txBody>
      </p:sp>
      <p:sp>
        <p:nvSpPr>
          <p:cNvPr id="86" name="Isosceles Triangle 85"/>
          <p:cNvSpPr/>
          <p:nvPr/>
        </p:nvSpPr>
        <p:spPr>
          <a:xfrm>
            <a:off x="6619824" y="3266074"/>
            <a:ext cx="604109" cy="38469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8" name="Straight Connector 87"/>
          <p:cNvCxnSpPr>
            <a:stCxn id="11" idx="2"/>
            <a:endCxn id="86" idx="0"/>
          </p:cNvCxnSpPr>
          <p:nvPr/>
        </p:nvCxnSpPr>
        <p:spPr>
          <a:xfrm flipH="1">
            <a:off x="6921879" y="2580646"/>
            <a:ext cx="3610" cy="6854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1420431" y="4058905"/>
            <a:ext cx="1529232" cy="677489"/>
          </a:xfrm>
          <a:prstGeom prst="rect">
            <a:avLst/>
          </a:prstGeom>
          <a:solidFill>
            <a:schemeClr val="tx2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err="1" smtClean="0"/>
              <a:t>FixedSizeSender</a:t>
            </a:r>
            <a:endParaRPr lang="en-US" sz="1600" i="1" dirty="0"/>
          </a:p>
        </p:txBody>
      </p:sp>
      <p:cxnSp>
        <p:nvCxnSpPr>
          <p:cNvPr id="69" name="Straight Connector 68"/>
          <p:cNvCxnSpPr>
            <a:stCxn id="86" idx="3"/>
            <a:endCxn id="85" idx="0"/>
          </p:cNvCxnSpPr>
          <p:nvPr/>
        </p:nvCxnSpPr>
        <p:spPr>
          <a:xfrm>
            <a:off x="6921879" y="3650766"/>
            <a:ext cx="4215" cy="4339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Diamond 104"/>
          <p:cNvSpPr/>
          <p:nvPr/>
        </p:nvSpPr>
        <p:spPr>
          <a:xfrm rot="5400000">
            <a:off x="5910907" y="2194555"/>
            <a:ext cx="298049" cy="389760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4" name="Elbow Connector 83"/>
          <p:cNvCxnSpPr>
            <a:stCxn id="105" idx="2"/>
            <a:endCxn id="79" idx="3"/>
          </p:cNvCxnSpPr>
          <p:nvPr/>
        </p:nvCxnSpPr>
        <p:spPr>
          <a:xfrm rot="10800000" flipV="1">
            <a:off x="5137684" y="2389435"/>
            <a:ext cx="727369" cy="757077"/>
          </a:xfrm>
          <a:prstGeom prst="bentConnector3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5" idx="1"/>
            <a:endCxn id="11" idx="3"/>
          </p:cNvCxnSpPr>
          <p:nvPr/>
        </p:nvCxnSpPr>
        <p:spPr>
          <a:xfrm flipH="1">
            <a:off x="7606513" y="2155507"/>
            <a:ext cx="63389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11664" y="31429"/>
            <a:ext cx="9009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Secure MPL  </a:t>
            </a:r>
            <a:endParaRPr lang="en-US" sz="3200" dirty="0"/>
          </a:p>
        </p:txBody>
      </p:sp>
      <p:sp>
        <p:nvSpPr>
          <p:cNvPr id="71" name="Rectangle 70"/>
          <p:cNvSpPr/>
          <p:nvPr/>
        </p:nvSpPr>
        <p:spPr>
          <a:xfrm>
            <a:off x="3686783" y="1713937"/>
            <a:ext cx="1450901" cy="8249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BlockingQueue</a:t>
            </a:r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3686782" y="2760284"/>
            <a:ext cx="1450901" cy="77245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s</a:t>
            </a:r>
            <a:r>
              <a:rPr lang="en-US" sz="1600" dirty="0" err="1" smtClean="0"/>
              <a:t>td</a:t>
            </a:r>
            <a:r>
              <a:rPr lang="en-US" sz="1600" dirty="0" smtClean="0"/>
              <a:t>::thread</a:t>
            </a:r>
            <a:endParaRPr lang="en-US" sz="1600" dirty="0"/>
          </a:p>
        </p:txBody>
      </p:sp>
      <p:sp>
        <p:nvSpPr>
          <p:cNvPr id="66" name="Diamond 65"/>
          <p:cNvSpPr/>
          <p:nvPr/>
        </p:nvSpPr>
        <p:spPr>
          <a:xfrm rot="5400000">
            <a:off x="5913598" y="1782520"/>
            <a:ext cx="298049" cy="389760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2" name="Diamond 91"/>
          <p:cNvSpPr/>
          <p:nvPr/>
        </p:nvSpPr>
        <p:spPr>
          <a:xfrm rot="5400000">
            <a:off x="2873038" y="1774577"/>
            <a:ext cx="298049" cy="389760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3216943" y="1968843"/>
            <a:ext cx="469839" cy="6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Diamond 126"/>
          <p:cNvSpPr/>
          <p:nvPr/>
        </p:nvSpPr>
        <p:spPr>
          <a:xfrm rot="5400000">
            <a:off x="2888663" y="2186204"/>
            <a:ext cx="298049" cy="389760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30" name="Elbow Connector 129"/>
          <p:cNvCxnSpPr>
            <a:stCxn id="127" idx="0"/>
            <a:endCxn id="79" idx="1"/>
          </p:cNvCxnSpPr>
          <p:nvPr/>
        </p:nvCxnSpPr>
        <p:spPr>
          <a:xfrm>
            <a:off x="3232568" y="2381085"/>
            <a:ext cx="454214" cy="7654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sosceles Triangle 24"/>
          <p:cNvSpPr/>
          <p:nvPr/>
        </p:nvSpPr>
        <p:spPr>
          <a:xfrm>
            <a:off x="1902183" y="5149415"/>
            <a:ext cx="565727" cy="43828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6" name="Straight Connector 25"/>
          <p:cNvCxnSpPr>
            <a:stCxn id="25" idx="3"/>
            <a:endCxn id="27" idx="0"/>
          </p:cNvCxnSpPr>
          <p:nvPr/>
        </p:nvCxnSpPr>
        <p:spPr>
          <a:xfrm>
            <a:off x="2185047" y="5587701"/>
            <a:ext cx="0" cy="4376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420431" y="6025351"/>
            <a:ext cx="1529232" cy="677489"/>
          </a:xfrm>
          <a:prstGeom prst="rect">
            <a:avLst/>
          </a:prstGeom>
          <a:solidFill>
            <a:schemeClr val="tx2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err="1" smtClean="0"/>
              <a:t>SecureSender</a:t>
            </a:r>
            <a:endParaRPr lang="en-US" sz="1600" i="1" dirty="0"/>
          </a:p>
        </p:txBody>
      </p:sp>
      <p:cxnSp>
        <p:nvCxnSpPr>
          <p:cNvPr id="28" name="Straight Connector 27"/>
          <p:cNvCxnSpPr>
            <a:stCxn id="89" idx="2"/>
          </p:cNvCxnSpPr>
          <p:nvPr/>
        </p:nvCxnSpPr>
        <p:spPr>
          <a:xfrm flipH="1">
            <a:off x="2185046" y="4736394"/>
            <a:ext cx="1" cy="4886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768502" y="5988958"/>
            <a:ext cx="2315183" cy="713882"/>
          </a:xfrm>
          <a:prstGeom prst="rect">
            <a:avLst/>
          </a:prstGeom>
          <a:solidFill>
            <a:schemeClr val="tx2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err="1" smtClean="0"/>
              <a:t>SecureClientHandler</a:t>
            </a:r>
            <a:endParaRPr lang="en-US" sz="1600" i="1" dirty="0"/>
          </a:p>
        </p:txBody>
      </p:sp>
      <p:sp>
        <p:nvSpPr>
          <p:cNvPr id="32" name="Isosceles Triangle 31"/>
          <p:cNvSpPr/>
          <p:nvPr/>
        </p:nvSpPr>
        <p:spPr>
          <a:xfrm>
            <a:off x="6619824" y="5170329"/>
            <a:ext cx="604109" cy="42140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921879" y="4736394"/>
            <a:ext cx="0" cy="4483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3"/>
            <a:endCxn id="31" idx="0"/>
          </p:cNvCxnSpPr>
          <p:nvPr/>
        </p:nvCxnSpPr>
        <p:spPr>
          <a:xfrm>
            <a:off x="6921879" y="5591732"/>
            <a:ext cx="4215" cy="3972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40"/>
          <p:cNvSpPr/>
          <p:nvPr/>
        </p:nvSpPr>
        <p:spPr>
          <a:xfrm>
            <a:off x="8935007" y="5149415"/>
            <a:ext cx="611776" cy="420029"/>
          </a:xfrm>
          <a:prstGeom prst="triangle">
            <a:avLst>
              <a:gd name="adj" fmla="val 516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2" name="Straight Connector 41"/>
          <p:cNvCxnSpPr>
            <a:endCxn id="41" idx="0"/>
          </p:cNvCxnSpPr>
          <p:nvPr/>
        </p:nvCxnSpPr>
        <p:spPr>
          <a:xfrm>
            <a:off x="9237061" y="2580646"/>
            <a:ext cx="13684" cy="25687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1" idx="3"/>
          </p:cNvCxnSpPr>
          <p:nvPr/>
        </p:nvCxnSpPr>
        <p:spPr>
          <a:xfrm flipH="1">
            <a:off x="9241279" y="5569444"/>
            <a:ext cx="9466" cy="4339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599501" y="5985184"/>
            <a:ext cx="1526993" cy="717656"/>
          </a:xfrm>
          <a:prstGeom prst="rect">
            <a:avLst/>
          </a:prstGeom>
          <a:solidFill>
            <a:schemeClr val="tx2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err="1" smtClean="0"/>
              <a:t>SecureReceiver</a:t>
            </a:r>
            <a:endParaRPr lang="en-US" sz="1600" i="1" dirty="0"/>
          </a:p>
        </p:txBody>
      </p:sp>
      <p:sp>
        <p:nvSpPr>
          <p:cNvPr id="48" name="Rectangle 47"/>
          <p:cNvSpPr/>
          <p:nvPr/>
        </p:nvSpPr>
        <p:spPr>
          <a:xfrm>
            <a:off x="3611906" y="5546543"/>
            <a:ext cx="1596815" cy="815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OpenSSLContext</a:t>
            </a:r>
            <a:endParaRPr lang="en-US" sz="1600" dirty="0"/>
          </a:p>
        </p:txBody>
      </p:sp>
      <p:sp>
        <p:nvSpPr>
          <p:cNvPr id="49" name="Diamond 48"/>
          <p:cNvSpPr/>
          <p:nvPr/>
        </p:nvSpPr>
        <p:spPr>
          <a:xfrm rot="5400000">
            <a:off x="2986028" y="6228734"/>
            <a:ext cx="287458" cy="360188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Diamond 49"/>
          <p:cNvSpPr/>
          <p:nvPr/>
        </p:nvSpPr>
        <p:spPr>
          <a:xfrm rot="5400000">
            <a:off x="5462311" y="6227942"/>
            <a:ext cx="287457" cy="349246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1" name="Elbow Connector 50"/>
          <p:cNvCxnSpPr>
            <a:stCxn id="49" idx="0"/>
            <a:endCxn id="48" idx="1"/>
          </p:cNvCxnSpPr>
          <p:nvPr/>
        </p:nvCxnSpPr>
        <p:spPr>
          <a:xfrm flipV="1">
            <a:off x="3309851" y="5954376"/>
            <a:ext cx="302055" cy="454452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50" idx="2"/>
            <a:endCxn id="48" idx="3"/>
          </p:cNvCxnSpPr>
          <p:nvPr/>
        </p:nvCxnSpPr>
        <p:spPr>
          <a:xfrm rot="10800000">
            <a:off x="5208721" y="5954376"/>
            <a:ext cx="222696" cy="44819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3494460" y="3890354"/>
            <a:ext cx="1831705" cy="854825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600" dirty="0" err="1"/>
              <a:t>OpenSSL</a:t>
            </a:r>
            <a:endParaRPr lang="en-US" sz="1600" dirty="0"/>
          </a:p>
        </p:txBody>
      </p:sp>
      <p:sp>
        <p:nvSpPr>
          <p:cNvPr id="90" name="Rectangle 89"/>
          <p:cNvSpPr/>
          <p:nvPr/>
        </p:nvSpPr>
        <p:spPr>
          <a:xfrm>
            <a:off x="4615090" y="4039812"/>
            <a:ext cx="625919" cy="41649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SSL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654991" y="4039813"/>
            <a:ext cx="766821" cy="41649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Crypto</a:t>
            </a:r>
          </a:p>
        </p:txBody>
      </p:sp>
      <p:cxnSp>
        <p:nvCxnSpPr>
          <p:cNvPr id="93" name="Straight Arrow Connector 92"/>
          <p:cNvCxnSpPr>
            <a:stCxn id="48" idx="0"/>
            <a:endCxn id="87" idx="2"/>
          </p:cNvCxnSpPr>
          <p:nvPr/>
        </p:nvCxnSpPr>
        <p:spPr>
          <a:xfrm flipH="1" flipV="1">
            <a:off x="4410313" y="4745179"/>
            <a:ext cx="1" cy="8013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5" name="Picture 1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80" y="5623238"/>
            <a:ext cx="673935" cy="577883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836" y="5497470"/>
            <a:ext cx="673935" cy="577883"/>
          </a:xfrm>
          <a:prstGeom prst="rect">
            <a:avLst/>
          </a:prstGeom>
        </p:spPr>
      </p:pic>
      <p:cxnSp>
        <p:nvCxnSpPr>
          <p:cNvPr id="53" name="Straight Connector 52"/>
          <p:cNvCxnSpPr/>
          <p:nvPr/>
        </p:nvCxnSpPr>
        <p:spPr>
          <a:xfrm flipH="1" flipV="1">
            <a:off x="5153411" y="1967646"/>
            <a:ext cx="727369" cy="6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7" idx="1"/>
            <a:endCxn id="31" idx="3"/>
          </p:cNvCxnSpPr>
          <p:nvPr/>
        </p:nvCxnSpPr>
        <p:spPr>
          <a:xfrm flipH="1">
            <a:off x="8083685" y="6344012"/>
            <a:ext cx="515816" cy="18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3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Applications:  Implementing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Prioritization:  Prefer to process one thing over another thing</a:t>
            </a:r>
          </a:p>
          <a:p>
            <a:pPr lvl="1"/>
            <a:r>
              <a:rPr lang="en-US" dirty="0" smtClean="0"/>
              <a:t>Use some form of discriminant  to classify processing</a:t>
            </a:r>
          </a:p>
          <a:p>
            <a:pPr lvl="2"/>
            <a:r>
              <a:rPr lang="en-US" dirty="0" smtClean="0"/>
              <a:t>Application type etc.  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Linux </a:t>
            </a:r>
          </a:p>
          <a:p>
            <a:pPr lvl="1"/>
            <a:r>
              <a:rPr lang="en-US" dirty="0" smtClean="0"/>
              <a:t>Scheduler Policies</a:t>
            </a:r>
          </a:p>
          <a:p>
            <a:pPr lvl="2"/>
            <a:r>
              <a:rPr lang="en-US" dirty="0" smtClean="0"/>
              <a:t>SCHED_OTHER – (non real-time) default timesharing policy </a:t>
            </a:r>
          </a:p>
          <a:p>
            <a:pPr lvl="2"/>
            <a:r>
              <a:rPr lang="en-US" dirty="0" smtClean="0"/>
              <a:t>SCHED_FIFO --   (real-time)  first-in first-out, holds the CPU until it </a:t>
            </a:r>
            <a:r>
              <a:rPr lang="en-US" dirty="0"/>
              <a:t>explicitly </a:t>
            </a:r>
            <a:r>
              <a:rPr lang="en-US" dirty="0" smtClean="0"/>
              <a:t>relinquishes  it, preempted only by higher priority process  </a:t>
            </a:r>
          </a:p>
          <a:p>
            <a:pPr lvl="2"/>
            <a:r>
              <a:rPr lang="en-US" dirty="0" smtClean="0"/>
              <a:t>SCHED_RR --   (real-time) round-robin,  time slice based,  highest priority queue is timeshares CPU.  Gives up when time slice  expires, or explicitly relinquishes, or preempted by a higher priority process  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2642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369"/>
            <a:ext cx="12192000" cy="46832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OS Scheduler </a:t>
            </a:r>
            <a:endParaRPr lang="en-US" sz="2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729" y="915360"/>
            <a:ext cx="7061334" cy="483499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286" y="1059546"/>
            <a:ext cx="1066257" cy="2926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286" y="1466646"/>
            <a:ext cx="1060152" cy="2858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37253" y="1567855"/>
            <a:ext cx="30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99375" y="789649"/>
            <a:ext cx="2994153" cy="3756225"/>
          </a:xfrm>
          <a:prstGeom prst="rect">
            <a:avLst/>
          </a:prstGeom>
          <a:solidFill>
            <a:schemeClr val="accent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.</a:t>
            </a:r>
          </a:p>
        </p:txBody>
      </p:sp>
      <p:sp>
        <p:nvSpPr>
          <p:cNvPr id="14" name="Curved Right Arrow 13"/>
          <p:cNvSpPr/>
          <p:nvPr/>
        </p:nvSpPr>
        <p:spPr>
          <a:xfrm>
            <a:off x="3369593" y="993479"/>
            <a:ext cx="287622" cy="384665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1" name="Left Brace 20"/>
          <p:cNvSpPr/>
          <p:nvPr/>
        </p:nvSpPr>
        <p:spPr>
          <a:xfrm>
            <a:off x="2101249" y="1059545"/>
            <a:ext cx="209570" cy="1361457"/>
          </a:xfrm>
          <a:prstGeom prst="leftBrace">
            <a:avLst>
              <a:gd name="adj1" fmla="val 104978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TextBox 30"/>
          <p:cNvSpPr txBox="1"/>
          <p:nvPr/>
        </p:nvSpPr>
        <p:spPr>
          <a:xfrm>
            <a:off x="450591" y="4273977"/>
            <a:ext cx="432153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400" b="1" u="sng" dirty="0"/>
              <a:t>MIO Priority Class     </a:t>
            </a:r>
          </a:p>
          <a:p>
            <a:r>
              <a:rPr lang="en-US" sz="2400" b="1" dirty="0"/>
              <a:t>         e.g. [0-4]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400" dirty="0"/>
              <a:t>E.g. OS Thread Priority=20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400" dirty="0"/>
              <a:t>E.g. OS Thread</a:t>
            </a:r>
          </a:p>
          <a:p>
            <a:pPr lvl="1"/>
            <a:r>
              <a:rPr lang="en-US" sz="2400" dirty="0"/>
              <a:t>       Priority=10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637567" y="1511241"/>
            <a:ext cx="3050616" cy="12294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147" y="1840773"/>
            <a:ext cx="1066257" cy="292676"/>
          </a:xfrm>
          <a:prstGeom prst="rect">
            <a:avLst/>
          </a:prstGeom>
        </p:spPr>
      </p:pic>
      <p:sp>
        <p:nvSpPr>
          <p:cNvPr id="30" name="Curved Right Arrow 29"/>
          <p:cNvSpPr/>
          <p:nvPr/>
        </p:nvSpPr>
        <p:spPr>
          <a:xfrm>
            <a:off x="3349945" y="1419651"/>
            <a:ext cx="287622" cy="384665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32" name="Curved Right Arrow 31"/>
          <p:cNvSpPr/>
          <p:nvPr/>
        </p:nvSpPr>
        <p:spPr>
          <a:xfrm>
            <a:off x="3352249" y="1891929"/>
            <a:ext cx="287622" cy="384665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957" y="2216079"/>
            <a:ext cx="1066257" cy="292676"/>
          </a:xfrm>
          <a:prstGeom prst="rect">
            <a:avLst/>
          </a:prstGeom>
        </p:spPr>
      </p:pic>
      <p:sp>
        <p:nvSpPr>
          <p:cNvPr id="40" name="Curved Right Arrow 39"/>
          <p:cNvSpPr/>
          <p:nvPr/>
        </p:nvSpPr>
        <p:spPr>
          <a:xfrm>
            <a:off x="3356059" y="2267235"/>
            <a:ext cx="287622" cy="384665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147" y="2828959"/>
            <a:ext cx="1066257" cy="29267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147" y="3236059"/>
            <a:ext cx="1060152" cy="285875"/>
          </a:xfrm>
          <a:prstGeom prst="rect">
            <a:avLst/>
          </a:prstGeom>
        </p:spPr>
      </p:pic>
      <p:sp>
        <p:nvSpPr>
          <p:cNvPr id="43" name="Curved Right Arrow 42"/>
          <p:cNvSpPr/>
          <p:nvPr/>
        </p:nvSpPr>
        <p:spPr>
          <a:xfrm>
            <a:off x="3379454" y="2762892"/>
            <a:ext cx="287622" cy="384665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008" y="3610186"/>
            <a:ext cx="1066257" cy="292676"/>
          </a:xfrm>
          <a:prstGeom prst="rect">
            <a:avLst/>
          </a:prstGeom>
        </p:spPr>
      </p:pic>
      <p:sp>
        <p:nvSpPr>
          <p:cNvPr id="45" name="Curved Right Arrow 44"/>
          <p:cNvSpPr/>
          <p:nvPr/>
        </p:nvSpPr>
        <p:spPr>
          <a:xfrm>
            <a:off x="3359806" y="3189064"/>
            <a:ext cx="287622" cy="384665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6" name="Curved Right Arrow 45"/>
          <p:cNvSpPr/>
          <p:nvPr/>
        </p:nvSpPr>
        <p:spPr>
          <a:xfrm>
            <a:off x="3362110" y="3661342"/>
            <a:ext cx="287622" cy="384665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818" y="3985492"/>
            <a:ext cx="1066257" cy="292676"/>
          </a:xfrm>
          <a:prstGeom prst="rect">
            <a:avLst/>
          </a:prstGeom>
        </p:spPr>
      </p:pic>
      <p:sp>
        <p:nvSpPr>
          <p:cNvPr id="48" name="Curved Right Arrow 47"/>
          <p:cNvSpPr/>
          <p:nvPr/>
        </p:nvSpPr>
        <p:spPr>
          <a:xfrm>
            <a:off x="3365920" y="4036648"/>
            <a:ext cx="287622" cy="384665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9" name="Left Brace 48"/>
          <p:cNvSpPr/>
          <p:nvPr/>
        </p:nvSpPr>
        <p:spPr>
          <a:xfrm>
            <a:off x="2083905" y="2790489"/>
            <a:ext cx="209570" cy="1487679"/>
          </a:xfrm>
          <a:prstGeom prst="leftBrace">
            <a:avLst>
              <a:gd name="adj1" fmla="val 104978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TextBox 49"/>
          <p:cNvSpPr txBox="1"/>
          <p:nvPr/>
        </p:nvSpPr>
        <p:spPr>
          <a:xfrm>
            <a:off x="1611448" y="3311105"/>
            <a:ext cx="30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2016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3373902" y="914401"/>
            <a:ext cx="3159467" cy="35455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CH N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133" y="2088887"/>
            <a:ext cx="1295400" cy="156871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</p:pic>
      <p:sp>
        <p:nvSpPr>
          <p:cNvPr id="49" name="Cloud"/>
          <p:cNvSpPr>
            <a:spLocks noChangeAspect="1" noEditPoints="1" noChangeArrowheads="1"/>
          </p:cNvSpPr>
          <p:nvPr/>
        </p:nvSpPr>
        <p:spPr bwMode="auto">
          <a:xfrm>
            <a:off x="1660735" y="4495800"/>
            <a:ext cx="1866900" cy="1371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sz="1200" dirty="0"/>
          </a:p>
          <a:p>
            <a:pPr lvl="1"/>
            <a:endParaRPr lang="en-US" sz="1200" b="1" dirty="0"/>
          </a:p>
          <a:p>
            <a:pPr lvl="1"/>
            <a:endParaRPr lang="en-US" sz="1200" dirty="0"/>
          </a:p>
          <a:p>
            <a:pPr lvl="1"/>
            <a:r>
              <a:rPr lang="en-US" sz="1200" dirty="0"/>
              <a:t>Internet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209800" y="47244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2895600" y="3429000"/>
            <a:ext cx="517026" cy="0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95600" y="3429000"/>
            <a:ext cx="0" cy="144780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2544514" y="4878060"/>
            <a:ext cx="351087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494841" y="4839960"/>
            <a:ext cx="99344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604135" y="470146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Publisher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581400" y="920069"/>
            <a:ext cx="17526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TCP Front End</a:t>
            </a:r>
          </a:p>
        </p:txBody>
      </p:sp>
      <p:cxnSp>
        <p:nvCxnSpPr>
          <p:cNvPr id="77" name="Straight Connector 76"/>
          <p:cNvCxnSpPr/>
          <p:nvPr/>
        </p:nvCxnSpPr>
        <p:spPr>
          <a:xfrm>
            <a:off x="2895600" y="2584148"/>
            <a:ext cx="0" cy="844852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2895600" y="2549506"/>
            <a:ext cx="517026" cy="0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43563" y="533400"/>
            <a:ext cx="3174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Created on a per each client connection basis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2971800" y="1272065"/>
            <a:ext cx="685800" cy="93145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588536" y="2729975"/>
            <a:ext cx="533400" cy="4836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4634047" y="2728665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CH 1</a:t>
            </a:r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5167447" y="2057399"/>
            <a:ext cx="2" cy="52913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4588537" y="2586529"/>
            <a:ext cx="578911" cy="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Curved Right Arrow 131"/>
          <p:cNvSpPr/>
          <p:nvPr/>
        </p:nvSpPr>
        <p:spPr>
          <a:xfrm>
            <a:off x="4309092" y="2327901"/>
            <a:ext cx="240084" cy="339102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389331" y="4169518"/>
            <a:ext cx="141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Main Server Thread</a:t>
            </a:r>
          </a:p>
        </p:txBody>
      </p:sp>
      <p:sp>
        <p:nvSpPr>
          <p:cNvPr id="134" name="Up Arrow 133"/>
          <p:cNvSpPr/>
          <p:nvPr/>
        </p:nvSpPr>
        <p:spPr>
          <a:xfrm>
            <a:off x="3907926" y="3807732"/>
            <a:ext cx="304800" cy="370282"/>
          </a:xfrm>
          <a:prstGeom prst="upArrow">
            <a:avLst>
              <a:gd name="adj1" fmla="val 25207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8033720" y="1574383"/>
            <a:ext cx="551978" cy="48365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>
            <a:off x="8033720" y="1564642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Broker</a:t>
            </a:r>
          </a:p>
        </p:txBody>
      </p:sp>
      <p:pic>
        <p:nvPicPr>
          <p:cNvPr id="143" name="Picture 1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153401" y="1871600"/>
            <a:ext cx="250903" cy="123176"/>
          </a:xfrm>
          <a:prstGeom prst="rect">
            <a:avLst/>
          </a:prstGeom>
        </p:spPr>
      </p:pic>
      <p:sp>
        <p:nvSpPr>
          <p:cNvPr id="144" name="Rectangle 143"/>
          <p:cNvSpPr/>
          <p:nvPr/>
        </p:nvSpPr>
        <p:spPr>
          <a:xfrm>
            <a:off x="8033720" y="1837312"/>
            <a:ext cx="119680" cy="15746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8029811" y="2286931"/>
            <a:ext cx="551978" cy="48365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8029811" y="227719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Broker</a:t>
            </a:r>
          </a:p>
        </p:txBody>
      </p:sp>
      <p:pic>
        <p:nvPicPr>
          <p:cNvPr id="147" name="Picture 1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150251" y="2584148"/>
            <a:ext cx="250903" cy="123176"/>
          </a:xfrm>
          <a:prstGeom prst="rect">
            <a:avLst/>
          </a:prstGeom>
        </p:spPr>
      </p:pic>
      <p:sp>
        <p:nvSpPr>
          <p:cNvPr id="148" name="Rectangle 147"/>
          <p:cNvSpPr/>
          <p:nvPr/>
        </p:nvSpPr>
        <p:spPr>
          <a:xfrm>
            <a:off x="8029812" y="2549860"/>
            <a:ext cx="123589" cy="1782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8039100" y="2999174"/>
            <a:ext cx="551978" cy="48365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8039100" y="2989433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Broker</a:t>
            </a:r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153401" y="3280763"/>
            <a:ext cx="250903" cy="123176"/>
          </a:xfrm>
          <a:prstGeom prst="rect">
            <a:avLst/>
          </a:prstGeom>
        </p:spPr>
      </p:pic>
      <p:sp>
        <p:nvSpPr>
          <p:cNvPr id="152" name="Rectangle 151"/>
          <p:cNvSpPr/>
          <p:nvPr/>
        </p:nvSpPr>
        <p:spPr>
          <a:xfrm>
            <a:off x="8039100" y="3265137"/>
            <a:ext cx="114300" cy="1544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8034980" y="3765929"/>
            <a:ext cx="551978" cy="48365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8057678" y="376593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Broker</a:t>
            </a:r>
          </a:p>
        </p:txBody>
      </p:sp>
      <p:pic>
        <p:nvPicPr>
          <p:cNvPr id="155" name="Picture 1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153401" y="4032847"/>
            <a:ext cx="250903" cy="123176"/>
          </a:xfrm>
          <a:prstGeom prst="rect">
            <a:avLst/>
          </a:prstGeom>
        </p:spPr>
      </p:pic>
      <p:sp>
        <p:nvSpPr>
          <p:cNvPr id="156" name="Rectangle 155"/>
          <p:cNvSpPr/>
          <p:nvPr/>
        </p:nvSpPr>
        <p:spPr>
          <a:xfrm>
            <a:off x="8034980" y="4004837"/>
            <a:ext cx="118420" cy="15118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Arrow Connector 157"/>
          <p:cNvCxnSpPr/>
          <p:nvPr/>
        </p:nvCxnSpPr>
        <p:spPr>
          <a:xfrm flipV="1">
            <a:off x="6535565" y="1933189"/>
            <a:ext cx="1494247" cy="12421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V="1">
            <a:off x="6509086" y="2667004"/>
            <a:ext cx="1492985" cy="60149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flipV="1">
            <a:off x="6509086" y="3351946"/>
            <a:ext cx="1548593" cy="7705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V="1">
            <a:off x="6547118" y="4074585"/>
            <a:ext cx="1506624" cy="8143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8" name="Picture 1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308" y="5607902"/>
            <a:ext cx="415007" cy="342900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280" y="5509780"/>
            <a:ext cx="415007" cy="342900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6141302"/>
            <a:ext cx="415007" cy="342900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114" y="6141696"/>
            <a:ext cx="415007" cy="342900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620" y="6141302"/>
            <a:ext cx="415007" cy="342900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725" y="6134060"/>
            <a:ext cx="415007" cy="342900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708" y="5017352"/>
            <a:ext cx="415007" cy="342900"/>
          </a:xfrm>
          <a:prstGeom prst="rect">
            <a:avLst/>
          </a:prstGeom>
        </p:spPr>
      </p:pic>
      <p:cxnSp>
        <p:nvCxnSpPr>
          <p:cNvPr id="176" name="Straight Arrow Connector 175"/>
          <p:cNvCxnSpPr>
            <a:stCxn id="174" idx="2"/>
            <a:endCxn id="168" idx="0"/>
          </p:cNvCxnSpPr>
          <p:nvPr/>
        </p:nvCxnSpPr>
        <p:spPr>
          <a:xfrm flipH="1">
            <a:off x="8029811" y="5360252"/>
            <a:ext cx="533400" cy="247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74" idx="2"/>
            <a:endCxn id="169" idx="0"/>
          </p:cNvCxnSpPr>
          <p:nvPr/>
        </p:nvCxnSpPr>
        <p:spPr>
          <a:xfrm>
            <a:off x="8563211" y="5360252"/>
            <a:ext cx="596572" cy="1495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68" idx="2"/>
            <a:endCxn id="170" idx="0"/>
          </p:cNvCxnSpPr>
          <p:nvPr/>
        </p:nvCxnSpPr>
        <p:spPr>
          <a:xfrm flipH="1">
            <a:off x="7675105" y="5950802"/>
            <a:ext cx="354707" cy="1905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68" idx="2"/>
            <a:endCxn id="171" idx="0"/>
          </p:cNvCxnSpPr>
          <p:nvPr/>
        </p:nvCxnSpPr>
        <p:spPr>
          <a:xfrm>
            <a:off x="8029811" y="5950802"/>
            <a:ext cx="329806" cy="1908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endCxn id="172" idx="0"/>
          </p:cNvCxnSpPr>
          <p:nvPr/>
        </p:nvCxnSpPr>
        <p:spPr>
          <a:xfrm flipH="1">
            <a:off x="9011123" y="5929942"/>
            <a:ext cx="149606" cy="2113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169" idx="2"/>
            <a:endCxn id="173" idx="0"/>
          </p:cNvCxnSpPr>
          <p:nvPr/>
        </p:nvCxnSpPr>
        <p:spPr>
          <a:xfrm>
            <a:off x="9159784" y="5852680"/>
            <a:ext cx="486445" cy="2813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5657220" y="4694187"/>
            <a:ext cx="2400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Heap based priority queue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minimum load at head of the heap 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429134" y="5590980"/>
            <a:ext cx="2628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/>
              <a:t>bpool_index</a:t>
            </a:r>
            <a:r>
              <a:rPr lang="en-US" sz="1200" b="1" i="1" dirty="0"/>
              <a:t> = lookup(</a:t>
            </a:r>
            <a:r>
              <a:rPr lang="en-US" sz="1200" b="1" i="1" dirty="0" err="1"/>
              <a:t>brokerSet</a:t>
            </a:r>
            <a:r>
              <a:rPr lang="en-US" b="1" i="1" dirty="0"/>
              <a:t>)</a:t>
            </a:r>
          </a:p>
          <a:p>
            <a:r>
              <a:rPr lang="en-US" sz="1200" b="1" i="1" dirty="0" err="1"/>
              <a:t>Bpool</a:t>
            </a:r>
            <a:r>
              <a:rPr lang="en-US" sz="1200" b="1" i="1" dirty="0"/>
              <a:t>[</a:t>
            </a:r>
            <a:r>
              <a:rPr lang="en-US" sz="1200" b="1" i="1" dirty="0" err="1"/>
              <a:t>bpool_index</a:t>
            </a:r>
            <a:r>
              <a:rPr lang="en-US" sz="1200" b="1" i="1" dirty="0"/>
              <a:t>] .</a:t>
            </a:r>
            <a:r>
              <a:rPr lang="en-US" sz="1200" b="1" i="1" dirty="0" err="1"/>
              <a:t>PostMsg</a:t>
            </a:r>
            <a:r>
              <a:rPr lang="en-US" sz="1200" b="1" i="1" dirty="0"/>
              <a:t>(Data);</a:t>
            </a:r>
          </a:p>
          <a:p>
            <a:r>
              <a:rPr lang="en-US" dirty="0"/>
              <a:t> </a:t>
            </a:r>
          </a:p>
        </p:txBody>
      </p:sp>
      <p:sp>
        <p:nvSpPr>
          <p:cNvPr id="206" name="Oval 205"/>
          <p:cNvSpPr/>
          <p:nvPr/>
        </p:nvSpPr>
        <p:spPr>
          <a:xfrm>
            <a:off x="8275701" y="4837094"/>
            <a:ext cx="588504" cy="5150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Arc 209"/>
          <p:cNvSpPr/>
          <p:nvPr/>
        </p:nvSpPr>
        <p:spPr>
          <a:xfrm rot="4275580">
            <a:off x="7838692" y="5338218"/>
            <a:ext cx="891650" cy="685800"/>
          </a:xfrm>
          <a:prstGeom prst="arc">
            <a:avLst>
              <a:gd name="adj1" fmla="val 14553119"/>
              <a:gd name="adj2" fmla="val 0"/>
            </a:avLst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62076" y="2935917"/>
            <a:ext cx="533400" cy="4836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884043" y="3073771"/>
            <a:ext cx="533400" cy="4836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033499" y="3230026"/>
            <a:ext cx="533400" cy="4836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056079" y="324224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CH N</a:t>
            </a:r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099006" y="3484054"/>
            <a:ext cx="390237" cy="118067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20605506">
            <a:off x="6651911" y="5393346"/>
            <a:ext cx="1644418" cy="13688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03212" y="5405016"/>
            <a:ext cx="2789567" cy="1049853"/>
          </a:xfrm>
          <a:prstGeom prst="ellipse">
            <a:avLst/>
          </a:prstGeom>
          <a:solidFill>
            <a:schemeClr val="accent2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5697995" y="1411174"/>
            <a:ext cx="8818" cy="3035342"/>
          </a:xfrm>
          <a:prstGeom prst="line">
            <a:avLst/>
          </a:prstGeom>
          <a:ln w="38100">
            <a:solidFill>
              <a:schemeClr val="tx1">
                <a:alpha val="4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ight Arrow 100"/>
          <p:cNvSpPr/>
          <p:nvPr/>
        </p:nvSpPr>
        <p:spPr>
          <a:xfrm rot="16200000">
            <a:off x="4269397" y="4543284"/>
            <a:ext cx="1796104" cy="13688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5389181" y="3549393"/>
            <a:ext cx="268039" cy="2380"/>
          </a:xfrm>
          <a:prstGeom prst="line">
            <a:avLst/>
          </a:prstGeom>
          <a:ln w="127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urved Right Arrow 112"/>
          <p:cNvSpPr/>
          <p:nvPr/>
        </p:nvSpPr>
        <p:spPr>
          <a:xfrm>
            <a:off x="5181792" y="3407433"/>
            <a:ext cx="203120" cy="195535"/>
          </a:xfrm>
          <a:prstGeom prst="curvedRightArrow">
            <a:avLst/>
          </a:prstGeom>
          <a:solidFill>
            <a:srgbClr val="FF0000">
              <a:alpha val="53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3276601" y="3995638"/>
            <a:ext cx="1756899" cy="676549"/>
          </a:xfrm>
          <a:prstGeom prst="ellipse">
            <a:avLst/>
          </a:pr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790" y="2357475"/>
            <a:ext cx="803534" cy="515768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551" y="1687751"/>
            <a:ext cx="803534" cy="515768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834" y="3034815"/>
            <a:ext cx="803534" cy="515768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584" y="3774287"/>
            <a:ext cx="803534" cy="515768"/>
          </a:xfrm>
          <a:prstGeom prst="rect">
            <a:avLst/>
          </a:prstGeom>
        </p:spPr>
      </p:pic>
      <p:cxnSp>
        <p:nvCxnSpPr>
          <p:cNvPr id="114" name="Straight Arrow Connector 113"/>
          <p:cNvCxnSpPr/>
          <p:nvPr/>
        </p:nvCxnSpPr>
        <p:spPr>
          <a:xfrm>
            <a:off x="5363756" y="4133719"/>
            <a:ext cx="513039" cy="3451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5657219" y="3403940"/>
            <a:ext cx="0" cy="165997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5657219" y="3403939"/>
            <a:ext cx="304064" cy="1562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5283352" y="2726524"/>
            <a:ext cx="593442" cy="1562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5167449" y="2057399"/>
            <a:ext cx="628942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422574" y="671900"/>
            <a:ext cx="3963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Static TCP socket (SOL_KEEPALIVE)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Configurable Broker Pool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058034" y="1318230"/>
            <a:ext cx="416086" cy="6149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04136" y="9132"/>
            <a:ext cx="8987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Current Front-End (Load Balancer)  Architecture </a:t>
            </a:r>
          </a:p>
        </p:txBody>
      </p:sp>
    </p:spTree>
    <p:extLst>
      <p:ext uri="{BB962C8B-B14F-4D97-AF65-F5344CB8AC3E}">
        <p14:creationId xmlns:p14="http://schemas.microsoft.com/office/powerpoint/2010/main" val="11642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0800000">
            <a:off x="1905734" y="1036563"/>
            <a:ext cx="990566" cy="16764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ounded Rectangle 12"/>
          <p:cNvSpPr/>
          <p:nvPr/>
        </p:nvSpPr>
        <p:spPr>
          <a:xfrm>
            <a:off x="3901090" y="1765998"/>
            <a:ext cx="2819400" cy="4267200"/>
          </a:xfrm>
          <a:prstGeom prst="round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5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65262" y="6082031"/>
            <a:ext cx="1309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TCP Front End</a:t>
            </a:r>
          </a:p>
        </p:txBody>
      </p:sp>
      <p:pic>
        <p:nvPicPr>
          <p:cNvPr id="1026" name="Picture 2" descr="http://www.clipartbest.com/download?clipart=dTraAEoL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831" y="1546643"/>
            <a:ext cx="415566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233318" y="2013367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MIO</a:t>
            </a:r>
          </a:p>
        </p:txBody>
      </p:sp>
      <p:pic>
        <p:nvPicPr>
          <p:cNvPr id="22" name="Picture 2" descr="http://www.clipartbest.com/download?clipart=dTraAEoL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95601"/>
            <a:ext cx="347718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clipartbest.com/download?clipart=dTraAEoL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696" y="4343401"/>
            <a:ext cx="347718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869559" y="3209925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MIO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87724" y="4387424"/>
            <a:ext cx="963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Payload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5738195" y="2406512"/>
            <a:ext cx="859848" cy="228600"/>
            <a:chOff x="601528" y="457200"/>
            <a:chExt cx="1836872" cy="304800"/>
          </a:xfrm>
        </p:grpSpPr>
        <p:sp>
          <p:nvSpPr>
            <p:cNvPr id="43" name="Rectangle 42"/>
            <p:cNvSpPr/>
            <p:nvPr/>
          </p:nvSpPr>
          <p:spPr>
            <a:xfrm>
              <a:off x="601528" y="457200"/>
              <a:ext cx="1836872" cy="304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>
              <a:stCxn id="43" idx="0"/>
              <a:endCxn id="43" idx="2"/>
            </p:cNvCxnSpPr>
            <p:nvPr/>
          </p:nvCxnSpPr>
          <p:spPr>
            <a:xfrm>
              <a:off x="15199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6723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828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981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133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28304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371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219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066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9144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620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5730536" y="2713592"/>
            <a:ext cx="859848" cy="228600"/>
            <a:chOff x="601528" y="457200"/>
            <a:chExt cx="1836872" cy="304800"/>
          </a:xfrm>
        </p:grpSpPr>
        <p:sp>
          <p:nvSpPr>
            <p:cNvPr id="60" name="Rectangle 59"/>
            <p:cNvSpPr/>
            <p:nvPr/>
          </p:nvSpPr>
          <p:spPr>
            <a:xfrm>
              <a:off x="601528" y="457200"/>
              <a:ext cx="1836872" cy="304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stCxn id="60" idx="0"/>
              <a:endCxn id="60" idx="2"/>
            </p:cNvCxnSpPr>
            <p:nvPr/>
          </p:nvCxnSpPr>
          <p:spPr>
            <a:xfrm>
              <a:off x="15199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6723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828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981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133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28304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371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219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066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9144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620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5738195" y="3050573"/>
            <a:ext cx="859848" cy="228600"/>
            <a:chOff x="601528" y="457200"/>
            <a:chExt cx="1836872" cy="304800"/>
          </a:xfrm>
        </p:grpSpPr>
        <p:sp>
          <p:nvSpPr>
            <p:cNvPr id="73" name="Rectangle 72"/>
            <p:cNvSpPr/>
            <p:nvPr/>
          </p:nvSpPr>
          <p:spPr>
            <a:xfrm>
              <a:off x="601528" y="457200"/>
              <a:ext cx="1836872" cy="304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73" idx="0"/>
              <a:endCxn id="73" idx="2"/>
            </p:cNvCxnSpPr>
            <p:nvPr/>
          </p:nvCxnSpPr>
          <p:spPr>
            <a:xfrm>
              <a:off x="15199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6723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828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981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133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28304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371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219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066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9144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7620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5738195" y="3375299"/>
            <a:ext cx="859848" cy="228600"/>
            <a:chOff x="601528" y="457200"/>
            <a:chExt cx="1836872" cy="304800"/>
          </a:xfrm>
        </p:grpSpPr>
        <p:sp>
          <p:nvSpPr>
            <p:cNvPr id="86" name="Rectangle 85"/>
            <p:cNvSpPr/>
            <p:nvPr/>
          </p:nvSpPr>
          <p:spPr>
            <a:xfrm>
              <a:off x="601528" y="457200"/>
              <a:ext cx="1836872" cy="304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/>
            <p:cNvCxnSpPr>
              <a:stCxn id="86" idx="0"/>
              <a:endCxn id="86" idx="2"/>
            </p:cNvCxnSpPr>
            <p:nvPr/>
          </p:nvCxnSpPr>
          <p:spPr>
            <a:xfrm>
              <a:off x="15199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6723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828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981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2133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228304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1371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1219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066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9144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7620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959574" y="5340443"/>
            <a:ext cx="605725" cy="228600"/>
            <a:chOff x="601528" y="457200"/>
            <a:chExt cx="1836872" cy="304800"/>
          </a:xfrm>
        </p:grpSpPr>
        <p:sp>
          <p:nvSpPr>
            <p:cNvPr id="99" name="Rectangle 98"/>
            <p:cNvSpPr/>
            <p:nvPr/>
          </p:nvSpPr>
          <p:spPr>
            <a:xfrm>
              <a:off x="601528" y="457200"/>
              <a:ext cx="1836872" cy="304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>
              <a:stCxn id="99" idx="0"/>
              <a:endCxn id="99" idx="2"/>
            </p:cNvCxnSpPr>
            <p:nvPr/>
          </p:nvCxnSpPr>
          <p:spPr>
            <a:xfrm>
              <a:off x="15199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16723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828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981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133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228304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371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1219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066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9144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7620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1" name="TextBox 110"/>
          <p:cNvSpPr txBox="1"/>
          <p:nvPr/>
        </p:nvSpPr>
        <p:spPr>
          <a:xfrm>
            <a:off x="5463044" y="2013368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Load Balancing Queues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3955349" y="5597104"/>
            <a:ext cx="19437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Dissemination outputs Queues: </a:t>
            </a:r>
            <a:r>
              <a:rPr lang="en-US" sz="11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prio</a:t>
            </a:r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{0,1,2,3}</a:t>
            </a:r>
          </a:p>
        </p:txBody>
      </p:sp>
      <p:cxnSp>
        <p:nvCxnSpPr>
          <p:cNvPr id="1024" name="Elbow Connector 1023"/>
          <p:cNvCxnSpPr>
            <a:stCxn id="22" idx="3"/>
            <a:endCxn id="24" idx="1"/>
          </p:cNvCxnSpPr>
          <p:nvPr/>
        </p:nvCxnSpPr>
        <p:spPr>
          <a:xfrm>
            <a:off x="4310118" y="3090863"/>
            <a:ext cx="666578" cy="1447800"/>
          </a:xfrm>
          <a:prstGeom prst="bentConnector3">
            <a:avLst>
              <a:gd name="adj1" fmla="val 7504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>
            <a:stCxn id="22" idx="3"/>
          </p:cNvCxnSpPr>
          <p:nvPr/>
        </p:nvCxnSpPr>
        <p:spPr>
          <a:xfrm flipV="1">
            <a:off x="4310118" y="2790739"/>
            <a:ext cx="515200" cy="3001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5" name="Group 1034"/>
          <p:cNvGrpSpPr/>
          <p:nvPr/>
        </p:nvGrpSpPr>
        <p:grpSpPr>
          <a:xfrm>
            <a:off x="5057030" y="3177421"/>
            <a:ext cx="451939" cy="404897"/>
            <a:chOff x="3258187" y="1219200"/>
            <a:chExt cx="755598" cy="233222"/>
          </a:xfrm>
        </p:grpSpPr>
        <p:sp>
          <p:nvSpPr>
            <p:cNvPr id="1032" name="Freeform 1031"/>
            <p:cNvSpPr/>
            <p:nvPr/>
          </p:nvSpPr>
          <p:spPr>
            <a:xfrm>
              <a:off x="3258187" y="1219200"/>
              <a:ext cx="662756" cy="170120"/>
            </a:xfrm>
            <a:custGeom>
              <a:avLst/>
              <a:gdLst>
                <a:gd name="connsiteX0" fmla="*/ 184485 w 514094"/>
                <a:gd name="connsiteY0" fmla="*/ 0 h 170120"/>
                <a:gd name="connsiteX1" fmla="*/ 14364 w 514094"/>
                <a:gd name="connsiteY1" fmla="*/ 132906 h 170120"/>
                <a:gd name="connsiteX2" fmla="*/ 514094 w 514094"/>
                <a:gd name="connsiteY2" fmla="*/ 170120 h 17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4094" h="170120">
                  <a:moveTo>
                    <a:pt x="184485" y="0"/>
                  </a:moveTo>
                  <a:cubicBezTo>
                    <a:pt x="71957" y="52276"/>
                    <a:pt x="-40571" y="104553"/>
                    <a:pt x="14364" y="132906"/>
                  </a:cubicBezTo>
                  <a:cubicBezTo>
                    <a:pt x="69299" y="161259"/>
                    <a:pt x="291696" y="165689"/>
                    <a:pt x="514094" y="170120"/>
                  </a:cubicBezTo>
                </a:path>
              </a:pathLst>
            </a:custGeom>
            <a:noFill/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Isosceles Triangle 1033"/>
            <p:cNvSpPr/>
            <p:nvPr/>
          </p:nvSpPr>
          <p:spPr>
            <a:xfrm rot="5400000">
              <a:off x="3904261" y="1342899"/>
              <a:ext cx="126205" cy="92842"/>
            </a:xfrm>
            <a:prstGeom prst="triangle">
              <a:avLst/>
            </a:prstGeom>
            <a:solidFill>
              <a:srgbClr val="7030A0"/>
            </a:solidFill>
            <a:ln w="3175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2"/>
                  </a:solidFill>
                </a:ln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 flipH="1">
            <a:off x="4804889" y="4688742"/>
            <a:ext cx="691331" cy="340458"/>
            <a:chOff x="3258187" y="1219200"/>
            <a:chExt cx="755598" cy="233222"/>
          </a:xfrm>
        </p:grpSpPr>
        <p:sp>
          <p:nvSpPr>
            <p:cNvPr id="153" name="Freeform 152"/>
            <p:cNvSpPr/>
            <p:nvPr/>
          </p:nvSpPr>
          <p:spPr>
            <a:xfrm>
              <a:off x="3258187" y="1219200"/>
              <a:ext cx="662756" cy="170120"/>
            </a:xfrm>
            <a:custGeom>
              <a:avLst/>
              <a:gdLst>
                <a:gd name="connsiteX0" fmla="*/ 184485 w 514094"/>
                <a:gd name="connsiteY0" fmla="*/ 0 h 170120"/>
                <a:gd name="connsiteX1" fmla="*/ 14364 w 514094"/>
                <a:gd name="connsiteY1" fmla="*/ 132906 h 170120"/>
                <a:gd name="connsiteX2" fmla="*/ 514094 w 514094"/>
                <a:gd name="connsiteY2" fmla="*/ 170120 h 17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4094" h="170120">
                  <a:moveTo>
                    <a:pt x="184485" y="0"/>
                  </a:moveTo>
                  <a:cubicBezTo>
                    <a:pt x="71957" y="52276"/>
                    <a:pt x="-40571" y="104553"/>
                    <a:pt x="14364" y="132906"/>
                  </a:cubicBezTo>
                  <a:cubicBezTo>
                    <a:pt x="69299" y="161259"/>
                    <a:pt x="291696" y="165689"/>
                    <a:pt x="514094" y="170120"/>
                  </a:cubicBezTo>
                </a:path>
              </a:pathLst>
            </a:custGeom>
            <a:noFill/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Isosceles Triangle 153"/>
            <p:cNvSpPr/>
            <p:nvPr/>
          </p:nvSpPr>
          <p:spPr>
            <a:xfrm rot="5400000">
              <a:off x="3904261" y="1342899"/>
              <a:ext cx="126205" cy="92842"/>
            </a:xfrm>
            <a:prstGeom prst="triangle">
              <a:avLst/>
            </a:prstGeom>
            <a:solidFill>
              <a:srgbClr val="7030A0"/>
            </a:solidFill>
            <a:ln w="3175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2"/>
                  </a:solidFill>
                </a:ln>
              </a:endParaRPr>
            </a:p>
          </p:txBody>
        </p:sp>
      </p:grpSp>
      <p:sp>
        <p:nvSpPr>
          <p:cNvPr id="189" name="TextBox 188"/>
          <p:cNvSpPr txBox="1"/>
          <p:nvPr/>
        </p:nvSpPr>
        <p:spPr>
          <a:xfrm>
            <a:off x="1762178" y="658663"/>
            <a:ext cx="1309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Publisher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7021574" y="189328"/>
            <a:ext cx="1309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Brokers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7119999" y="1003056"/>
            <a:ext cx="1347794" cy="1611823"/>
            <a:chOff x="6874789" y="100213"/>
            <a:chExt cx="1942887" cy="2696878"/>
          </a:xfrm>
        </p:grpSpPr>
        <p:sp>
          <p:nvSpPr>
            <p:cNvPr id="159" name="Rounded Rectangle 158"/>
            <p:cNvSpPr/>
            <p:nvPr/>
          </p:nvSpPr>
          <p:spPr>
            <a:xfrm>
              <a:off x="6954145" y="100213"/>
              <a:ext cx="1761045" cy="256678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grpSp>
          <p:nvGrpSpPr>
            <p:cNvPr id="192" name="Group 191"/>
            <p:cNvGrpSpPr/>
            <p:nvPr/>
          </p:nvGrpSpPr>
          <p:grpSpPr>
            <a:xfrm rot="5400000">
              <a:off x="7611938" y="672025"/>
              <a:ext cx="1199857" cy="817656"/>
              <a:chOff x="601528" y="457200"/>
              <a:chExt cx="1836872" cy="304800"/>
            </a:xfrm>
          </p:grpSpPr>
          <p:sp>
            <p:nvSpPr>
              <p:cNvPr id="193" name="Rectangle 192"/>
              <p:cNvSpPr/>
              <p:nvPr/>
            </p:nvSpPr>
            <p:spPr>
              <a:xfrm>
                <a:off x="601528" y="457200"/>
                <a:ext cx="1836872" cy="304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4" name="Straight Connector 193"/>
              <p:cNvCxnSpPr>
                <a:stCxn id="193" idx="0"/>
                <a:endCxn id="193" idx="2"/>
              </p:cNvCxnSpPr>
              <p:nvPr/>
            </p:nvCxnSpPr>
            <p:spPr>
              <a:xfrm>
                <a:off x="1519964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1672364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18288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19812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1336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283044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13716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12192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0668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9144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7620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" name="TextBox 204"/>
            <p:cNvSpPr txBox="1"/>
            <p:nvPr/>
          </p:nvSpPr>
          <p:spPr>
            <a:xfrm>
              <a:off x="7543801" y="232147"/>
              <a:ext cx="1273875" cy="334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State Machine</a:t>
              </a:r>
            </a:p>
          </p:txBody>
        </p:sp>
        <p:pic>
          <p:nvPicPr>
            <p:cNvPr id="207" name="Picture 2" descr="http://www.clipartbest.com/download?clipart=dTraAEoLc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556" y="674637"/>
              <a:ext cx="322944" cy="37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8" name="TextBox 207"/>
            <p:cNvSpPr txBox="1"/>
            <p:nvPr/>
          </p:nvSpPr>
          <p:spPr>
            <a:xfrm>
              <a:off x="6874789" y="972387"/>
              <a:ext cx="778479" cy="514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XML Parsing</a:t>
              </a: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7658050" y="512409"/>
              <a:ext cx="159472" cy="101110"/>
              <a:chOff x="5791200" y="1217219"/>
              <a:chExt cx="171706" cy="137251"/>
            </a:xfrm>
          </p:grpSpPr>
          <p:sp>
            <p:nvSpPr>
              <p:cNvPr id="146" name="Freeform 145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Isosceles Triangle 217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7653268" y="629562"/>
              <a:ext cx="159472" cy="101110"/>
              <a:chOff x="5791200" y="1217219"/>
              <a:chExt cx="171706" cy="137251"/>
            </a:xfrm>
          </p:grpSpPr>
          <p:sp>
            <p:nvSpPr>
              <p:cNvPr id="230" name="Freeform 229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Isosceles Triangle 230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2" name="Group 231"/>
            <p:cNvGrpSpPr/>
            <p:nvPr/>
          </p:nvGrpSpPr>
          <p:grpSpPr>
            <a:xfrm>
              <a:off x="7658050" y="743869"/>
              <a:ext cx="159472" cy="101110"/>
              <a:chOff x="5791200" y="1217219"/>
              <a:chExt cx="171706" cy="137251"/>
            </a:xfrm>
          </p:grpSpPr>
          <p:sp>
            <p:nvSpPr>
              <p:cNvPr id="233" name="Freeform 232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Isosceles Triangle 233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5" name="Group 234"/>
            <p:cNvGrpSpPr/>
            <p:nvPr/>
          </p:nvGrpSpPr>
          <p:grpSpPr>
            <a:xfrm>
              <a:off x="7651292" y="843534"/>
              <a:ext cx="166229" cy="78328"/>
              <a:chOff x="5791200" y="1217219"/>
              <a:chExt cx="171706" cy="137251"/>
            </a:xfrm>
          </p:grpSpPr>
          <p:sp>
            <p:nvSpPr>
              <p:cNvPr id="236" name="Freeform 235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Isosceles Triangle 236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8" name="Group 237"/>
            <p:cNvGrpSpPr/>
            <p:nvPr/>
          </p:nvGrpSpPr>
          <p:grpSpPr>
            <a:xfrm>
              <a:off x="7663603" y="934269"/>
              <a:ext cx="147163" cy="98732"/>
              <a:chOff x="5791200" y="1217219"/>
              <a:chExt cx="171706" cy="137251"/>
            </a:xfrm>
          </p:grpSpPr>
          <p:sp>
            <p:nvSpPr>
              <p:cNvPr id="239" name="Freeform 238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Isosceles Triangle 239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7644979" y="1033001"/>
              <a:ext cx="172543" cy="98339"/>
              <a:chOff x="5791200" y="1217219"/>
              <a:chExt cx="171706" cy="137251"/>
            </a:xfrm>
          </p:grpSpPr>
          <p:sp>
            <p:nvSpPr>
              <p:cNvPr id="242" name="Freeform 241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Isosceles Triangle 242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4" name="Group 243"/>
            <p:cNvGrpSpPr/>
            <p:nvPr/>
          </p:nvGrpSpPr>
          <p:grpSpPr>
            <a:xfrm>
              <a:off x="7651293" y="1137284"/>
              <a:ext cx="159472" cy="78328"/>
              <a:chOff x="5791200" y="1217219"/>
              <a:chExt cx="171706" cy="137251"/>
            </a:xfrm>
          </p:grpSpPr>
          <p:sp>
            <p:nvSpPr>
              <p:cNvPr id="245" name="Freeform 244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Isosceles Triangle 245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7653268" y="1242517"/>
              <a:ext cx="159472" cy="78328"/>
              <a:chOff x="5791200" y="1217219"/>
              <a:chExt cx="171706" cy="137251"/>
            </a:xfrm>
          </p:grpSpPr>
          <p:sp>
            <p:nvSpPr>
              <p:cNvPr id="248" name="Freeform 247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Isosceles Triangle 248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0" name="Group 249"/>
            <p:cNvGrpSpPr/>
            <p:nvPr/>
          </p:nvGrpSpPr>
          <p:grpSpPr>
            <a:xfrm>
              <a:off x="7655107" y="1354867"/>
              <a:ext cx="159472" cy="78328"/>
              <a:chOff x="5791200" y="1217219"/>
              <a:chExt cx="171706" cy="137251"/>
            </a:xfrm>
          </p:grpSpPr>
          <p:sp>
            <p:nvSpPr>
              <p:cNvPr id="251" name="Freeform 250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Isosceles Triangle 251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>
              <a:off x="7658050" y="1455931"/>
              <a:ext cx="159472" cy="78328"/>
              <a:chOff x="5791200" y="1217219"/>
              <a:chExt cx="171706" cy="137251"/>
            </a:xfrm>
          </p:grpSpPr>
          <p:sp>
            <p:nvSpPr>
              <p:cNvPr id="254" name="Freeform 253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Isosceles Triangle 254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7651293" y="1546042"/>
              <a:ext cx="159472" cy="78328"/>
              <a:chOff x="5791200" y="1217219"/>
              <a:chExt cx="171706" cy="137251"/>
            </a:xfrm>
          </p:grpSpPr>
          <p:sp>
            <p:nvSpPr>
              <p:cNvPr id="257" name="Freeform 256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Isosceles Triangle 257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363" name="Picture 2" descr="http://www.clipartbest.com/download?clipart=dTraAEoLc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0394" y="1949028"/>
              <a:ext cx="322944" cy="371368"/>
            </a:xfrm>
            <a:prstGeom prst="rect">
              <a:avLst/>
            </a:prstGeom>
            <a:noFill/>
            <a:effectLst>
              <a:glow rad="101600">
                <a:srgbClr val="FFC000">
                  <a:alpha val="6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1" name="Straight Arrow Connector 150"/>
            <p:cNvCxnSpPr>
              <a:stCxn id="193" idx="3"/>
            </p:cNvCxnSpPr>
            <p:nvPr/>
          </p:nvCxnSpPr>
          <p:spPr>
            <a:xfrm>
              <a:off x="8211867" y="1680782"/>
              <a:ext cx="7569" cy="268246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6" name="TextBox 365"/>
            <p:cNvSpPr txBox="1"/>
            <p:nvPr/>
          </p:nvSpPr>
          <p:spPr>
            <a:xfrm>
              <a:off x="7511903" y="2282123"/>
              <a:ext cx="1273875" cy="514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Dissemination List</a:t>
              </a:r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7198372" y="3453786"/>
            <a:ext cx="1347794" cy="1795623"/>
            <a:chOff x="6874789" y="100213"/>
            <a:chExt cx="1942887" cy="2633263"/>
          </a:xfrm>
        </p:grpSpPr>
        <p:sp>
          <p:nvSpPr>
            <p:cNvPr id="374" name="Rounded Rectangle 373"/>
            <p:cNvSpPr/>
            <p:nvPr/>
          </p:nvSpPr>
          <p:spPr>
            <a:xfrm>
              <a:off x="6954145" y="100213"/>
              <a:ext cx="1761045" cy="256678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grpSp>
          <p:nvGrpSpPr>
            <p:cNvPr id="375" name="Group 374"/>
            <p:cNvGrpSpPr/>
            <p:nvPr/>
          </p:nvGrpSpPr>
          <p:grpSpPr>
            <a:xfrm rot="5400000">
              <a:off x="7611938" y="672025"/>
              <a:ext cx="1199857" cy="817656"/>
              <a:chOff x="601528" y="457200"/>
              <a:chExt cx="1836872" cy="304800"/>
            </a:xfrm>
          </p:grpSpPr>
          <p:sp>
            <p:nvSpPr>
              <p:cNvPr id="416" name="Rectangle 415"/>
              <p:cNvSpPr/>
              <p:nvPr/>
            </p:nvSpPr>
            <p:spPr>
              <a:xfrm>
                <a:off x="601528" y="457200"/>
                <a:ext cx="1836872" cy="304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7" name="Straight Connector 416"/>
              <p:cNvCxnSpPr>
                <a:stCxn id="416" idx="0"/>
                <a:endCxn id="416" idx="2"/>
              </p:cNvCxnSpPr>
              <p:nvPr/>
            </p:nvCxnSpPr>
            <p:spPr>
              <a:xfrm>
                <a:off x="1519964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8" name="Straight Connector 417"/>
              <p:cNvCxnSpPr/>
              <p:nvPr/>
            </p:nvCxnSpPr>
            <p:spPr>
              <a:xfrm>
                <a:off x="1672364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/>
              <p:cNvCxnSpPr/>
              <p:nvPr/>
            </p:nvCxnSpPr>
            <p:spPr>
              <a:xfrm>
                <a:off x="18288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>
                <a:off x="19812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>
                <a:off x="21336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>
                <a:off x="2283044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/>
              <p:cNvCxnSpPr/>
              <p:nvPr/>
            </p:nvCxnSpPr>
            <p:spPr>
              <a:xfrm>
                <a:off x="13716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4" name="Straight Connector 423"/>
              <p:cNvCxnSpPr/>
              <p:nvPr/>
            </p:nvCxnSpPr>
            <p:spPr>
              <a:xfrm>
                <a:off x="12192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/>
              <p:cNvCxnSpPr/>
              <p:nvPr/>
            </p:nvCxnSpPr>
            <p:spPr>
              <a:xfrm>
                <a:off x="10668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>
                <a:off x="9144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>
                <a:off x="7620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76" name="TextBox 375"/>
            <p:cNvSpPr txBox="1"/>
            <p:nvPr/>
          </p:nvSpPr>
          <p:spPr>
            <a:xfrm>
              <a:off x="7543801" y="232147"/>
              <a:ext cx="1273875" cy="293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State Machine</a:t>
              </a:r>
            </a:p>
          </p:txBody>
        </p:sp>
        <p:pic>
          <p:nvPicPr>
            <p:cNvPr id="377" name="Picture 2" descr="http://www.clipartbest.com/download?clipart=dTraAEoLc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556" y="674637"/>
              <a:ext cx="322944" cy="37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8" name="TextBox 377"/>
            <p:cNvSpPr txBox="1"/>
            <p:nvPr/>
          </p:nvSpPr>
          <p:spPr>
            <a:xfrm>
              <a:off x="6874789" y="972387"/>
              <a:ext cx="778479" cy="451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XML Parsing</a:t>
              </a:r>
            </a:p>
          </p:txBody>
        </p:sp>
        <p:grpSp>
          <p:nvGrpSpPr>
            <p:cNvPr id="379" name="Group 378"/>
            <p:cNvGrpSpPr/>
            <p:nvPr/>
          </p:nvGrpSpPr>
          <p:grpSpPr>
            <a:xfrm>
              <a:off x="7658050" y="512409"/>
              <a:ext cx="159472" cy="101110"/>
              <a:chOff x="5791200" y="1217219"/>
              <a:chExt cx="171706" cy="137251"/>
            </a:xfrm>
          </p:grpSpPr>
          <p:sp>
            <p:nvSpPr>
              <p:cNvPr id="414" name="Freeform 413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Isosceles Triangle 414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0" name="Group 379"/>
            <p:cNvGrpSpPr/>
            <p:nvPr/>
          </p:nvGrpSpPr>
          <p:grpSpPr>
            <a:xfrm>
              <a:off x="7653268" y="629562"/>
              <a:ext cx="159472" cy="101110"/>
              <a:chOff x="5791200" y="1217219"/>
              <a:chExt cx="171706" cy="137251"/>
            </a:xfrm>
          </p:grpSpPr>
          <p:sp>
            <p:nvSpPr>
              <p:cNvPr id="412" name="Freeform 411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Isosceles Triangle 412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1" name="Group 380"/>
            <p:cNvGrpSpPr/>
            <p:nvPr/>
          </p:nvGrpSpPr>
          <p:grpSpPr>
            <a:xfrm>
              <a:off x="7658050" y="743869"/>
              <a:ext cx="159472" cy="101110"/>
              <a:chOff x="5791200" y="1217219"/>
              <a:chExt cx="171706" cy="137251"/>
            </a:xfrm>
          </p:grpSpPr>
          <p:sp>
            <p:nvSpPr>
              <p:cNvPr id="410" name="Freeform 409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Isosceles Triangle 410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2" name="Group 381"/>
            <p:cNvGrpSpPr/>
            <p:nvPr/>
          </p:nvGrpSpPr>
          <p:grpSpPr>
            <a:xfrm>
              <a:off x="7651292" y="843534"/>
              <a:ext cx="166229" cy="78328"/>
              <a:chOff x="5791200" y="1217219"/>
              <a:chExt cx="171706" cy="137251"/>
            </a:xfrm>
          </p:grpSpPr>
          <p:sp>
            <p:nvSpPr>
              <p:cNvPr id="408" name="Freeform 407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Isosceles Triangle 408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3" name="Group 382"/>
            <p:cNvGrpSpPr/>
            <p:nvPr/>
          </p:nvGrpSpPr>
          <p:grpSpPr>
            <a:xfrm>
              <a:off x="7663603" y="934269"/>
              <a:ext cx="147163" cy="98732"/>
              <a:chOff x="5791200" y="1217219"/>
              <a:chExt cx="171706" cy="137251"/>
            </a:xfrm>
          </p:grpSpPr>
          <p:sp>
            <p:nvSpPr>
              <p:cNvPr id="406" name="Freeform 405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Isosceles Triangle 406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4" name="Group 383"/>
            <p:cNvGrpSpPr/>
            <p:nvPr/>
          </p:nvGrpSpPr>
          <p:grpSpPr>
            <a:xfrm>
              <a:off x="7644979" y="1033001"/>
              <a:ext cx="172543" cy="98339"/>
              <a:chOff x="5791200" y="1217219"/>
              <a:chExt cx="171706" cy="137251"/>
            </a:xfrm>
          </p:grpSpPr>
          <p:sp>
            <p:nvSpPr>
              <p:cNvPr id="404" name="Freeform 403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Isosceles Triangle 404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5" name="Group 384"/>
            <p:cNvGrpSpPr/>
            <p:nvPr/>
          </p:nvGrpSpPr>
          <p:grpSpPr>
            <a:xfrm>
              <a:off x="7651293" y="1137284"/>
              <a:ext cx="159472" cy="78328"/>
              <a:chOff x="5791200" y="1217219"/>
              <a:chExt cx="171706" cy="137251"/>
            </a:xfrm>
          </p:grpSpPr>
          <p:sp>
            <p:nvSpPr>
              <p:cNvPr id="402" name="Freeform 401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Isosceles Triangle 402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6" name="Group 385"/>
            <p:cNvGrpSpPr/>
            <p:nvPr/>
          </p:nvGrpSpPr>
          <p:grpSpPr>
            <a:xfrm>
              <a:off x="7653268" y="1242517"/>
              <a:ext cx="159472" cy="78328"/>
              <a:chOff x="5791200" y="1217219"/>
              <a:chExt cx="171706" cy="137251"/>
            </a:xfrm>
          </p:grpSpPr>
          <p:sp>
            <p:nvSpPr>
              <p:cNvPr id="400" name="Freeform 399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Isosceles Triangle 400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7" name="Group 386"/>
            <p:cNvGrpSpPr/>
            <p:nvPr/>
          </p:nvGrpSpPr>
          <p:grpSpPr>
            <a:xfrm>
              <a:off x="7655107" y="1354867"/>
              <a:ext cx="159472" cy="78328"/>
              <a:chOff x="5791200" y="1217219"/>
              <a:chExt cx="171706" cy="137251"/>
            </a:xfrm>
          </p:grpSpPr>
          <p:sp>
            <p:nvSpPr>
              <p:cNvPr id="398" name="Freeform 397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Isosceles Triangle 398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8" name="Group 387"/>
            <p:cNvGrpSpPr/>
            <p:nvPr/>
          </p:nvGrpSpPr>
          <p:grpSpPr>
            <a:xfrm>
              <a:off x="7658050" y="1455931"/>
              <a:ext cx="159472" cy="78328"/>
              <a:chOff x="5791200" y="1217219"/>
              <a:chExt cx="171706" cy="137251"/>
            </a:xfrm>
          </p:grpSpPr>
          <p:sp>
            <p:nvSpPr>
              <p:cNvPr id="396" name="Freeform 395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Isosceles Triangle 396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9" name="Group 388"/>
            <p:cNvGrpSpPr/>
            <p:nvPr/>
          </p:nvGrpSpPr>
          <p:grpSpPr>
            <a:xfrm>
              <a:off x="7651293" y="1546042"/>
              <a:ext cx="159472" cy="78328"/>
              <a:chOff x="5791200" y="1217219"/>
              <a:chExt cx="171706" cy="137251"/>
            </a:xfrm>
          </p:grpSpPr>
          <p:sp>
            <p:nvSpPr>
              <p:cNvPr id="394" name="Freeform 393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Isosceles Triangle 394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390" name="Picture 2" descr="http://www.clipartbest.com/download?clipart=dTraAEoLc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0394" y="1949028"/>
              <a:ext cx="322944" cy="371368"/>
            </a:xfrm>
            <a:prstGeom prst="rect">
              <a:avLst/>
            </a:prstGeom>
            <a:noFill/>
            <a:effectLst>
              <a:glow rad="101600">
                <a:srgbClr val="FFC000">
                  <a:alpha val="6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91" name="Straight Arrow Connector 390"/>
            <p:cNvCxnSpPr>
              <a:stCxn id="416" idx="3"/>
            </p:cNvCxnSpPr>
            <p:nvPr/>
          </p:nvCxnSpPr>
          <p:spPr>
            <a:xfrm>
              <a:off x="8211867" y="1680782"/>
              <a:ext cx="7569" cy="268246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2" name="TextBox 391"/>
            <p:cNvSpPr txBox="1"/>
            <p:nvPr/>
          </p:nvSpPr>
          <p:spPr>
            <a:xfrm>
              <a:off x="7511903" y="2282124"/>
              <a:ext cx="1273875" cy="451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Dissemination List</a:t>
              </a:r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8561044" y="998753"/>
            <a:ext cx="1347794" cy="1591252"/>
            <a:chOff x="6874789" y="100213"/>
            <a:chExt cx="1942887" cy="2705132"/>
          </a:xfrm>
        </p:grpSpPr>
        <p:sp>
          <p:nvSpPr>
            <p:cNvPr id="429" name="Rounded Rectangle 428"/>
            <p:cNvSpPr/>
            <p:nvPr/>
          </p:nvSpPr>
          <p:spPr>
            <a:xfrm>
              <a:off x="6954145" y="100213"/>
              <a:ext cx="1761045" cy="256678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grpSp>
          <p:nvGrpSpPr>
            <p:cNvPr id="430" name="Group 429"/>
            <p:cNvGrpSpPr/>
            <p:nvPr/>
          </p:nvGrpSpPr>
          <p:grpSpPr>
            <a:xfrm rot="5400000">
              <a:off x="7611938" y="672025"/>
              <a:ext cx="1199857" cy="817656"/>
              <a:chOff x="601528" y="457200"/>
              <a:chExt cx="1836872" cy="304800"/>
            </a:xfrm>
          </p:grpSpPr>
          <p:sp>
            <p:nvSpPr>
              <p:cNvPr id="471" name="Rectangle 470"/>
              <p:cNvSpPr/>
              <p:nvPr/>
            </p:nvSpPr>
            <p:spPr>
              <a:xfrm>
                <a:off x="601528" y="457200"/>
                <a:ext cx="1836872" cy="304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2" name="Straight Connector 471"/>
              <p:cNvCxnSpPr>
                <a:stCxn id="471" idx="0"/>
                <a:endCxn id="471" idx="2"/>
              </p:cNvCxnSpPr>
              <p:nvPr/>
            </p:nvCxnSpPr>
            <p:spPr>
              <a:xfrm>
                <a:off x="1519964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/>
            </p:nvCxnSpPr>
            <p:spPr>
              <a:xfrm>
                <a:off x="1672364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/>
            </p:nvCxnSpPr>
            <p:spPr>
              <a:xfrm>
                <a:off x="18288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5" name="Straight Connector 474"/>
              <p:cNvCxnSpPr/>
              <p:nvPr/>
            </p:nvCxnSpPr>
            <p:spPr>
              <a:xfrm>
                <a:off x="19812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6" name="Straight Connector 475"/>
              <p:cNvCxnSpPr/>
              <p:nvPr/>
            </p:nvCxnSpPr>
            <p:spPr>
              <a:xfrm>
                <a:off x="21336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/>
              <p:cNvCxnSpPr/>
              <p:nvPr/>
            </p:nvCxnSpPr>
            <p:spPr>
              <a:xfrm>
                <a:off x="2283044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/>
              <p:cNvCxnSpPr/>
              <p:nvPr/>
            </p:nvCxnSpPr>
            <p:spPr>
              <a:xfrm>
                <a:off x="13716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9" name="Straight Connector 478"/>
              <p:cNvCxnSpPr/>
              <p:nvPr/>
            </p:nvCxnSpPr>
            <p:spPr>
              <a:xfrm>
                <a:off x="12192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0" name="Straight Connector 479"/>
              <p:cNvCxnSpPr/>
              <p:nvPr/>
            </p:nvCxnSpPr>
            <p:spPr>
              <a:xfrm>
                <a:off x="10668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1" name="Straight Connector 480"/>
              <p:cNvCxnSpPr/>
              <p:nvPr/>
            </p:nvCxnSpPr>
            <p:spPr>
              <a:xfrm>
                <a:off x="9144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2" name="Straight Connector 481"/>
              <p:cNvCxnSpPr/>
              <p:nvPr/>
            </p:nvCxnSpPr>
            <p:spPr>
              <a:xfrm>
                <a:off x="7620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31" name="TextBox 430"/>
            <p:cNvSpPr txBox="1"/>
            <p:nvPr/>
          </p:nvSpPr>
          <p:spPr>
            <a:xfrm>
              <a:off x="7543801" y="232147"/>
              <a:ext cx="1273875" cy="340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State Machine</a:t>
              </a:r>
            </a:p>
          </p:txBody>
        </p:sp>
        <p:pic>
          <p:nvPicPr>
            <p:cNvPr id="432" name="Picture 2" descr="http://www.clipartbest.com/download?clipart=dTraAEoLc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556" y="674637"/>
              <a:ext cx="322944" cy="37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3" name="TextBox 432"/>
            <p:cNvSpPr txBox="1"/>
            <p:nvPr/>
          </p:nvSpPr>
          <p:spPr>
            <a:xfrm>
              <a:off x="6874789" y="972387"/>
              <a:ext cx="778479" cy="523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XML Parsing</a:t>
              </a:r>
            </a:p>
          </p:txBody>
        </p:sp>
        <p:grpSp>
          <p:nvGrpSpPr>
            <p:cNvPr id="434" name="Group 433"/>
            <p:cNvGrpSpPr/>
            <p:nvPr/>
          </p:nvGrpSpPr>
          <p:grpSpPr>
            <a:xfrm>
              <a:off x="7658050" y="512409"/>
              <a:ext cx="159472" cy="101110"/>
              <a:chOff x="5791200" y="1217219"/>
              <a:chExt cx="171706" cy="137251"/>
            </a:xfrm>
          </p:grpSpPr>
          <p:sp>
            <p:nvSpPr>
              <p:cNvPr id="469" name="Freeform 468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Isosceles Triangle 469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5" name="Group 434"/>
            <p:cNvGrpSpPr/>
            <p:nvPr/>
          </p:nvGrpSpPr>
          <p:grpSpPr>
            <a:xfrm>
              <a:off x="7653268" y="629562"/>
              <a:ext cx="159472" cy="101110"/>
              <a:chOff x="5791200" y="1217219"/>
              <a:chExt cx="171706" cy="137251"/>
            </a:xfrm>
          </p:grpSpPr>
          <p:sp>
            <p:nvSpPr>
              <p:cNvPr id="467" name="Freeform 466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Isosceles Triangle 467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6" name="Group 435"/>
            <p:cNvGrpSpPr/>
            <p:nvPr/>
          </p:nvGrpSpPr>
          <p:grpSpPr>
            <a:xfrm>
              <a:off x="7658050" y="743869"/>
              <a:ext cx="159472" cy="101110"/>
              <a:chOff x="5791200" y="1217219"/>
              <a:chExt cx="171706" cy="137251"/>
            </a:xfrm>
          </p:grpSpPr>
          <p:sp>
            <p:nvSpPr>
              <p:cNvPr id="465" name="Freeform 464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Isosceles Triangle 465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7" name="Group 436"/>
            <p:cNvGrpSpPr/>
            <p:nvPr/>
          </p:nvGrpSpPr>
          <p:grpSpPr>
            <a:xfrm>
              <a:off x="7651292" y="843534"/>
              <a:ext cx="166229" cy="78328"/>
              <a:chOff x="5791200" y="1217219"/>
              <a:chExt cx="171706" cy="137251"/>
            </a:xfrm>
          </p:grpSpPr>
          <p:sp>
            <p:nvSpPr>
              <p:cNvPr id="463" name="Freeform 462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Isosceles Triangle 463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8" name="Group 437"/>
            <p:cNvGrpSpPr/>
            <p:nvPr/>
          </p:nvGrpSpPr>
          <p:grpSpPr>
            <a:xfrm>
              <a:off x="7663603" y="934269"/>
              <a:ext cx="147163" cy="98732"/>
              <a:chOff x="5791200" y="1217219"/>
              <a:chExt cx="171706" cy="137251"/>
            </a:xfrm>
          </p:grpSpPr>
          <p:sp>
            <p:nvSpPr>
              <p:cNvPr id="461" name="Freeform 460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Isosceles Triangle 461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9" name="Group 438"/>
            <p:cNvGrpSpPr/>
            <p:nvPr/>
          </p:nvGrpSpPr>
          <p:grpSpPr>
            <a:xfrm>
              <a:off x="7644979" y="1033001"/>
              <a:ext cx="172543" cy="98339"/>
              <a:chOff x="5791200" y="1217219"/>
              <a:chExt cx="171706" cy="137251"/>
            </a:xfrm>
          </p:grpSpPr>
          <p:sp>
            <p:nvSpPr>
              <p:cNvPr id="459" name="Freeform 458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Isosceles Triangle 459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0" name="Group 439"/>
            <p:cNvGrpSpPr/>
            <p:nvPr/>
          </p:nvGrpSpPr>
          <p:grpSpPr>
            <a:xfrm>
              <a:off x="7651293" y="1137284"/>
              <a:ext cx="159472" cy="78328"/>
              <a:chOff x="5791200" y="1217219"/>
              <a:chExt cx="171706" cy="137251"/>
            </a:xfrm>
          </p:grpSpPr>
          <p:sp>
            <p:nvSpPr>
              <p:cNvPr id="457" name="Freeform 456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Isosceles Triangle 457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1" name="Group 440"/>
            <p:cNvGrpSpPr/>
            <p:nvPr/>
          </p:nvGrpSpPr>
          <p:grpSpPr>
            <a:xfrm>
              <a:off x="7653268" y="1242517"/>
              <a:ext cx="159472" cy="78328"/>
              <a:chOff x="5791200" y="1217219"/>
              <a:chExt cx="171706" cy="137251"/>
            </a:xfrm>
          </p:grpSpPr>
          <p:sp>
            <p:nvSpPr>
              <p:cNvPr id="455" name="Freeform 454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Isosceles Triangle 455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2" name="Group 441"/>
            <p:cNvGrpSpPr/>
            <p:nvPr/>
          </p:nvGrpSpPr>
          <p:grpSpPr>
            <a:xfrm>
              <a:off x="7655107" y="1354867"/>
              <a:ext cx="159472" cy="78328"/>
              <a:chOff x="5791200" y="1217219"/>
              <a:chExt cx="171706" cy="137251"/>
            </a:xfrm>
          </p:grpSpPr>
          <p:sp>
            <p:nvSpPr>
              <p:cNvPr id="453" name="Freeform 452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Isosceles Triangle 453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3" name="Group 442"/>
            <p:cNvGrpSpPr/>
            <p:nvPr/>
          </p:nvGrpSpPr>
          <p:grpSpPr>
            <a:xfrm>
              <a:off x="7658050" y="1455931"/>
              <a:ext cx="159472" cy="78328"/>
              <a:chOff x="5791200" y="1217219"/>
              <a:chExt cx="171706" cy="137251"/>
            </a:xfrm>
          </p:grpSpPr>
          <p:sp>
            <p:nvSpPr>
              <p:cNvPr id="451" name="Freeform 450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Isosceles Triangle 451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4" name="Group 443"/>
            <p:cNvGrpSpPr/>
            <p:nvPr/>
          </p:nvGrpSpPr>
          <p:grpSpPr>
            <a:xfrm>
              <a:off x="7651293" y="1546042"/>
              <a:ext cx="159472" cy="78328"/>
              <a:chOff x="5791200" y="1217219"/>
              <a:chExt cx="171706" cy="137251"/>
            </a:xfrm>
          </p:grpSpPr>
          <p:sp>
            <p:nvSpPr>
              <p:cNvPr id="449" name="Freeform 448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0" name="Isosceles Triangle 449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445" name="Picture 2" descr="http://www.clipartbest.com/download?clipart=dTraAEoLc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754" y="1931009"/>
              <a:ext cx="322943" cy="371368"/>
            </a:xfrm>
            <a:prstGeom prst="rect">
              <a:avLst/>
            </a:prstGeom>
            <a:noFill/>
            <a:effectLst>
              <a:glow rad="101600">
                <a:srgbClr val="FFC000">
                  <a:alpha val="6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46" name="Straight Arrow Connector 445"/>
            <p:cNvCxnSpPr>
              <a:stCxn id="471" idx="3"/>
            </p:cNvCxnSpPr>
            <p:nvPr/>
          </p:nvCxnSpPr>
          <p:spPr>
            <a:xfrm>
              <a:off x="8211867" y="1680782"/>
              <a:ext cx="7569" cy="268246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7" name="TextBox 446"/>
            <p:cNvSpPr txBox="1"/>
            <p:nvPr/>
          </p:nvSpPr>
          <p:spPr>
            <a:xfrm>
              <a:off x="7511903" y="2282123"/>
              <a:ext cx="1273875" cy="523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Dissemination List</a:t>
              </a:r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8561044" y="3457892"/>
            <a:ext cx="1347794" cy="1795623"/>
            <a:chOff x="6874789" y="100213"/>
            <a:chExt cx="1942887" cy="2633263"/>
          </a:xfrm>
        </p:grpSpPr>
        <p:sp>
          <p:nvSpPr>
            <p:cNvPr id="484" name="Rounded Rectangle 483"/>
            <p:cNvSpPr/>
            <p:nvPr/>
          </p:nvSpPr>
          <p:spPr>
            <a:xfrm>
              <a:off x="6954145" y="100213"/>
              <a:ext cx="1761045" cy="256678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grpSp>
          <p:nvGrpSpPr>
            <p:cNvPr id="485" name="Group 484"/>
            <p:cNvGrpSpPr/>
            <p:nvPr/>
          </p:nvGrpSpPr>
          <p:grpSpPr>
            <a:xfrm rot="5400000">
              <a:off x="7611938" y="672025"/>
              <a:ext cx="1199857" cy="817656"/>
              <a:chOff x="601528" y="457200"/>
              <a:chExt cx="1836872" cy="304800"/>
            </a:xfrm>
          </p:grpSpPr>
          <p:sp>
            <p:nvSpPr>
              <p:cNvPr id="526" name="Rectangle 525"/>
              <p:cNvSpPr/>
              <p:nvPr/>
            </p:nvSpPr>
            <p:spPr>
              <a:xfrm>
                <a:off x="601528" y="457200"/>
                <a:ext cx="1836872" cy="3048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7" name="Straight Connector 526"/>
              <p:cNvCxnSpPr>
                <a:stCxn id="526" idx="0"/>
                <a:endCxn id="526" idx="2"/>
              </p:cNvCxnSpPr>
              <p:nvPr/>
            </p:nvCxnSpPr>
            <p:spPr>
              <a:xfrm>
                <a:off x="1519964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/>
              <p:cNvCxnSpPr/>
              <p:nvPr/>
            </p:nvCxnSpPr>
            <p:spPr>
              <a:xfrm>
                <a:off x="1672364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9" name="Straight Connector 528"/>
              <p:cNvCxnSpPr/>
              <p:nvPr/>
            </p:nvCxnSpPr>
            <p:spPr>
              <a:xfrm>
                <a:off x="18288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0" name="Straight Connector 529"/>
              <p:cNvCxnSpPr/>
              <p:nvPr/>
            </p:nvCxnSpPr>
            <p:spPr>
              <a:xfrm>
                <a:off x="19812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1" name="Straight Connector 530"/>
              <p:cNvCxnSpPr/>
              <p:nvPr/>
            </p:nvCxnSpPr>
            <p:spPr>
              <a:xfrm>
                <a:off x="21336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2" name="Straight Connector 531"/>
              <p:cNvCxnSpPr/>
              <p:nvPr/>
            </p:nvCxnSpPr>
            <p:spPr>
              <a:xfrm>
                <a:off x="2283044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3" name="Straight Connector 532"/>
              <p:cNvCxnSpPr/>
              <p:nvPr/>
            </p:nvCxnSpPr>
            <p:spPr>
              <a:xfrm>
                <a:off x="13716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4" name="Straight Connector 533"/>
              <p:cNvCxnSpPr/>
              <p:nvPr/>
            </p:nvCxnSpPr>
            <p:spPr>
              <a:xfrm>
                <a:off x="12192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/>
              <p:cNvCxnSpPr/>
              <p:nvPr/>
            </p:nvCxnSpPr>
            <p:spPr>
              <a:xfrm>
                <a:off x="10668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/>
              <p:cNvCxnSpPr/>
              <p:nvPr/>
            </p:nvCxnSpPr>
            <p:spPr>
              <a:xfrm>
                <a:off x="9144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7" name="Straight Connector 536"/>
              <p:cNvCxnSpPr/>
              <p:nvPr/>
            </p:nvCxnSpPr>
            <p:spPr>
              <a:xfrm>
                <a:off x="762000" y="457200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86" name="TextBox 485"/>
            <p:cNvSpPr txBox="1"/>
            <p:nvPr/>
          </p:nvSpPr>
          <p:spPr>
            <a:xfrm>
              <a:off x="7543801" y="232147"/>
              <a:ext cx="1273875" cy="293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State Machine</a:t>
              </a:r>
            </a:p>
          </p:txBody>
        </p:sp>
        <p:pic>
          <p:nvPicPr>
            <p:cNvPr id="487" name="Picture 2" descr="http://www.clipartbest.com/download?clipart=dTraAEoLc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556" y="674637"/>
              <a:ext cx="322944" cy="37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8" name="TextBox 487"/>
            <p:cNvSpPr txBox="1"/>
            <p:nvPr/>
          </p:nvSpPr>
          <p:spPr>
            <a:xfrm>
              <a:off x="6874789" y="972387"/>
              <a:ext cx="778479" cy="451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XML Parsing</a:t>
              </a:r>
            </a:p>
          </p:txBody>
        </p:sp>
        <p:grpSp>
          <p:nvGrpSpPr>
            <p:cNvPr id="489" name="Group 488"/>
            <p:cNvGrpSpPr/>
            <p:nvPr/>
          </p:nvGrpSpPr>
          <p:grpSpPr>
            <a:xfrm>
              <a:off x="7658050" y="512409"/>
              <a:ext cx="159472" cy="101110"/>
              <a:chOff x="5791200" y="1217219"/>
              <a:chExt cx="171706" cy="137251"/>
            </a:xfrm>
          </p:grpSpPr>
          <p:sp>
            <p:nvSpPr>
              <p:cNvPr id="524" name="Freeform 523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Isosceles Triangle 524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0" name="Group 489"/>
            <p:cNvGrpSpPr/>
            <p:nvPr/>
          </p:nvGrpSpPr>
          <p:grpSpPr>
            <a:xfrm>
              <a:off x="7653268" y="629562"/>
              <a:ext cx="159472" cy="101110"/>
              <a:chOff x="5791200" y="1217219"/>
              <a:chExt cx="171706" cy="137251"/>
            </a:xfrm>
          </p:grpSpPr>
          <p:sp>
            <p:nvSpPr>
              <p:cNvPr id="522" name="Freeform 521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Isosceles Triangle 522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1" name="Group 490"/>
            <p:cNvGrpSpPr/>
            <p:nvPr/>
          </p:nvGrpSpPr>
          <p:grpSpPr>
            <a:xfrm>
              <a:off x="7658050" y="743869"/>
              <a:ext cx="159472" cy="101110"/>
              <a:chOff x="5791200" y="1217219"/>
              <a:chExt cx="171706" cy="137251"/>
            </a:xfrm>
          </p:grpSpPr>
          <p:sp>
            <p:nvSpPr>
              <p:cNvPr id="520" name="Freeform 519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1" name="Isosceles Triangle 520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2" name="Group 491"/>
            <p:cNvGrpSpPr/>
            <p:nvPr/>
          </p:nvGrpSpPr>
          <p:grpSpPr>
            <a:xfrm>
              <a:off x="7651292" y="843534"/>
              <a:ext cx="166229" cy="78328"/>
              <a:chOff x="5791200" y="1217219"/>
              <a:chExt cx="171706" cy="137251"/>
            </a:xfrm>
          </p:grpSpPr>
          <p:sp>
            <p:nvSpPr>
              <p:cNvPr id="518" name="Freeform 517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Isosceles Triangle 518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3" name="Group 492"/>
            <p:cNvGrpSpPr/>
            <p:nvPr/>
          </p:nvGrpSpPr>
          <p:grpSpPr>
            <a:xfrm>
              <a:off x="7663603" y="934269"/>
              <a:ext cx="147163" cy="98732"/>
              <a:chOff x="5791200" y="1217219"/>
              <a:chExt cx="171706" cy="137251"/>
            </a:xfrm>
          </p:grpSpPr>
          <p:sp>
            <p:nvSpPr>
              <p:cNvPr id="516" name="Freeform 515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7" name="Isosceles Triangle 516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4" name="Group 493"/>
            <p:cNvGrpSpPr/>
            <p:nvPr/>
          </p:nvGrpSpPr>
          <p:grpSpPr>
            <a:xfrm>
              <a:off x="7644979" y="1033001"/>
              <a:ext cx="172543" cy="98339"/>
              <a:chOff x="5791200" y="1217219"/>
              <a:chExt cx="171706" cy="137251"/>
            </a:xfrm>
          </p:grpSpPr>
          <p:sp>
            <p:nvSpPr>
              <p:cNvPr id="514" name="Freeform 513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Isosceles Triangle 514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5" name="Group 494"/>
            <p:cNvGrpSpPr/>
            <p:nvPr/>
          </p:nvGrpSpPr>
          <p:grpSpPr>
            <a:xfrm>
              <a:off x="7651293" y="1137284"/>
              <a:ext cx="159472" cy="78328"/>
              <a:chOff x="5791200" y="1217219"/>
              <a:chExt cx="171706" cy="137251"/>
            </a:xfrm>
          </p:grpSpPr>
          <p:sp>
            <p:nvSpPr>
              <p:cNvPr id="512" name="Freeform 511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Isosceles Triangle 512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6" name="Group 495"/>
            <p:cNvGrpSpPr/>
            <p:nvPr/>
          </p:nvGrpSpPr>
          <p:grpSpPr>
            <a:xfrm>
              <a:off x="7653268" y="1242517"/>
              <a:ext cx="159472" cy="78328"/>
              <a:chOff x="5791200" y="1217219"/>
              <a:chExt cx="171706" cy="137251"/>
            </a:xfrm>
          </p:grpSpPr>
          <p:sp>
            <p:nvSpPr>
              <p:cNvPr id="510" name="Freeform 509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Isosceles Triangle 510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7" name="Group 496"/>
            <p:cNvGrpSpPr/>
            <p:nvPr/>
          </p:nvGrpSpPr>
          <p:grpSpPr>
            <a:xfrm>
              <a:off x="7655107" y="1354867"/>
              <a:ext cx="159472" cy="78328"/>
              <a:chOff x="5791200" y="1217219"/>
              <a:chExt cx="171706" cy="137251"/>
            </a:xfrm>
          </p:grpSpPr>
          <p:sp>
            <p:nvSpPr>
              <p:cNvPr id="508" name="Freeform 507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9" name="Isosceles Triangle 508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8" name="Group 497"/>
            <p:cNvGrpSpPr/>
            <p:nvPr/>
          </p:nvGrpSpPr>
          <p:grpSpPr>
            <a:xfrm>
              <a:off x="7658050" y="1455931"/>
              <a:ext cx="159472" cy="78328"/>
              <a:chOff x="5791200" y="1217219"/>
              <a:chExt cx="171706" cy="137251"/>
            </a:xfrm>
          </p:grpSpPr>
          <p:sp>
            <p:nvSpPr>
              <p:cNvPr id="506" name="Freeform 505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Isosceles Triangle 506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9" name="Group 498"/>
            <p:cNvGrpSpPr/>
            <p:nvPr/>
          </p:nvGrpSpPr>
          <p:grpSpPr>
            <a:xfrm>
              <a:off x="7651293" y="1546042"/>
              <a:ext cx="159472" cy="78328"/>
              <a:chOff x="5791200" y="1217219"/>
              <a:chExt cx="171706" cy="137251"/>
            </a:xfrm>
          </p:grpSpPr>
          <p:sp>
            <p:nvSpPr>
              <p:cNvPr id="504" name="Freeform 503"/>
              <p:cNvSpPr/>
              <p:nvPr/>
            </p:nvSpPr>
            <p:spPr>
              <a:xfrm>
                <a:off x="5791200" y="1217219"/>
                <a:ext cx="143561" cy="106326"/>
              </a:xfrm>
              <a:custGeom>
                <a:avLst/>
                <a:gdLst>
                  <a:gd name="connsiteX0" fmla="*/ 143561 w 143561"/>
                  <a:gd name="connsiteY0" fmla="*/ 0 h 106326"/>
                  <a:gd name="connsiteX1" fmla="*/ 21 w 143561"/>
                  <a:gd name="connsiteY1" fmla="*/ 58479 h 106326"/>
                  <a:gd name="connsiteX2" fmla="*/ 132928 w 143561"/>
                  <a:gd name="connsiteY2" fmla="*/ 106326 h 10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561" h="106326">
                    <a:moveTo>
                      <a:pt x="143561" y="0"/>
                    </a:moveTo>
                    <a:cubicBezTo>
                      <a:pt x="72677" y="20379"/>
                      <a:pt x="1793" y="40758"/>
                      <a:pt x="21" y="58479"/>
                    </a:cubicBezTo>
                    <a:cubicBezTo>
                      <a:pt x="-1751" y="76200"/>
                      <a:pt x="108119" y="97466"/>
                      <a:pt x="132928" y="106326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Isosceles Triangle 504"/>
              <p:cNvSpPr/>
              <p:nvPr/>
            </p:nvSpPr>
            <p:spPr>
              <a:xfrm rot="5400000">
                <a:off x="5909121" y="1300685"/>
                <a:ext cx="61851" cy="45719"/>
              </a:xfrm>
              <a:prstGeom prst="triangle">
                <a:avLst/>
              </a:prstGeom>
              <a:solidFill>
                <a:srgbClr val="7030A0"/>
              </a:solidFill>
              <a:ln w="6350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90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500" name="Picture 2" descr="http://www.clipartbest.com/download?clipart=dTraAEoLc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0394" y="1949028"/>
              <a:ext cx="322944" cy="371368"/>
            </a:xfrm>
            <a:prstGeom prst="rect">
              <a:avLst/>
            </a:prstGeom>
            <a:noFill/>
            <a:effectLst>
              <a:glow rad="101600">
                <a:srgbClr val="FFC000">
                  <a:alpha val="6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01" name="Straight Arrow Connector 500"/>
            <p:cNvCxnSpPr>
              <a:stCxn id="526" idx="3"/>
            </p:cNvCxnSpPr>
            <p:nvPr/>
          </p:nvCxnSpPr>
          <p:spPr>
            <a:xfrm>
              <a:off x="8211867" y="1680782"/>
              <a:ext cx="7569" cy="268246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2" name="TextBox 501"/>
            <p:cNvSpPr txBox="1"/>
            <p:nvPr/>
          </p:nvSpPr>
          <p:spPr>
            <a:xfrm>
              <a:off x="7511903" y="2282124"/>
              <a:ext cx="1273875" cy="451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Dissemination List</a:t>
              </a:r>
            </a:p>
          </p:txBody>
        </p:sp>
      </p:grpSp>
      <p:cxnSp>
        <p:nvCxnSpPr>
          <p:cNvPr id="187" name="Straight Arrow Connector 186"/>
          <p:cNvCxnSpPr/>
          <p:nvPr/>
        </p:nvCxnSpPr>
        <p:spPr>
          <a:xfrm>
            <a:off x="7820766" y="764583"/>
            <a:ext cx="1" cy="27514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Elbow Connector 551"/>
          <p:cNvCxnSpPr>
            <a:endCxn id="484" idx="0"/>
          </p:cNvCxnSpPr>
          <p:nvPr/>
        </p:nvCxnSpPr>
        <p:spPr>
          <a:xfrm>
            <a:off x="6598043" y="3140117"/>
            <a:ext cx="2628876" cy="317774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Elbow Connector 554"/>
          <p:cNvCxnSpPr/>
          <p:nvPr/>
        </p:nvCxnSpPr>
        <p:spPr>
          <a:xfrm flipV="1">
            <a:off x="6598044" y="3256165"/>
            <a:ext cx="1266203" cy="233434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Straight Arrow Connector 559"/>
          <p:cNvCxnSpPr>
            <a:endCxn id="374" idx="0"/>
          </p:cNvCxnSpPr>
          <p:nvPr/>
        </p:nvCxnSpPr>
        <p:spPr>
          <a:xfrm flipH="1">
            <a:off x="7864248" y="3256165"/>
            <a:ext cx="405" cy="19762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Elbow Connector 538"/>
          <p:cNvCxnSpPr>
            <a:stCxn id="445" idx="3"/>
          </p:cNvCxnSpPr>
          <p:nvPr/>
        </p:nvCxnSpPr>
        <p:spPr>
          <a:xfrm>
            <a:off x="9441989" y="2184917"/>
            <a:ext cx="921213" cy="4063484"/>
          </a:xfrm>
          <a:prstGeom prst="bentConnector2">
            <a:avLst/>
          </a:prstGeom>
          <a:effectLst>
            <a:glow rad="101600">
              <a:srgbClr val="FFC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Elbow Connector 580"/>
          <p:cNvCxnSpPr>
            <a:stCxn id="363" idx="3"/>
          </p:cNvCxnSpPr>
          <p:nvPr/>
        </p:nvCxnSpPr>
        <p:spPr>
          <a:xfrm>
            <a:off x="8159552" y="2219000"/>
            <a:ext cx="347440" cy="779637"/>
          </a:xfrm>
          <a:prstGeom prst="bentConnector2">
            <a:avLst/>
          </a:prstGeom>
          <a:effectLst>
            <a:glow rad="101600">
              <a:srgbClr val="FFC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Elbow Connector 587"/>
          <p:cNvCxnSpPr/>
          <p:nvPr/>
        </p:nvCxnSpPr>
        <p:spPr>
          <a:xfrm rot="16200000" flipH="1">
            <a:off x="7730259" y="3766038"/>
            <a:ext cx="3122976" cy="1556664"/>
          </a:xfrm>
          <a:prstGeom prst="bentConnector3">
            <a:avLst>
              <a:gd name="adj1" fmla="val 1825"/>
            </a:avLst>
          </a:prstGeom>
          <a:effectLst>
            <a:glow rad="101600">
              <a:srgbClr val="FFC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Elbow Connector 595"/>
          <p:cNvCxnSpPr>
            <a:stCxn id="500" idx="3"/>
          </p:cNvCxnSpPr>
          <p:nvPr/>
        </p:nvCxnSpPr>
        <p:spPr>
          <a:xfrm>
            <a:off x="9600598" y="4845218"/>
            <a:ext cx="340097" cy="1088959"/>
          </a:xfrm>
          <a:prstGeom prst="bentConnector2">
            <a:avLst/>
          </a:prstGeom>
          <a:effectLst>
            <a:glow rad="101600">
              <a:srgbClr val="FFC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Elbow Connector 598"/>
          <p:cNvCxnSpPr>
            <a:stCxn id="390" idx="3"/>
          </p:cNvCxnSpPr>
          <p:nvPr/>
        </p:nvCxnSpPr>
        <p:spPr>
          <a:xfrm>
            <a:off x="8237926" y="4841112"/>
            <a:ext cx="323119" cy="950089"/>
          </a:xfrm>
          <a:prstGeom prst="bentConnector2">
            <a:avLst/>
          </a:prstGeom>
          <a:effectLst>
            <a:glow rad="101600">
              <a:srgbClr val="FFC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Elbow Connector 564"/>
          <p:cNvCxnSpPr/>
          <p:nvPr/>
        </p:nvCxnSpPr>
        <p:spPr>
          <a:xfrm rot="10800000">
            <a:off x="6312690" y="4981084"/>
            <a:ext cx="2248358" cy="810122"/>
          </a:xfrm>
          <a:prstGeom prst="bentConnector3">
            <a:avLst>
              <a:gd name="adj1" fmla="val 60167"/>
            </a:avLst>
          </a:prstGeom>
          <a:ln>
            <a:tailEnd type="arrow"/>
          </a:ln>
          <a:effectLst>
            <a:glow rad="101600">
              <a:srgbClr val="FFC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Elbow Connector 603"/>
          <p:cNvCxnSpPr/>
          <p:nvPr/>
        </p:nvCxnSpPr>
        <p:spPr>
          <a:xfrm rot="10800000">
            <a:off x="6312691" y="5120208"/>
            <a:ext cx="3628007" cy="813972"/>
          </a:xfrm>
          <a:prstGeom prst="bentConnector3">
            <a:avLst>
              <a:gd name="adj1" fmla="val 78428"/>
            </a:avLst>
          </a:prstGeom>
          <a:ln>
            <a:tailEnd type="arrow"/>
          </a:ln>
          <a:effectLst>
            <a:glow rad="101600">
              <a:srgbClr val="FFC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Elbow Connector 608"/>
          <p:cNvCxnSpPr/>
          <p:nvPr/>
        </p:nvCxnSpPr>
        <p:spPr>
          <a:xfrm rot="10800000">
            <a:off x="6312689" y="5251013"/>
            <a:ext cx="3828934" cy="844428"/>
          </a:xfrm>
          <a:prstGeom prst="bentConnector3">
            <a:avLst>
              <a:gd name="adj1" fmla="val 83045"/>
            </a:avLst>
          </a:prstGeom>
          <a:ln>
            <a:tailEnd type="arrow"/>
          </a:ln>
          <a:effectLst>
            <a:glow rad="101600">
              <a:srgbClr val="FFC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Elbow Connector 612"/>
          <p:cNvCxnSpPr/>
          <p:nvPr/>
        </p:nvCxnSpPr>
        <p:spPr>
          <a:xfrm rot="10800000">
            <a:off x="6312691" y="5389696"/>
            <a:ext cx="4050511" cy="858704"/>
          </a:xfrm>
          <a:prstGeom prst="bentConnector3">
            <a:avLst>
              <a:gd name="adj1" fmla="val 87406"/>
            </a:avLst>
          </a:prstGeom>
          <a:ln>
            <a:tailEnd type="arrow"/>
          </a:ln>
          <a:effectLst>
            <a:glow rad="101600">
              <a:srgbClr val="FFC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Elbow Connector 578"/>
          <p:cNvCxnSpPr>
            <a:stCxn id="5" idx="1"/>
            <a:endCxn id="22" idx="1"/>
          </p:cNvCxnSpPr>
          <p:nvPr/>
        </p:nvCxnSpPr>
        <p:spPr>
          <a:xfrm>
            <a:off x="2896300" y="1874763"/>
            <a:ext cx="1066100" cy="1216101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9" name="Rectangle 618"/>
          <p:cNvSpPr/>
          <p:nvPr/>
        </p:nvSpPr>
        <p:spPr>
          <a:xfrm rot="10800000">
            <a:off x="1905735" y="3991023"/>
            <a:ext cx="1022461" cy="1676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82" name="Straight Arrow Connector 581"/>
          <p:cNvCxnSpPr/>
          <p:nvPr/>
        </p:nvCxnSpPr>
        <p:spPr>
          <a:xfrm flipH="1">
            <a:off x="2960424" y="5005664"/>
            <a:ext cx="920213" cy="10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2" name="TextBox 621"/>
          <p:cNvSpPr txBox="1"/>
          <p:nvPr/>
        </p:nvSpPr>
        <p:spPr>
          <a:xfrm>
            <a:off x="1780776" y="3627144"/>
            <a:ext cx="1309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Subscriber</a:t>
            </a:r>
          </a:p>
        </p:txBody>
      </p:sp>
      <p:pic>
        <p:nvPicPr>
          <p:cNvPr id="623" name="Picture 2" descr="http://www.clipartbest.com/download?clipart=dTraAEoL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45" y="4579550"/>
            <a:ext cx="415566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" name="Picture 2" descr="http://www.clipartbest.com/download?clipart=dTraAEoL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091" y="5003251"/>
            <a:ext cx="224028" cy="253236"/>
          </a:xfrm>
          <a:prstGeom prst="rect">
            <a:avLst/>
          </a:prstGeom>
          <a:noFill/>
          <a:effectLst>
            <a:glow rad="101600">
              <a:srgbClr val="FFC000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5" name="TextBox 624"/>
          <p:cNvSpPr txBox="1"/>
          <p:nvPr/>
        </p:nvSpPr>
        <p:spPr>
          <a:xfrm>
            <a:off x="5570536" y="5230390"/>
            <a:ext cx="883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latin typeface="Consolas" panose="020B0609020204030204" pitchFamily="49" charset="0"/>
                <a:cs typeface="Consolas" panose="020B0609020204030204" pitchFamily="49" charset="0"/>
              </a:rPr>
              <a:t>Dissemination List</a:t>
            </a:r>
          </a:p>
        </p:txBody>
      </p:sp>
      <p:grpSp>
        <p:nvGrpSpPr>
          <p:cNvPr id="641" name="Group 640"/>
          <p:cNvGrpSpPr/>
          <p:nvPr/>
        </p:nvGrpSpPr>
        <p:grpSpPr>
          <a:xfrm rot="10605897">
            <a:off x="4846974" y="4913835"/>
            <a:ext cx="1090094" cy="340458"/>
            <a:chOff x="3258187" y="1219200"/>
            <a:chExt cx="755598" cy="233222"/>
          </a:xfrm>
        </p:grpSpPr>
        <p:sp>
          <p:nvSpPr>
            <p:cNvPr id="642" name="Freeform 641"/>
            <p:cNvSpPr/>
            <p:nvPr/>
          </p:nvSpPr>
          <p:spPr>
            <a:xfrm>
              <a:off x="3258187" y="1219200"/>
              <a:ext cx="662756" cy="170120"/>
            </a:xfrm>
            <a:custGeom>
              <a:avLst/>
              <a:gdLst>
                <a:gd name="connsiteX0" fmla="*/ 184485 w 514094"/>
                <a:gd name="connsiteY0" fmla="*/ 0 h 170120"/>
                <a:gd name="connsiteX1" fmla="*/ 14364 w 514094"/>
                <a:gd name="connsiteY1" fmla="*/ 132906 h 170120"/>
                <a:gd name="connsiteX2" fmla="*/ 514094 w 514094"/>
                <a:gd name="connsiteY2" fmla="*/ 170120 h 17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4094" h="170120">
                  <a:moveTo>
                    <a:pt x="184485" y="0"/>
                  </a:moveTo>
                  <a:cubicBezTo>
                    <a:pt x="71957" y="52276"/>
                    <a:pt x="-40571" y="104553"/>
                    <a:pt x="14364" y="132906"/>
                  </a:cubicBezTo>
                  <a:cubicBezTo>
                    <a:pt x="69299" y="161259"/>
                    <a:pt x="291696" y="165689"/>
                    <a:pt x="514094" y="170120"/>
                  </a:cubicBezTo>
                </a:path>
              </a:pathLst>
            </a:custGeom>
            <a:noFill/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Isosceles Triangle 642"/>
            <p:cNvSpPr/>
            <p:nvPr/>
          </p:nvSpPr>
          <p:spPr>
            <a:xfrm rot="5400000">
              <a:off x="3904261" y="1342899"/>
              <a:ext cx="126205" cy="92842"/>
            </a:xfrm>
            <a:prstGeom prst="triangle">
              <a:avLst/>
            </a:prstGeom>
            <a:solidFill>
              <a:srgbClr val="7030A0"/>
            </a:solidFill>
            <a:ln w="3175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2"/>
                  </a:solidFill>
                </a:ln>
              </a:endParaRPr>
            </a:p>
          </p:txBody>
        </p:sp>
      </p:grpSp>
      <p:sp>
        <p:nvSpPr>
          <p:cNvPr id="653" name="TextBox 652"/>
          <p:cNvSpPr txBox="1"/>
          <p:nvPr/>
        </p:nvSpPr>
        <p:spPr>
          <a:xfrm>
            <a:off x="1932975" y="5058629"/>
            <a:ext cx="1018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Payload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598044" y="2508626"/>
            <a:ext cx="23660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834644" y="628388"/>
            <a:ext cx="0" cy="188023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/>
          <p:cNvCxnSpPr/>
          <p:nvPr/>
        </p:nvCxnSpPr>
        <p:spPr>
          <a:xfrm flipV="1">
            <a:off x="7010400" y="773037"/>
            <a:ext cx="0" cy="20537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/>
          <p:cNvCxnSpPr/>
          <p:nvPr/>
        </p:nvCxnSpPr>
        <p:spPr>
          <a:xfrm>
            <a:off x="6598044" y="2826756"/>
            <a:ext cx="412357" cy="23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009768" y="767910"/>
            <a:ext cx="819765" cy="37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/>
          <p:nvPr/>
        </p:nvCxnSpPr>
        <p:spPr>
          <a:xfrm>
            <a:off x="6834644" y="628388"/>
            <a:ext cx="2495330" cy="3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Arrow Connector 361"/>
          <p:cNvCxnSpPr/>
          <p:nvPr/>
        </p:nvCxnSpPr>
        <p:spPr>
          <a:xfrm>
            <a:off x="9329974" y="613807"/>
            <a:ext cx="0" cy="38650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5" name="Group 364"/>
          <p:cNvGrpSpPr/>
          <p:nvPr/>
        </p:nvGrpSpPr>
        <p:grpSpPr>
          <a:xfrm>
            <a:off x="3959537" y="4760920"/>
            <a:ext cx="605725" cy="228600"/>
            <a:chOff x="601528" y="457200"/>
            <a:chExt cx="1836872" cy="304800"/>
          </a:xfrm>
        </p:grpSpPr>
        <p:sp>
          <p:nvSpPr>
            <p:cNvPr id="367" name="Rectangle 366"/>
            <p:cNvSpPr/>
            <p:nvPr/>
          </p:nvSpPr>
          <p:spPr>
            <a:xfrm>
              <a:off x="601528" y="457200"/>
              <a:ext cx="1836872" cy="304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8" name="Straight Connector 367"/>
            <p:cNvCxnSpPr>
              <a:stCxn id="367" idx="0"/>
              <a:endCxn id="367" idx="2"/>
            </p:cNvCxnSpPr>
            <p:nvPr/>
          </p:nvCxnSpPr>
          <p:spPr>
            <a:xfrm>
              <a:off x="15199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>
              <a:off x="16723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>
              <a:off x="1828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/>
          </p:nvCxnSpPr>
          <p:spPr>
            <a:xfrm>
              <a:off x="1981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/>
          </p:nvCxnSpPr>
          <p:spPr>
            <a:xfrm>
              <a:off x="2133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/>
          </p:nvCxnSpPr>
          <p:spPr>
            <a:xfrm>
              <a:off x="228304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/>
          </p:nvCxnSpPr>
          <p:spPr>
            <a:xfrm>
              <a:off x="1371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3" name="Straight Connector 502"/>
            <p:cNvCxnSpPr/>
            <p:nvPr/>
          </p:nvCxnSpPr>
          <p:spPr>
            <a:xfrm>
              <a:off x="1219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>
              <a:off x="1066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>
              <a:off x="9144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1" name="Straight Connector 540"/>
            <p:cNvCxnSpPr/>
            <p:nvPr/>
          </p:nvCxnSpPr>
          <p:spPr>
            <a:xfrm>
              <a:off x="7620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2" name="Group 541"/>
          <p:cNvGrpSpPr/>
          <p:nvPr/>
        </p:nvGrpSpPr>
        <p:grpSpPr>
          <a:xfrm>
            <a:off x="3959537" y="5052148"/>
            <a:ext cx="605725" cy="228600"/>
            <a:chOff x="601528" y="457200"/>
            <a:chExt cx="1836872" cy="304800"/>
          </a:xfrm>
        </p:grpSpPr>
        <p:sp>
          <p:nvSpPr>
            <p:cNvPr id="543" name="Rectangle 542"/>
            <p:cNvSpPr/>
            <p:nvPr/>
          </p:nvSpPr>
          <p:spPr>
            <a:xfrm>
              <a:off x="601528" y="457200"/>
              <a:ext cx="1836872" cy="304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4" name="Straight Connector 543"/>
            <p:cNvCxnSpPr>
              <a:stCxn id="543" idx="0"/>
              <a:endCxn id="543" idx="2"/>
            </p:cNvCxnSpPr>
            <p:nvPr/>
          </p:nvCxnSpPr>
          <p:spPr>
            <a:xfrm>
              <a:off x="15199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>
              <a:off x="16723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>
              <a:off x="1828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>
              <a:off x="1981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>
              <a:off x="2133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9" name="Straight Connector 548"/>
            <p:cNvCxnSpPr/>
            <p:nvPr/>
          </p:nvCxnSpPr>
          <p:spPr>
            <a:xfrm>
              <a:off x="228304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0" name="Straight Connector 549"/>
            <p:cNvCxnSpPr/>
            <p:nvPr/>
          </p:nvCxnSpPr>
          <p:spPr>
            <a:xfrm>
              <a:off x="1371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>
              <a:off x="1219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>
              <a:off x="1066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>
              <a:off x="9144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6" name="Straight Connector 555"/>
            <p:cNvCxnSpPr/>
            <p:nvPr/>
          </p:nvCxnSpPr>
          <p:spPr>
            <a:xfrm>
              <a:off x="7620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7" name="Group 556"/>
          <p:cNvGrpSpPr/>
          <p:nvPr/>
        </p:nvGrpSpPr>
        <p:grpSpPr>
          <a:xfrm>
            <a:off x="3959537" y="4466059"/>
            <a:ext cx="605725" cy="228600"/>
            <a:chOff x="601528" y="457200"/>
            <a:chExt cx="1836872" cy="304800"/>
          </a:xfrm>
        </p:grpSpPr>
        <p:sp>
          <p:nvSpPr>
            <p:cNvPr id="558" name="Rectangle 557"/>
            <p:cNvSpPr/>
            <p:nvPr/>
          </p:nvSpPr>
          <p:spPr>
            <a:xfrm>
              <a:off x="601528" y="457200"/>
              <a:ext cx="1836872" cy="304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9" name="Straight Connector 558"/>
            <p:cNvCxnSpPr>
              <a:stCxn id="558" idx="0"/>
              <a:endCxn id="558" idx="2"/>
            </p:cNvCxnSpPr>
            <p:nvPr/>
          </p:nvCxnSpPr>
          <p:spPr>
            <a:xfrm>
              <a:off x="15199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1" name="Straight Connector 560"/>
            <p:cNvCxnSpPr/>
            <p:nvPr/>
          </p:nvCxnSpPr>
          <p:spPr>
            <a:xfrm>
              <a:off x="167236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2" name="Straight Connector 561"/>
            <p:cNvCxnSpPr/>
            <p:nvPr/>
          </p:nvCxnSpPr>
          <p:spPr>
            <a:xfrm>
              <a:off x="1828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3" name="Straight Connector 562"/>
            <p:cNvCxnSpPr/>
            <p:nvPr/>
          </p:nvCxnSpPr>
          <p:spPr>
            <a:xfrm>
              <a:off x="1981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4" name="Straight Connector 563"/>
            <p:cNvCxnSpPr/>
            <p:nvPr/>
          </p:nvCxnSpPr>
          <p:spPr>
            <a:xfrm>
              <a:off x="2133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6" name="Straight Connector 565"/>
            <p:cNvCxnSpPr/>
            <p:nvPr/>
          </p:nvCxnSpPr>
          <p:spPr>
            <a:xfrm>
              <a:off x="2283044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7" name="Straight Connector 566"/>
            <p:cNvCxnSpPr/>
            <p:nvPr/>
          </p:nvCxnSpPr>
          <p:spPr>
            <a:xfrm>
              <a:off x="13716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8" name="Straight Connector 567"/>
            <p:cNvCxnSpPr/>
            <p:nvPr/>
          </p:nvCxnSpPr>
          <p:spPr>
            <a:xfrm>
              <a:off x="12192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9" name="Straight Connector 568"/>
            <p:cNvCxnSpPr/>
            <p:nvPr/>
          </p:nvCxnSpPr>
          <p:spPr>
            <a:xfrm>
              <a:off x="10668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0" name="Straight Connector 569"/>
            <p:cNvCxnSpPr/>
            <p:nvPr/>
          </p:nvCxnSpPr>
          <p:spPr>
            <a:xfrm>
              <a:off x="9144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1" name="Straight Connector 570"/>
            <p:cNvCxnSpPr/>
            <p:nvPr/>
          </p:nvCxnSpPr>
          <p:spPr>
            <a:xfrm>
              <a:off x="762000" y="4572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440249" y="2356414"/>
            <a:ext cx="26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72" name="TextBox 571"/>
          <p:cNvSpPr txBox="1"/>
          <p:nvPr/>
        </p:nvSpPr>
        <p:spPr>
          <a:xfrm>
            <a:off x="5442928" y="2636749"/>
            <a:ext cx="26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73" name="TextBox 572"/>
          <p:cNvSpPr txBox="1"/>
          <p:nvPr/>
        </p:nvSpPr>
        <p:spPr>
          <a:xfrm>
            <a:off x="5449907" y="3298397"/>
            <a:ext cx="26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74" name="TextBox 573"/>
          <p:cNvSpPr txBox="1"/>
          <p:nvPr/>
        </p:nvSpPr>
        <p:spPr>
          <a:xfrm>
            <a:off x="5449031" y="2987819"/>
            <a:ext cx="26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75" name="TextBox 574"/>
          <p:cNvSpPr txBox="1"/>
          <p:nvPr/>
        </p:nvSpPr>
        <p:spPr>
          <a:xfrm>
            <a:off x="4544035" y="4395693"/>
            <a:ext cx="26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76" name="TextBox 575"/>
          <p:cNvSpPr txBox="1"/>
          <p:nvPr/>
        </p:nvSpPr>
        <p:spPr>
          <a:xfrm>
            <a:off x="4544647" y="4680291"/>
            <a:ext cx="26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77" name="TextBox 576"/>
          <p:cNvSpPr txBox="1"/>
          <p:nvPr/>
        </p:nvSpPr>
        <p:spPr>
          <a:xfrm>
            <a:off x="4550708" y="4975317"/>
            <a:ext cx="26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78" name="TextBox 577"/>
          <p:cNvSpPr txBox="1"/>
          <p:nvPr/>
        </p:nvSpPr>
        <p:spPr>
          <a:xfrm>
            <a:off x="4559306" y="5275128"/>
            <a:ext cx="26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83" name="Arc 582"/>
          <p:cNvSpPr/>
          <p:nvPr/>
        </p:nvSpPr>
        <p:spPr>
          <a:xfrm rot="5183792" flipV="1">
            <a:off x="5819877" y="2200354"/>
            <a:ext cx="331104" cy="625645"/>
          </a:xfrm>
          <a:prstGeom prst="arc">
            <a:avLst>
              <a:gd name="adj1" fmla="val 11981100"/>
              <a:gd name="adj2" fmla="val 20565836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733813" y="2472314"/>
            <a:ext cx="848852" cy="89987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  <a:alpha val="2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       </a:t>
            </a:r>
          </a:p>
        </p:txBody>
      </p:sp>
      <p:sp>
        <p:nvSpPr>
          <p:cNvPr id="114" name="Oval 113"/>
          <p:cNvSpPr/>
          <p:nvPr/>
        </p:nvSpPr>
        <p:spPr>
          <a:xfrm>
            <a:off x="5116505" y="2852411"/>
            <a:ext cx="45719" cy="49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/>
        </p:nvSpPr>
        <p:spPr>
          <a:xfrm>
            <a:off x="5116506" y="3002490"/>
            <a:ext cx="45719" cy="49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Oval 588"/>
          <p:cNvSpPr/>
          <p:nvPr/>
        </p:nvSpPr>
        <p:spPr>
          <a:xfrm>
            <a:off x="5261595" y="306830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Oval 590"/>
          <p:cNvSpPr/>
          <p:nvPr/>
        </p:nvSpPr>
        <p:spPr>
          <a:xfrm>
            <a:off x="5027621" y="3135083"/>
            <a:ext cx="45719" cy="49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Arc 115"/>
          <p:cNvSpPr/>
          <p:nvPr/>
        </p:nvSpPr>
        <p:spPr>
          <a:xfrm>
            <a:off x="5102600" y="2852411"/>
            <a:ext cx="45719" cy="29303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Arc 116"/>
          <p:cNvSpPr/>
          <p:nvPr/>
        </p:nvSpPr>
        <p:spPr>
          <a:xfrm>
            <a:off x="5053527" y="3025506"/>
            <a:ext cx="233828" cy="1268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/>
        </p:nvSpPr>
        <p:spPr>
          <a:xfrm rot="9791916">
            <a:off x="5040215" y="3059064"/>
            <a:ext cx="449937" cy="5777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/>
        </p:nvSpPr>
        <p:spPr>
          <a:xfrm rot="5966218">
            <a:off x="4956951" y="2922509"/>
            <a:ext cx="180949" cy="267635"/>
          </a:xfrm>
          <a:prstGeom prst="arc">
            <a:avLst>
              <a:gd name="adj1" fmla="val 1381022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662219" y="3611090"/>
            <a:ext cx="1130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/>
              <a:t>Prio</a:t>
            </a:r>
            <a:r>
              <a:rPr lang="en-US" sz="1200" b="1" dirty="0"/>
              <a:t>: {0,1,2,3}</a:t>
            </a:r>
          </a:p>
        </p:txBody>
      </p:sp>
      <p:sp>
        <p:nvSpPr>
          <p:cNvPr id="580" name="TextBox 579"/>
          <p:cNvSpPr txBox="1"/>
          <p:nvPr/>
        </p:nvSpPr>
        <p:spPr>
          <a:xfrm>
            <a:off x="4760260" y="3510690"/>
            <a:ext cx="1130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/>
              <a:t>Evaluate policy</a:t>
            </a:r>
          </a:p>
        </p:txBody>
      </p:sp>
      <p:sp>
        <p:nvSpPr>
          <p:cNvPr id="593" name="Arc 592"/>
          <p:cNvSpPr/>
          <p:nvPr/>
        </p:nvSpPr>
        <p:spPr>
          <a:xfrm rot="5183792" flipV="1">
            <a:off x="5991243" y="2522038"/>
            <a:ext cx="331104" cy="625645"/>
          </a:xfrm>
          <a:prstGeom prst="arc">
            <a:avLst>
              <a:gd name="adj1" fmla="val 11981100"/>
              <a:gd name="adj2" fmla="val 20565836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Arc 593"/>
          <p:cNvSpPr/>
          <p:nvPr/>
        </p:nvSpPr>
        <p:spPr>
          <a:xfrm rot="5183792" flipV="1">
            <a:off x="6123988" y="2834407"/>
            <a:ext cx="331104" cy="625645"/>
          </a:xfrm>
          <a:prstGeom prst="arc">
            <a:avLst>
              <a:gd name="adj1" fmla="val 11981100"/>
              <a:gd name="adj2" fmla="val 20565836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Arc 594"/>
          <p:cNvSpPr/>
          <p:nvPr/>
        </p:nvSpPr>
        <p:spPr>
          <a:xfrm rot="5183792" flipV="1">
            <a:off x="6294070" y="3149500"/>
            <a:ext cx="331104" cy="625645"/>
          </a:xfrm>
          <a:prstGeom prst="arc">
            <a:avLst>
              <a:gd name="adj1" fmla="val 11981100"/>
              <a:gd name="adj2" fmla="val 20565836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Arc 596"/>
          <p:cNvSpPr/>
          <p:nvPr/>
        </p:nvSpPr>
        <p:spPr>
          <a:xfrm rot="5823424">
            <a:off x="4178456" y="4357260"/>
            <a:ext cx="262122" cy="429943"/>
          </a:xfrm>
          <a:prstGeom prst="arc">
            <a:avLst>
              <a:gd name="adj1" fmla="val 12185084"/>
              <a:gd name="adj2" fmla="val 20565836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Arc 597"/>
          <p:cNvSpPr/>
          <p:nvPr/>
        </p:nvSpPr>
        <p:spPr>
          <a:xfrm rot="5823424">
            <a:off x="4108974" y="4659949"/>
            <a:ext cx="262122" cy="429943"/>
          </a:xfrm>
          <a:prstGeom prst="arc">
            <a:avLst>
              <a:gd name="adj1" fmla="val 12185084"/>
              <a:gd name="adj2" fmla="val 20565836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Arc 599"/>
          <p:cNvSpPr/>
          <p:nvPr/>
        </p:nvSpPr>
        <p:spPr>
          <a:xfrm rot="5823424">
            <a:off x="3937594" y="4934426"/>
            <a:ext cx="262122" cy="429943"/>
          </a:xfrm>
          <a:prstGeom prst="arc">
            <a:avLst>
              <a:gd name="adj1" fmla="val 12185084"/>
              <a:gd name="adj2" fmla="val 20565836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Arc 600"/>
          <p:cNvSpPr/>
          <p:nvPr/>
        </p:nvSpPr>
        <p:spPr>
          <a:xfrm rot="5823424">
            <a:off x="3824284" y="5243006"/>
            <a:ext cx="262122" cy="429943"/>
          </a:xfrm>
          <a:prstGeom prst="arc">
            <a:avLst>
              <a:gd name="adj1" fmla="val 12185084"/>
              <a:gd name="adj2" fmla="val 20565836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4112790" y="134153"/>
            <a:ext cx="2176750" cy="362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 Engine</a:t>
            </a:r>
            <a:endParaRPr lang="en-US" dirty="0"/>
          </a:p>
        </p:txBody>
      </p:sp>
      <p:sp>
        <p:nvSpPr>
          <p:cNvPr id="668" name="Rounded Rectangle 667"/>
          <p:cNvSpPr/>
          <p:nvPr/>
        </p:nvSpPr>
        <p:spPr>
          <a:xfrm>
            <a:off x="4077974" y="847195"/>
            <a:ext cx="2176750" cy="654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 </a:t>
            </a:r>
            <a:r>
              <a:rPr lang="en-US" dirty="0"/>
              <a:t>Interface (controller)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184553" y="495833"/>
            <a:ext cx="0" cy="35687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Straight Arrow Connector 669"/>
          <p:cNvCxnSpPr/>
          <p:nvPr/>
        </p:nvCxnSpPr>
        <p:spPr>
          <a:xfrm flipH="1">
            <a:off x="5063234" y="1501432"/>
            <a:ext cx="8110" cy="97088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1" name="Picture 2" descr="http://www.clipartbest.com/download?clipart=dTraAEoL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453" y="2663243"/>
            <a:ext cx="260854" cy="32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2" name="Picture 2" descr="http://www.clipartbest.com/download?clipart=dTraAEoL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98" y="2653159"/>
            <a:ext cx="260854" cy="32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0" name="Oval 589"/>
          <p:cNvSpPr/>
          <p:nvPr/>
        </p:nvSpPr>
        <p:spPr>
          <a:xfrm>
            <a:off x="4954219" y="2909183"/>
            <a:ext cx="45719" cy="49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>
            <a:off x="5017333" y="2876925"/>
            <a:ext cx="256490" cy="36371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TextBox 672"/>
          <p:cNvSpPr txBox="1"/>
          <p:nvPr/>
        </p:nvSpPr>
        <p:spPr>
          <a:xfrm>
            <a:off x="4994265" y="2502836"/>
            <a:ext cx="662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Policy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62399" y="2497185"/>
            <a:ext cx="838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onsolas" panose="020B0609020204030204" pitchFamily="49" charset="0"/>
                <a:cs typeface="Consolas" panose="020B0609020204030204" pitchFamily="49" charset="0"/>
              </a:rPr>
              <a:t>Metadata</a:t>
            </a:r>
          </a:p>
        </p:txBody>
      </p:sp>
      <p:sp>
        <p:nvSpPr>
          <p:cNvPr id="115" name="Arc 114"/>
          <p:cNvSpPr/>
          <p:nvPr/>
        </p:nvSpPr>
        <p:spPr>
          <a:xfrm>
            <a:off x="4877618" y="2932352"/>
            <a:ext cx="252697" cy="22205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Arc 118"/>
          <p:cNvSpPr/>
          <p:nvPr/>
        </p:nvSpPr>
        <p:spPr>
          <a:xfrm>
            <a:off x="4945804" y="2895600"/>
            <a:ext cx="91975" cy="47659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Oval 584"/>
          <p:cNvSpPr/>
          <p:nvPr/>
        </p:nvSpPr>
        <p:spPr>
          <a:xfrm>
            <a:off x="9271190" y="961213"/>
            <a:ext cx="848852" cy="89987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  <a:alpha val="2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       </a:t>
            </a:r>
          </a:p>
        </p:txBody>
      </p:sp>
      <p:sp>
        <p:nvSpPr>
          <p:cNvPr id="586" name="Oval 585"/>
          <p:cNvSpPr/>
          <p:nvPr/>
        </p:nvSpPr>
        <p:spPr>
          <a:xfrm>
            <a:off x="4980050" y="4737575"/>
            <a:ext cx="848852" cy="89987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  <a:alpha val="2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</a:t>
            </a:r>
          </a:p>
        </p:txBody>
      </p:sp>
      <p:cxnSp>
        <p:nvCxnSpPr>
          <p:cNvPr id="584" name="Straight Arrow Connector 583"/>
          <p:cNvCxnSpPr/>
          <p:nvPr/>
        </p:nvCxnSpPr>
        <p:spPr>
          <a:xfrm flipV="1">
            <a:off x="5250633" y="1523620"/>
            <a:ext cx="9680" cy="90547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7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/>
          <p:cNvSpPr/>
          <p:nvPr/>
        </p:nvSpPr>
        <p:spPr>
          <a:xfrm>
            <a:off x="2640568" y="2706907"/>
            <a:ext cx="310905" cy="10590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Rectangle 2"/>
          <p:cNvSpPr/>
          <p:nvPr/>
        </p:nvSpPr>
        <p:spPr>
          <a:xfrm>
            <a:off x="6030277" y="2385299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6144577" y="2499599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6258877" y="2613899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6373177" y="2728199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>
            <a:off x="6487477" y="2842499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1```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84557" y="3721894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/>
        </p:nvSpPr>
        <p:spPr>
          <a:xfrm>
            <a:off x="6098857" y="3836194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ectangle 15"/>
          <p:cNvSpPr/>
          <p:nvPr/>
        </p:nvSpPr>
        <p:spPr>
          <a:xfrm>
            <a:off x="6213157" y="3950494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Rectangle 16"/>
          <p:cNvSpPr/>
          <p:nvPr/>
        </p:nvSpPr>
        <p:spPr>
          <a:xfrm>
            <a:off x="6327457" y="4064794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Rectangle 17"/>
          <p:cNvSpPr/>
          <p:nvPr/>
        </p:nvSpPr>
        <p:spPr>
          <a:xfrm>
            <a:off x="6441757" y="4179094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2```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87415" y="4932760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/>
          <p:cNvSpPr/>
          <p:nvPr/>
        </p:nvSpPr>
        <p:spPr>
          <a:xfrm>
            <a:off x="6101715" y="5047060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Rectangle 20"/>
          <p:cNvSpPr/>
          <p:nvPr/>
        </p:nvSpPr>
        <p:spPr>
          <a:xfrm>
            <a:off x="6216015" y="5161360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Rectangle 21"/>
          <p:cNvSpPr/>
          <p:nvPr/>
        </p:nvSpPr>
        <p:spPr>
          <a:xfrm>
            <a:off x="6330315" y="5275660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Rectangle 22"/>
          <p:cNvSpPr/>
          <p:nvPr/>
        </p:nvSpPr>
        <p:spPr>
          <a:xfrm>
            <a:off x="6444615" y="5389960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3```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74556" y="1140858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88856" y="1255158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6" name="Rectangle 25"/>
          <p:cNvSpPr/>
          <p:nvPr/>
        </p:nvSpPr>
        <p:spPr>
          <a:xfrm>
            <a:off x="6203156" y="1369458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7" name="Rectangle 26"/>
          <p:cNvSpPr/>
          <p:nvPr/>
        </p:nvSpPr>
        <p:spPr>
          <a:xfrm>
            <a:off x="6317456" y="1483758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8" name="Rectangle 27"/>
          <p:cNvSpPr/>
          <p:nvPr/>
        </p:nvSpPr>
        <p:spPr>
          <a:xfrm>
            <a:off x="6431756" y="1598058"/>
            <a:ext cx="437198" cy="42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0```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94335" y="1088708"/>
            <a:ext cx="522923" cy="379270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31" name="Straight Arrow Connector 30"/>
          <p:cNvCxnSpPr>
            <a:endCxn id="24" idx="1"/>
          </p:cNvCxnSpPr>
          <p:nvPr/>
        </p:nvCxnSpPr>
        <p:spPr>
          <a:xfrm>
            <a:off x="4717255" y="1183007"/>
            <a:ext cx="1257302" cy="1700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190049" y="2510313"/>
            <a:ext cx="5272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94335" y="2332434"/>
            <a:ext cx="5229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97192" y="1805940"/>
            <a:ext cx="520065" cy="4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94335" y="1630918"/>
            <a:ext cx="5229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94335" y="1467326"/>
            <a:ext cx="5229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94335" y="1962388"/>
            <a:ext cx="5229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194335" y="2142410"/>
            <a:ext cx="5229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197192" y="1293733"/>
            <a:ext cx="5200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201478" y="1088706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85759" y="1263014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185759" y="1433840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185759" y="1605914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181475" y="1784819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81475" y="1952296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181475" y="2145178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194334" y="2328862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7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4201479" y="2708909"/>
            <a:ext cx="5157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205051" y="2885360"/>
            <a:ext cx="5122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205051" y="3054667"/>
            <a:ext cx="5122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197193" y="3220402"/>
            <a:ext cx="5272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190048" y="3432570"/>
            <a:ext cx="5272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201479" y="3614737"/>
            <a:ext cx="5272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201479" y="3824762"/>
            <a:ext cx="5272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190047" y="4041218"/>
            <a:ext cx="5272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192906" y="4249101"/>
            <a:ext cx="5272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197193" y="4429124"/>
            <a:ext cx="5272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190047" y="4650581"/>
            <a:ext cx="5272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92906" y="4870608"/>
            <a:ext cx="5272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180046" y="2510313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8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180046" y="2697389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9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180046" y="2851070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180046" y="3036004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180046" y="3206023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185759" y="3383904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180046" y="3593930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14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175760" y="3810385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15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180046" y="4041218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16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180046" y="4245930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17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171474" y="4429124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18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171474" y="4650581"/>
            <a:ext cx="342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19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4717255" y="1369457"/>
            <a:ext cx="1371602" cy="11104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717254" y="1565196"/>
            <a:ext cx="1313024" cy="21441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endCxn id="19" idx="0"/>
          </p:cNvCxnSpPr>
          <p:nvPr/>
        </p:nvCxnSpPr>
        <p:spPr>
          <a:xfrm>
            <a:off x="4707254" y="1725300"/>
            <a:ext cx="1498761" cy="32074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7383303" y="1088706"/>
            <a:ext cx="284178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itchFamily="34" charset="0"/>
              <a:buChar char="•"/>
            </a:pPr>
            <a:r>
              <a:rPr lang="en-US" sz="1200" dirty="0"/>
              <a:t>User Specifiable configuration</a:t>
            </a:r>
          </a:p>
          <a:p>
            <a:pPr marL="214313" indent="-214313">
              <a:buFont typeface="Arial" pitchFamily="34" charset="0"/>
              <a:buChar char="•"/>
            </a:pPr>
            <a:r>
              <a:rPr lang="en-US" sz="1200" dirty="0"/>
              <a:t>#1</a:t>
            </a:r>
          </a:p>
          <a:p>
            <a:pPr marL="557213" lvl="1" indent="-214313">
              <a:buFont typeface="Arial" pitchFamily="34" charset="0"/>
              <a:buChar char="•"/>
            </a:pPr>
            <a:r>
              <a:rPr lang="en-US" sz="1200" dirty="0"/>
              <a:t>Priority Class </a:t>
            </a:r>
            <a:r>
              <a:rPr lang="en-US" sz="1200" i="1" dirty="0"/>
              <a:t>Range</a:t>
            </a:r>
            <a:r>
              <a:rPr lang="en-US" sz="1200" dirty="0"/>
              <a:t>: 5 [0-4] </a:t>
            </a:r>
          </a:p>
          <a:p>
            <a:pPr marL="557213" lvl="1" indent="-214313">
              <a:buFont typeface="Arial" pitchFamily="34" charset="0"/>
              <a:buChar char="•"/>
            </a:pPr>
            <a:r>
              <a:rPr lang="en-US" sz="1200" dirty="0"/>
              <a:t>4 Broker Processes</a:t>
            </a:r>
          </a:p>
          <a:p>
            <a:pPr marL="557213" lvl="1" indent="-214313">
              <a:buFont typeface="Arial" pitchFamily="34" charset="0"/>
              <a:buChar char="•"/>
            </a:pPr>
            <a:r>
              <a:rPr lang="en-US" sz="1200" dirty="0"/>
              <a:t>Scale factor: 1</a:t>
            </a:r>
          </a:p>
          <a:p>
            <a:pPr marL="900113" lvl="2" indent="-214313">
              <a:buFont typeface="Arial" pitchFamily="34" charset="0"/>
              <a:buChar char="•"/>
            </a:pPr>
            <a:r>
              <a:rPr lang="en-US" sz="1200" dirty="0"/>
              <a:t>5 Activated instances per process </a:t>
            </a:r>
          </a:p>
          <a:p>
            <a:pPr marL="900113" lvl="2" indent="-214313">
              <a:buFont typeface="Arial" pitchFamily="34" charset="0"/>
              <a:buChar char="•"/>
            </a:pPr>
            <a:r>
              <a:rPr lang="en-US" sz="1200" dirty="0"/>
              <a:t>4 Brokers per </a:t>
            </a:r>
            <a:r>
              <a:rPr lang="en-US" sz="1200" dirty="0" err="1"/>
              <a:t>prio</a:t>
            </a:r>
            <a:r>
              <a:rPr lang="en-US" sz="1200" dirty="0"/>
              <a:t> class</a:t>
            </a:r>
          </a:p>
          <a:p>
            <a:pPr marL="557213" lvl="1" indent="-214313">
              <a:buFont typeface="Arial" pitchFamily="34" charset="0"/>
              <a:buChar char="•"/>
            </a:pPr>
            <a:r>
              <a:rPr lang="en-US" sz="1200" dirty="0"/>
              <a:t>Scale factor: 2</a:t>
            </a:r>
          </a:p>
          <a:p>
            <a:pPr marL="900113" lvl="2" indent="-214313">
              <a:buFont typeface="Arial" pitchFamily="34" charset="0"/>
              <a:buChar char="•"/>
            </a:pPr>
            <a:r>
              <a:rPr lang="en-US" sz="1200" dirty="0"/>
              <a:t>10 Activated instances per process</a:t>
            </a:r>
          </a:p>
          <a:p>
            <a:pPr marL="900113" lvl="2" indent="-214313">
              <a:buFont typeface="Arial" pitchFamily="34" charset="0"/>
              <a:buChar char="•"/>
            </a:pPr>
            <a:r>
              <a:rPr lang="en-US" sz="1200" dirty="0"/>
              <a:t>8 Brokers per </a:t>
            </a:r>
            <a:r>
              <a:rPr lang="en-US" sz="1200" dirty="0" err="1"/>
              <a:t>prio</a:t>
            </a:r>
            <a:r>
              <a:rPr lang="en-US" sz="1200" dirty="0"/>
              <a:t> class</a:t>
            </a:r>
          </a:p>
          <a:p>
            <a:pPr marL="900113" lvl="2" indent="-214313">
              <a:buFont typeface="Arial" pitchFamily="34" charset="0"/>
              <a:buChar char="•"/>
            </a:pPr>
            <a:endParaRPr lang="en-US" sz="1200" dirty="0"/>
          </a:p>
          <a:p>
            <a:pPr marL="214313" indent="-214313">
              <a:buFont typeface="Arial" pitchFamily="34" charset="0"/>
              <a:buChar char="•"/>
            </a:pPr>
            <a:r>
              <a:rPr lang="en-US" sz="1200" dirty="0"/>
              <a:t>#2</a:t>
            </a:r>
          </a:p>
          <a:p>
            <a:pPr marL="557213" lvl="1" indent="-214313">
              <a:buFont typeface="Arial" pitchFamily="34" charset="0"/>
              <a:buChar char="•"/>
            </a:pPr>
            <a:r>
              <a:rPr lang="en-US" sz="1200" dirty="0"/>
              <a:t>Priority Class Range: 5 [0-4]</a:t>
            </a:r>
          </a:p>
          <a:p>
            <a:pPr marL="900113" lvl="2" indent="-214313">
              <a:buFont typeface="Arial" pitchFamily="34" charset="0"/>
              <a:buChar char="•"/>
            </a:pPr>
            <a:r>
              <a:rPr lang="en-US" sz="1200" dirty="0"/>
              <a:t>1 Broker Process</a:t>
            </a:r>
          </a:p>
          <a:p>
            <a:pPr marL="900113" lvl="2" indent="-214313">
              <a:buFont typeface="Arial" pitchFamily="34" charset="0"/>
              <a:buChar char="•"/>
            </a:pPr>
            <a:r>
              <a:rPr lang="en-US" sz="1200" dirty="0"/>
              <a:t>1 scale factor</a:t>
            </a:r>
          </a:p>
          <a:p>
            <a:pPr marL="1243013" lvl="3" indent="-214313">
              <a:buFont typeface="Arial" pitchFamily="34" charset="0"/>
              <a:buChar char="•"/>
            </a:pPr>
            <a:r>
              <a:rPr lang="en-US" sz="1200" dirty="0"/>
              <a:t>5 Activated instanced</a:t>
            </a:r>
          </a:p>
          <a:p>
            <a:pPr marL="214313" indent="-214313">
              <a:buFont typeface="Arial" pitchFamily="34" charset="0"/>
              <a:buChar char="•"/>
            </a:pPr>
            <a:r>
              <a:rPr lang="en-US" sz="1200" dirty="0"/>
              <a:t>#3</a:t>
            </a:r>
          </a:p>
          <a:p>
            <a:pPr marL="557213" lvl="1" indent="-214313">
              <a:buFont typeface="Arial" pitchFamily="34" charset="0"/>
              <a:buChar char="•"/>
            </a:pPr>
            <a:r>
              <a:rPr lang="en-US" sz="1200" dirty="0"/>
              <a:t>Priority Class Range: 1 [0] (none)</a:t>
            </a:r>
          </a:p>
          <a:p>
            <a:pPr marL="900113" lvl="2" indent="-214313">
              <a:buFont typeface="Arial" pitchFamily="34" charset="0"/>
              <a:buChar char="•"/>
            </a:pPr>
            <a:r>
              <a:rPr lang="en-US" sz="1200" dirty="0"/>
              <a:t>1 Broker Process</a:t>
            </a:r>
          </a:p>
          <a:p>
            <a:pPr marL="900113" lvl="2" indent="-214313">
              <a:buFont typeface="Arial" pitchFamily="34" charset="0"/>
              <a:buChar char="•"/>
            </a:pPr>
            <a:r>
              <a:rPr lang="en-US" sz="1200" dirty="0"/>
              <a:t>1 scale factor</a:t>
            </a:r>
          </a:p>
          <a:p>
            <a:pPr marL="1243013" lvl="3" indent="-214313">
              <a:buFont typeface="Arial" pitchFamily="34" charset="0"/>
              <a:buChar char="•"/>
            </a:pPr>
            <a:r>
              <a:rPr lang="en-US" sz="1200" dirty="0"/>
              <a:t>1 Activated Instance</a:t>
            </a:r>
          </a:p>
          <a:p>
            <a:pPr marL="557213" lvl="1" indent="-214313">
              <a:buFont typeface="Arial" pitchFamily="34" charset="0"/>
              <a:buChar char="•"/>
            </a:pPr>
            <a:endParaRPr lang="en-US" sz="1350" dirty="0"/>
          </a:p>
          <a:p>
            <a:pPr marL="900113" lvl="2" indent="-214313">
              <a:buFont typeface="Arial" pitchFamily="34" charset="0"/>
              <a:buChar char="•"/>
            </a:pPr>
            <a:endParaRPr lang="en-US" sz="1350" dirty="0"/>
          </a:p>
        </p:txBody>
      </p:sp>
      <p:sp>
        <p:nvSpPr>
          <p:cNvPr id="114" name="Left Brace 113"/>
          <p:cNvSpPr/>
          <p:nvPr/>
        </p:nvSpPr>
        <p:spPr>
          <a:xfrm>
            <a:off x="3890012" y="1088708"/>
            <a:ext cx="304322" cy="717232"/>
          </a:xfrm>
          <a:prstGeom prst="leftBrace">
            <a:avLst>
              <a:gd name="adj1" fmla="val 39395"/>
              <a:gd name="adj2" fmla="val 492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5" name="Left Brace 114"/>
          <p:cNvSpPr/>
          <p:nvPr/>
        </p:nvSpPr>
        <p:spPr>
          <a:xfrm>
            <a:off x="3864292" y="1811655"/>
            <a:ext cx="304322" cy="698658"/>
          </a:xfrm>
          <a:prstGeom prst="leftBrace">
            <a:avLst>
              <a:gd name="adj1" fmla="val 39395"/>
              <a:gd name="adj2" fmla="val 492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6" name="Left Brace 115"/>
          <p:cNvSpPr/>
          <p:nvPr/>
        </p:nvSpPr>
        <p:spPr>
          <a:xfrm>
            <a:off x="3870007" y="2521744"/>
            <a:ext cx="304322" cy="698658"/>
          </a:xfrm>
          <a:prstGeom prst="leftBrace">
            <a:avLst>
              <a:gd name="adj1" fmla="val 39395"/>
              <a:gd name="adj2" fmla="val 492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7" name="Left Brace 116"/>
          <p:cNvSpPr/>
          <p:nvPr/>
        </p:nvSpPr>
        <p:spPr>
          <a:xfrm>
            <a:off x="3879292" y="3237054"/>
            <a:ext cx="304322" cy="804164"/>
          </a:xfrm>
          <a:prstGeom prst="leftBrace">
            <a:avLst>
              <a:gd name="adj1" fmla="val 39395"/>
              <a:gd name="adj2" fmla="val 513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8" name="Left Brace 117"/>
          <p:cNvSpPr/>
          <p:nvPr/>
        </p:nvSpPr>
        <p:spPr>
          <a:xfrm>
            <a:off x="3871438" y="4051620"/>
            <a:ext cx="304322" cy="765810"/>
          </a:xfrm>
          <a:prstGeom prst="leftBrace">
            <a:avLst>
              <a:gd name="adj1" fmla="val 39395"/>
              <a:gd name="adj2" fmla="val 492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3529251" y="1805939"/>
            <a:ext cx="68151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3529251" y="2510313"/>
            <a:ext cx="68151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3560684" y="3216115"/>
            <a:ext cx="68151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3523536" y="4046978"/>
            <a:ext cx="68151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3604974" y="1314626"/>
            <a:ext cx="25931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0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604974" y="2026008"/>
            <a:ext cx="25931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599257" y="2742038"/>
            <a:ext cx="25931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599256" y="3477821"/>
            <a:ext cx="25931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599256" y="4296025"/>
            <a:ext cx="25931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4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2104507" y="679848"/>
            <a:ext cx="19630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Prioritizing Load Balancer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2642712" y="2127226"/>
            <a:ext cx="302180" cy="5605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2642712" y="2260594"/>
            <a:ext cx="30218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2" name="Picture 1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433" y="3327246"/>
            <a:ext cx="187692" cy="183147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557" y="3065983"/>
            <a:ext cx="202044" cy="193283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661" y="3660357"/>
            <a:ext cx="187692" cy="171250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434" y="3660358"/>
            <a:ext cx="192880" cy="171251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528" y="3331049"/>
            <a:ext cx="211730" cy="179345"/>
          </a:xfrm>
          <a:prstGeom prst="rect">
            <a:avLst/>
          </a:prstGeom>
        </p:spPr>
      </p:pic>
      <p:cxnSp>
        <p:nvCxnSpPr>
          <p:cNvPr id="159" name="Straight Arrow Connector 158"/>
          <p:cNvCxnSpPr>
            <a:stCxn id="152" idx="2"/>
            <a:endCxn id="154" idx="0"/>
          </p:cNvCxnSpPr>
          <p:nvPr/>
        </p:nvCxnSpPr>
        <p:spPr>
          <a:xfrm flipH="1">
            <a:off x="2104508" y="3510394"/>
            <a:ext cx="315773" cy="1499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52" idx="2"/>
            <a:endCxn id="155" idx="0"/>
          </p:cNvCxnSpPr>
          <p:nvPr/>
        </p:nvCxnSpPr>
        <p:spPr>
          <a:xfrm>
            <a:off x="2420280" y="3510394"/>
            <a:ext cx="2594" cy="1499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3" idx="2"/>
            <a:endCxn id="156" idx="0"/>
          </p:cNvCxnSpPr>
          <p:nvPr/>
        </p:nvCxnSpPr>
        <p:spPr>
          <a:xfrm>
            <a:off x="2607579" y="3259265"/>
            <a:ext cx="190814" cy="717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53" idx="2"/>
            <a:endCxn id="152" idx="0"/>
          </p:cNvCxnSpPr>
          <p:nvPr/>
        </p:nvCxnSpPr>
        <p:spPr>
          <a:xfrm flipH="1">
            <a:off x="2420280" y="3259266"/>
            <a:ext cx="187300" cy="6798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2386890" y="2958282"/>
            <a:ext cx="441378" cy="3862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4" name="Arc 163"/>
          <p:cNvSpPr/>
          <p:nvPr/>
        </p:nvSpPr>
        <p:spPr>
          <a:xfrm rot="4275580">
            <a:off x="2544668" y="3052943"/>
            <a:ext cx="817595" cy="514705"/>
          </a:xfrm>
          <a:prstGeom prst="arc">
            <a:avLst>
              <a:gd name="adj1" fmla="val 8920631"/>
              <a:gd name="adj2" fmla="val 21004263"/>
            </a:avLst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93" name="Picture 19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936" y="3648176"/>
            <a:ext cx="211730" cy="179345"/>
          </a:xfrm>
          <a:prstGeom prst="rect">
            <a:avLst/>
          </a:prstGeom>
        </p:spPr>
      </p:pic>
      <p:pic>
        <p:nvPicPr>
          <p:cNvPr id="194" name="Picture 19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992" y="3648176"/>
            <a:ext cx="211730" cy="179345"/>
          </a:xfrm>
          <a:prstGeom prst="rect">
            <a:avLst/>
          </a:prstGeom>
        </p:spPr>
      </p:pic>
      <p:cxnSp>
        <p:nvCxnSpPr>
          <p:cNvPr id="195" name="Straight Arrow Connector 194"/>
          <p:cNvCxnSpPr>
            <a:stCxn id="156" idx="2"/>
            <a:endCxn id="193" idx="0"/>
          </p:cNvCxnSpPr>
          <p:nvPr/>
        </p:nvCxnSpPr>
        <p:spPr>
          <a:xfrm flipH="1">
            <a:off x="2793801" y="3510393"/>
            <a:ext cx="4592" cy="1377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56" idx="2"/>
            <a:endCxn id="194" idx="0"/>
          </p:cNvCxnSpPr>
          <p:nvPr/>
        </p:nvCxnSpPr>
        <p:spPr>
          <a:xfrm>
            <a:off x="2798393" y="3510393"/>
            <a:ext cx="276464" cy="1377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2645007" y="2407508"/>
            <a:ext cx="30218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2651284" y="2559695"/>
            <a:ext cx="30218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Arc 211"/>
          <p:cNvSpPr/>
          <p:nvPr/>
        </p:nvSpPr>
        <p:spPr>
          <a:xfrm rot="4275580" flipV="1">
            <a:off x="2004759" y="2168453"/>
            <a:ext cx="902391" cy="731315"/>
          </a:xfrm>
          <a:prstGeom prst="arc">
            <a:avLst>
              <a:gd name="adj1" fmla="val 7472370"/>
              <a:gd name="adj2" fmla="val 21202124"/>
            </a:avLst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3" name="TextBox 212"/>
          <p:cNvSpPr txBox="1"/>
          <p:nvPr/>
        </p:nvSpPr>
        <p:spPr>
          <a:xfrm>
            <a:off x="2714779" y="2090972"/>
            <a:ext cx="17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2714779" y="2238668"/>
            <a:ext cx="17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2721945" y="2370778"/>
            <a:ext cx="159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2708602" y="2506313"/>
            <a:ext cx="17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</a:t>
            </a:r>
          </a:p>
        </p:txBody>
      </p:sp>
      <p:cxnSp>
        <p:nvCxnSpPr>
          <p:cNvPr id="219" name="Straight Arrow Connector 218"/>
          <p:cNvCxnSpPr/>
          <p:nvPr/>
        </p:nvCxnSpPr>
        <p:spPr>
          <a:xfrm flipV="1">
            <a:off x="2968992" y="1581626"/>
            <a:ext cx="591692" cy="613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 flipV="1">
            <a:off x="4707253" y="1493848"/>
            <a:ext cx="1381604" cy="4142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endCxn id="4" idx="1"/>
          </p:cNvCxnSpPr>
          <p:nvPr/>
        </p:nvCxnSpPr>
        <p:spPr>
          <a:xfrm>
            <a:off x="4697252" y="2082042"/>
            <a:ext cx="1447326" cy="6297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endCxn id="15" idx="1"/>
          </p:cNvCxnSpPr>
          <p:nvPr/>
        </p:nvCxnSpPr>
        <p:spPr>
          <a:xfrm>
            <a:off x="4697252" y="2238669"/>
            <a:ext cx="1401606" cy="18096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697251" y="2436235"/>
            <a:ext cx="1404464" cy="26108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V="1">
            <a:off x="4717255" y="1721331"/>
            <a:ext cx="1531622" cy="9043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4697253" y="2812808"/>
            <a:ext cx="1551625" cy="677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29" idx="3"/>
          </p:cNvCxnSpPr>
          <p:nvPr/>
        </p:nvCxnSpPr>
        <p:spPr>
          <a:xfrm>
            <a:off x="4717257" y="2985062"/>
            <a:ext cx="1590198" cy="13109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endCxn id="21" idx="1"/>
          </p:cNvCxnSpPr>
          <p:nvPr/>
        </p:nvCxnSpPr>
        <p:spPr>
          <a:xfrm>
            <a:off x="4707253" y="3151421"/>
            <a:ext cx="1508762" cy="22221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V="1">
            <a:off x="4707253" y="1836748"/>
            <a:ext cx="1600202" cy="15078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endCxn id="6" idx="1"/>
          </p:cNvCxnSpPr>
          <p:nvPr/>
        </p:nvCxnSpPr>
        <p:spPr>
          <a:xfrm flipV="1">
            <a:off x="4707254" y="2940368"/>
            <a:ext cx="1665925" cy="570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4724400" y="3754820"/>
            <a:ext cx="1648778" cy="6743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4707254" y="3966448"/>
            <a:ext cx="1620205" cy="16192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V="1">
            <a:off x="4717255" y="1888236"/>
            <a:ext cx="1707359" cy="226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flipV="1">
            <a:off x="4724401" y="3162623"/>
            <a:ext cx="1821656" cy="11726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4724400" y="4518344"/>
            <a:ext cx="1763078" cy="273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>
            <a:off x="4697252" y="4764344"/>
            <a:ext cx="1737362" cy="9356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2934178" y="2194846"/>
            <a:ext cx="665078" cy="158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958817" y="2503836"/>
            <a:ext cx="695363" cy="360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708380" y="2647984"/>
            <a:ext cx="17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163028" y="689685"/>
            <a:ext cx="19630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Information Broker Pool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053222" y="1293250"/>
            <a:ext cx="124551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Priority classes: 5 </a:t>
            </a:r>
          </a:p>
          <a:p>
            <a:pPr algn="ctr"/>
            <a:r>
              <a:rPr lang="en-US" sz="1350" dirty="0"/>
              <a:t>Indexed [0-4]</a:t>
            </a:r>
          </a:p>
        </p:txBody>
      </p:sp>
      <p:pic>
        <p:nvPicPr>
          <p:cNvPr id="167" name="Picture 1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04308" y="1166993"/>
            <a:ext cx="259541" cy="76663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10703" y="1352332"/>
            <a:ext cx="259541" cy="76663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04308" y="1535820"/>
            <a:ext cx="259541" cy="76663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10703" y="1700816"/>
            <a:ext cx="259541" cy="76663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08999" y="1867997"/>
            <a:ext cx="259541" cy="76663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04308" y="2037889"/>
            <a:ext cx="259541" cy="76663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01035" y="2218227"/>
            <a:ext cx="259541" cy="76663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04308" y="2396770"/>
            <a:ext cx="259541" cy="76663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04308" y="2592908"/>
            <a:ext cx="259541" cy="76663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397956" y="2750990"/>
            <a:ext cx="259541" cy="76663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34855" y="2931015"/>
            <a:ext cx="259541" cy="76663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25576" y="3115076"/>
            <a:ext cx="259541" cy="76663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31281" y="3299880"/>
            <a:ext cx="259541" cy="76663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31246" y="3479387"/>
            <a:ext cx="259541" cy="76663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37710" y="3686812"/>
            <a:ext cx="259541" cy="76663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42203" y="4133289"/>
            <a:ext cx="259541" cy="76663"/>
          </a:xfrm>
          <a:prstGeom prst="rect">
            <a:avLst/>
          </a:prstGeom>
        </p:spPr>
      </p:pic>
      <p:pic>
        <p:nvPicPr>
          <p:cNvPr id="184" name="Picture 18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31246" y="4326991"/>
            <a:ext cx="259541" cy="76663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24607" y="3909943"/>
            <a:ext cx="259541" cy="76663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41327" y="4522947"/>
            <a:ext cx="259541" cy="76663"/>
          </a:xfrm>
          <a:prstGeom prst="rect">
            <a:avLst/>
          </a:prstGeom>
        </p:spPr>
      </p:pic>
      <p:pic>
        <p:nvPicPr>
          <p:cNvPr id="187" name="Picture 18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37710" y="4731477"/>
            <a:ext cx="259541" cy="76663"/>
          </a:xfrm>
          <a:prstGeom prst="rect">
            <a:avLst/>
          </a:prstGeom>
        </p:spPr>
      </p:pic>
      <p:sp>
        <p:nvSpPr>
          <p:cNvPr id="188" name="TextBox 187"/>
          <p:cNvSpPr txBox="1"/>
          <p:nvPr/>
        </p:nvSpPr>
        <p:spPr>
          <a:xfrm>
            <a:off x="1811696" y="3867197"/>
            <a:ext cx="1622476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 </a:t>
            </a:r>
            <a:r>
              <a:rPr lang="en-US" sz="1350" dirty="0" err="1"/>
              <a:t>minHeap</a:t>
            </a:r>
            <a:r>
              <a:rPr lang="en-US" sz="1350" dirty="0"/>
              <a:t> implemented load-balancing policy applied at each MIO Priority Level 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1808839" y="1019607"/>
            <a:ext cx="2999789" cy="4170759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71782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5026" y="970133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/>
          <p:cNvSpPr/>
          <p:nvPr/>
        </p:nvSpPr>
        <p:spPr>
          <a:xfrm>
            <a:off x="6947426" y="1084433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/>
          <p:cNvSpPr/>
          <p:nvPr/>
        </p:nvSpPr>
        <p:spPr>
          <a:xfrm>
            <a:off x="7088490" y="1198733"/>
            <a:ext cx="110269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7252226" y="1356176"/>
            <a:ext cx="1066800" cy="642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Broker 1’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6828402" y="22860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6940498" y="24003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057003" y="2514600"/>
            <a:ext cx="110962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7209402" y="2645433"/>
            <a:ext cx="1098288" cy="683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Broker 2’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25384" y="4725974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7037480" y="4840274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/>
        </p:nvSpPr>
        <p:spPr>
          <a:xfrm>
            <a:off x="7153984" y="4954574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14"/>
          <p:cNvSpPr/>
          <p:nvPr/>
        </p:nvSpPr>
        <p:spPr>
          <a:xfrm>
            <a:off x="7306384" y="5085405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Broker 4’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59890" y="3501263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>
            <a:off x="6971986" y="3615563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 17"/>
          <p:cNvSpPr/>
          <p:nvPr/>
        </p:nvSpPr>
        <p:spPr>
          <a:xfrm>
            <a:off x="7088490" y="3729863"/>
            <a:ext cx="1170562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18"/>
          <p:cNvSpPr/>
          <p:nvPr/>
        </p:nvSpPr>
        <p:spPr>
          <a:xfrm>
            <a:off x="7240891" y="3860694"/>
            <a:ext cx="107813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Broker 3’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854" y="1145168"/>
            <a:ext cx="1143000" cy="1423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49" y="1321115"/>
            <a:ext cx="1143000" cy="14231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854" y="1496722"/>
            <a:ext cx="1143000" cy="1423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49" y="1671060"/>
            <a:ext cx="1143000" cy="1423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127" y="2106130"/>
            <a:ext cx="1143000" cy="14231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912" y="2274496"/>
            <a:ext cx="1143000" cy="1423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51" y="2447743"/>
            <a:ext cx="1143000" cy="1423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70" y="2619676"/>
            <a:ext cx="1143000" cy="1423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912" y="2930724"/>
            <a:ext cx="1143000" cy="1423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70" y="3110662"/>
            <a:ext cx="1143000" cy="14231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51" y="3284422"/>
            <a:ext cx="1143000" cy="14231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51" y="3466342"/>
            <a:ext cx="1143000" cy="14231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116" y="3835373"/>
            <a:ext cx="1143000" cy="14231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457" y="4044748"/>
            <a:ext cx="1143000" cy="14231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457" y="4230206"/>
            <a:ext cx="1143000" cy="14231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26" y="4411454"/>
            <a:ext cx="1143000" cy="142316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V="1">
            <a:off x="5417712" y="1084434"/>
            <a:ext cx="1377315" cy="1544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2" idx="3"/>
          </p:cNvCxnSpPr>
          <p:nvPr/>
        </p:nvCxnSpPr>
        <p:spPr>
          <a:xfrm>
            <a:off x="5438750" y="1392273"/>
            <a:ext cx="1389653" cy="953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444854" y="1535603"/>
            <a:ext cx="1466420" cy="19696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389116" y="2363522"/>
            <a:ext cx="1551382" cy="842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5" idx="3"/>
          </p:cNvCxnSpPr>
          <p:nvPr/>
        </p:nvCxnSpPr>
        <p:spPr>
          <a:xfrm flipV="1">
            <a:off x="5413128" y="1513619"/>
            <a:ext cx="1527371" cy="6636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7" idx="3"/>
          </p:cNvCxnSpPr>
          <p:nvPr/>
        </p:nvCxnSpPr>
        <p:spPr>
          <a:xfrm>
            <a:off x="5383752" y="2518902"/>
            <a:ext cx="1588235" cy="12732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8" idx="3"/>
          </p:cNvCxnSpPr>
          <p:nvPr/>
        </p:nvCxnSpPr>
        <p:spPr>
          <a:xfrm>
            <a:off x="5386271" y="2690833"/>
            <a:ext cx="1767715" cy="2394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9" idx="3"/>
          </p:cNvCxnSpPr>
          <p:nvPr/>
        </p:nvCxnSpPr>
        <p:spPr>
          <a:xfrm flipV="1">
            <a:off x="5400913" y="1730746"/>
            <a:ext cx="1687579" cy="12711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0" idx="3"/>
          </p:cNvCxnSpPr>
          <p:nvPr/>
        </p:nvCxnSpPr>
        <p:spPr>
          <a:xfrm flipV="1">
            <a:off x="5386270" y="2761992"/>
            <a:ext cx="1670732" cy="419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1" idx="3"/>
            <a:endCxn id="18" idx="1"/>
          </p:cNvCxnSpPr>
          <p:nvPr/>
        </p:nvCxnSpPr>
        <p:spPr>
          <a:xfrm>
            <a:off x="5383753" y="3355581"/>
            <a:ext cx="1704739" cy="7171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2" idx="3"/>
            <a:endCxn id="14" idx="1"/>
          </p:cNvCxnSpPr>
          <p:nvPr/>
        </p:nvCxnSpPr>
        <p:spPr>
          <a:xfrm>
            <a:off x="5383752" y="3537500"/>
            <a:ext cx="1770233" cy="17599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33" idx="3"/>
          </p:cNvCxnSpPr>
          <p:nvPr/>
        </p:nvCxnSpPr>
        <p:spPr>
          <a:xfrm flipV="1">
            <a:off x="5389116" y="1943101"/>
            <a:ext cx="1851774" cy="196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34" idx="3"/>
          </p:cNvCxnSpPr>
          <p:nvPr/>
        </p:nvCxnSpPr>
        <p:spPr>
          <a:xfrm flipV="1">
            <a:off x="5394458" y="3275150"/>
            <a:ext cx="1814945" cy="8407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5" idx="3"/>
          </p:cNvCxnSpPr>
          <p:nvPr/>
        </p:nvCxnSpPr>
        <p:spPr>
          <a:xfrm>
            <a:off x="5394458" y="4301365"/>
            <a:ext cx="1846433" cy="957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6" idx="3"/>
          </p:cNvCxnSpPr>
          <p:nvPr/>
        </p:nvCxnSpPr>
        <p:spPr>
          <a:xfrm>
            <a:off x="5403226" y="4482612"/>
            <a:ext cx="1925926" cy="1043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904065" y="1344599"/>
            <a:ext cx="30511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912338" y="2309270"/>
            <a:ext cx="3329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940517" y="3087949"/>
            <a:ext cx="2403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903169" y="4029622"/>
            <a:ext cx="3100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2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3835087" y="970133"/>
            <a:ext cx="2030203" cy="3912701"/>
          </a:xfrm>
          <a:prstGeom prst="rect">
            <a:avLst/>
          </a:prstGeom>
          <a:solidFill>
            <a:schemeClr val="accent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.</a:t>
            </a:r>
          </a:p>
        </p:txBody>
      </p:sp>
      <p:sp>
        <p:nvSpPr>
          <p:cNvPr id="108" name="Curved Right Arrow 107"/>
          <p:cNvSpPr/>
          <p:nvPr/>
        </p:nvSpPr>
        <p:spPr>
          <a:xfrm>
            <a:off x="5163142" y="1118681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09" name="Curved Right Arrow 108"/>
          <p:cNvSpPr/>
          <p:nvPr/>
        </p:nvSpPr>
        <p:spPr>
          <a:xfrm>
            <a:off x="4896248" y="1287308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10" name="Curved Right Arrow 109"/>
          <p:cNvSpPr/>
          <p:nvPr/>
        </p:nvSpPr>
        <p:spPr>
          <a:xfrm>
            <a:off x="4615777" y="1463431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11" name="Curved Right Arrow 110"/>
          <p:cNvSpPr/>
          <p:nvPr/>
        </p:nvSpPr>
        <p:spPr>
          <a:xfrm>
            <a:off x="4306599" y="1622399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12" name="Curved Right Arrow 111"/>
          <p:cNvSpPr/>
          <p:nvPr/>
        </p:nvSpPr>
        <p:spPr>
          <a:xfrm>
            <a:off x="5121922" y="2069419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13" name="Curved Right Arrow 112"/>
          <p:cNvSpPr/>
          <p:nvPr/>
        </p:nvSpPr>
        <p:spPr>
          <a:xfrm>
            <a:off x="4799346" y="2249863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14" name="Curved Right Arrow 113"/>
          <p:cNvSpPr/>
          <p:nvPr/>
        </p:nvSpPr>
        <p:spPr>
          <a:xfrm>
            <a:off x="4495735" y="2414471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15" name="Curved Right Arrow 114"/>
          <p:cNvSpPr/>
          <p:nvPr/>
        </p:nvSpPr>
        <p:spPr>
          <a:xfrm>
            <a:off x="4240751" y="2578362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16" name="Curved Right Arrow 115"/>
          <p:cNvSpPr/>
          <p:nvPr/>
        </p:nvSpPr>
        <p:spPr>
          <a:xfrm>
            <a:off x="5118607" y="2874719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17" name="Curved Right Arrow 116"/>
          <p:cNvSpPr/>
          <p:nvPr/>
        </p:nvSpPr>
        <p:spPr>
          <a:xfrm>
            <a:off x="4800133" y="3034817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18" name="Curved Right Arrow 117"/>
          <p:cNvSpPr/>
          <p:nvPr/>
        </p:nvSpPr>
        <p:spPr>
          <a:xfrm>
            <a:off x="4554061" y="3228417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19" name="Curved Right Arrow 118"/>
          <p:cNvSpPr/>
          <p:nvPr/>
        </p:nvSpPr>
        <p:spPr>
          <a:xfrm>
            <a:off x="4278248" y="3451565"/>
            <a:ext cx="275815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20" name="Curved Right Arrow 119"/>
          <p:cNvSpPr/>
          <p:nvPr/>
        </p:nvSpPr>
        <p:spPr>
          <a:xfrm>
            <a:off x="4784143" y="3988742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21" name="Curved Right Arrow 120"/>
          <p:cNvSpPr/>
          <p:nvPr/>
        </p:nvSpPr>
        <p:spPr>
          <a:xfrm>
            <a:off x="4313977" y="4388670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22" name="Curved Right Arrow 121"/>
          <p:cNvSpPr/>
          <p:nvPr/>
        </p:nvSpPr>
        <p:spPr>
          <a:xfrm>
            <a:off x="4530619" y="4179458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23" name="Curved Right Arrow 122"/>
          <p:cNvSpPr/>
          <p:nvPr/>
        </p:nvSpPr>
        <p:spPr>
          <a:xfrm>
            <a:off x="5031154" y="3795060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38932" y="348383"/>
            <a:ext cx="2665875" cy="240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2000" b="1" u="sng" dirty="0"/>
              <a:t>MIO Priority Class     </a:t>
            </a:r>
          </a:p>
          <a:p>
            <a:r>
              <a:rPr lang="en-US" sz="2000" b="1" dirty="0"/>
              <a:t>         e.g. [0-3]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000" dirty="0"/>
              <a:t>E.g. OS Thread Priority=20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000" dirty="0"/>
              <a:t>E.g. OS Thread</a:t>
            </a:r>
          </a:p>
          <a:p>
            <a:pPr lvl="1"/>
            <a:r>
              <a:rPr lang="en-US" sz="2000" dirty="0"/>
              <a:t>       Priority=10</a:t>
            </a:r>
          </a:p>
        </p:txBody>
      </p:sp>
      <p:pic>
        <p:nvPicPr>
          <p:cNvPr id="128" name="Picture 1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798" y="1180476"/>
            <a:ext cx="762000" cy="142316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45" y="1349369"/>
            <a:ext cx="762000" cy="142316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684" y="1513618"/>
            <a:ext cx="762000" cy="142316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485" y="1678405"/>
            <a:ext cx="762000" cy="142316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710" y="2117877"/>
            <a:ext cx="762000" cy="142316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467" y="2286001"/>
            <a:ext cx="762000" cy="142316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001" y="3117646"/>
            <a:ext cx="762000" cy="142316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001" y="2958726"/>
            <a:ext cx="762000" cy="142316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001" y="2613748"/>
            <a:ext cx="762000" cy="142316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041" y="2447742"/>
            <a:ext cx="762000" cy="142316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980" y="3275151"/>
            <a:ext cx="762000" cy="142316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870" y="3443241"/>
            <a:ext cx="762000" cy="142316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396" y="3860695"/>
            <a:ext cx="762000" cy="142316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599" y="4035019"/>
            <a:ext cx="762000" cy="142316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600" y="4214789"/>
            <a:ext cx="762000" cy="142316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320" y="4397151"/>
            <a:ext cx="762000" cy="142316"/>
          </a:xfrm>
          <a:prstGeom prst="rect">
            <a:avLst/>
          </a:prstGeom>
        </p:spPr>
      </p:pic>
      <p:cxnSp>
        <p:nvCxnSpPr>
          <p:cNvPr id="150" name="Straight Arrow Connector 149"/>
          <p:cNvCxnSpPr>
            <a:endCxn id="128" idx="1"/>
          </p:cNvCxnSpPr>
          <p:nvPr/>
        </p:nvCxnSpPr>
        <p:spPr>
          <a:xfrm>
            <a:off x="8010869" y="1031926"/>
            <a:ext cx="1336931" cy="2197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8144585" y="1134556"/>
            <a:ext cx="1195901" cy="10544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6" idx="3"/>
          </p:cNvCxnSpPr>
          <p:nvPr/>
        </p:nvCxnSpPr>
        <p:spPr>
          <a:xfrm>
            <a:off x="8319026" y="1677505"/>
            <a:ext cx="1063352" cy="23001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>
            <a:off x="8191187" y="1287485"/>
            <a:ext cx="1149299" cy="17473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9133295" y="1000997"/>
            <a:ext cx="1458507" cy="3881837"/>
          </a:xfrm>
          <a:prstGeom prst="rect">
            <a:avLst/>
          </a:prstGeom>
          <a:solidFill>
            <a:schemeClr val="accent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.</a:t>
            </a:r>
          </a:p>
        </p:txBody>
      </p:sp>
      <p:sp>
        <p:nvSpPr>
          <p:cNvPr id="168" name="Curved Right Arrow 167"/>
          <p:cNvSpPr/>
          <p:nvPr/>
        </p:nvSpPr>
        <p:spPr>
          <a:xfrm>
            <a:off x="9880753" y="1134557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69" name="Curved Right Arrow 168"/>
          <p:cNvSpPr/>
          <p:nvPr/>
        </p:nvSpPr>
        <p:spPr>
          <a:xfrm>
            <a:off x="9735039" y="1308967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92" name="Curved Right Arrow 191"/>
          <p:cNvSpPr/>
          <p:nvPr/>
        </p:nvSpPr>
        <p:spPr>
          <a:xfrm>
            <a:off x="9565351" y="1476419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94" name="Curved Right Arrow 193"/>
          <p:cNvSpPr/>
          <p:nvPr/>
        </p:nvSpPr>
        <p:spPr>
          <a:xfrm>
            <a:off x="9343719" y="1658075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20" name="Left Brace 219"/>
          <p:cNvSpPr/>
          <p:nvPr/>
        </p:nvSpPr>
        <p:spPr>
          <a:xfrm>
            <a:off x="4105946" y="1153189"/>
            <a:ext cx="195908" cy="694694"/>
          </a:xfrm>
          <a:prstGeom prst="leftBrace">
            <a:avLst>
              <a:gd name="adj1" fmla="val 76690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7" name="TextBox 256"/>
          <p:cNvSpPr txBox="1"/>
          <p:nvPr/>
        </p:nvSpPr>
        <p:spPr>
          <a:xfrm>
            <a:off x="694196" y="2894998"/>
            <a:ext cx="2625758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/>
              <a:t>*</a:t>
            </a:r>
            <a:r>
              <a:rPr lang="en-US" sz="2000" dirty="0"/>
              <a:t>User </a:t>
            </a:r>
            <a:r>
              <a:rPr lang="en-US" sz="2000" dirty="0" err="1"/>
              <a:t>config</a:t>
            </a:r>
            <a:r>
              <a:rPr lang="en-US" sz="2000" dirty="0"/>
              <a:t>  maps  MIO priority class  to OS thread priority </a:t>
            </a:r>
          </a:p>
        </p:txBody>
      </p:sp>
      <p:sp>
        <p:nvSpPr>
          <p:cNvPr id="265" name="Curved Right Arrow 264"/>
          <p:cNvSpPr/>
          <p:nvPr/>
        </p:nvSpPr>
        <p:spPr>
          <a:xfrm>
            <a:off x="9876043" y="2049591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66" name="Curved Right Arrow 265"/>
          <p:cNvSpPr/>
          <p:nvPr/>
        </p:nvSpPr>
        <p:spPr>
          <a:xfrm>
            <a:off x="9725982" y="2219456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67" name="Curved Right Arrow 266"/>
          <p:cNvSpPr/>
          <p:nvPr/>
        </p:nvSpPr>
        <p:spPr>
          <a:xfrm>
            <a:off x="9511626" y="2384070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68" name="Curved Right Arrow 267"/>
          <p:cNvSpPr/>
          <p:nvPr/>
        </p:nvSpPr>
        <p:spPr>
          <a:xfrm>
            <a:off x="9382378" y="2590058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69" name="Curved Right Arrow 268"/>
          <p:cNvSpPr/>
          <p:nvPr/>
        </p:nvSpPr>
        <p:spPr>
          <a:xfrm>
            <a:off x="9905107" y="2903015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70" name="Curved Right Arrow 269"/>
          <p:cNvSpPr/>
          <p:nvPr/>
        </p:nvSpPr>
        <p:spPr>
          <a:xfrm>
            <a:off x="9756001" y="3081416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71" name="Curved Right Arrow 270"/>
          <p:cNvSpPr/>
          <p:nvPr/>
        </p:nvSpPr>
        <p:spPr>
          <a:xfrm>
            <a:off x="9605940" y="3237785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72" name="Curved Right Arrow 271"/>
          <p:cNvSpPr/>
          <p:nvPr/>
        </p:nvSpPr>
        <p:spPr>
          <a:xfrm>
            <a:off x="9390567" y="3410337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73" name="Curved Right Arrow 272"/>
          <p:cNvSpPr/>
          <p:nvPr/>
        </p:nvSpPr>
        <p:spPr>
          <a:xfrm>
            <a:off x="9400859" y="4372522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74" name="Curved Right Arrow 273"/>
          <p:cNvSpPr/>
          <p:nvPr/>
        </p:nvSpPr>
        <p:spPr>
          <a:xfrm>
            <a:off x="9781823" y="4005767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75" name="Curved Right Arrow 274"/>
          <p:cNvSpPr/>
          <p:nvPr/>
        </p:nvSpPr>
        <p:spPr>
          <a:xfrm>
            <a:off x="9585103" y="4179516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3232786" y="4798379"/>
            <a:ext cx="3605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Prioritizing Load Balancer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8953377" y="4818191"/>
            <a:ext cx="2025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Prioritizing Disseminator</a:t>
            </a:r>
            <a:endParaRPr lang="en-US" sz="2400" dirty="0"/>
          </a:p>
        </p:txBody>
      </p:sp>
      <p:sp>
        <p:nvSpPr>
          <p:cNvPr id="281" name="TextBox 280"/>
          <p:cNvSpPr txBox="1"/>
          <p:nvPr/>
        </p:nvSpPr>
        <p:spPr>
          <a:xfrm>
            <a:off x="815284" y="4220572"/>
            <a:ext cx="2082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Output </a:t>
            </a:r>
            <a:r>
              <a:rPr lang="en-US" sz="2000" dirty="0"/>
              <a:t>queues </a:t>
            </a:r>
            <a:r>
              <a:rPr lang="en-US" sz="2000" dirty="0" smtClean="0"/>
              <a:t>mitigate Head of line Blocking </a:t>
            </a:r>
            <a:r>
              <a:rPr lang="en-US" sz="2000" dirty="0"/>
              <a:t>HOL</a:t>
            </a:r>
          </a:p>
        </p:txBody>
      </p:sp>
      <p:sp>
        <p:nvSpPr>
          <p:cNvPr id="282" name="Left Brace 281"/>
          <p:cNvSpPr/>
          <p:nvPr/>
        </p:nvSpPr>
        <p:spPr>
          <a:xfrm flipH="1">
            <a:off x="10138528" y="1153190"/>
            <a:ext cx="163004" cy="694694"/>
          </a:xfrm>
          <a:prstGeom prst="leftBrace">
            <a:avLst>
              <a:gd name="adj1" fmla="val 76690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1" name="Curved Right Arrow 300"/>
          <p:cNvSpPr/>
          <p:nvPr/>
        </p:nvSpPr>
        <p:spPr>
          <a:xfrm>
            <a:off x="9935720" y="3792174"/>
            <a:ext cx="240084" cy="254327"/>
          </a:xfrm>
          <a:prstGeom prst="curvedRightArrow">
            <a:avLst>
              <a:gd name="adj1" fmla="val 31819"/>
              <a:gd name="adj2" fmla="val 62702"/>
              <a:gd name="adj3" fmla="val 30943"/>
            </a:avLst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10358731" y="1362037"/>
            <a:ext cx="3100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3</a:t>
            </a:r>
          </a:p>
        </p:txBody>
      </p:sp>
      <p:sp>
        <p:nvSpPr>
          <p:cNvPr id="309" name="Left Brace 308"/>
          <p:cNvSpPr/>
          <p:nvPr/>
        </p:nvSpPr>
        <p:spPr>
          <a:xfrm flipH="1">
            <a:off x="10159321" y="2071306"/>
            <a:ext cx="163004" cy="694694"/>
          </a:xfrm>
          <a:prstGeom prst="leftBrace">
            <a:avLst>
              <a:gd name="adj1" fmla="val 76690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0" name="TextBox 309"/>
          <p:cNvSpPr txBox="1"/>
          <p:nvPr/>
        </p:nvSpPr>
        <p:spPr>
          <a:xfrm>
            <a:off x="10358731" y="2280153"/>
            <a:ext cx="3100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2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10357942" y="4024363"/>
            <a:ext cx="3100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0</a:t>
            </a:r>
          </a:p>
        </p:txBody>
      </p:sp>
      <p:sp>
        <p:nvSpPr>
          <p:cNvPr id="312" name="Left Brace 311"/>
          <p:cNvSpPr/>
          <p:nvPr/>
        </p:nvSpPr>
        <p:spPr>
          <a:xfrm flipH="1">
            <a:off x="10215706" y="2912614"/>
            <a:ext cx="163004" cy="694694"/>
          </a:xfrm>
          <a:prstGeom prst="leftBrace">
            <a:avLst>
              <a:gd name="adj1" fmla="val 76690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3" name="Left Brace 312"/>
          <p:cNvSpPr/>
          <p:nvPr/>
        </p:nvSpPr>
        <p:spPr>
          <a:xfrm flipH="1">
            <a:off x="10220031" y="3835373"/>
            <a:ext cx="163004" cy="694694"/>
          </a:xfrm>
          <a:prstGeom prst="leftBrace">
            <a:avLst>
              <a:gd name="adj1" fmla="val 76690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4" name="TextBox 313"/>
          <p:cNvSpPr txBox="1"/>
          <p:nvPr/>
        </p:nvSpPr>
        <p:spPr>
          <a:xfrm>
            <a:off x="10383664" y="3117644"/>
            <a:ext cx="3100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1</a:t>
            </a:r>
          </a:p>
        </p:txBody>
      </p:sp>
      <p:cxnSp>
        <p:nvCxnSpPr>
          <p:cNvPr id="147" name="Straight Arrow Connector 146"/>
          <p:cNvCxnSpPr/>
          <p:nvPr/>
        </p:nvCxnSpPr>
        <p:spPr>
          <a:xfrm>
            <a:off x="5411542" y="1752145"/>
            <a:ext cx="1528956" cy="2973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8259052" y="3355580"/>
            <a:ext cx="1150344" cy="4596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V="1">
            <a:off x="8125169" y="2377027"/>
            <a:ext cx="1234299" cy="586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8146725" y="2557152"/>
            <a:ext cx="1243842" cy="6432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0" idx="3"/>
          </p:cNvCxnSpPr>
          <p:nvPr/>
        </p:nvCxnSpPr>
        <p:spPr>
          <a:xfrm>
            <a:off x="8307690" y="2987366"/>
            <a:ext cx="1063020" cy="11188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flipV="1">
            <a:off x="8047602" y="1584776"/>
            <a:ext cx="1323108" cy="19863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8146726" y="2511234"/>
            <a:ext cx="1254134" cy="11708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flipV="1">
            <a:off x="8125168" y="1528770"/>
            <a:ext cx="1359842" cy="906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8319028" y="4072764"/>
            <a:ext cx="1071541" cy="2131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endCxn id="194" idx="0"/>
          </p:cNvCxnSpPr>
          <p:nvPr/>
        </p:nvCxnSpPr>
        <p:spPr>
          <a:xfrm flipV="1">
            <a:off x="8146725" y="1772546"/>
            <a:ext cx="1196994" cy="30414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endCxn id="268" idx="0"/>
          </p:cNvCxnSpPr>
          <p:nvPr/>
        </p:nvCxnSpPr>
        <p:spPr>
          <a:xfrm flipV="1">
            <a:off x="8261026" y="2704527"/>
            <a:ext cx="1121353" cy="22237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endCxn id="273" idx="0"/>
          </p:cNvCxnSpPr>
          <p:nvPr/>
        </p:nvCxnSpPr>
        <p:spPr>
          <a:xfrm flipV="1">
            <a:off x="8525584" y="4486992"/>
            <a:ext cx="875276" cy="9892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 flipV="1">
            <a:off x="8375325" y="3034818"/>
            <a:ext cx="1015242" cy="20078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22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524001" y="1169772"/>
            <a:ext cx="5613145" cy="4214385"/>
          </a:xfrm>
          <a:prstGeom prst="cloud">
            <a:avLst/>
          </a:prstGeom>
          <a:solidFill>
            <a:schemeClr val="accent3">
              <a:alpha val="59000"/>
            </a:schemeClr>
          </a:solidFill>
          <a:ln>
            <a:solidFill>
              <a:schemeClr val="accent3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27" name="Rectangle 26"/>
          <p:cNvSpPr/>
          <p:nvPr/>
        </p:nvSpPr>
        <p:spPr>
          <a:xfrm>
            <a:off x="2987785" y="2646519"/>
            <a:ext cx="1491228" cy="1525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b="1" dirty="0"/>
              <a:t>         TCP-FE</a:t>
            </a:r>
          </a:p>
        </p:txBody>
      </p:sp>
      <p:sp>
        <p:nvSpPr>
          <p:cNvPr id="6" name="Rectangle 5"/>
          <p:cNvSpPr/>
          <p:nvPr/>
        </p:nvSpPr>
        <p:spPr>
          <a:xfrm>
            <a:off x="4003851" y="3278398"/>
            <a:ext cx="482497" cy="288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PLBC</a:t>
            </a:r>
          </a:p>
        </p:txBody>
      </p:sp>
      <p:sp>
        <p:nvSpPr>
          <p:cNvPr id="7" name="Rectangle 6"/>
          <p:cNvSpPr/>
          <p:nvPr/>
        </p:nvSpPr>
        <p:spPr>
          <a:xfrm>
            <a:off x="2994489" y="3594237"/>
            <a:ext cx="543483" cy="288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PDC</a:t>
            </a:r>
          </a:p>
        </p:txBody>
      </p:sp>
      <p:sp>
        <p:nvSpPr>
          <p:cNvPr id="8" name="Rectangle 7"/>
          <p:cNvSpPr/>
          <p:nvPr/>
        </p:nvSpPr>
        <p:spPr>
          <a:xfrm>
            <a:off x="3486007" y="2656831"/>
            <a:ext cx="500170" cy="288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PCC</a:t>
            </a:r>
          </a:p>
        </p:txBody>
      </p:sp>
      <p:sp>
        <p:nvSpPr>
          <p:cNvPr id="9" name="Rectangle 8"/>
          <p:cNvSpPr/>
          <p:nvPr/>
        </p:nvSpPr>
        <p:spPr>
          <a:xfrm>
            <a:off x="2987786" y="3893780"/>
            <a:ext cx="550187" cy="288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PMFC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880811" y="2412723"/>
            <a:ext cx="768302" cy="398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Broker 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80812" y="2859116"/>
            <a:ext cx="800719" cy="398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Broker 2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888145" y="3293464"/>
            <a:ext cx="799991" cy="398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Broker 3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888145" y="3738615"/>
            <a:ext cx="799991" cy="398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Broker N</a:t>
            </a:r>
          </a:p>
        </p:txBody>
      </p:sp>
      <p:cxnSp>
        <p:nvCxnSpPr>
          <p:cNvPr id="15" name="Straight Arrow Connector 14"/>
          <p:cNvCxnSpPr>
            <a:stCxn id="6" idx="3"/>
            <a:endCxn id="10" idx="1"/>
          </p:cNvCxnSpPr>
          <p:nvPr/>
        </p:nvCxnSpPr>
        <p:spPr>
          <a:xfrm flipV="1">
            <a:off x="4486346" y="2611830"/>
            <a:ext cx="394464" cy="810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11" idx="1"/>
          </p:cNvCxnSpPr>
          <p:nvPr/>
        </p:nvCxnSpPr>
        <p:spPr>
          <a:xfrm flipV="1">
            <a:off x="4486346" y="3058222"/>
            <a:ext cx="394464" cy="364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  <a:endCxn id="12" idx="1"/>
          </p:cNvCxnSpPr>
          <p:nvPr/>
        </p:nvCxnSpPr>
        <p:spPr>
          <a:xfrm>
            <a:off x="4486346" y="3422779"/>
            <a:ext cx="401798" cy="69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  <a:endCxn id="13" idx="1"/>
          </p:cNvCxnSpPr>
          <p:nvPr/>
        </p:nvCxnSpPr>
        <p:spPr>
          <a:xfrm>
            <a:off x="4486346" y="3422778"/>
            <a:ext cx="401798" cy="514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260" y="4679547"/>
            <a:ext cx="794064" cy="48650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8" name="Rectangle 27"/>
          <p:cNvSpPr/>
          <p:nvPr/>
        </p:nvSpPr>
        <p:spPr>
          <a:xfrm>
            <a:off x="2987786" y="2990534"/>
            <a:ext cx="543483" cy="288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CH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2121512" y="2134751"/>
            <a:ext cx="462562" cy="332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Pub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2078748" y="4237973"/>
            <a:ext cx="505326" cy="332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Sub</a:t>
            </a:r>
          </a:p>
        </p:txBody>
      </p:sp>
      <p:cxnSp>
        <p:nvCxnSpPr>
          <p:cNvPr id="41" name="Straight Arrow Connector 40"/>
          <p:cNvCxnSpPr>
            <a:endCxn id="28" idx="1"/>
          </p:cNvCxnSpPr>
          <p:nvPr/>
        </p:nvCxnSpPr>
        <p:spPr>
          <a:xfrm>
            <a:off x="2331411" y="3134914"/>
            <a:ext cx="65637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3266230" y="2014046"/>
            <a:ext cx="905062" cy="332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Controller</a:t>
            </a:r>
          </a:p>
        </p:txBody>
      </p:sp>
      <p:cxnSp>
        <p:nvCxnSpPr>
          <p:cNvPr id="48" name="Straight Arrow Connector 47"/>
          <p:cNvCxnSpPr>
            <a:endCxn id="8" idx="0"/>
          </p:cNvCxnSpPr>
          <p:nvPr/>
        </p:nvCxnSpPr>
        <p:spPr>
          <a:xfrm>
            <a:off x="3733400" y="2341889"/>
            <a:ext cx="2693" cy="3149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766691" y="4038159"/>
            <a:ext cx="221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756378" y="4038160"/>
            <a:ext cx="5156" cy="428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2748644" y="4461568"/>
            <a:ext cx="1422648" cy="5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26" idx="0"/>
          </p:cNvCxnSpPr>
          <p:nvPr/>
        </p:nvCxnSpPr>
        <p:spPr>
          <a:xfrm>
            <a:off x="4171292" y="4466725"/>
            <a:ext cx="0" cy="212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loud 59"/>
          <p:cNvSpPr/>
          <p:nvPr/>
        </p:nvSpPr>
        <p:spPr>
          <a:xfrm>
            <a:off x="7463023" y="3412069"/>
            <a:ext cx="1816190" cy="1462018"/>
          </a:xfrm>
          <a:prstGeom prst="cloud">
            <a:avLst/>
          </a:prstGeom>
          <a:solidFill>
            <a:schemeClr val="accent3">
              <a:alpha val="57000"/>
            </a:schemeClr>
          </a:solidFill>
          <a:ln>
            <a:solidFill>
              <a:schemeClr val="accent3"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Oval 60"/>
          <p:cNvSpPr/>
          <p:nvPr/>
        </p:nvSpPr>
        <p:spPr>
          <a:xfrm>
            <a:off x="7794586" y="3894226"/>
            <a:ext cx="910103" cy="5621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79" name="Cloud 78"/>
          <p:cNvSpPr/>
          <p:nvPr/>
        </p:nvSpPr>
        <p:spPr>
          <a:xfrm>
            <a:off x="7699162" y="870623"/>
            <a:ext cx="1567543" cy="1328167"/>
          </a:xfrm>
          <a:prstGeom prst="cloud">
            <a:avLst/>
          </a:prstGeom>
          <a:solidFill>
            <a:schemeClr val="bg2">
              <a:alpha val="89000"/>
            </a:schemeClr>
          </a:solidFill>
          <a:ln>
            <a:solidFill>
              <a:schemeClr val="accent3"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Oval 79"/>
          <p:cNvSpPr/>
          <p:nvPr/>
        </p:nvSpPr>
        <p:spPr>
          <a:xfrm>
            <a:off x="7854507" y="1169773"/>
            <a:ext cx="1198859" cy="543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/>
              <a:t>Policy</a:t>
            </a:r>
          </a:p>
          <a:p>
            <a:pPr algn="ctr"/>
            <a:r>
              <a:rPr lang="en-US" sz="1350" dirty="0" smtClean="0"/>
              <a:t>Engine</a:t>
            </a:r>
            <a:endParaRPr lang="en-US" sz="1350" dirty="0"/>
          </a:p>
        </p:txBody>
      </p:sp>
      <p:sp>
        <p:nvSpPr>
          <p:cNvPr id="82" name="Freeform 81"/>
          <p:cNvSpPr/>
          <p:nvPr/>
        </p:nvSpPr>
        <p:spPr>
          <a:xfrm>
            <a:off x="3638121" y="1262543"/>
            <a:ext cx="4919196" cy="771439"/>
          </a:xfrm>
          <a:custGeom>
            <a:avLst/>
            <a:gdLst>
              <a:gd name="connsiteX0" fmla="*/ 4888993 w 4990603"/>
              <a:gd name="connsiteY0" fmla="*/ 635435 h 1096073"/>
              <a:gd name="connsiteX1" fmla="*/ 4909618 w 4990603"/>
              <a:gd name="connsiteY1" fmla="*/ 697312 h 1096073"/>
              <a:gd name="connsiteX2" fmla="*/ 4916494 w 4990603"/>
              <a:gd name="connsiteY2" fmla="*/ 1061697 h 1096073"/>
              <a:gd name="connsiteX3" fmla="*/ 3898966 w 4990603"/>
              <a:gd name="connsiteY3" fmla="*/ 882942 h 1096073"/>
              <a:gd name="connsiteX4" fmla="*/ 3204572 w 4990603"/>
              <a:gd name="connsiteY4" fmla="*/ 209174 h 1096073"/>
              <a:gd name="connsiteX5" fmla="*/ 1238268 w 4990603"/>
              <a:gd name="connsiteY5" fmla="*/ 2918 h 1096073"/>
              <a:gd name="connsiteX6" fmla="*/ 96987 w 4990603"/>
              <a:gd name="connsiteY6" fmla="*/ 326052 h 1096073"/>
              <a:gd name="connsiteX7" fmla="*/ 62611 w 4990603"/>
              <a:gd name="connsiteY7" fmla="*/ 1096073 h 1096073"/>
              <a:gd name="connsiteX8" fmla="*/ 62611 w 4990603"/>
              <a:gd name="connsiteY8" fmla="*/ 1096073 h 1096073"/>
              <a:gd name="connsiteX9" fmla="*/ 62611 w 4990603"/>
              <a:gd name="connsiteY9" fmla="*/ 1096073 h 109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0603" h="1096073">
                <a:moveTo>
                  <a:pt x="4888993" y="635435"/>
                </a:moveTo>
                <a:cubicBezTo>
                  <a:pt x="4897014" y="630851"/>
                  <a:pt x="4905035" y="626268"/>
                  <a:pt x="4909618" y="697312"/>
                </a:cubicBezTo>
                <a:cubicBezTo>
                  <a:pt x="4914201" y="768356"/>
                  <a:pt x="5084936" y="1030759"/>
                  <a:pt x="4916494" y="1061697"/>
                </a:cubicBezTo>
                <a:cubicBezTo>
                  <a:pt x="4748052" y="1092635"/>
                  <a:pt x="4184286" y="1025029"/>
                  <a:pt x="3898966" y="882942"/>
                </a:cubicBezTo>
                <a:cubicBezTo>
                  <a:pt x="3613646" y="740855"/>
                  <a:pt x="3648022" y="355845"/>
                  <a:pt x="3204572" y="209174"/>
                </a:cubicBezTo>
                <a:cubicBezTo>
                  <a:pt x="2761122" y="62503"/>
                  <a:pt x="1756199" y="-16562"/>
                  <a:pt x="1238268" y="2918"/>
                </a:cubicBezTo>
                <a:cubicBezTo>
                  <a:pt x="720337" y="22398"/>
                  <a:pt x="292930" y="143860"/>
                  <a:pt x="96987" y="326052"/>
                </a:cubicBezTo>
                <a:cubicBezTo>
                  <a:pt x="-98956" y="508244"/>
                  <a:pt x="62611" y="1096073"/>
                  <a:pt x="62611" y="1096073"/>
                </a:cubicBezTo>
                <a:lnTo>
                  <a:pt x="62611" y="1096073"/>
                </a:lnTo>
                <a:lnTo>
                  <a:pt x="62611" y="1096073"/>
                </a:lnTo>
              </a:path>
            </a:pathLst>
          </a:custGeom>
          <a:noFill/>
          <a:ln>
            <a:solidFill>
              <a:srgbClr val="C00000"/>
            </a:solidFill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 83"/>
          <p:cNvSpPr/>
          <p:nvPr/>
        </p:nvSpPr>
        <p:spPr>
          <a:xfrm flipH="1">
            <a:off x="8246794" y="1713041"/>
            <a:ext cx="236139" cy="2191576"/>
          </a:xfrm>
          <a:custGeom>
            <a:avLst/>
            <a:gdLst>
              <a:gd name="connsiteX0" fmla="*/ 6905 w 1259291"/>
              <a:gd name="connsiteY0" fmla="*/ 0 h 3031958"/>
              <a:gd name="connsiteX1" fmla="*/ 116908 w 1259291"/>
              <a:gd name="connsiteY1" fmla="*/ 398761 h 3031958"/>
              <a:gd name="connsiteX2" fmla="*/ 811302 w 1259291"/>
              <a:gd name="connsiteY2" fmla="*/ 859398 h 3031958"/>
              <a:gd name="connsiteX3" fmla="*/ 1189437 w 1259291"/>
              <a:gd name="connsiteY3" fmla="*/ 1890676 h 3031958"/>
              <a:gd name="connsiteX4" fmla="*/ 1258189 w 1259291"/>
              <a:gd name="connsiteY4" fmla="*/ 3031958 h 3031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291" h="3031958">
                <a:moveTo>
                  <a:pt x="6905" y="0"/>
                </a:moveTo>
                <a:cubicBezTo>
                  <a:pt x="-5127" y="127764"/>
                  <a:pt x="-17158" y="255528"/>
                  <a:pt x="116908" y="398761"/>
                </a:cubicBezTo>
                <a:cubicBezTo>
                  <a:pt x="250974" y="541994"/>
                  <a:pt x="632547" y="610746"/>
                  <a:pt x="811302" y="859398"/>
                </a:cubicBezTo>
                <a:cubicBezTo>
                  <a:pt x="990057" y="1108050"/>
                  <a:pt x="1114956" y="1528583"/>
                  <a:pt x="1189437" y="1890676"/>
                </a:cubicBezTo>
                <a:cubicBezTo>
                  <a:pt x="1263918" y="2252769"/>
                  <a:pt x="1261053" y="2642363"/>
                  <a:pt x="1258189" y="3031958"/>
                </a:cubicBezTo>
              </a:path>
            </a:pathLst>
          </a:custGeom>
          <a:noFill/>
          <a:ln>
            <a:solidFill>
              <a:srgbClr val="C00000"/>
            </a:solidFill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Freeform 84"/>
          <p:cNvSpPr/>
          <p:nvPr/>
        </p:nvSpPr>
        <p:spPr>
          <a:xfrm>
            <a:off x="4184699" y="4101429"/>
            <a:ext cx="3609887" cy="1537120"/>
          </a:xfrm>
          <a:custGeom>
            <a:avLst/>
            <a:gdLst>
              <a:gd name="connsiteX0" fmla="*/ 0 w 5053263"/>
              <a:gd name="connsiteY0" fmla="*/ 1432678 h 2094461"/>
              <a:gd name="connsiteX1" fmla="*/ 550015 w 5053263"/>
              <a:gd name="connsiteY1" fmla="*/ 2023944 h 2094461"/>
              <a:gd name="connsiteX2" fmla="*/ 2839453 w 5053263"/>
              <a:gd name="connsiteY2" fmla="*/ 1879565 h 2094461"/>
              <a:gd name="connsiteX3" fmla="*/ 3850105 w 5053263"/>
              <a:gd name="connsiteY3" fmla="*/ 202020 h 2094461"/>
              <a:gd name="connsiteX4" fmla="*/ 5053263 w 5053263"/>
              <a:gd name="connsiteY4" fmla="*/ 92017 h 209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263" h="2094461">
                <a:moveTo>
                  <a:pt x="0" y="1432678"/>
                </a:moveTo>
                <a:cubicBezTo>
                  <a:pt x="38386" y="1691070"/>
                  <a:pt x="76773" y="1949463"/>
                  <a:pt x="550015" y="2023944"/>
                </a:cubicBezTo>
                <a:cubicBezTo>
                  <a:pt x="1023257" y="2098425"/>
                  <a:pt x="2289438" y="2183219"/>
                  <a:pt x="2839453" y="1879565"/>
                </a:cubicBezTo>
                <a:cubicBezTo>
                  <a:pt x="3389468" y="1575911"/>
                  <a:pt x="3481137" y="499945"/>
                  <a:pt x="3850105" y="202020"/>
                </a:cubicBezTo>
                <a:cubicBezTo>
                  <a:pt x="4219073" y="-95905"/>
                  <a:pt x="4636168" y="-1944"/>
                  <a:pt x="5053263" y="92017"/>
                </a:cubicBezTo>
              </a:path>
            </a:pathLst>
          </a:custGeom>
          <a:noFill/>
          <a:ln>
            <a:solidFill>
              <a:srgbClr val="C00000"/>
            </a:solidFill>
            <a:prstDash val="dash"/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Oval 85"/>
          <p:cNvSpPr/>
          <p:nvPr/>
        </p:nvSpPr>
        <p:spPr>
          <a:xfrm>
            <a:off x="2482184" y="1772847"/>
            <a:ext cx="3687299" cy="2939619"/>
          </a:xfrm>
          <a:prstGeom prst="ellipse">
            <a:avLst/>
          </a:prstGeom>
          <a:solidFill>
            <a:schemeClr val="accent1">
              <a:alpha val="21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92" name="Straight Connector 91"/>
          <p:cNvCxnSpPr/>
          <p:nvPr/>
        </p:nvCxnSpPr>
        <p:spPr>
          <a:xfrm>
            <a:off x="2330345" y="2466753"/>
            <a:ext cx="5990" cy="664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38" idx="0"/>
          </p:cNvCxnSpPr>
          <p:nvPr/>
        </p:nvCxnSpPr>
        <p:spPr>
          <a:xfrm flipH="1">
            <a:off x="2331412" y="3738615"/>
            <a:ext cx="5637" cy="499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37049" y="3738615"/>
            <a:ext cx="650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717297" y="1961626"/>
            <a:ext cx="96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Enclave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8317847" y="3565490"/>
            <a:ext cx="96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Enclave</a:t>
            </a:r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404" y="4552654"/>
            <a:ext cx="419532" cy="253787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22" name="TextBox 121"/>
          <p:cNvSpPr txBox="1"/>
          <p:nvPr/>
        </p:nvSpPr>
        <p:spPr>
          <a:xfrm>
            <a:off x="8798529" y="4712466"/>
            <a:ext cx="6032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SDP</a:t>
            </a:r>
          </a:p>
        </p:txBody>
      </p:sp>
      <p:cxnSp>
        <p:nvCxnSpPr>
          <p:cNvPr id="124" name="Straight Connector 123"/>
          <p:cNvCxnSpPr>
            <a:stCxn id="120" idx="3"/>
          </p:cNvCxnSpPr>
          <p:nvPr/>
        </p:nvCxnSpPr>
        <p:spPr>
          <a:xfrm>
            <a:off x="8453936" y="4679548"/>
            <a:ext cx="397032" cy="171419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3171468" y="5107157"/>
            <a:ext cx="6032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SDP</a:t>
            </a:r>
          </a:p>
        </p:txBody>
      </p:sp>
      <p:cxnSp>
        <p:nvCxnSpPr>
          <p:cNvPr id="130" name="Straight Connector 129"/>
          <p:cNvCxnSpPr/>
          <p:nvPr/>
        </p:nvCxnSpPr>
        <p:spPr>
          <a:xfrm flipH="1">
            <a:off x="3537973" y="5091015"/>
            <a:ext cx="287275" cy="146825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7178025" y="2436922"/>
            <a:ext cx="7919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TLS 1.x</a:t>
            </a:r>
          </a:p>
        </p:txBody>
      </p:sp>
      <p:cxnSp>
        <p:nvCxnSpPr>
          <p:cNvPr id="134" name="Straight Connector 133"/>
          <p:cNvCxnSpPr/>
          <p:nvPr/>
        </p:nvCxnSpPr>
        <p:spPr>
          <a:xfrm flipH="1">
            <a:off x="7500919" y="1940147"/>
            <a:ext cx="155474" cy="556139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 flipV="1">
            <a:off x="7500920" y="2679791"/>
            <a:ext cx="743250" cy="298651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40"/>
          <p:cNvSpPr/>
          <p:nvPr/>
        </p:nvSpPr>
        <p:spPr>
          <a:xfrm>
            <a:off x="1683848" y="3186513"/>
            <a:ext cx="6607996" cy="2696885"/>
          </a:xfrm>
          <a:custGeom>
            <a:avLst/>
            <a:gdLst>
              <a:gd name="connsiteX0" fmla="*/ 8758250 w 8844297"/>
              <a:gd name="connsiteY0" fmla="*/ 2163052 h 3598187"/>
              <a:gd name="connsiteX1" fmla="*/ 8772001 w 8844297"/>
              <a:gd name="connsiteY1" fmla="*/ 2479311 h 3598187"/>
              <a:gd name="connsiteX2" fmla="*/ 8737625 w 8844297"/>
              <a:gd name="connsiteY2" fmla="*/ 3483088 h 3598187"/>
              <a:gd name="connsiteX3" fmla="*/ 7451965 w 8844297"/>
              <a:gd name="connsiteY3" fmla="*/ 3572466 h 3598187"/>
              <a:gd name="connsiteX4" fmla="*/ 1284921 w 8844297"/>
              <a:gd name="connsiteY4" fmla="*/ 3586216 h 3598187"/>
              <a:gd name="connsiteX5" fmla="*/ 143640 w 8844297"/>
              <a:gd name="connsiteY5" fmla="*/ 3414336 h 3598187"/>
              <a:gd name="connsiteX6" fmla="*/ 26762 w 8844297"/>
              <a:gd name="connsiteY6" fmla="*/ 2444935 h 3598187"/>
              <a:gd name="connsiteX7" fmla="*/ 19886 w 8844297"/>
              <a:gd name="connsiteY7" fmla="*/ 657386 h 3598187"/>
              <a:gd name="connsiteX8" fmla="*/ 253643 w 8844297"/>
              <a:gd name="connsiteY8" fmla="*/ 52369 h 3598187"/>
              <a:gd name="connsiteX9" fmla="*/ 1759309 w 8844297"/>
              <a:gd name="connsiteY9" fmla="*/ 31744 h 3598187"/>
              <a:gd name="connsiteX10" fmla="*/ 1759309 w 8844297"/>
              <a:gd name="connsiteY10" fmla="*/ 31744 h 359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44297" h="3598187">
                <a:moveTo>
                  <a:pt x="8758250" y="2163052"/>
                </a:moveTo>
                <a:cubicBezTo>
                  <a:pt x="8766844" y="2211178"/>
                  <a:pt x="8775438" y="2259305"/>
                  <a:pt x="8772001" y="2479311"/>
                </a:cubicBezTo>
                <a:cubicBezTo>
                  <a:pt x="8768564" y="2699317"/>
                  <a:pt x="8957631" y="3300896"/>
                  <a:pt x="8737625" y="3483088"/>
                </a:cubicBezTo>
                <a:cubicBezTo>
                  <a:pt x="8517619" y="3665281"/>
                  <a:pt x="8694082" y="3555278"/>
                  <a:pt x="7451965" y="3572466"/>
                </a:cubicBezTo>
                <a:cubicBezTo>
                  <a:pt x="6209848" y="3589654"/>
                  <a:pt x="2502975" y="3612571"/>
                  <a:pt x="1284921" y="3586216"/>
                </a:cubicBezTo>
                <a:cubicBezTo>
                  <a:pt x="66867" y="3559861"/>
                  <a:pt x="353333" y="3604550"/>
                  <a:pt x="143640" y="3414336"/>
                </a:cubicBezTo>
                <a:cubicBezTo>
                  <a:pt x="-66053" y="3224123"/>
                  <a:pt x="47388" y="2904427"/>
                  <a:pt x="26762" y="2444935"/>
                </a:cubicBezTo>
                <a:cubicBezTo>
                  <a:pt x="6136" y="1985443"/>
                  <a:pt x="-17927" y="1056147"/>
                  <a:pt x="19886" y="657386"/>
                </a:cubicBezTo>
                <a:cubicBezTo>
                  <a:pt x="57699" y="258625"/>
                  <a:pt x="-36261" y="156643"/>
                  <a:pt x="253643" y="52369"/>
                </a:cubicBezTo>
                <a:cubicBezTo>
                  <a:pt x="543547" y="-51905"/>
                  <a:pt x="1759309" y="31744"/>
                  <a:pt x="1759309" y="31744"/>
                </a:cubicBezTo>
                <a:lnTo>
                  <a:pt x="1759309" y="31744"/>
                </a:lnTo>
              </a:path>
            </a:pathLst>
          </a:custGeom>
          <a:noFill/>
          <a:ln>
            <a:solidFill>
              <a:srgbClr val="C00000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651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530194" y="1331120"/>
            <a:ext cx="4108607" cy="4571052"/>
          </a:xfrm>
          <a:prstGeom prst="cloud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Freeform 13"/>
          <p:cNvSpPr/>
          <p:nvPr/>
        </p:nvSpPr>
        <p:spPr>
          <a:xfrm>
            <a:off x="2962524" y="4191410"/>
            <a:ext cx="3967843" cy="1005954"/>
          </a:xfrm>
          <a:custGeom>
            <a:avLst/>
            <a:gdLst>
              <a:gd name="connsiteX0" fmla="*/ 0 w 3967843"/>
              <a:gd name="connsiteY0" fmla="*/ 21401 h 1005954"/>
              <a:gd name="connsiteX1" fmla="*/ 402772 w 3967843"/>
              <a:gd name="connsiteY1" fmla="*/ 108487 h 1005954"/>
              <a:gd name="connsiteX2" fmla="*/ 1083129 w 3967843"/>
              <a:gd name="connsiteY2" fmla="*/ 865044 h 1005954"/>
              <a:gd name="connsiteX3" fmla="*/ 2993572 w 3967843"/>
              <a:gd name="connsiteY3" fmla="*/ 973901 h 1005954"/>
              <a:gd name="connsiteX4" fmla="*/ 3565072 w 3967843"/>
              <a:gd name="connsiteY4" fmla="*/ 484044 h 1005954"/>
              <a:gd name="connsiteX5" fmla="*/ 3967843 w 3967843"/>
              <a:gd name="connsiteY5" fmla="*/ 407844 h 1005954"/>
              <a:gd name="connsiteX6" fmla="*/ 3967843 w 3967843"/>
              <a:gd name="connsiteY6" fmla="*/ 407844 h 1005954"/>
              <a:gd name="connsiteX7" fmla="*/ 3967843 w 3967843"/>
              <a:gd name="connsiteY7" fmla="*/ 407844 h 1005954"/>
              <a:gd name="connsiteX8" fmla="*/ 3967843 w 3967843"/>
              <a:gd name="connsiteY8" fmla="*/ 407844 h 100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67843" h="1005954">
                <a:moveTo>
                  <a:pt x="0" y="21401"/>
                </a:moveTo>
                <a:cubicBezTo>
                  <a:pt x="111125" y="-5360"/>
                  <a:pt x="222251" y="-32120"/>
                  <a:pt x="402772" y="108487"/>
                </a:cubicBezTo>
                <a:cubicBezTo>
                  <a:pt x="583294" y="249094"/>
                  <a:pt x="651329" y="720808"/>
                  <a:pt x="1083129" y="865044"/>
                </a:cubicBezTo>
                <a:cubicBezTo>
                  <a:pt x="1514929" y="1009280"/>
                  <a:pt x="2579915" y="1037401"/>
                  <a:pt x="2993572" y="973901"/>
                </a:cubicBezTo>
                <a:cubicBezTo>
                  <a:pt x="3407229" y="910401"/>
                  <a:pt x="3402694" y="578387"/>
                  <a:pt x="3565072" y="484044"/>
                </a:cubicBezTo>
                <a:cubicBezTo>
                  <a:pt x="3727450" y="389701"/>
                  <a:pt x="3967843" y="407844"/>
                  <a:pt x="3967843" y="407844"/>
                </a:cubicBezTo>
                <a:lnTo>
                  <a:pt x="3967843" y="407844"/>
                </a:lnTo>
                <a:lnTo>
                  <a:pt x="3967843" y="407844"/>
                </a:lnTo>
                <a:lnTo>
                  <a:pt x="3967843" y="407844"/>
                </a:ln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7251700" y="1104900"/>
            <a:ext cx="767644" cy="2032000"/>
          </a:xfrm>
          <a:custGeom>
            <a:avLst/>
            <a:gdLst>
              <a:gd name="connsiteX0" fmla="*/ 0 w 767644"/>
              <a:gd name="connsiteY0" fmla="*/ 0 h 2032000"/>
              <a:gd name="connsiteX1" fmla="*/ 317500 w 767644"/>
              <a:gd name="connsiteY1" fmla="*/ 546100 h 2032000"/>
              <a:gd name="connsiteX2" fmla="*/ 736600 w 767644"/>
              <a:gd name="connsiteY2" fmla="*/ 762000 h 2032000"/>
              <a:gd name="connsiteX3" fmla="*/ 736600 w 767644"/>
              <a:gd name="connsiteY3" fmla="*/ 2032000 h 2032000"/>
              <a:gd name="connsiteX4" fmla="*/ 736600 w 767644"/>
              <a:gd name="connsiteY4" fmla="*/ 2032000 h 2032000"/>
              <a:gd name="connsiteX5" fmla="*/ 736600 w 767644"/>
              <a:gd name="connsiteY5" fmla="*/ 2032000 h 2032000"/>
              <a:gd name="connsiteX6" fmla="*/ 736600 w 767644"/>
              <a:gd name="connsiteY6" fmla="*/ 2032000 h 2032000"/>
              <a:gd name="connsiteX7" fmla="*/ 762000 w 767644"/>
              <a:gd name="connsiteY7" fmla="*/ 2019300 h 20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7644" h="2032000">
                <a:moveTo>
                  <a:pt x="0" y="0"/>
                </a:moveTo>
                <a:cubicBezTo>
                  <a:pt x="97366" y="209550"/>
                  <a:pt x="194733" y="419100"/>
                  <a:pt x="317500" y="546100"/>
                </a:cubicBezTo>
                <a:cubicBezTo>
                  <a:pt x="440267" y="673100"/>
                  <a:pt x="666750" y="514350"/>
                  <a:pt x="736600" y="762000"/>
                </a:cubicBezTo>
                <a:cubicBezTo>
                  <a:pt x="806450" y="1009650"/>
                  <a:pt x="736600" y="2032000"/>
                  <a:pt x="736600" y="2032000"/>
                </a:cubicBezTo>
                <a:lnTo>
                  <a:pt x="736600" y="2032000"/>
                </a:lnTo>
                <a:lnTo>
                  <a:pt x="736600" y="2032000"/>
                </a:lnTo>
                <a:lnTo>
                  <a:pt x="736600" y="2032000"/>
                </a:lnTo>
                <a:lnTo>
                  <a:pt x="762000" y="2019300"/>
                </a:lnTo>
              </a:path>
            </a:pathLst>
          </a:cu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3388628" y="448197"/>
            <a:ext cx="3923943" cy="1859584"/>
          </a:xfrm>
          <a:custGeom>
            <a:avLst/>
            <a:gdLst>
              <a:gd name="connsiteX0" fmla="*/ 3778454 w 3923943"/>
              <a:gd name="connsiteY0" fmla="*/ 555210 h 1859584"/>
              <a:gd name="connsiteX1" fmla="*/ 3791154 w 3923943"/>
              <a:gd name="connsiteY1" fmla="*/ 1075910 h 1859584"/>
              <a:gd name="connsiteX2" fmla="*/ 2368754 w 3923943"/>
              <a:gd name="connsiteY2" fmla="*/ 974310 h 1859584"/>
              <a:gd name="connsiteX3" fmla="*/ 1340054 w 3923943"/>
              <a:gd name="connsiteY3" fmla="*/ 186910 h 1859584"/>
              <a:gd name="connsiteX4" fmla="*/ 374854 w 3923943"/>
              <a:gd name="connsiteY4" fmla="*/ 136110 h 1859584"/>
              <a:gd name="connsiteX5" fmla="*/ 19254 w 3923943"/>
              <a:gd name="connsiteY5" fmla="*/ 1761710 h 1859584"/>
              <a:gd name="connsiteX6" fmla="*/ 44654 w 3923943"/>
              <a:gd name="connsiteY6" fmla="*/ 1685510 h 1859584"/>
              <a:gd name="connsiteX7" fmla="*/ 44654 w 3923943"/>
              <a:gd name="connsiteY7" fmla="*/ 1685510 h 1859584"/>
              <a:gd name="connsiteX8" fmla="*/ 44654 w 3923943"/>
              <a:gd name="connsiteY8" fmla="*/ 1685510 h 1859584"/>
              <a:gd name="connsiteX9" fmla="*/ 44654 w 3923943"/>
              <a:gd name="connsiteY9" fmla="*/ 1685510 h 1859584"/>
              <a:gd name="connsiteX10" fmla="*/ 44654 w 3923943"/>
              <a:gd name="connsiteY10" fmla="*/ 1634710 h 185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23943" h="1859584">
                <a:moveTo>
                  <a:pt x="3778454" y="555210"/>
                </a:moveTo>
                <a:cubicBezTo>
                  <a:pt x="3902279" y="780635"/>
                  <a:pt x="4026104" y="1006060"/>
                  <a:pt x="3791154" y="1075910"/>
                </a:cubicBezTo>
                <a:cubicBezTo>
                  <a:pt x="3556204" y="1145760"/>
                  <a:pt x="2777271" y="1122477"/>
                  <a:pt x="2368754" y="974310"/>
                </a:cubicBezTo>
                <a:cubicBezTo>
                  <a:pt x="1960237" y="826143"/>
                  <a:pt x="1672371" y="326610"/>
                  <a:pt x="1340054" y="186910"/>
                </a:cubicBezTo>
                <a:cubicBezTo>
                  <a:pt x="1007737" y="47210"/>
                  <a:pt x="594987" y="-126357"/>
                  <a:pt x="374854" y="136110"/>
                </a:cubicBezTo>
                <a:cubicBezTo>
                  <a:pt x="154721" y="398577"/>
                  <a:pt x="74287" y="1503477"/>
                  <a:pt x="19254" y="1761710"/>
                </a:cubicBezTo>
                <a:cubicBezTo>
                  <a:pt x="-35779" y="2019943"/>
                  <a:pt x="44654" y="1685510"/>
                  <a:pt x="44654" y="1685510"/>
                </a:cubicBezTo>
                <a:lnTo>
                  <a:pt x="44654" y="1685510"/>
                </a:lnTo>
                <a:lnTo>
                  <a:pt x="44654" y="1685510"/>
                </a:lnTo>
                <a:lnTo>
                  <a:pt x="44654" y="1685510"/>
                </a:lnTo>
                <a:lnTo>
                  <a:pt x="44654" y="1634710"/>
                </a:lnTo>
              </a:path>
            </a:pathLst>
          </a:cu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39640" y="3430826"/>
            <a:ext cx="533400" cy="580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1400" y="3147794"/>
            <a:ext cx="2286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" name="Rectangle 7"/>
          <p:cNvSpPr/>
          <p:nvPr/>
        </p:nvSpPr>
        <p:spPr>
          <a:xfrm>
            <a:off x="3733800" y="3300194"/>
            <a:ext cx="2286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3886200" y="3543761"/>
            <a:ext cx="2286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7897" y="3771007"/>
            <a:ext cx="2286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12" name="Straight Connector 11"/>
          <p:cNvCxnSpPr>
            <a:stCxn id="52" idx="6"/>
            <a:endCxn id="9" idx="1"/>
          </p:cNvCxnSpPr>
          <p:nvPr/>
        </p:nvCxnSpPr>
        <p:spPr>
          <a:xfrm flipV="1">
            <a:off x="3464828" y="3658062"/>
            <a:ext cx="421373" cy="612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426902" y="3528795"/>
            <a:ext cx="306899" cy="1788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0" idx="1"/>
          </p:cNvCxnSpPr>
          <p:nvPr/>
        </p:nvCxnSpPr>
        <p:spPr>
          <a:xfrm>
            <a:off x="3290109" y="3698703"/>
            <a:ext cx="747788" cy="1866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2" idx="7"/>
            <a:endCxn id="7" idx="1"/>
          </p:cNvCxnSpPr>
          <p:nvPr/>
        </p:nvCxnSpPr>
        <p:spPr>
          <a:xfrm flipV="1">
            <a:off x="3442510" y="3262094"/>
            <a:ext cx="138891" cy="4033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1" idx="6"/>
            <a:endCxn id="6" idx="1"/>
          </p:cNvCxnSpPr>
          <p:nvPr/>
        </p:nvCxnSpPr>
        <p:spPr>
          <a:xfrm>
            <a:off x="2429228" y="3719294"/>
            <a:ext cx="210413" cy="1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276827" y="36430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80" idx="2"/>
          </p:cNvCxnSpPr>
          <p:nvPr/>
        </p:nvCxnSpPr>
        <p:spPr>
          <a:xfrm>
            <a:off x="3388627" y="2932191"/>
            <a:ext cx="0" cy="7564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879490" y="4011396"/>
            <a:ext cx="0" cy="183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178215" y="3717478"/>
            <a:ext cx="210413" cy="1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3312427" y="36430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674726" y="3388046"/>
            <a:ext cx="2286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cxnSp>
        <p:nvCxnSpPr>
          <p:cNvPr id="64" name="Straight Connector 63"/>
          <p:cNvCxnSpPr>
            <a:stCxn id="63" idx="3"/>
            <a:endCxn id="31" idx="2"/>
          </p:cNvCxnSpPr>
          <p:nvPr/>
        </p:nvCxnSpPr>
        <p:spPr>
          <a:xfrm>
            <a:off x="1903327" y="3502346"/>
            <a:ext cx="373501" cy="2169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2191086" y="4631961"/>
            <a:ext cx="219820" cy="22215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cxnSp>
        <p:nvCxnSpPr>
          <p:cNvPr id="68" name="Straight Connector 67"/>
          <p:cNvCxnSpPr>
            <a:stCxn id="127" idx="3"/>
          </p:cNvCxnSpPr>
          <p:nvPr/>
        </p:nvCxnSpPr>
        <p:spPr>
          <a:xfrm flipH="1">
            <a:off x="2406613" y="4283408"/>
            <a:ext cx="427513" cy="47423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2111872" y="2064447"/>
            <a:ext cx="2610661" cy="2605524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121927" y="2534193"/>
            <a:ext cx="533400" cy="39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82" name="Oval 81"/>
          <p:cNvSpPr/>
          <p:nvPr/>
        </p:nvSpPr>
        <p:spPr>
          <a:xfrm>
            <a:off x="3299447" y="219345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 flipH="1" flipV="1">
            <a:off x="3375647" y="2322719"/>
            <a:ext cx="2916" cy="281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2811807" y="41533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Cloud 131"/>
          <p:cNvSpPr/>
          <p:nvPr/>
        </p:nvSpPr>
        <p:spPr>
          <a:xfrm>
            <a:off x="6009048" y="2247630"/>
            <a:ext cx="4237140" cy="4571052"/>
          </a:xfrm>
          <a:prstGeom prst="cloud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3" name="Rectangle 132"/>
          <p:cNvSpPr/>
          <p:nvPr/>
        </p:nvSpPr>
        <p:spPr>
          <a:xfrm>
            <a:off x="7249913" y="4298570"/>
            <a:ext cx="533400" cy="580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8191673" y="4015538"/>
            <a:ext cx="2286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8344073" y="4167938"/>
            <a:ext cx="2286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496473" y="4411505"/>
            <a:ext cx="2286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8648170" y="4638751"/>
            <a:ext cx="2286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138" name="Straight Connector 137"/>
          <p:cNvCxnSpPr>
            <a:stCxn id="147" idx="6"/>
            <a:endCxn id="136" idx="1"/>
          </p:cNvCxnSpPr>
          <p:nvPr/>
        </p:nvCxnSpPr>
        <p:spPr>
          <a:xfrm flipV="1">
            <a:off x="8075101" y="4525806"/>
            <a:ext cx="421373" cy="612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8037175" y="4396539"/>
            <a:ext cx="306899" cy="1788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37" idx="1"/>
          </p:cNvCxnSpPr>
          <p:nvPr/>
        </p:nvCxnSpPr>
        <p:spPr>
          <a:xfrm>
            <a:off x="7900382" y="4566447"/>
            <a:ext cx="747788" cy="1866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47" idx="7"/>
            <a:endCxn id="134" idx="1"/>
          </p:cNvCxnSpPr>
          <p:nvPr/>
        </p:nvCxnSpPr>
        <p:spPr>
          <a:xfrm flipV="1">
            <a:off x="8052783" y="4129838"/>
            <a:ext cx="138891" cy="4033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43" idx="6"/>
            <a:endCxn id="133" idx="1"/>
          </p:cNvCxnSpPr>
          <p:nvPr/>
        </p:nvCxnSpPr>
        <p:spPr>
          <a:xfrm>
            <a:off x="7039501" y="4587038"/>
            <a:ext cx="210413" cy="1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6887100" y="451083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>
            <a:stCxn id="153" idx="2"/>
          </p:cNvCxnSpPr>
          <p:nvPr/>
        </p:nvCxnSpPr>
        <p:spPr>
          <a:xfrm>
            <a:off x="7998900" y="3799935"/>
            <a:ext cx="0" cy="7564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7489763" y="4879140"/>
            <a:ext cx="0" cy="183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788488" y="4585222"/>
            <a:ext cx="210413" cy="1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 146"/>
          <p:cNvSpPr/>
          <p:nvPr/>
        </p:nvSpPr>
        <p:spPr>
          <a:xfrm>
            <a:off x="7922700" y="451083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6144361" y="4249991"/>
            <a:ext cx="252418" cy="2402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cxnSp>
        <p:nvCxnSpPr>
          <p:cNvPr id="149" name="Straight Connector 148"/>
          <p:cNvCxnSpPr>
            <a:stCxn id="148" idx="3"/>
            <a:endCxn id="143" idx="2"/>
          </p:cNvCxnSpPr>
          <p:nvPr/>
        </p:nvCxnSpPr>
        <p:spPr>
          <a:xfrm>
            <a:off x="6396780" y="4370118"/>
            <a:ext cx="490321" cy="2169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6612234" y="5490662"/>
            <a:ext cx="219820" cy="22215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cxnSp>
        <p:nvCxnSpPr>
          <p:cNvPr id="151" name="Straight Connector 150"/>
          <p:cNvCxnSpPr>
            <a:stCxn id="156" idx="3"/>
            <a:endCxn id="150" idx="3"/>
          </p:cNvCxnSpPr>
          <p:nvPr/>
        </p:nvCxnSpPr>
        <p:spPr>
          <a:xfrm flipH="1">
            <a:off x="6832054" y="5151151"/>
            <a:ext cx="612344" cy="4505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6722145" y="2932191"/>
            <a:ext cx="2610661" cy="2630408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7732200" y="3401937"/>
            <a:ext cx="533400" cy="39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54" name="Oval 153"/>
          <p:cNvSpPr/>
          <p:nvPr/>
        </p:nvSpPr>
        <p:spPr>
          <a:xfrm>
            <a:off x="7909720" y="306119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Connector 154"/>
          <p:cNvCxnSpPr/>
          <p:nvPr/>
        </p:nvCxnSpPr>
        <p:spPr>
          <a:xfrm flipH="1" flipV="1">
            <a:off x="7985920" y="3190463"/>
            <a:ext cx="2916" cy="281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7422080" y="502106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Cloud 159"/>
          <p:cNvSpPr/>
          <p:nvPr/>
        </p:nvSpPr>
        <p:spPr>
          <a:xfrm>
            <a:off x="5435460" y="77515"/>
            <a:ext cx="4108607" cy="1447659"/>
          </a:xfrm>
          <a:prstGeom prst="cloud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1" name="Oval 160"/>
          <p:cNvSpPr/>
          <p:nvPr/>
        </p:nvSpPr>
        <p:spPr>
          <a:xfrm>
            <a:off x="6530311" y="445249"/>
            <a:ext cx="1661362" cy="663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 </a:t>
            </a:r>
          </a:p>
          <a:p>
            <a:pPr algn="ctr"/>
            <a:r>
              <a:rPr lang="en-US" dirty="0" smtClean="0"/>
              <a:t>Engine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3326" y="1331120"/>
            <a:ext cx="106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Enclave 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013626" y="1673331"/>
            <a:ext cx="106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Enclave 2</a:t>
            </a:r>
          </a:p>
        </p:txBody>
      </p:sp>
    </p:spTree>
    <p:extLst>
      <p:ext uri="{BB962C8B-B14F-4D97-AF65-F5344CB8AC3E}">
        <p14:creationId xmlns:p14="http://schemas.microsoft.com/office/powerpoint/2010/main" val="12204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MPL </a:t>
            </a:r>
          </a:p>
          <a:p>
            <a:pPr lvl="1"/>
            <a:r>
              <a:rPr lang="en-US" dirty="0" smtClean="0"/>
              <a:t>Basis</a:t>
            </a:r>
          </a:p>
          <a:p>
            <a:pPr lvl="1"/>
            <a:r>
              <a:rPr lang="en-US" dirty="0" smtClean="0"/>
              <a:t>Half Duplex (unidirectional) example</a:t>
            </a:r>
          </a:p>
          <a:p>
            <a:pPr lvl="1"/>
            <a:r>
              <a:rPr lang="en-US" dirty="0" smtClean="0"/>
              <a:t>Full Duplex (bidirectional) synchronous example</a:t>
            </a:r>
          </a:p>
          <a:p>
            <a:pPr lvl="1"/>
            <a:r>
              <a:rPr lang="en-US" dirty="0" smtClean="0"/>
              <a:t>Full Duplex (bidirectional) asynchronous example</a:t>
            </a:r>
          </a:p>
          <a:p>
            <a:r>
              <a:rPr lang="en-US" sz="2400" smtClean="0"/>
              <a:t>Framework </a:t>
            </a:r>
            <a:r>
              <a:rPr lang="en-US" sz="2400" dirty="0" smtClean="0"/>
              <a:t>Specializations</a:t>
            </a:r>
          </a:p>
          <a:p>
            <a:pPr lvl="1"/>
            <a:r>
              <a:rPr lang="en-US" dirty="0" smtClean="0"/>
              <a:t>Default</a:t>
            </a:r>
          </a:p>
          <a:p>
            <a:pPr lvl="1"/>
            <a:r>
              <a:rPr lang="en-US" dirty="0" smtClean="0"/>
              <a:t>Fixed</a:t>
            </a:r>
          </a:p>
          <a:p>
            <a:pPr lvl="1"/>
            <a:r>
              <a:rPr lang="en-US" dirty="0" smtClean="0"/>
              <a:t>Secure</a:t>
            </a:r>
          </a:p>
          <a:p>
            <a:r>
              <a:rPr lang="en-US" sz="2400" dirty="0" smtClean="0"/>
              <a:t>Applications</a:t>
            </a:r>
          </a:p>
          <a:p>
            <a:pPr lvl="1"/>
            <a:r>
              <a:rPr lang="en-US" sz="2000" dirty="0" smtClean="0"/>
              <a:t>Prioritization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36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loud 72"/>
          <p:cNvSpPr/>
          <p:nvPr/>
        </p:nvSpPr>
        <p:spPr>
          <a:xfrm>
            <a:off x="4957450" y="239026"/>
            <a:ext cx="2231279" cy="2178448"/>
          </a:xfrm>
          <a:prstGeom prst="cloud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Oval 54"/>
          <p:cNvSpPr/>
          <p:nvPr/>
        </p:nvSpPr>
        <p:spPr>
          <a:xfrm>
            <a:off x="5412706" y="599229"/>
            <a:ext cx="1445294" cy="8139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</a:t>
            </a:r>
          </a:p>
          <a:p>
            <a:pPr algn="ctr"/>
            <a:r>
              <a:rPr lang="en-US" dirty="0" smtClean="0"/>
              <a:t>Engine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2001365" y="1689327"/>
            <a:ext cx="2863696" cy="2033141"/>
          </a:xfrm>
          <a:prstGeom prst="cloud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3" name="Cloud 102"/>
          <p:cNvSpPr/>
          <p:nvPr/>
        </p:nvSpPr>
        <p:spPr>
          <a:xfrm rot="1931503">
            <a:off x="4682595" y="4347045"/>
            <a:ext cx="2635745" cy="2392308"/>
          </a:xfrm>
          <a:prstGeom prst="cloud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3" name="Straight Connector 92"/>
          <p:cNvCxnSpPr>
            <a:stCxn id="88" idx="3"/>
            <a:endCxn id="82" idx="2"/>
          </p:cNvCxnSpPr>
          <p:nvPr/>
        </p:nvCxnSpPr>
        <p:spPr>
          <a:xfrm>
            <a:off x="2691682" y="2338110"/>
            <a:ext cx="384617" cy="4124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3630481" y="2745338"/>
            <a:ext cx="116421" cy="544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loud 24"/>
          <p:cNvSpPr/>
          <p:nvPr/>
        </p:nvSpPr>
        <p:spPr>
          <a:xfrm>
            <a:off x="4488506" y="2349451"/>
            <a:ext cx="2601552" cy="1970926"/>
          </a:xfrm>
          <a:prstGeom prst="cloud">
            <a:avLst/>
          </a:prstGeom>
          <a:solidFill>
            <a:schemeClr val="accent1">
              <a:alpha val="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Cloud 8"/>
          <p:cNvSpPr/>
          <p:nvPr/>
        </p:nvSpPr>
        <p:spPr>
          <a:xfrm>
            <a:off x="7003516" y="1959439"/>
            <a:ext cx="3400839" cy="236158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296" y="4321025"/>
            <a:ext cx="306146" cy="2728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286" y="2706806"/>
            <a:ext cx="306146" cy="30117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989" y="3480828"/>
            <a:ext cx="226816" cy="22214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042" y="3928348"/>
            <a:ext cx="226816" cy="22214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678" y="3119207"/>
            <a:ext cx="226816" cy="22214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741" y="3119207"/>
            <a:ext cx="226816" cy="222148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>
            <a:off x="4779578" y="2917110"/>
            <a:ext cx="376423" cy="26829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281706" y="3298057"/>
            <a:ext cx="300439" cy="2245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9" idx="2"/>
            <a:endCxn id="27" idx="0"/>
          </p:cNvCxnSpPr>
          <p:nvPr/>
        </p:nvCxnSpPr>
        <p:spPr>
          <a:xfrm flipH="1">
            <a:off x="5186451" y="3341356"/>
            <a:ext cx="6699" cy="58699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4" idx="0"/>
          </p:cNvCxnSpPr>
          <p:nvPr/>
        </p:nvCxnSpPr>
        <p:spPr>
          <a:xfrm>
            <a:off x="5708262" y="3699289"/>
            <a:ext cx="45109" cy="62173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772697" y="3298058"/>
            <a:ext cx="300392" cy="22606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23" idx="1"/>
          </p:cNvCxnSpPr>
          <p:nvPr/>
        </p:nvCxnSpPr>
        <p:spPr>
          <a:xfrm flipV="1">
            <a:off x="6287494" y="3060128"/>
            <a:ext cx="746443" cy="15154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823" y="3473398"/>
            <a:ext cx="226816" cy="222148"/>
          </a:xfrm>
          <a:prstGeom prst="rect">
            <a:avLst/>
          </a:prstGeom>
        </p:spPr>
      </p:pic>
      <p:cxnSp>
        <p:nvCxnSpPr>
          <p:cNvPr id="54" name="Straight Connector 53"/>
          <p:cNvCxnSpPr>
            <a:stCxn id="53" idx="3"/>
            <a:endCxn id="23" idx="1"/>
          </p:cNvCxnSpPr>
          <p:nvPr/>
        </p:nvCxnSpPr>
        <p:spPr>
          <a:xfrm flipV="1">
            <a:off x="6292640" y="3060128"/>
            <a:ext cx="741297" cy="52434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3" idx="0"/>
            <a:endCxn id="28" idx="2"/>
          </p:cNvCxnSpPr>
          <p:nvPr/>
        </p:nvCxnSpPr>
        <p:spPr>
          <a:xfrm flipH="1" flipV="1">
            <a:off x="6174087" y="3341356"/>
            <a:ext cx="5144" cy="13204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4" idx="0"/>
          </p:cNvCxnSpPr>
          <p:nvPr/>
        </p:nvCxnSpPr>
        <p:spPr>
          <a:xfrm flipH="1">
            <a:off x="5753370" y="3669277"/>
            <a:ext cx="407077" cy="65174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305104" y="4043837"/>
            <a:ext cx="448267" cy="27139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27" idx="0"/>
          </p:cNvCxnSpPr>
          <p:nvPr/>
        </p:nvCxnSpPr>
        <p:spPr>
          <a:xfrm>
            <a:off x="4784104" y="2923704"/>
            <a:ext cx="402346" cy="100464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53" idx="1"/>
          </p:cNvCxnSpPr>
          <p:nvPr/>
        </p:nvCxnSpPr>
        <p:spPr>
          <a:xfrm flipV="1">
            <a:off x="5795951" y="3584472"/>
            <a:ext cx="269873" cy="1933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28" idx="1"/>
          </p:cNvCxnSpPr>
          <p:nvPr/>
        </p:nvCxnSpPr>
        <p:spPr>
          <a:xfrm flipV="1">
            <a:off x="5296366" y="3230281"/>
            <a:ext cx="764312" cy="619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5299858" y="3649322"/>
            <a:ext cx="280788" cy="36732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3076298" y="2561126"/>
            <a:ext cx="572472" cy="378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83" name="Oval 82"/>
          <p:cNvSpPr/>
          <p:nvPr/>
        </p:nvSpPr>
        <p:spPr>
          <a:xfrm>
            <a:off x="3731652" y="2570117"/>
            <a:ext cx="627476" cy="37884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88" name="Rounded Rectangle 87"/>
          <p:cNvSpPr/>
          <p:nvPr/>
        </p:nvSpPr>
        <p:spPr>
          <a:xfrm>
            <a:off x="2448333" y="2237378"/>
            <a:ext cx="2433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2418002" y="2601398"/>
            <a:ext cx="2433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2318896" y="2934434"/>
            <a:ext cx="2433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2618424" y="3250172"/>
            <a:ext cx="2433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</a:t>
            </a:r>
          </a:p>
        </p:txBody>
      </p:sp>
      <p:cxnSp>
        <p:nvCxnSpPr>
          <p:cNvPr id="95" name="Straight Connector 94"/>
          <p:cNvCxnSpPr>
            <a:stCxn id="89" idx="3"/>
            <a:endCxn id="82" idx="2"/>
          </p:cNvCxnSpPr>
          <p:nvPr/>
        </p:nvCxnSpPr>
        <p:spPr>
          <a:xfrm>
            <a:off x="2661350" y="2702130"/>
            <a:ext cx="414948" cy="4842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82" idx="2"/>
            <a:endCxn id="90" idx="3"/>
          </p:cNvCxnSpPr>
          <p:nvPr/>
        </p:nvCxnSpPr>
        <p:spPr>
          <a:xfrm flipH="1">
            <a:off x="2562244" y="2750550"/>
            <a:ext cx="514054" cy="2846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2" idx="2"/>
            <a:endCxn id="91" idx="0"/>
          </p:cNvCxnSpPr>
          <p:nvPr/>
        </p:nvCxnSpPr>
        <p:spPr>
          <a:xfrm flipH="1">
            <a:off x="2740098" y="2750550"/>
            <a:ext cx="336200" cy="49962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5486669" y="5364415"/>
            <a:ext cx="638023" cy="378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05" name="Oval 104"/>
          <p:cNvSpPr/>
          <p:nvPr/>
        </p:nvSpPr>
        <p:spPr>
          <a:xfrm>
            <a:off x="5485056" y="4751046"/>
            <a:ext cx="635651" cy="48814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06" name="Rounded Rectangle 105"/>
          <p:cNvSpPr/>
          <p:nvPr/>
        </p:nvSpPr>
        <p:spPr>
          <a:xfrm>
            <a:off x="6020551" y="6092775"/>
            <a:ext cx="243348" cy="201464"/>
          </a:xfrm>
          <a:prstGeom prst="roundRect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6437471" y="5875023"/>
            <a:ext cx="2433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5048175" y="5783712"/>
            <a:ext cx="2433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5442314" y="6092776"/>
            <a:ext cx="243348" cy="24660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</a:t>
            </a:r>
          </a:p>
        </p:txBody>
      </p:sp>
      <p:cxnSp>
        <p:nvCxnSpPr>
          <p:cNvPr id="110" name="Straight Connector 109"/>
          <p:cNvCxnSpPr>
            <a:stCxn id="104" idx="4"/>
            <a:endCxn id="107" idx="1"/>
          </p:cNvCxnSpPr>
          <p:nvPr/>
        </p:nvCxnSpPr>
        <p:spPr>
          <a:xfrm>
            <a:off x="5805681" y="5743263"/>
            <a:ext cx="631791" cy="23249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5" idx="4"/>
            <a:endCxn id="104" idx="0"/>
          </p:cNvCxnSpPr>
          <p:nvPr/>
        </p:nvCxnSpPr>
        <p:spPr>
          <a:xfrm>
            <a:off x="5802882" y="5239192"/>
            <a:ext cx="2799" cy="12522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24" idx="2"/>
          </p:cNvCxnSpPr>
          <p:nvPr/>
        </p:nvCxnSpPr>
        <p:spPr>
          <a:xfrm flipH="1" flipV="1">
            <a:off x="5753369" y="4593872"/>
            <a:ext cx="49512" cy="1571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08" idx="3"/>
            <a:endCxn id="104" idx="4"/>
          </p:cNvCxnSpPr>
          <p:nvPr/>
        </p:nvCxnSpPr>
        <p:spPr>
          <a:xfrm flipV="1">
            <a:off x="5291524" y="5743264"/>
            <a:ext cx="514157" cy="14118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09" idx="0"/>
            <a:endCxn id="104" idx="4"/>
          </p:cNvCxnSpPr>
          <p:nvPr/>
        </p:nvCxnSpPr>
        <p:spPr>
          <a:xfrm flipV="1">
            <a:off x="5563988" y="5743263"/>
            <a:ext cx="241692" cy="34951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04" idx="4"/>
            <a:endCxn id="106" idx="1"/>
          </p:cNvCxnSpPr>
          <p:nvPr/>
        </p:nvCxnSpPr>
        <p:spPr>
          <a:xfrm>
            <a:off x="5805681" y="5743263"/>
            <a:ext cx="214871" cy="45024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8202977" y="2883475"/>
            <a:ext cx="649356" cy="378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5" name="Oval 124"/>
          <p:cNvSpPr/>
          <p:nvPr/>
        </p:nvSpPr>
        <p:spPr>
          <a:xfrm>
            <a:off x="7496285" y="2874877"/>
            <a:ext cx="565232" cy="37884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256928" y="3521003"/>
            <a:ext cx="2433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9065602" y="2509883"/>
            <a:ext cx="2433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9379261" y="2948246"/>
            <a:ext cx="2433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8872119" y="3544924"/>
            <a:ext cx="2433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</a:t>
            </a:r>
          </a:p>
        </p:txBody>
      </p:sp>
      <p:cxnSp>
        <p:nvCxnSpPr>
          <p:cNvPr id="130" name="Straight Connector 129"/>
          <p:cNvCxnSpPr>
            <a:stCxn id="124" idx="6"/>
            <a:endCxn id="127" idx="2"/>
          </p:cNvCxnSpPr>
          <p:nvPr/>
        </p:nvCxnSpPr>
        <p:spPr>
          <a:xfrm flipV="1">
            <a:off x="8852334" y="2711347"/>
            <a:ext cx="334943" cy="36155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25" idx="2"/>
          </p:cNvCxnSpPr>
          <p:nvPr/>
        </p:nvCxnSpPr>
        <p:spPr>
          <a:xfrm flipH="1" flipV="1">
            <a:off x="7268853" y="3048979"/>
            <a:ext cx="227432" cy="15322"/>
          </a:xfrm>
          <a:prstGeom prst="line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25" idx="6"/>
            <a:endCxn id="124" idx="2"/>
          </p:cNvCxnSpPr>
          <p:nvPr/>
        </p:nvCxnSpPr>
        <p:spPr>
          <a:xfrm>
            <a:off x="8061517" y="3064301"/>
            <a:ext cx="141460" cy="859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26" idx="0"/>
            <a:endCxn id="124" idx="6"/>
          </p:cNvCxnSpPr>
          <p:nvPr/>
        </p:nvCxnSpPr>
        <p:spPr>
          <a:xfrm flipH="1" flipV="1">
            <a:off x="8852334" y="3072899"/>
            <a:ext cx="526269" cy="44810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24" idx="6"/>
            <a:endCxn id="128" idx="1"/>
          </p:cNvCxnSpPr>
          <p:nvPr/>
        </p:nvCxnSpPr>
        <p:spPr>
          <a:xfrm flipV="1">
            <a:off x="8852333" y="3048979"/>
            <a:ext cx="526928" cy="2392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" name="Picture 1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367" y="2652704"/>
            <a:ext cx="226816" cy="222148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166" y="2591057"/>
            <a:ext cx="226816" cy="222148"/>
          </a:xfrm>
          <a:prstGeom prst="rect">
            <a:avLst/>
          </a:prstGeom>
        </p:spPr>
      </p:pic>
      <p:cxnSp>
        <p:nvCxnSpPr>
          <p:cNvPr id="166" name="Straight Connector 165"/>
          <p:cNvCxnSpPr>
            <a:endCxn id="164" idx="1"/>
          </p:cNvCxnSpPr>
          <p:nvPr/>
        </p:nvCxnSpPr>
        <p:spPr>
          <a:xfrm flipV="1">
            <a:off x="4782143" y="2763779"/>
            <a:ext cx="657224" cy="1919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164" idx="3"/>
            <a:endCxn id="165" idx="1"/>
          </p:cNvCxnSpPr>
          <p:nvPr/>
        </p:nvCxnSpPr>
        <p:spPr>
          <a:xfrm flipV="1">
            <a:off x="5666184" y="2702132"/>
            <a:ext cx="443983" cy="6164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endCxn id="23" idx="1"/>
          </p:cNvCxnSpPr>
          <p:nvPr/>
        </p:nvCxnSpPr>
        <p:spPr>
          <a:xfrm>
            <a:off x="6347314" y="2747609"/>
            <a:ext cx="686623" cy="31251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4" idx="2"/>
          </p:cNvCxnSpPr>
          <p:nvPr/>
        </p:nvCxnSpPr>
        <p:spPr>
          <a:xfrm flipH="1">
            <a:off x="5250797" y="2874853"/>
            <a:ext cx="301978" cy="27635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endCxn id="28" idx="0"/>
          </p:cNvCxnSpPr>
          <p:nvPr/>
        </p:nvCxnSpPr>
        <p:spPr>
          <a:xfrm flipH="1">
            <a:off x="6174087" y="2777402"/>
            <a:ext cx="23954" cy="34180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29" idx="3"/>
          </p:cNvCxnSpPr>
          <p:nvPr/>
        </p:nvCxnSpPr>
        <p:spPr>
          <a:xfrm flipV="1">
            <a:off x="5306558" y="2757397"/>
            <a:ext cx="814149" cy="47288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64" idx="3"/>
            <a:endCxn id="23" idx="1"/>
          </p:cNvCxnSpPr>
          <p:nvPr/>
        </p:nvCxnSpPr>
        <p:spPr>
          <a:xfrm>
            <a:off x="5666184" y="2763779"/>
            <a:ext cx="1367753" cy="29634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3" idx="6"/>
            <a:endCxn id="22" idx="1"/>
          </p:cNvCxnSpPr>
          <p:nvPr/>
        </p:nvCxnSpPr>
        <p:spPr>
          <a:xfrm>
            <a:off x="4359128" y="2759541"/>
            <a:ext cx="109158" cy="9785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5" idx="4"/>
          </p:cNvCxnSpPr>
          <p:nvPr/>
        </p:nvCxnSpPr>
        <p:spPr>
          <a:xfrm>
            <a:off x="6135353" y="1413151"/>
            <a:ext cx="6872" cy="21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471" y="2103632"/>
            <a:ext cx="306146" cy="301178"/>
          </a:xfrm>
          <a:prstGeom prst="rect">
            <a:avLst/>
          </a:prstGeom>
        </p:spPr>
      </p:pic>
      <p:cxnSp>
        <p:nvCxnSpPr>
          <p:cNvPr id="113" name="Straight Connector 112"/>
          <p:cNvCxnSpPr>
            <a:stCxn id="101" idx="2"/>
          </p:cNvCxnSpPr>
          <p:nvPr/>
        </p:nvCxnSpPr>
        <p:spPr>
          <a:xfrm flipH="1">
            <a:off x="4804132" y="2404810"/>
            <a:ext cx="1338412" cy="53611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1" idx="2"/>
            <a:endCxn id="165" idx="0"/>
          </p:cNvCxnSpPr>
          <p:nvPr/>
        </p:nvCxnSpPr>
        <p:spPr>
          <a:xfrm>
            <a:off x="6142544" y="2404811"/>
            <a:ext cx="81030" cy="18624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1" idx="2"/>
          </p:cNvCxnSpPr>
          <p:nvPr/>
        </p:nvCxnSpPr>
        <p:spPr>
          <a:xfrm>
            <a:off x="6142544" y="2404810"/>
            <a:ext cx="865632" cy="6748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1800489" y="4392407"/>
            <a:ext cx="2433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103301" y="4347422"/>
            <a:ext cx="2689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-- </a:t>
            </a:r>
            <a:r>
              <a:rPr lang="en-US" sz="1000" dirty="0"/>
              <a:t>Generic Information Consumer/Subscriber     </a:t>
            </a:r>
          </a:p>
          <a:p>
            <a:r>
              <a:rPr lang="en-US" sz="1000" dirty="0"/>
              <a:t>    Host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1802232" y="4933760"/>
            <a:ext cx="2433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111830" y="4890819"/>
            <a:ext cx="2397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-- </a:t>
            </a:r>
            <a:r>
              <a:rPr lang="en-US" sz="1000" dirty="0"/>
              <a:t>Generic Information Producer/Publisher   </a:t>
            </a:r>
          </a:p>
          <a:p>
            <a:r>
              <a:rPr lang="en-US" sz="1000" dirty="0"/>
              <a:t>     Host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936" y="2923704"/>
            <a:ext cx="306146" cy="272846"/>
          </a:xfrm>
          <a:prstGeom prst="rect">
            <a:avLst/>
          </a:prstGeom>
        </p:spPr>
      </p:pic>
      <p:cxnSp>
        <p:nvCxnSpPr>
          <p:cNvPr id="177" name="Straight Connector 176"/>
          <p:cNvCxnSpPr>
            <a:stCxn id="129" idx="0"/>
            <a:endCxn id="124" idx="6"/>
          </p:cNvCxnSpPr>
          <p:nvPr/>
        </p:nvCxnSpPr>
        <p:spPr>
          <a:xfrm flipH="1" flipV="1">
            <a:off x="8852333" y="3072900"/>
            <a:ext cx="141460" cy="47202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Freeform 221"/>
          <p:cNvSpPr/>
          <p:nvPr/>
        </p:nvSpPr>
        <p:spPr>
          <a:xfrm>
            <a:off x="3375660" y="876320"/>
            <a:ext cx="2712720" cy="1706860"/>
          </a:xfrm>
          <a:custGeom>
            <a:avLst/>
            <a:gdLst>
              <a:gd name="connsiteX0" fmla="*/ 2712720 w 2712720"/>
              <a:gd name="connsiteY0" fmla="*/ 541000 h 1706860"/>
              <a:gd name="connsiteX1" fmla="*/ 2308860 w 2712720"/>
              <a:gd name="connsiteY1" fmla="*/ 784840 h 1706860"/>
              <a:gd name="connsiteX2" fmla="*/ 1379220 w 2712720"/>
              <a:gd name="connsiteY2" fmla="*/ 182860 h 1706860"/>
              <a:gd name="connsiteX3" fmla="*/ 251460 w 2712720"/>
              <a:gd name="connsiteY3" fmla="*/ 121900 h 1706860"/>
              <a:gd name="connsiteX4" fmla="*/ 0 w 2712720"/>
              <a:gd name="connsiteY4" fmla="*/ 1706860 h 1706860"/>
              <a:gd name="connsiteX5" fmla="*/ 0 w 2712720"/>
              <a:gd name="connsiteY5" fmla="*/ 1706860 h 1706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720" h="1706860">
                <a:moveTo>
                  <a:pt x="2712720" y="541000"/>
                </a:moveTo>
                <a:cubicBezTo>
                  <a:pt x="2621915" y="692765"/>
                  <a:pt x="2531110" y="844530"/>
                  <a:pt x="2308860" y="784840"/>
                </a:cubicBezTo>
                <a:cubicBezTo>
                  <a:pt x="2086610" y="725150"/>
                  <a:pt x="1722120" y="293350"/>
                  <a:pt x="1379220" y="182860"/>
                </a:cubicBezTo>
                <a:cubicBezTo>
                  <a:pt x="1036320" y="72370"/>
                  <a:pt x="481330" y="-132100"/>
                  <a:pt x="251460" y="121900"/>
                </a:cubicBezTo>
                <a:cubicBezTo>
                  <a:pt x="21590" y="375900"/>
                  <a:pt x="0" y="1706860"/>
                  <a:pt x="0" y="1706860"/>
                </a:cubicBezTo>
                <a:lnTo>
                  <a:pt x="0" y="1706860"/>
                </a:lnTo>
              </a:path>
            </a:pathLst>
          </a:custGeom>
          <a:noFill/>
          <a:ln w="158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6195060" y="972032"/>
            <a:ext cx="2453898" cy="1931189"/>
          </a:xfrm>
          <a:custGeom>
            <a:avLst/>
            <a:gdLst>
              <a:gd name="connsiteX0" fmla="*/ 0 w 2453898"/>
              <a:gd name="connsiteY0" fmla="*/ 460529 h 1931189"/>
              <a:gd name="connsiteX1" fmla="*/ 457200 w 2453898"/>
              <a:gd name="connsiteY1" fmla="*/ 696749 h 1931189"/>
              <a:gd name="connsiteX2" fmla="*/ 2308860 w 2453898"/>
              <a:gd name="connsiteY2" fmla="*/ 33809 h 1931189"/>
              <a:gd name="connsiteX3" fmla="*/ 2331720 w 2453898"/>
              <a:gd name="connsiteY3" fmla="*/ 1931189 h 1931189"/>
              <a:gd name="connsiteX4" fmla="*/ 2331720 w 2453898"/>
              <a:gd name="connsiteY4" fmla="*/ 1931189 h 1931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3898" h="1931189">
                <a:moveTo>
                  <a:pt x="0" y="460529"/>
                </a:moveTo>
                <a:cubicBezTo>
                  <a:pt x="36195" y="614199"/>
                  <a:pt x="72390" y="767869"/>
                  <a:pt x="457200" y="696749"/>
                </a:cubicBezTo>
                <a:cubicBezTo>
                  <a:pt x="842010" y="625629"/>
                  <a:pt x="1996440" y="-171931"/>
                  <a:pt x="2308860" y="33809"/>
                </a:cubicBezTo>
                <a:cubicBezTo>
                  <a:pt x="2621280" y="239549"/>
                  <a:pt x="2331720" y="1931189"/>
                  <a:pt x="2331720" y="1931189"/>
                </a:cubicBezTo>
                <a:lnTo>
                  <a:pt x="2331720" y="1931189"/>
                </a:lnTo>
              </a:path>
            </a:pathLst>
          </a:custGeom>
          <a:noFill/>
          <a:ln w="158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 rot="670025">
            <a:off x="4490477" y="4820269"/>
            <a:ext cx="1052561" cy="766202"/>
          </a:xfrm>
          <a:custGeom>
            <a:avLst/>
            <a:gdLst>
              <a:gd name="connsiteX0" fmla="*/ 1203960 w 1203960"/>
              <a:gd name="connsiteY0" fmla="*/ 601980 h 690427"/>
              <a:gd name="connsiteX1" fmla="*/ 297180 w 1203960"/>
              <a:gd name="connsiteY1" fmla="*/ 640080 h 690427"/>
              <a:gd name="connsiteX2" fmla="*/ 0 w 1203960"/>
              <a:gd name="connsiteY2" fmla="*/ 0 h 69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3960" h="690427">
                <a:moveTo>
                  <a:pt x="1203960" y="601980"/>
                </a:moveTo>
                <a:cubicBezTo>
                  <a:pt x="850900" y="671195"/>
                  <a:pt x="497840" y="740410"/>
                  <a:pt x="297180" y="640080"/>
                </a:cubicBezTo>
                <a:cubicBezTo>
                  <a:pt x="96520" y="539750"/>
                  <a:pt x="48260" y="269875"/>
                  <a:pt x="0" y="0"/>
                </a:cubicBezTo>
              </a:path>
            </a:pathLst>
          </a:custGeom>
          <a:noFill/>
          <a:ln w="158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TextBox 224"/>
          <p:cNvSpPr txBox="1"/>
          <p:nvPr/>
        </p:nvSpPr>
        <p:spPr>
          <a:xfrm>
            <a:off x="2030829" y="1570335"/>
            <a:ext cx="1191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Enclave 1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9131215" y="1680663"/>
            <a:ext cx="1191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Enclave 2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6900391" y="4594472"/>
            <a:ext cx="1191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Enclave 3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4001361" y="3869533"/>
            <a:ext cx="1191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Internet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2603420" y="464807"/>
            <a:ext cx="1470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Control Channel</a:t>
            </a:r>
          </a:p>
        </p:txBody>
      </p:sp>
      <p:cxnSp>
        <p:nvCxnSpPr>
          <p:cNvPr id="233" name="Straight Arrow Connector 232"/>
          <p:cNvCxnSpPr/>
          <p:nvPr/>
        </p:nvCxnSpPr>
        <p:spPr>
          <a:xfrm>
            <a:off x="3573947" y="689951"/>
            <a:ext cx="172955" cy="222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164" idx="3"/>
            <a:endCxn id="28" idx="1"/>
          </p:cNvCxnSpPr>
          <p:nvPr/>
        </p:nvCxnSpPr>
        <p:spPr>
          <a:xfrm>
            <a:off x="5666184" y="2763779"/>
            <a:ext cx="394495" cy="4665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endCxn id="24" idx="0"/>
          </p:cNvCxnSpPr>
          <p:nvPr/>
        </p:nvCxnSpPr>
        <p:spPr>
          <a:xfrm>
            <a:off x="4784763" y="2934435"/>
            <a:ext cx="968606" cy="138659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24" idx="0"/>
          </p:cNvCxnSpPr>
          <p:nvPr/>
        </p:nvCxnSpPr>
        <p:spPr>
          <a:xfrm flipV="1">
            <a:off x="5753370" y="3046007"/>
            <a:ext cx="1269305" cy="127501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>
            <a:stCxn id="26" idx="0"/>
          </p:cNvCxnSpPr>
          <p:nvPr/>
        </p:nvCxnSpPr>
        <p:spPr>
          <a:xfrm flipH="1" flipV="1">
            <a:off x="5573871" y="2791042"/>
            <a:ext cx="103527" cy="6897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Oval 281"/>
          <p:cNvSpPr/>
          <p:nvPr/>
        </p:nvSpPr>
        <p:spPr>
          <a:xfrm>
            <a:off x="1989157" y="4446696"/>
            <a:ext cx="114144" cy="100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2019630" y="5002269"/>
            <a:ext cx="103085" cy="976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 flipV="1">
            <a:off x="1813426" y="6015054"/>
            <a:ext cx="175446" cy="197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TextBox 284"/>
          <p:cNvSpPr txBox="1"/>
          <p:nvPr/>
        </p:nvSpPr>
        <p:spPr>
          <a:xfrm>
            <a:off x="1958256" y="5968385"/>
            <a:ext cx="2515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-- </a:t>
            </a:r>
            <a:r>
              <a:rPr lang="en-US" sz="1000" dirty="0"/>
              <a:t>MIO (Managed Information Object)</a:t>
            </a:r>
          </a:p>
          <a:p>
            <a:r>
              <a:rPr lang="en-US" sz="1000" dirty="0"/>
              <a:t>                      middleware </a:t>
            </a:r>
          </a:p>
          <a:p>
            <a:r>
              <a:rPr lang="en-US" sz="1000" dirty="0"/>
              <a:t>  ** present on every Pub/Sub Host **</a:t>
            </a:r>
          </a:p>
        </p:txBody>
      </p:sp>
      <p:sp>
        <p:nvSpPr>
          <p:cNvPr id="286" name="Oval 285"/>
          <p:cNvSpPr/>
          <p:nvPr/>
        </p:nvSpPr>
        <p:spPr>
          <a:xfrm>
            <a:off x="2646105" y="2303087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2614898" y="2653660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2516950" y="2965419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2706621" y="3178413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/>
        </p:nvSpPr>
        <p:spPr>
          <a:xfrm>
            <a:off x="5229187" y="5838853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5523111" y="6021559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5953158" y="6113602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/>
        </p:nvSpPr>
        <p:spPr>
          <a:xfrm>
            <a:off x="6377506" y="5916517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8925645" y="3469135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val 294"/>
          <p:cNvSpPr/>
          <p:nvPr/>
        </p:nvSpPr>
        <p:spPr>
          <a:xfrm>
            <a:off x="9312965" y="3453035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9131215" y="2669322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9330686" y="3004772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ounded Rectangle 297"/>
          <p:cNvSpPr/>
          <p:nvPr/>
        </p:nvSpPr>
        <p:spPr>
          <a:xfrm>
            <a:off x="3194371" y="3197301"/>
            <a:ext cx="5772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99" name="Oval 298"/>
          <p:cNvSpPr/>
          <p:nvPr/>
        </p:nvSpPr>
        <p:spPr>
          <a:xfrm>
            <a:off x="3102687" y="3239473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0" name="Straight Connector 299"/>
          <p:cNvCxnSpPr>
            <a:stCxn id="82" idx="2"/>
            <a:endCxn id="299" idx="0"/>
          </p:cNvCxnSpPr>
          <p:nvPr/>
        </p:nvCxnSpPr>
        <p:spPr>
          <a:xfrm>
            <a:off x="3076298" y="2750550"/>
            <a:ext cx="86354" cy="48892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ounded Rectangle 303"/>
          <p:cNvSpPr/>
          <p:nvPr/>
        </p:nvSpPr>
        <p:spPr>
          <a:xfrm>
            <a:off x="6560554" y="5566728"/>
            <a:ext cx="5772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IIMS</a:t>
            </a:r>
          </a:p>
        </p:txBody>
      </p:sp>
      <p:sp>
        <p:nvSpPr>
          <p:cNvPr id="305" name="Oval 304"/>
          <p:cNvSpPr/>
          <p:nvPr/>
        </p:nvSpPr>
        <p:spPr>
          <a:xfrm>
            <a:off x="6478976" y="5620402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6" name="Straight Connector 305"/>
          <p:cNvCxnSpPr>
            <a:stCxn id="104" idx="4"/>
            <a:endCxn id="305" idx="2"/>
          </p:cNvCxnSpPr>
          <p:nvPr/>
        </p:nvCxnSpPr>
        <p:spPr>
          <a:xfrm flipV="1">
            <a:off x="5805680" y="5672271"/>
            <a:ext cx="673296" cy="7099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Rounded Rectangle 310"/>
          <p:cNvSpPr/>
          <p:nvPr/>
        </p:nvSpPr>
        <p:spPr>
          <a:xfrm>
            <a:off x="9599659" y="2589578"/>
            <a:ext cx="5772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2" name="Oval 311"/>
          <p:cNvSpPr/>
          <p:nvPr/>
        </p:nvSpPr>
        <p:spPr>
          <a:xfrm>
            <a:off x="9527867" y="2641992"/>
            <a:ext cx="119930" cy="10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3" name="Straight Connector 312"/>
          <p:cNvCxnSpPr>
            <a:stCxn id="124" idx="6"/>
            <a:endCxn id="312" idx="2"/>
          </p:cNvCxnSpPr>
          <p:nvPr/>
        </p:nvCxnSpPr>
        <p:spPr>
          <a:xfrm flipV="1">
            <a:off x="8852333" y="2693861"/>
            <a:ext cx="675534" cy="37903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3654717" y="1815198"/>
            <a:ext cx="1037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Premises</a:t>
            </a:r>
          </a:p>
          <a:p>
            <a:pPr algn="ctr"/>
            <a:r>
              <a:rPr lang="en-US" sz="1000" dirty="0"/>
              <a:t> router/gateway</a:t>
            </a:r>
          </a:p>
        </p:txBody>
      </p:sp>
      <p:cxnSp>
        <p:nvCxnSpPr>
          <p:cNvPr id="135" name="Straight Arrow Connector 134"/>
          <p:cNvCxnSpPr>
            <a:endCxn id="22" idx="0"/>
          </p:cNvCxnSpPr>
          <p:nvPr/>
        </p:nvCxnSpPr>
        <p:spPr>
          <a:xfrm>
            <a:off x="4343963" y="2172634"/>
            <a:ext cx="277396" cy="5341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 135"/>
          <p:cNvSpPr/>
          <p:nvPr/>
        </p:nvSpPr>
        <p:spPr>
          <a:xfrm>
            <a:off x="5820162" y="1633124"/>
            <a:ext cx="626688" cy="37884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cxnSp>
        <p:nvCxnSpPr>
          <p:cNvPr id="137" name="Straight Connector 136"/>
          <p:cNvCxnSpPr>
            <a:stCxn id="136" idx="4"/>
            <a:endCxn id="101" idx="0"/>
          </p:cNvCxnSpPr>
          <p:nvPr/>
        </p:nvCxnSpPr>
        <p:spPr>
          <a:xfrm>
            <a:off x="6133506" y="2011972"/>
            <a:ext cx="9038" cy="91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Picture 2" descr="http://www.clipartbest.com/download?clipart=dTraAEoL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405" y="965698"/>
            <a:ext cx="293551" cy="3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>
            <a:stCxn id="138" idx="3"/>
          </p:cNvCxnSpPr>
          <p:nvPr/>
        </p:nvCxnSpPr>
        <p:spPr>
          <a:xfrm>
            <a:off x="3264955" y="1137173"/>
            <a:ext cx="213246" cy="12049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53441" y="900900"/>
            <a:ext cx="501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Policy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1795196" y="5508188"/>
            <a:ext cx="577248" cy="201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1" name="TextBox 140"/>
          <p:cNvSpPr txBox="1"/>
          <p:nvPr/>
        </p:nvSpPr>
        <p:spPr>
          <a:xfrm>
            <a:off x="2385072" y="5485809"/>
            <a:ext cx="17936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--Specialized Application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264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Encapsulate details of </a:t>
            </a:r>
            <a:r>
              <a:rPr lang="en-US" sz="3200" u="sng" dirty="0" smtClean="0"/>
              <a:t>TCP</a:t>
            </a:r>
            <a:r>
              <a:rPr lang="en-US" sz="3200" dirty="0" smtClean="0"/>
              <a:t> client/server model </a:t>
            </a:r>
            <a:endParaRPr lang="en-US" sz="3200" dirty="0"/>
          </a:p>
          <a:p>
            <a:r>
              <a:rPr lang="en-US" sz="3200" dirty="0" smtClean="0"/>
              <a:t>Abstractions enable lightweight message passing framework</a:t>
            </a:r>
          </a:p>
          <a:p>
            <a:pPr lvl="2"/>
            <a:r>
              <a:rPr lang="en-US" sz="3200" dirty="0"/>
              <a:t>Sender  - encapsulate TCP client-side processing </a:t>
            </a:r>
          </a:p>
          <a:p>
            <a:pPr lvl="2"/>
            <a:r>
              <a:rPr lang="en-US" sz="3200" dirty="0" err="1" smtClean="0"/>
              <a:t>ClientHandler</a:t>
            </a:r>
            <a:r>
              <a:rPr lang="en-US" sz="3200" dirty="0" smtClean="0"/>
              <a:t> </a:t>
            </a:r>
            <a:r>
              <a:rPr lang="en-US" sz="3200" dirty="0"/>
              <a:t>– encapsulate </a:t>
            </a:r>
            <a:r>
              <a:rPr lang="en-US" sz="3200" dirty="0" smtClean="0"/>
              <a:t>RCP server-side processing</a:t>
            </a:r>
          </a:p>
          <a:p>
            <a:pPr lvl="2"/>
            <a:r>
              <a:rPr lang="en-US" sz="3200" dirty="0"/>
              <a:t>Receiver – Service </a:t>
            </a:r>
            <a:r>
              <a:rPr lang="en-US" sz="3200" dirty="0" smtClean="0"/>
              <a:t>Host Object for </a:t>
            </a:r>
            <a:r>
              <a:rPr lang="en-US" sz="3200" dirty="0" err="1" smtClean="0"/>
              <a:t>ClientHandler</a:t>
            </a:r>
            <a:endParaRPr lang="en-US" sz="3200" dirty="0"/>
          </a:p>
          <a:p>
            <a:pPr lvl="1"/>
            <a:r>
              <a:rPr lang="en-US" sz="3600" dirty="0" smtClean="0"/>
              <a:t>Why?</a:t>
            </a:r>
          </a:p>
          <a:p>
            <a:pPr lvl="2"/>
            <a:r>
              <a:rPr lang="en-US" sz="2800" dirty="0" smtClean="0"/>
              <a:t>Make life easier / hopefully increase productivity</a:t>
            </a:r>
            <a:endParaRPr lang="en-US" sz="2800" dirty="0"/>
          </a:p>
          <a:p>
            <a:pPr marL="45720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131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68592" y="710119"/>
            <a:ext cx="3942030" cy="592102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611" y="-57803"/>
            <a:ext cx="8724699" cy="5728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MPL Concept:  Half Duplex (Unidirectional) Post/Get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60165" y="1050587"/>
            <a:ext cx="3807112" cy="236382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Sender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8940" y="710119"/>
            <a:ext cx="3942030" cy="592102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434" y="1675833"/>
            <a:ext cx="1121516" cy="3135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69453" y="2041787"/>
            <a:ext cx="606294" cy="4413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rved Left Arrow 9"/>
          <p:cNvSpPr/>
          <p:nvPr/>
        </p:nvSpPr>
        <p:spPr>
          <a:xfrm flipH="1">
            <a:off x="3755516" y="1812757"/>
            <a:ext cx="349912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09896" y="5076488"/>
            <a:ext cx="167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Socket  connect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89993" y="4824198"/>
            <a:ext cx="345990" cy="4369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33025" y="4525196"/>
            <a:ext cx="2913349" cy="10864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91086" y="1050587"/>
            <a:ext cx="3818746" cy="24571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ClientHander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315" y="2529047"/>
            <a:ext cx="1121516" cy="313507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279730" y="2041786"/>
            <a:ext cx="624651" cy="4413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rved Left Arrow 21"/>
          <p:cNvSpPr/>
          <p:nvPr/>
        </p:nvSpPr>
        <p:spPr>
          <a:xfrm flipH="1">
            <a:off x="6493338" y="2366178"/>
            <a:ext cx="349912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4" idx="3"/>
            <a:endCxn id="21" idx="1"/>
          </p:cNvCxnSpPr>
          <p:nvPr/>
        </p:nvCxnSpPr>
        <p:spPr>
          <a:xfrm flipV="1">
            <a:off x="4575747" y="2262466"/>
            <a:ext cx="1703983" cy="1"/>
          </a:xfrm>
          <a:prstGeom prst="straightConnector1">
            <a:avLst/>
          </a:prstGeom>
          <a:ln w="114300"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1"/>
          </p:cNvCxnSpPr>
          <p:nvPr/>
        </p:nvCxnSpPr>
        <p:spPr>
          <a:xfrm flipH="1">
            <a:off x="4540840" y="5042676"/>
            <a:ext cx="1849153" cy="0"/>
          </a:xfrm>
          <a:prstGeom prst="straightConnector1">
            <a:avLst/>
          </a:prstGeom>
          <a:ln w="44450">
            <a:solidFill>
              <a:schemeClr val="bg2">
                <a:lumMod val="75000"/>
              </a:schemeClr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40173" y="2078631"/>
            <a:ext cx="1491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Session Data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3483734" y="1532939"/>
            <a:ext cx="1261132" cy="719116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273815" y="2262232"/>
            <a:ext cx="1261132" cy="74133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540840" y="2483146"/>
            <a:ext cx="34907" cy="2463500"/>
          </a:xfrm>
          <a:prstGeom prst="straightConnector1">
            <a:avLst/>
          </a:prstGeom>
          <a:ln w="44450">
            <a:solidFill>
              <a:schemeClr val="bg2">
                <a:lumMod val="75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88063" y="1176978"/>
            <a:ext cx="2534089" cy="1455919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927389" y="1389463"/>
            <a:ext cx="201062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StartSending</a:t>
            </a:r>
            <a:r>
              <a:rPr lang="en-US" sz="1400" i="1" dirty="0" smtClean="0"/>
              <a:t>()</a:t>
            </a:r>
          </a:p>
          <a:p>
            <a:endParaRPr lang="en-US" sz="1400" i="1" dirty="0" smtClean="0"/>
          </a:p>
          <a:p>
            <a:r>
              <a:rPr lang="en-US" sz="1400" i="1" dirty="0" smtClean="0"/>
              <a:t>while(more messages)</a:t>
            </a:r>
          </a:p>
          <a:p>
            <a:r>
              <a:rPr lang="en-US" sz="1400" i="1" dirty="0"/>
              <a:t>{</a:t>
            </a:r>
            <a:r>
              <a:rPr lang="en-US" sz="1400" i="1" dirty="0" smtClean="0"/>
              <a:t>   </a:t>
            </a:r>
          </a:p>
          <a:p>
            <a:r>
              <a:rPr lang="en-US" sz="1400" i="1" dirty="0"/>
              <a:t> </a:t>
            </a:r>
            <a:r>
              <a:rPr lang="en-US" sz="1400" i="1" dirty="0" smtClean="0"/>
              <a:t>  </a:t>
            </a:r>
            <a:r>
              <a:rPr lang="en-US" sz="1400" i="1" dirty="0" err="1" smtClean="0"/>
              <a:t>PostMessage</a:t>
            </a:r>
            <a:r>
              <a:rPr lang="en-US" sz="1400" i="1" dirty="0" smtClean="0"/>
              <a:t>()</a:t>
            </a:r>
          </a:p>
          <a:p>
            <a:r>
              <a:rPr lang="en-US" sz="1400" i="1" dirty="0"/>
              <a:t>}</a:t>
            </a:r>
          </a:p>
          <a:p>
            <a:endParaRPr lang="en-US" sz="1400" i="1" dirty="0" smtClean="0"/>
          </a:p>
        </p:txBody>
      </p:sp>
      <p:sp>
        <p:nvSpPr>
          <p:cNvPr id="44" name="Curved Left Arrow 43"/>
          <p:cNvSpPr/>
          <p:nvPr/>
        </p:nvSpPr>
        <p:spPr>
          <a:xfrm flipH="1">
            <a:off x="2662406" y="1435893"/>
            <a:ext cx="349912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Curved Left Arrow 51"/>
          <p:cNvSpPr/>
          <p:nvPr/>
        </p:nvSpPr>
        <p:spPr>
          <a:xfrm flipH="1">
            <a:off x="7554967" y="2632897"/>
            <a:ext cx="349912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6200000">
            <a:off x="7784171" y="3599504"/>
            <a:ext cx="1019549" cy="83202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Create Thread</a:t>
            </a:r>
            <a:endParaRPr lang="en-US" sz="1400" dirty="0"/>
          </a:p>
        </p:txBody>
      </p:sp>
      <p:sp>
        <p:nvSpPr>
          <p:cNvPr id="54" name="Oval 53"/>
          <p:cNvSpPr/>
          <p:nvPr/>
        </p:nvSpPr>
        <p:spPr>
          <a:xfrm>
            <a:off x="7670966" y="1922149"/>
            <a:ext cx="2490561" cy="1291625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258867" y="2913152"/>
            <a:ext cx="119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RecvProc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30769" y="1252196"/>
            <a:ext cx="130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SendProc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15872" y="3328150"/>
            <a:ext cx="178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ResponseProc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0409" y="754458"/>
            <a:ext cx="241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Primary Thread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148735" y="2069496"/>
            <a:ext cx="207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while(more messages)</a:t>
            </a:r>
          </a:p>
          <a:p>
            <a:r>
              <a:rPr lang="en-US" sz="1400" i="1" dirty="0"/>
              <a:t>{   </a:t>
            </a:r>
          </a:p>
          <a:p>
            <a:r>
              <a:rPr lang="en-US" sz="1400" i="1" dirty="0" smtClean="0"/>
              <a:t>  </a:t>
            </a:r>
            <a:r>
              <a:rPr lang="en-US" sz="1400" i="1" dirty="0" err="1" smtClean="0"/>
              <a:t>GetMessage</a:t>
            </a:r>
            <a:r>
              <a:rPr lang="en-US" sz="1400" i="1" dirty="0" smtClean="0"/>
              <a:t>()</a:t>
            </a:r>
            <a:endParaRPr lang="en-US" sz="1400" i="1" dirty="0"/>
          </a:p>
          <a:p>
            <a:r>
              <a:rPr lang="en-US" sz="1400" i="1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0713" y="1597802"/>
            <a:ext cx="194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SendSocketMessage</a:t>
            </a:r>
            <a:r>
              <a:rPr lang="en-US" sz="1400" i="1" dirty="0" smtClean="0"/>
              <a:t>()</a:t>
            </a:r>
            <a:endParaRPr lang="en-US" sz="14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8375242" y="1612820"/>
            <a:ext cx="178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AppProc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53286" y="2638761"/>
            <a:ext cx="194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ReceiveSocketMessage</a:t>
            </a:r>
            <a:r>
              <a:rPr lang="en-US" sz="1400" i="1" dirty="0" smtClean="0"/>
              <a:t>()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50860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68592" y="710119"/>
            <a:ext cx="3942030" cy="592102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611" y="-57803"/>
            <a:ext cx="8724699" cy="5728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MPL Concept:  Half Duplex  (Unidirectional) Send/Receive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60165" y="1050587"/>
            <a:ext cx="3807112" cy="236382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Sender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8940" y="710119"/>
            <a:ext cx="3942030" cy="592102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9453" y="2041787"/>
            <a:ext cx="606294" cy="4413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rved Left Arrow 9"/>
          <p:cNvSpPr/>
          <p:nvPr/>
        </p:nvSpPr>
        <p:spPr>
          <a:xfrm flipH="1">
            <a:off x="3755516" y="1812757"/>
            <a:ext cx="349912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09896" y="5076488"/>
            <a:ext cx="167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Socket  connect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89993" y="4824198"/>
            <a:ext cx="345990" cy="4369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33025" y="4525196"/>
            <a:ext cx="2913349" cy="10864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91086" y="1050587"/>
            <a:ext cx="3818746" cy="24571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ClientHander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79730" y="2041786"/>
            <a:ext cx="624651" cy="4413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rved Left Arrow 21"/>
          <p:cNvSpPr/>
          <p:nvPr/>
        </p:nvSpPr>
        <p:spPr>
          <a:xfrm rot="12086496">
            <a:off x="6518309" y="2111352"/>
            <a:ext cx="358969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4" idx="3"/>
            <a:endCxn id="21" idx="1"/>
          </p:cNvCxnSpPr>
          <p:nvPr/>
        </p:nvCxnSpPr>
        <p:spPr>
          <a:xfrm flipV="1">
            <a:off x="4575747" y="2262466"/>
            <a:ext cx="1703983" cy="1"/>
          </a:xfrm>
          <a:prstGeom prst="straightConnector1">
            <a:avLst/>
          </a:prstGeom>
          <a:ln w="114300"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1"/>
          </p:cNvCxnSpPr>
          <p:nvPr/>
        </p:nvCxnSpPr>
        <p:spPr>
          <a:xfrm flipH="1">
            <a:off x="4540840" y="5042676"/>
            <a:ext cx="1849153" cy="0"/>
          </a:xfrm>
          <a:prstGeom prst="straightConnector1">
            <a:avLst/>
          </a:prstGeom>
          <a:ln w="44450">
            <a:solidFill>
              <a:schemeClr val="bg2">
                <a:lumMod val="75000"/>
              </a:schemeClr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10908" y="2079690"/>
            <a:ext cx="1491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Session Data</a:t>
            </a:r>
            <a:endParaRPr lang="en-US" sz="16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540840" y="2483146"/>
            <a:ext cx="34907" cy="2463500"/>
          </a:xfrm>
          <a:prstGeom prst="straightConnector1">
            <a:avLst/>
          </a:prstGeom>
          <a:ln w="44450">
            <a:solidFill>
              <a:schemeClr val="bg2">
                <a:lumMod val="75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705649" y="1251446"/>
            <a:ext cx="2534089" cy="1331116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032113" y="1494915"/>
            <a:ext cx="201062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while(more messages)</a:t>
            </a:r>
          </a:p>
          <a:p>
            <a:r>
              <a:rPr lang="en-US" sz="1400" i="1" dirty="0"/>
              <a:t>{</a:t>
            </a:r>
            <a:r>
              <a:rPr lang="en-US" sz="1400" i="1" dirty="0" smtClean="0"/>
              <a:t>   </a:t>
            </a:r>
          </a:p>
          <a:p>
            <a:r>
              <a:rPr lang="en-US" sz="1400" i="1" dirty="0"/>
              <a:t> </a:t>
            </a:r>
            <a:r>
              <a:rPr lang="en-US" sz="1400" i="1" dirty="0" smtClean="0"/>
              <a:t>   </a:t>
            </a:r>
            <a:r>
              <a:rPr lang="en-US" sz="1400" i="1" dirty="0" err="1" smtClean="0"/>
              <a:t>SendMessage</a:t>
            </a:r>
            <a:r>
              <a:rPr lang="en-US" sz="1400" i="1" dirty="0" smtClean="0"/>
              <a:t>()</a:t>
            </a:r>
          </a:p>
          <a:p>
            <a:r>
              <a:rPr lang="en-US" sz="1400" i="1" dirty="0"/>
              <a:t>}</a:t>
            </a:r>
          </a:p>
          <a:p>
            <a:endParaRPr lang="en-US" sz="1400" i="1" dirty="0" smtClean="0"/>
          </a:p>
        </p:txBody>
      </p:sp>
      <p:sp>
        <p:nvSpPr>
          <p:cNvPr id="16" name="Right Arrow 15"/>
          <p:cNvSpPr/>
          <p:nvPr/>
        </p:nvSpPr>
        <p:spPr>
          <a:xfrm rot="16200000">
            <a:off x="7784171" y="3599504"/>
            <a:ext cx="1019549" cy="83202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Create Thread</a:t>
            </a:r>
            <a:endParaRPr lang="en-US" sz="1400" dirty="0"/>
          </a:p>
        </p:txBody>
      </p:sp>
      <p:sp>
        <p:nvSpPr>
          <p:cNvPr id="54" name="Oval 53"/>
          <p:cNvSpPr/>
          <p:nvPr/>
        </p:nvSpPr>
        <p:spPr>
          <a:xfrm>
            <a:off x="6650905" y="1529556"/>
            <a:ext cx="2922126" cy="1947056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230470" y="2765041"/>
            <a:ext cx="119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RecvProc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24097" y="955349"/>
            <a:ext cx="241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Primary Thread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27262" y="1777122"/>
            <a:ext cx="207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while(more messages)</a:t>
            </a:r>
          </a:p>
          <a:p>
            <a:r>
              <a:rPr lang="en-US" sz="1400" i="1" dirty="0"/>
              <a:t>{   </a:t>
            </a:r>
          </a:p>
          <a:p>
            <a:r>
              <a:rPr lang="en-US" sz="1400" i="1" dirty="0" smtClean="0"/>
              <a:t>  </a:t>
            </a:r>
            <a:r>
              <a:rPr lang="en-US" sz="1400" i="1" dirty="0" err="1" smtClean="0"/>
              <a:t>RecvMessage</a:t>
            </a:r>
            <a:r>
              <a:rPr lang="en-US" sz="1400" i="1" dirty="0" smtClean="0"/>
              <a:t>()</a:t>
            </a:r>
            <a:endParaRPr lang="en-US" sz="1400" i="1" dirty="0"/>
          </a:p>
          <a:p>
            <a:r>
              <a:rPr lang="en-US" sz="1400" i="1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74512" y="1526888"/>
            <a:ext cx="194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SendSocketMessage</a:t>
            </a:r>
            <a:r>
              <a:rPr lang="en-US" sz="1400" i="1" dirty="0" smtClean="0"/>
              <a:t>()</a:t>
            </a:r>
            <a:endParaRPr lang="en-US" sz="14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7554134" y="1237556"/>
            <a:ext cx="178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AppProc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970180" y="2496851"/>
            <a:ext cx="194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ReceiveSocketMessage</a:t>
            </a:r>
            <a:r>
              <a:rPr lang="en-US" sz="1400" i="1" dirty="0" smtClean="0"/>
              <a:t>()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91159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68592" y="710119"/>
            <a:ext cx="3942030" cy="592102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611" y="-57803"/>
            <a:ext cx="8724699" cy="5728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MPL Concept:  </a:t>
            </a:r>
            <a:r>
              <a:rPr lang="en-US" sz="2800" u="sng" dirty="0" smtClean="0"/>
              <a:t>Synchronous</a:t>
            </a:r>
            <a:r>
              <a:rPr lang="en-US" sz="2800" dirty="0" smtClean="0"/>
              <a:t> Full Duplex (Bidirectional)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60165" y="1050587"/>
            <a:ext cx="3807112" cy="236382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Sender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8940" y="710119"/>
            <a:ext cx="3942030" cy="592102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434" y="1675833"/>
            <a:ext cx="1121516" cy="3135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981" y="2521593"/>
            <a:ext cx="1121516" cy="3135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69453" y="2041787"/>
            <a:ext cx="606294" cy="4413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rved Left Arrow 9"/>
          <p:cNvSpPr/>
          <p:nvPr/>
        </p:nvSpPr>
        <p:spPr>
          <a:xfrm flipH="1">
            <a:off x="3755516" y="1812757"/>
            <a:ext cx="349912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>
            <a:off x="4036753" y="2355164"/>
            <a:ext cx="407478" cy="398455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09896" y="5076488"/>
            <a:ext cx="167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Socket  connect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89993" y="4824198"/>
            <a:ext cx="345990" cy="4369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33025" y="4525196"/>
            <a:ext cx="2913349" cy="10864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91086" y="1050587"/>
            <a:ext cx="3818746" cy="24571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ClientHander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891" y="1670737"/>
            <a:ext cx="1121516" cy="3135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315" y="2529047"/>
            <a:ext cx="1121516" cy="313507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279730" y="2041786"/>
            <a:ext cx="624651" cy="4413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rved Left Arrow 21"/>
          <p:cNvSpPr/>
          <p:nvPr/>
        </p:nvSpPr>
        <p:spPr>
          <a:xfrm flipH="1">
            <a:off x="6493338" y="2366178"/>
            <a:ext cx="349912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Left Arrow 22"/>
          <p:cNvSpPr/>
          <p:nvPr/>
        </p:nvSpPr>
        <p:spPr>
          <a:xfrm>
            <a:off x="6754479" y="1792625"/>
            <a:ext cx="407478" cy="398455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4" idx="3"/>
            <a:endCxn id="21" idx="1"/>
          </p:cNvCxnSpPr>
          <p:nvPr/>
        </p:nvCxnSpPr>
        <p:spPr>
          <a:xfrm flipV="1">
            <a:off x="4575747" y="2262466"/>
            <a:ext cx="1703983" cy="1"/>
          </a:xfrm>
          <a:prstGeom prst="straightConnector1">
            <a:avLst/>
          </a:prstGeom>
          <a:ln w="114300"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1"/>
          </p:cNvCxnSpPr>
          <p:nvPr/>
        </p:nvCxnSpPr>
        <p:spPr>
          <a:xfrm flipH="1">
            <a:off x="4540840" y="5042676"/>
            <a:ext cx="1849153" cy="0"/>
          </a:xfrm>
          <a:prstGeom prst="straightConnector1">
            <a:avLst/>
          </a:prstGeom>
          <a:ln w="44450">
            <a:solidFill>
              <a:schemeClr val="bg2">
                <a:lumMod val="75000"/>
              </a:schemeClr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64433" y="2079157"/>
            <a:ext cx="1491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Session Data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3483734" y="1532939"/>
            <a:ext cx="1261132" cy="719116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11597" y="2282118"/>
            <a:ext cx="1230945" cy="74133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267411" y="1504047"/>
            <a:ext cx="1261132" cy="74133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273815" y="2262232"/>
            <a:ext cx="1261132" cy="74133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540840" y="2483146"/>
            <a:ext cx="34907" cy="2463500"/>
          </a:xfrm>
          <a:prstGeom prst="straightConnector1">
            <a:avLst/>
          </a:prstGeom>
          <a:ln w="44450">
            <a:solidFill>
              <a:schemeClr val="bg2">
                <a:lumMod val="75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79373" y="1176977"/>
            <a:ext cx="2742780" cy="2147277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878167" y="1602422"/>
            <a:ext cx="20106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StartSending</a:t>
            </a:r>
            <a:r>
              <a:rPr lang="en-US" sz="1400" i="1" dirty="0" smtClean="0"/>
              <a:t>()</a:t>
            </a:r>
          </a:p>
          <a:p>
            <a:r>
              <a:rPr lang="en-US" sz="1400" i="1" dirty="0" err="1" smtClean="0"/>
              <a:t>StartReceiving</a:t>
            </a:r>
            <a:r>
              <a:rPr lang="en-US" sz="1400" i="1" dirty="0" smtClean="0"/>
              <a:t>()</a:t>
            </a:r>
          </a:p>
          <a:p>
            <a:r>
              <a:rPr lang="en-US" sz="1400" i="1" dirty="0" smtClean="0"/>
              <a:t>while(more messages)</a:t>
            </a:r>
          </a:p>
          <a:p>
            <a:r>
              <a:rPr lang="en-US" sz="1400" i="1" dirty="0"/>
              <a:t>{</a:t>
            </a:r>
            <a:r>
              <a:rPr lang="en-US" sz="1400" i="1" dirty="0" smtClean="0"/>
              <a:t>   </a:t>
            </a:r>
          </a:p>
          <a:p>
            <a:r>
              <a:rPr lang="en-US" sz="1400" i="1" dirty="0"/>
              <a:t> </a:t>
            </a:r>
            <a:r>
              <a:rPr lang="en-US" sz="1400" i="1" dirty="0" smtClean="0"/>
              <a:t>  </a:t>
            </a:r>
            <a:r>
              <a:rPr lang="en-US" sz="1400" i="1" dirty="0" err="1" smtClean="0"/>
              <a:t>PostMessage</a:t>
            </a:r>
            <a:r>
              <a:rPr lang="en-US" sz="1400" i="1" dirty="0" smtClean="0"/>
              <a:t>()</a:t>
            </a:r>
          </a:p>
          <a:p>
            <a:r>
              <a:rPr lang="en-US" sz="1400" i="1" dirty="0"/>
              <a:t> 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GetMessage</a:t>
            </a:r>
            <a:r>
              <a:rPr lang="en-US" sz="1400" i="1" dirty="0" smtClean="0"/>
              <a:t>()</a:t>
            </a:r>
          </a:p>
          <a:p>
            <a:r>
              <a:rPr lang="en-US" sz="1400" i="1" dirty="0"/>
              <a:t>}</a:t>
            </a:r>
          </a:p>
          <a:p>
            <a:endParaRPr lang="en-US" sz="1400" i="1" dirty="0" smtClean="0"/>
          </a:p>
        </p:txBody>
      </p:sp>
      <p:sp>
        <p:nvSpPr>
          <p:cNvPr id="44" name="Curved Left Arrow 43"/>
          <p:cNvSpPr/>
          <p:nvPr/>
        </p:nvSpPr>
        <p:spPr>
          <a:xfrm flipH="1">
            <a:off x="2662406" y="1435893"/>
            <a:ext cx="349912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Curved Left Arrow 46"/>
          <p:cNvSpPr/>
          <p:nvPr/>
        </p:nvSpPr>
        <p:spPr>
          <a:xfrm rot="8323761" flipH="1">
            <a:off x="2761357" y="2056489"/>
            <a:ext cx="344326" cy="580417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Curved Left Arrow 51"/>
          <p:cNvSpPr/>
          <p:nvPr/>
        </p:nvSpPr>
        <p:spPr>
          <a:xfrm flipH="1">
            <a:off x="7554967" y="2632897"/>
            <a:ext cx="349912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6200000">
            <a:off x="7784171" y="3599504"/>
            <a:ext cx="1019549" cy="83202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Create Thread</a:t>
            </a:r>
            <a:endParaRPr lang="en-US" sz="1400" dirty="0"/>
          </a:p>
        </p:txBody>
      </p:sp>
      <p:sp>
        <p:nvSpPr>
          <p:cNvPr id="54" name="Oval 53"/>
          <p:cNvSpPr/>
          <p:nvPr/>
        </p:nvSpPr>
        <p:spPr>
          <a:xfrm>
            <a:off x="7479415" y="1318794"/>
            <a:ext cx="2490561" cy="1853165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urved Left Arrow 54"/>
          <p:cNvSpPr/>
          <p:nvPr/>
        </p:nvSpPr>
        <p:spPr>
          <a:xfrm>
            <a:off x="7857077" y="1412480"/>
            <a:ext cx="374830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84505" y="1211298"/>
            <a:ext cx="125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SendProc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58867" y="2913152"/>
            <a:ext cx="119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RecvProc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30769" y="1252196"/>
            <a:ext cx="130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SendProc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39798" y="2909421"/>
            <a:ext cx="119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RecvProc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15872" y="3328150"/>
            <a:ext cx="178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ResponseProc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0409" y="754458"/>
            <a:ext cx="241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Primary Thread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24407" y="1775100"/>
            <a:ext cx="207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StartSending</a:t>
            </a:r>
            <a:r>
              <a:rPr lang="en-US" sz="1400" i="1" dirty="0" smtClean="0"/>
              <a:t>()</a:t>
            </a:r>
          </a:p>
          <a:p>
            <a:r>
              <a:rPr lang="en-US" sz="1400" i="1" dirty="0" smtClean="0"/>
              <a:t>while(more </a:t>
            </a:r>
            <a:r>
              <a:rPr lang="en-US" sz="1400" i="1" dirty="0"/>
              <a:t>messages)</a:t>
            </a:r>
          </a:p>
          <a:p>
            <a:r>
              <a:rPr lang="en-US" sz="1400" i="1" dirty="0"/>
              <a:t>{   </a:t>
            </a:r>
          </a:p>
          <a:p>
            <a:r>
              <a:rPr lang="en-US" sz="1400" i="1" dirty="0"/>
              <a:t>   </a:t>
            </a:r>
            <a:r>
              <a:rPr lang="en-US" sz="1400" i="1" dirty="0" err="1" smtClean="0"/>
              <a:t>GetMessage</a:t>
            </a:r>
            <a:r>
              <a:rPr lang="en-US" sz="1400" i="1" dirty="0" smtClean="0"/>
              <a:t>()</a:t>
            </a:r>
          </a:p>
          <a:p>
            <a:r>
              <a:rPr lang="en-US" sz="1400" i="1" dirty="0"/>
              <a:t> </a:t>
            </a:r>
            <a:r>
              <a:rPr lang="en-US" sz="1400" i="1" dirty="0" smtClean="0"/>
              <a:t>  </a:t>
            </a:r>
            <a:r>
              <a:rPr lang="en-US" sz="1400" i="1" dirty="0" err="1" smtClean="0"/>
              <a:t>PostMessage</a:t>
            </a:r>
            <a:r>
              <a:rPr lang="en-US" sz="1400" i="1" dirty="0" smtClean="0"/>
              <a:t>()</a:t>
            </a:r>
            <a:endParaRPr lang="en-US" sz="1400" i="1" dirty="0"/>
          </a:p>
          <a:p>
            <a:r>
              <a:rPr lang="en-US" sz="1400" i="1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81029" y="1474917"/>
            <a:ext cx="194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SendSocketMessage</a:t>
            </a:r>
            <a:r>
              <a:rPr lang="en-US" sz="1400" i="1" dirty="0" smtClean="0"/>
              <a:t>()</a:t>
            </a:r>
            <a:endParaRPr lang="en-US" sz="14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8204671" y="1003589"/>
            <a:ext cx="178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AppProc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521202" y="2728351"/>
            <a:ext cx="194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ReceiveSocketMessage</a:t>
            </a:r>
            <a:r>
              <a:rPr lang="en-US" sz="1400" i="1" dirty="0" smtClean="0"/>
              <a:t>()</a:t>
            </a:r>
            <a:endParaRPr lang="en-US" sz="14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5841492" y="1411650"/>
            <a:ext cx="194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SendSocketMessage</a:t>
            </a:r>
            <a:r>
              <a:rPr lang="en-US" sz="1400" i="1" dirty="0" smtClean="0"/>
              <a:t>()</a:t>
            </a:r>
            <a:endParaRPr lang="en-US" sz="1400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5912630" y="2745593"/>
            <a:ext cx="194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SendSocketMessage</a:t>
            </a:r>
            <a:r>
              <a:rPr lang="en-US" sz="1400" i="1" dirty="0" smtClean="0"/>
              <a:t>()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59129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68592" y="710119"/>
            <a:ext cx="3942030" cy="592102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611" y="-57803"/>
            <a:ext cx="8724699" cy="5728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MPL Concept:  </a:t>
            </a:r>
            <a:r>
              <a:rPr lang="en-US" sz="2800" u="sng" dirty="0" smtClean="0"/>
              <a:t>Asynchronous</a:t>
            </a:r>
            <a:r>
              <a:rPr lang="en-US" sz="2800" dirty="0" smtClean="0"/>
              <a:t> Full Duplex (Bidirectional)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60165" y="1050587"/>
            <a:ext cx="3807112" cy="236382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Sender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8940" y="710119"/>
            <a:ext cx="3942030" cy="592102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434" y="1675833"/>
            <a:ext cx="1121516" cy="3135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981" y="2521593"/>
            <a:ext cx="1121516" cy="3135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69453" y="2041787"/>
            <a:ext cx="606294" cy="4413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rved Left Arrow 9"/>
          <p:cNvSpPr/>
          <p:nvPr/>
        </p:nvSpPr>
        <p:spPr>
          <a:xfrm flipH="1">
            <a:off x="3755516" y="1812757"/>
            <a:ext cx="349912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>
            <a:off x="4036753" y="2355164"/>
            <a:ext cx="407478" cy="398455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09896" y="5076488"/>
            <a:ext cx="167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Socket  connect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89993" y="4824198"/>
            <a:ext cx="345990" cy="4369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33025" y="4525196"/>
            <a:ext cx="2913349" cy="10864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91086" y="1050587"/>
            <a:ext cx="3818746" cy="24571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ClientHander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891" y="1670737"/>
            <a:ext cx="1121516" cy="3135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315" y="2529047"/>
            <a:ext cx="1121516" cy="313507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279730" y="2041786"/>
            <a:ext cx="624651" cy="4413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rved Left Arrow 21"/>
          <p:cNvSpPr/>
          <p:nvPr/>
        </p:nvSpPr>
        <p:spPr>
          <a:xfrm flipH="1">
            <a:off x="6493338" y="2366178"/>
            <a:ext cx="349912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Left Arrow 22"/>
          <p:cNvSpPr/>
          <p:nvPr/>
        </p:nvSpPr>
        <p:spPr>
          <a:xfrm>
            <a:off x="6754479" y="1792625"/>
            <a:ext cx="407478" cy="398455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4" idx="3"/>
            <a:endCxn id="21" idx="1"/>
          </p:cNvCxnSpPr>
          <p:nvPr/>
        </p:nvCxnSpPr>
        <p:spPr>
          <a:xfrm flipV="1">
            <a:off x="4575747" y="2262466"/>
            <a:ext cx="1703983" cy="1"/>
          </a:xfrm>
          <a:prstGeom prst="straightConnector1">
            <a:avLst/>
          </a:prstGeom>
          <a:ln w="114300"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1"/>
          </p:cNvCxnSpPr>
          <p:nvPr/>
        </p:nvCxnSpPr>
        <p:spPr>
          <a:xfrm flipH="1">
            <a:off x="4540840" y="5042676"/>
            <a:ext cx="1849153" cy="0"/>
          </a:xfrm>
          <a:prstGeom prst="straightConnector1">
            <a:avLst/>
          </a:prstGeom>
          <a:ln w="44450">
            <a:solidFill>
              <a:schemeClr val="bg2">
                <a:lumMod val="75000"/>
              </a:schemeClr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27691" y="2082778"/>
            <a:ext cx="1491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Session Data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3483734" y="1532939"/>
            <a:ext cx="1261132" cy="719116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11597" y="2282118"/>
            <a:ext cx="1230945" cy="74133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267411" y="1504047"/>
            <a:ext cx="1261132" cy="74133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273815" y="2262232"/>
            <a:ext cx="1261132" cy="74133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540840" y="2483146"/>
            <a:ext cx="34907" cy="2463500"/>
          </a:xfrm>
          <a:prstGeom prst="straightConnector1">
            <a:avLst/>
          </a:prstGeom>
          <a:ln w="44450">
            <a:solidFill>
              <a:schemeClr val="bg2">
                <a:lumMod val="75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127199" y="1116765"/>
            <a:ext cx="2298774" cy="111086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345309" y="1201691"/>
            <a:ext cx="207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w</a:t>
            </a:r>
            <a:r>
              <a:rPr lang="en-US" sz="1400" i="1" dirty="0" smtClean="0"/>
              <a:t>hile(more messages)</a:t>
            </a:r>
          </a:p>
          <a:p>
            <a:r>
              <a:rPr lang="en-US" sz="1400" i="1" dirty="0"/>
              <a:t>{</a:t>
            </a:r>
            <a:r>
              <a:rPr lang="en-US" sz="1400" i="1" dirty="0" smtClean="0"/>
              <a:t>   </a:t>
            </a:r>
          </a:p>
          <a:p>
            <a:r>
              <a:rPr lang="en-US" sz="1400" i="1" dirty="0"/>
              <a:t> </a:t>
            </a:r>
            <a:r>
              <a:rPr lang="en-US" sz="1400" i="1" dirty="0" smtClean="0"/>
              <a:t>  </a:t>
            </a:r>
            <a:r>
              <a:rPr lang="en-US" sz="1400" i="1" dirty="0" err="1" smtClean="0"/>
              <a:t>PostMessage</a:t>
            </a:r>
            <a:r>
              <a:rPr lang="en-US" sz="1400" i="1" dirty="0" smtClean="0"/>
              <a:t>()</a:t>
            </a:r>
            <a:endParaRPr lang="en-US" sz="1400" i="1" dirty="0"/>
          </a:p>
          <a:p>
            <a:r>
              <a:rPr lang="en-US" sz="1400" i="1" dirty="0" smtClean="0"/>
              <a:t>}</a:t>
            </a:r>
          </a:p>
        </p:txBody>
      </p:sp>
      <p:sp>
        <p:nvSpPr>
          <p:cNvPr id="44" name="Curved Left Arrow 43"/>
          <p:cNvSpPr/>
          <p:nvPr/>
        </p:nvSpPr>
        <p:spPr>
          <a:xfrm flipH="1">
            <a:off x="2636290" y="1512066"/>
            <a:ext cx="349912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961868" y="2131574"/>
            <a:ext cx="2224253" cy="1303017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199694" y="2326032"/>
            <a:ext cx="207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while(more messages)</a:t>
            </a:r>
          </a:p>
          <a:p>
            <a:r>
              <a:rPr lang="en-US" sz="1400" i="1" dirty="0"/>
              <a:t>{   </a:t>
            </a:r>
          </a:p>
          <a:p>
            <a:r>
              <a:rPr lang="en-US" sz="1400" i="1" dirty="0"/>
              <a:t>   </a:t>
            </a:r>
            <a:r>
              <a:rPr lang="en-US" sz="1400" i="1" dirty="0" err="1" smtClean="0"/>
              <a:t>GetMessage</a:t>
            </a:r>
            <a:r>
              <a:rPr lang="en-US" sz="1400" i="1" dirty="0"/>
              <a:t>()</a:t>
            </a:r>
          </a:p>
          <a:p>
            <a:r>
              <a:rPr lang="en-US" sz="1400" i="1" dirty="0"/>
              <a:t>}</a:t>
            </a:r>
          </a:p>
        </p:txBody>
      </p:sp>
      <p:sp>
        <p:nvSpPr>
          <p:cNvPr id="47" name="Curved Left Arrow 46"/>
          <p:cNvSpPr/>
          <p:nvPr/>
        </p:nvSpPr>
        <p:spPr>
          <a:xfrm>
            <a:off x="3002157" y="2674364"/>
            <a:ext cx="407478" cy="398455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7634685" y="968665"/>
            <a:ext cx="2231142" cy="1169846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urved Left Arrow 51"/>
          <p:cNvSpPr/>
          <p:nvPr/>
        </p:nvSpPr>
        <p:spPr>
          <a:xfrm flipH="1">
            <a:off x="7505999" y="2663850"/>
            <a:ext cx="349912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6200000">
            <a:off x="7784171" y="3599504"/>
            <a:ext cx="1019549" cy="83202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Create Thread</a:t>
            </a:r>
            <a:endParaRPr lang="en-US" sz="1400" dirty="0"/>
          </a:p>
        </p:txBody>
      </p:sp>
      <p:sp>
        <p:nvSpPr>
          <p:cNvPr id="54" name="Oval 53"/>
          <p:cNvSpPr/>
          <p:nvPr/>
        </p:nvSpPr>
        <p:spPr>
          <a:xfrm>
            <a:off x="7528543" y="2377979"/>
            <a:ext cx="2404981" cy="1086398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urved Left Arrow 54"/>
          <p:cNvSpPr/>
          <p:nvPr/>
        </p:nvSpPr>
        <p:spPr>
          <a:xfrm>
            <a:off x="7871873" y="1484391"/>
            <a:ext cx="374830" cy="436908"/>
          </a:xfrm>
          <a:prstGeom prst="curvedLeftArrow">
            <a:avLst>
              <a:gd name="adj1" fmla="val 25000"/>
              <a:gd name="adj2" fmla="val 46753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84505" y="1211298"/>
            <a:ext cx="125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SendProc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58867" y="2913152"/>
            <a:ext cx="119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RecvProc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85624" y="655460"/>
            <a:ext cx="1804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ResponseProc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30769" y="1252196"/>
            <a:ext cx="130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SendProc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39798" y="2909421"/>
            <a:ext cx="119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RecvProc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15872" y="3328150"/>
            <a:ext cx="178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ResponseProc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0409" y="754458"/>
            <a:ext cx="241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Primary Thread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189699" y="1115978"/>
            <a:ext cx="207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w</a:t>
            </a:r>
            <a:r>
              <a:rPr lang="en-US" sz="1400" i="1" dirty="0" smtClean="0"/>
              <a:t>hile(more messages)</a:t>
            </a:r>
          </a:p>
          <a:p>
            <a:r>
              <a:rPr lang="en-US" sz="1400" i="1" dirty="0"/>
              <a:t>{</a:t>
            </a:r>
            <a:r>
              <a:rPr lang="en-US" sz="1400" i="1" dirty="0" smtClean="0"/>
              <a:t>   </a:t>
            </a:r>
          </a:p>
          <a:p>
            <a:r>
              <a:rPr lang="en-US" sz="1400" i="1" dirty="0"/>
              <a:t> </a:t>
            </a:r>
            <a:r>
              <a:rPr lang="en-US" sz="1400" i="1" dirty="0" smtClean="0"/>
              <a:t>  </a:t>
            </a:r>
            <a:r>
              <a:rPr lang="en-US" sz="1400" i="1" dirty="0" err="1" smtClean="0"/>
              <a:t>PostMessage</a:t>
            </a:r>
            <a:r>
              <a:rPr lang="en-US" sz="1400" i="1" dirty="0" smtClean="0"/>
              <a:t>()</a:t>
            </a:r>
            <a:endParaRPr lang="en-US" sz="1400" i="1" dirty="0"/>
          </a:p>
          <a:p>
            <a:r>
              <a:rPr lang="en-US" sz="1400" i="1" dirty="0" smtClean="0"/>
              <a:t>}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909588" y="2405016"/>
            <a:ext cx="207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while(more messages)</a:t>
            </a:r>
          </a:p>
          <a:p>
            <a:r>
              <a:rPr lang="en-US" sz="1400" i="1" dirty="0"/>
              <a:t>{   </a:t>
            </a:r>
          </a:p>
          <a:p>
            <a:r>
              <a:rPr lang="en-US" sz="1400" i="1" dirty="0"/>
              <a:t>   </a:t>
            </a:r>
            <a:r>
              <a:rPr lang="en-US" sz="1400" i="1" dirty="0" err="1" smtClean="0"/>
              <a:t>GetMessage</a:t>
            </a:r>
            <a:r>
              <a:rPr lang="en-US" sz="1400" i="1" dirty="0"/>
              <a:t>()</a:t>
            </a:r>
          </a:p>
          <a:p>
            <a:r>
              <a:rPr lang="en-US" sz="1400" i="1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59770" y="1475785"/>
            <a:ext cx="194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SendSocketMessage</a:t>
            </a:r>
            <a:r>
              <a:rPr lang="en-US" sz="1400" i="1" dirty="0" smtClean="0"/>
              <a:t>()</a:t>
            </a:r>
            <a:endParaRPr lang="en-US" sz="14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8268559" y="3191038"/>
            <a:ext cx="178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AppProc</a:t>
            </a:r>
            <a:r>
              <a:rPr lang="en-US" b="1" i="1" dirty="0" smtClean="0">
                <a:solidFill>
                  <a:srgbClr val="FF0000"/>
                </a:solidFill>
              </a:rPr>
              <a:t>()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96215" y="2776546"/>
            <a:ext cx="194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ReceiveSocketMessage</a:t>
            </a:r>
            <a:r>
              <a:rPr lang="en-US" sz="1400" i="1" dirty="0" smtClean="0"/>
              <a:t>()</a:t>
            </a:r>
            <a:endParaRPr lang="en-US" sz="14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6084506" y="1418494"/>
            <a:ext cx="194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SendSocketMessage</a:t>
            </a:r>
            <a:r>
              <a:rPr lang="en-US" sz="1400" i="1" dirty="0" smtClean="0"/>
              <a:t>()</a:t>
            </a:r>
            <a:endParaRPr lang="en-US" sz="1400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6025955" y="2759397"/>
            <a:ext cx="194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SendSocketMessage</a:t>
            </a:r>
            <a:r>
              <a:rPr lang="en-US" sz="1400" i="1" dirty="0" smtClean="0"/>
              <a:t>()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605578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MPL Specializations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Default MPL: variable sized message passing</a:t>
            </a:r>
          </a:p>
          <a:p>
            <a:pPr lvl="2"/>
            <a:r>
              <a:rPr lang="en-US" sz="2400" dirty="0" smtClean="0"/>
              <a:t>Simple and flexible</a:t>
            </a:r>
          </a:p>
          <a:p>
            <a:pPr lvl="1"/>
            <a:r>
              <a:rPr lang="en-US" sz="3200" dirty="0" smtClean="0"/>
              <a:t>Specialization 1:  fixed size message passing</a:t>
            </a:r>
          </a:p>
          <a:p>
            <a:pPr lvl="2"/>
            <a:r>
              <a:rPr lang="en-US" sz="2400" dirty="0" smtClean="0"/>
              <a:t>Better performance (high throughput applications)</a:t>
            </a:r>
          </a:p>
          <a:p>
            <a:pPr lvl="1"/>
            <a:r>
              <a:rPr lang="en-US" sz="3200" dirty="0" smtClean="0"/>
              <a:t>Specialization 2: SSL enabled (secure) message passing</a:t>
            </a:r>
            <a:endParaRPr lang="en-US" sz="3200" dirty="0"/>
          </a:p>
          <a:p>
            <a:pPr lvl="2"/>
            <a:r>
              <a:rPr lang="en-US" sz="2400" dirty="0" smtClean="0"/>
              <a:t>Security: based PKI (Public Key Infrastructure)</a:t>
            </a:r>
            <a:endParaRPr lang="en-US" sz="2400" dirty="0"/>
          </a:p>
          <a:p>
            <a:pPr lvl="1"/>
            <a:r>
              <a:rPr lang="en-US" sz="3200" dirty="0" smtClean="0"/>
              <a:t>Specialization 3:</a:t>
            </a:r>
            <a:r>
              <a:rPr lang="en-US" sz="3600" dirty="0" smtClean="0"/>
              <a:t> Emphasize recovery</a:t>
            </a:r>
          </a:p>
          <a:p>
            <a:pPr lvl="2"/>
            <a:r>
              <a:rPr lang="en-US" sz="2400" dirty="0" smtClean="0"/>
              <a:t>High reliability applications</a:t>
            </a:r>
          </a:p>
        </p:txBody>
      </p:sp>
    </p:spTree>
    <p:extLst>
      <p:ext uri="{BB962C8B-B14F-4D97-AF65-F5344CB8AC3E}">
        <p14:creationId xmlns:p14="http://schemas.microsoft.com/office/powerpoint/2010/main" val="402962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53130" y="858058"/>
            <a:ext cx="1366392" cy="10388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u="sng" dirty="0" smtClean="0"/>
              <a:t>Sender</a:t>
            </a:r>
          </a:p>
          <a:p>
            <a:pPr algn="ctr"/>
            <a:r>
              <a:rPr lang="en-US" sz="1400" i="1" dirty="0" smtClean="0"/>
              <a:t>Connect()</a:t>
            </a:r>
          </a:p>
          <a:p>
            <a:pPr algn="ctr"/>
            <a:r>
              <a:rPr lang="en-US" sz="1400" i="1" dirty="0" err="1" smtClean="0"/>
              <a:t>PostMessage</a:t>
            </a:r>
            <a:r>
              <a:rPr lang="en-US" sz="1400" i="1" dirty="0" smtClean="0"/>
              <a:t>()</a:t>
            </a:r>
          </a:p>
          <a:p>
            <a:pPr algn="ctr"/>
            <a:r>
              <a:rPr lang="en-US" sz="1400" i="1" dirty="0" err="1" smtClean="0"/>
              <a:t>GetMessage</a:t>
            </a:r>
            <a:r>
              <a:rPr lang="en-US" sz="1400" i="1" dirty="0" smtClean="0"/>
              <a:t>()</a:t>
            </a:r>
            <a:endParaRPr lang="en-US" sz="1400" i="1" dirty="0"/>
          </a:p>
        </p:txBody>
      </p:sp>
      <p:sp>
        <p:nvSpPr>
          <p:cNvPr id="5" name="Rectangle 4"/>
          <p:cNvSpPr/>
          <p:nvPr/>
        </p:nvSpPr>
        <p:spPr>
          <a:xfrm>
            <a:off x="8233734" y="846490"/>
            <a:ext cx="1016112" cy="85027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u="sng" dirty="0" smtClean="0"/>
              <a:t>Receiver</a:t>
            </a:r>
          </a:p>
          <a:p>
            <a:pPr algn="ctr"/>
            <a:r>
              <a:rPr lang="en-US" sz="1400" i="1" dirty="0" smtClean="0"/>
              <a:t>Listen()</a:t>
            </a:r>
            <a:endParaRPr lang="en-US" sz="1400" i="1" dirty="0"/>
          </a:p>
        </p:txBody>
      </p:sp>
      <p:sp>
        <p:nvSpPr>
          <p:cNvPr id="11" name="Rectangle 10"/>
          <p:cNvSpPr/>
          <p:nvPr/>
        </p:nvSpPr>
        <p:spPr>
          <a:xfrm>
            <a:off x="6201943" y="845250"/>
            <a:ext cx="1362048" cy="85027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u="sng" dirty="0" err="1" smtClean="0"/>
              <a:t>ClientHandler</a:t>
            </a:r>
            <a:endParaRPr lang="en-US" sz="1600" u="sng" dirty="0" smtClean="0"/>
          </a:p>
          <a:p>
            <a:pPr algn="ctr"/>
            <a:r>
              <a:rPr lang="en-US" sz="1400" i="1" dirty="0" err="1" smtClean="0"/>
              <a:t>PostMessage</a:t>
            </a:r>
            <a:r>
              <a:rPr lang="en-US" sz="1400" i="1" dirty="0" smtClean="0"/>
              <a:t>()</a:t>
            </a:r>
          </a:p>
          <a:p>
            <a:pPr algn="ctr"/>
            <a:r>
              <a:rPr lang="en-US" sz="1400" i="1" dirty="0" err="1" smtClean="0"/>
              <a:t>GetMessage</a:t>
            </a:r>
            <a:r>
              <a:rPr lang="en-US" sz="1400" i="1" dirty="0" smtClean="0"/>
              <a:t>()</a:t>
            </a:r>
          </a:p>
          <a:p>
            <a:pPr algn="ctr"/>
            <a:endParaRPr lang="en-US" sz="1600" dirty="0"/>
          </a:p>
        </p:txBody>
      </p:sp>
      <p:sp>
        <p:nvSpPr>
          <p:cNvPr id="33" name="Isosceles Triangle 32"/>
          <p:cNvSpPr/>
          <p:nvPr/>
        </p:nvSpPr>
        <p:spPr>
          <a:xfrm>
            <a:off x="1863271" y="2419390"/>
            <a:ext cx="565727" cy="34977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4" name="Straight Connector 33"/>
          <p:cNvCxnSpPr>
            <a:stCxn id="4" idx="2"/>
            <a:endCxn id="33" idx="0"/>
          </p:cNvCxnSpPr>
          <p:nvPr/>
        </p:nvCxnSpPr>
        <p:spPr>
          <a:xfrm>
            <a:off x="2136326" y="1896905"/>
            <a:ext cx="9809" cy="5224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3"/>
            <a:endCxn id="89" idx="0"/>
          </p:cNvCxnSpPr>
          <p:nvPr/>
        </p:nvCxnSpPr>
        <p:spPr>
          <a:xfrm>
            <a:off x="2146135" y="2769162"/>
            <a:ext cx="1" cy="4168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6055593" y="3228668"/>
            <a:ext cx="1662149" cy="65169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/>
              <a:t>Custom</a:t>
            </a:r>
          </a:p>
          <a:p>
            <a:pPr algn="ctr"/>
            <a:r>
              <a:rPr lang="en-US" sz="1600" i="1" dirty="0" err="1" smtClean="0"/>
              <a:t>ClientHandler</a:t>
            </a:r>
            <a:endParaRPr lang="en-US" sz="1600" i="1" dirty="0"/>
          </a:p>
        </p:txBody>
      </p:sp>
      <p:sp>
        <p:nvSpPr>
          <p:cNvPr id="86" name="Isosceles Triangle 85"/>
          <p:cNvSpPr/>
          <p:nvPr/>
        </p:nvSpPr>
        <p:spPr>
          <a:xfrm>
            <a:off x="6580912" y="2419390"/>
            <a:ext cx="604109" cy="38469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8" name="Straight Connector 87"/>
          <p:cNvCxnSpPr>
            <a:stCxn id="11" idx="2"/>
            <a:endCxn id="86" idx="0"/>
          </p:cNvCxnSpPr>
          <p:nvPr/>
        </p:nvCxnSpPr>
        <p:spPr>
          <a:xfrm>
            <a:off x="6882967" y="1695529"/>
            <a:ext cx="0" cy="7238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1408521" y="3186027"/>
            <a:ext cx="1475229" cy="67748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err="1"/>
              <a:t>CustomSender</a:t>
            </a:r>
            <a:endParaRPr lang="en-US" sz="1600" i="1" dirty="0"/>
          </a:p>
        </p:txBody>
      </p:sp>
      <p:cxnSp>
        <p:nvCxnSpPr>
          <p:cNvPr id="69" name="Straight Connector 68"/>
          <p:cNvCxnSpPr>
            <a:stCxn id="86" idx="3"/>
            <a:endCxn id="85" idx="0"/>
          </p:cNvCxnSpPr>
          <p:nvPr/>
        </p:nvCxnSpPr>
        <p:spPr>
          <a:xfrm>
            <a:off x="6882967" y="2804082"/>
            <a:ext cx="3701" cy="4245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Diamond 104"/>
          <p:cNvSpPr/>
          <p:nvPr/>
        </p:nvSpPr>
        <p:spPr>
          <a:xfrm rot="5400000">
            <a:off x="5872897" y="1338974"/>
            <a:ext cx="298049" cy="389760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4" name="Elbow Connector 83"/>
          <p:cNvCxnSpPr>
            <a:stCxn id="105" idx="2"/>
            <a:endCxn id="79" idx="3"/>
          </p:cNvCxnSpPr>
          <p:nvPr/>
        </p:nvCxnSpPr>
        <p:spPr>
          <a:xfrm rot="10800000" flipV="1">
            <a:off x="5098772" y="1533855"/>
            <a:ext cx="728270" cy="756624"/>
          </a:xfrm>
          <a:prstGeom prst="bentConnector3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5" idx="1"/>
            <a:endCxn id="11" idx="3"/>
          </p:cNvCxnSpPr>
          <p:nvPr/>
        </p:nvCxnSpPr>
        <p:spPr>
          <a:xfrm flipH="1" flipV="1">
            <a:off x="7563991" y="1270390"/>
            <a:ext cx="669743" cy="1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7958967" y="3228668"/>
            <a:ext cx="1565647" cy="65169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err="1"/>
              <a:t>CustomReceiver</a:t>
            </a:r>
            <a:endParaRPr lang="en-US" sz="16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026695" y="22833"/>
            <a:ext cx="9009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Base </a:t>
            </a:r>
            <a:r>
              <a:rPr lang="en-US" sz="3200" dirty="0" smtClean="0"/>
              <a:t>MPL framework   </a:t>
            </a:r>
            <a:endParaRPr lang="en-US" sz="3200" dirty="0"/>
          </a:p>
        </p:txBody>
      </p:sp>
      <p:sp>
        <p:nvSpPr>
          <p:cNvPr id="71" name="Rectangle 70"/>
          <p:cNvSpPr/>
          <p:nvPr/>
        </p:nvSpPr>
        <p:spPr>
          <a:xfrm>
            <a:off x="3647872" y="857903"/>
            <a:ext cx="1450901" cy="8249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BlockingQueue</a:t>
            </a:r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3647871" y="1904250"/>
            <a:ext cx="1450901" cy="77245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s</a:t>
            </a:r>
            <a:r>
              <a:rPr lang="en-US" sz="1600" dirty="0" err="1" smtClean="0"/>
              <a:t>td</a:t>
            </a:r>
            <a:r>
              <a:rPr lang="en-US" sz="1600" dirty="0" smtClean="0"/>
              <a:t>::thread</a:t>
            </a:r>
            <a:endParaRPr lang="en-US" sz="1600" dirty="0"/>
          </a:p>
        </p:txBody>
      </p:sp>
      <p:sp>
        <p:nvSpPr>
          <p:cNvPr id="66" name="Diamond 65"/>
          <p:cNvSpPr/>
          <p:nvPr/>
        </p:nvSpPr>
        <p:spPr>
          <a:xfrm rot="5400000">
            <a:off x="5872897" y="922609"/>
            <a:ext cx="298049" cy="389760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2" name="Diamond 91"/>
          <p:cNvSpPr/>
          <p:nvPr/>
        </p:nvSpPr>
        <p:spPr>
          <a:xfrm rot="5400000">
            <a:off x="2834127" y="918543"/>
            <a:ext cx="298049" cy="389760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3178032" y="1112809"/>
            <a:ext cx="469839" cy="6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Isosceles Triangle 112"/>
          <p:cNvSpPr/>
          <p:nvPr/>
        </p:nvSpPr>
        <p:spPr>
          <a:xfrm>
            <a:off x="8439735" y="2419390"/>
            <a:ext cx="604109" cy="38469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14" name="Straight Connector 113"/>
          <p:cNvCxnSpPr>
            <a:stCxn id="5" idx="2"/>
          </p:cNvCxnSpPr>
          <p:nvPr/>
        </p:nvCxnSpPr>
        <p:spPr>
          <a:xfrm>
            <a:off x="8741790" y="1696769"/>
            <a:ext cx="2" cy="7226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3" idx="3"/>
            <a:endCxn id="125" idx="0"/>
          </p:cNvCxnSpPr>
          <p:nvPr/>
        </p:nvCxnSpPr>
        <p:spPr>
          <a:xfrm>
            <a:off x="8741790" y="2804082"/>
            <a:ext cx="1" cy="4245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Diamond 126"/>
          <p:cNvSpPr/>
          <p:nvPr/>
        </p:nvSpPr>
        <p:spPr>
          <a:xfrm rot="5400000">
            <a:off x="2849752" y="1330170"/>
            <a:ext cx="298049" cy="389760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30" name="Elbow Connector 129"/>
          <p:cNvCxnSpPr>
            <a:stCxn id="127" idx="0"/>
            <a:endCxn id="79" idx="1"/>
          </p:cNvCxnSpPr>
          <p:nvPr/>
        </p:nvCxnSpPr>
        <p:spPr>
          <a:xfrm>
            <a:off x="3193657" y="1525051"/>
            <a:ext cx="454214" cy="7654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6" idx="2"/>
          </p:cNvCxnSpPr>
          <p:nvPr/>
        </p:nvCxnSpPr>
        <p:spPr>
          <a:xfrm flipH="1" flipV="1">
            <a:off x="5112729" y="1112809"/>
            <a:ext cx="714313" cy="46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21577" y="4186863"/>
            <a:ext cx="9610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TCP Client/Server Model…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Client-side and Server-side and not symmetric!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Client initiates, Server responds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Server listens, client connects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Notice </a:t>
            </a:r>
            <a:r>
              <a:rPr lang="en-US" sz="2400" i="1" dirty="0" smtClean="0"/>
              <a:t>Sender</a:t>
            </a:r>
            <a:r>
              <a:rPr lang="en-US" sz="2400" dirty="0" smtClean="0"/>
              <a:t> </a:t>
            </a:r>
            <a:r>
              <a:rPr lang="en-US" sz="2400" i="1" dirty="0" smtClean="0"/>
              <a:t>and </a:t>
            </a:r>
            <a:r>
              <a:rPr lang="en-US" sz="2400" i="1" dirty="0" err="1" smtClean="0"/>
              <a:t>ClientHandler</a:t>
            </a:r>
            <a:r>
              <a:rPr lang="en-US" sz="2400" i="1" dirty="0" smtClean="0"/>
              <a:t> aren’t much </a:t>
            </a:r>
            <a:r>
              <a:rPr lang="en-US" sz="2400" dirty="0" smtClean="0"/>
              <a:t>different! </a:t>
            </a:r>
          </a:p>
        </p:txBody>
      </p:sp>
    </p:spTree>
    <p:extLst>
      <p:ext uri="{BB962C8B-B14F-4D97-AF65-F5344CB8AC3E}">
        <p14:creationId xmlns:p14="http://schemas.microsoft.com/office/powerpoint/2010/main" val="36447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1064</Words>
  <Application>Microsoft Office PowerPoint</Application>
  <PresentationFormat>Widescreen</PresentationFormat>
  <Paragraphs>441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Office Theme</vt:lpstr>
      <vt:lpstr>Message Passing Layer (MPL) (ver. 1.0)</vt:lpstr>
      <vt:lpstr>Overview</vt:lpstr>
      <vt:lpstr>Basis</vt:lpstr>
      <vt:lpstr>MPL Concept:  Half Duplex (Unidirectional) Post/Get</vt:lpstr>
      <vt:lpstr>MPL Concept:  Half Duplex  (Unidirectional) Send/Receive</vt:lpstr>
      <vt:lpstr>MPL Concept:  Synchronous Full Duplex (Bidirectional)</vt:lpstr>
      <vt:lpstr>MPL Concept:  Asynchronous Full Duplex (Bidirectional)</vt:lpstr>
      <vt:lpstr>MPL Specializations  </vt:lpstr>
      <vt:lpstr>PowerPoint Presentation</vt:lpstr>
      <vt:lpstr>PowerPoint Presentation</vt:lpstr>
      <vt:lpstr>PowerPoint Presentation</vt:lpstr>
      <vt:lpstr>Applications:  Implementing Priority</vt:lpstr>
      <vt:lpstr>OS Scheduler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MPL (ver. 2.0)</dc:title>
  <dc:creator>Mike</dc:creator>
  <cp:lastModifiedBy>Mike</cp:lastModifiedBy>
  <cp:revision>47</cp:revision>
  <dcterms:created xsi:type="dcterms:W3CDTF">2015-04-05T17:25:48Z</dcterms:created>
  <dcterms:modified xsi:type="dcterms:W3CDTF">2015-04-28T02:15:27Z</dcterms:modified>
</cp:coreProperties>
</file>