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83" r:id="rId4"/>
    <p:sldId id="284" r:id="rId5"/>
    <p:sldId id="285" r:id="rId6"/>
    <p:sldId id="288" r:id="rId7"/>
    <p:sldId id="286" r:id="rId8"/>
    <p:sldId id="281" r:id="rId9"/>
    <p:sldId id="287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0B2B"/>
    <a:srgbClr val="F1EEDB"/>
    <a:srgbClr val="F2F0EA"/>
    <a:srgbClr val="5F071C"/>
    <a:srgbClr val="F2C400"/>
    <a:srgbClr val="660033"/>
    <a:srgbClr val="86796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9" d="100"/>
          <a:sy n="89" d="100"/>
        </p:scale>
        <p:origin x="17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5CA3018-1A6F-4A53-9227-4C152BE5B7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0E8E57B-C07A-4F87-BEF0-46335FC565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ABA81C9-296D-40D0-A5C4-DE8659EC1F2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E8AC9459-68BE-4114-91F6-00CB6D0292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28A92D8E-A9C5-485E-872F-09ADF43754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6C9DF89-DFD3-4A1C-B14E-0CD47B2775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C6603F-FCF8-4783-A717-98D1E4324D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1FE77E3-4958-45AA-A369-6239D8938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D2953C-AC4B-4441-9197-99D8EE9A7A1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1847EFB-BEF9-419F-B4C9-97E7FE5FD9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EE7D1D6-5D6F-43F2-AC81-558353996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F4F6530-7008-411D-B8F6-F4EE9EA25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5C8917-972E-4F0C-AD6E-1B6EDA66BF3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364D226-D65C-46D1-84A3-DC0D46EFFE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A87CF36-DE98-428C-86A8-F0CD2DA63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374987-D4CB-41CA-8D53-EACD0A8B8E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37046C-772E-4175-AB75-BA40736C40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7BDE42-B37D-4AC8-A5D7-1AFF3F05F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88799-2CC4-4613-A9D2-B1F92E227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11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F26A92-5768-49BB-83A6-F6A1E2B059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BE1CA6-D242-480C-981C-7CEFBDCD69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C3CB28-A643-4411-AE09-D2B33CEACD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465C5-52EB-41F1-A315-1F9BC0ADAB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92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301FCB-2F7C-43C7-B5EC-0F9AB2819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DF3B08-E6BA-40B2-BC4C-5F7622B6C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E90BD7-444C-405F-9629-651231CC26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88D9C-B4DF-4253-A14A-32358E6FF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13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3B616-37CA-4875-97A4-5C7AD2CEB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32EA29-91D3-49BA-8C9D-78F374CEE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67C3D4-BB84-4222-83F6-F1EF67FA8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0C9CE-84E6-454B-BB8A-D6566F7E9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2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202723-F668-4C84-9BE5-B77037045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26D52-8BF4-4E60-B424-E93F24E80C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8BBC13-EDB6-411D-BB14-29B5C4082F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ECAD7-CD66-4A69-97D9-9FB51ACBD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65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BDABBF-714F-4BC5-A08F-D915026C9C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E46A40-D16F-4462-AB8F-3DA6AD26C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29AB5E-6DFC-4AB8-BDC1-1108F991E8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1FB55-E1F1-40B6-AE90-3EC2DDFD1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61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4AD2445-54E2-4F9F-8B22-75C2101EA0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7BD24B-A861-4DEB-9E8A-7C3B83A33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68D7C07-22A4-4E53-B971-0836F4620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51FF2-8C79-4BE4-A91E-E647A01B6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3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6C450F-56D3-4CF3-BDB6-1E038E608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E62EE5-AB9A-4D1E-A2CB-8342DEF33F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EFE681-F3E5-46AD-9EBB-4C453F1896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E0835-89A3-45A1-81D4-AC077BA5B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44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C688D1-E230-4DC6-83B8-7EFAF9AB0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03184C-2468-4516-8A15-37A2F9073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B103FC-DFA7-4DFC-9D8E-4EF4FC22E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7D43F-FE3E-45A5-824E-DBDFE6C41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99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6EBAB2-0666-4ABE-A2CB-EF50D611FF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D1A22A-05FA-4520-BBCF-4A56409A6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C6CDBB-B4B2-484B-B0AC-186C47034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C825F-407A-42B3-A81F-503A59F0F4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6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9F63FC-EED7-461A-B0AA-F60DF405BA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2FD42-9659-4B4F-8B54-172DA640FE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950862-E671-4E0A-B111-101770484C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332D0-A3A9-4B06-9F46-F5282EDB94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38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7ECB68-515C-4D6F-AFDA-5282C2737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solidFill>
            <a:schemeClr val="tx2"/>
          </a:solidFill>
          <a:ln w="15875">
            <a:solidFill>
              <a:srgbClr val="6600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B1EAD4-ED1E-477E-A98D-7C05AAA0B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97DDFB-1FD3-46DE-B584-23BD378C6C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EE99B4-F0BD-4B3E-BDBE-30B14D38B1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F994FB-88BD-402C-B5E4-E2D1D3F4B9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660033"/>
                </a:solidFill>
              </a:defRPr>
            </a:lvl1pPr>
          </a:lstStyle>
          <a:p>
            <a:fld id="{0E5DE331-728A-437B-A6CA-7D7FC4AF6C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00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00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00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00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003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66003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66003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66003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6600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00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00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00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00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70A7EA5-AA32-4680-9338-3AB1E5F341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1371600"/>
            <a:ext cx="6477000" cy="2003425"/>
          </a:xfrm>
          <a:solidFill>
            <a:srgbClr val="660033"/>
          </a:solidFill>
          <a:ln>
            <a:solidFill>
              <a:srgbClr val="867960"/>
            </a:solidFill>
          </a:ln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rgbClr val="F1EEDB"/>
                </a:solidFill>
              </a:rPr>
              <a:t>Executable Specifications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680D47D-14C4-4B6D-904C-2BC50F4262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Jim Fawcett</a:t>
            </a:r>
          </a:p>
          <a:p>
            <a:pPr eaLnBrk="1" hangingPunct="1"/>
            <a:r>
              <a:rPr lang="en-US" altLang="en-US" sz="2400"/>
              <a:t>CSE687 – Object Oriented Design</a:t>
            </a:r>
          </a:p>
          <a:p>
            <a:pPr eaLnBrk="1" hangingPunct="1"/>
            <a:r>
              <a:rPr lang="en-US" altLang="en-US" sz="2400"/>
              <a:t>Copyright © 2009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EED5DC16-5F9F-4C11-8F60-637CEBFC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Software Development Process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3A300817-753F-4DF0-92BB-D67A64420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Decomposition in application space</a:t>
            </a:r>
          </a:p>
          <a:p>
            <a:pPr lvl="1" eaLnBrk="1" hangingPunct="1"/>
            <a:r>
              <a:rPr lang="en-US" altLang="en-US" sz="2000"/>
              <a:t>Understand customer requirements, needs</a:t>
            </a:r>
          </a:p>
          <a:p>
            <a:pPr lvl="1" eaLnBrk="1" hangingPunct="1"/>
            <a:r>
              <a:rPr lang="en-US" altLang="en-US" sz="2000"/>
              <a:t>Partition into application objects</a:t>
            </a:r>
          </a:p>
          <a:p>
            <a:pPr lvl="1" eaLnBrk="1" hangingPunct="1"/>
            <a:r>
              <a:rPr lang="en-US" altLang="en-US" sz="2000"/>
              <a:t>Develop user views</a:t>
            </a:r>
          </a:p>
          <a:p>
            <a:pPr lvl="1" eaLnBrk="1" hangingPunct="1"/>
            <a:r>
              <a:rPr lang="en-US" altLang="en-US" sz="2000"/>
              <a:t>Think about usability, esthetics, extensions, critical issues</a:t>
            </a:r>
            <a:br>
              <a:rPr lang="en-US" altLang="en-US" sz="2000"/>
            </a:br>
            <a:endParaRPr lang="en-US" altLang="en-US" sz="800"/>
          </a:p>
          <a:p>
            <a:pPr eaLnBrk="1" hangingPunct="1"/>
            <a:r>
              <a:rPr lang="en-US" altLang="en-US" sz="2400"/>
              <a:t>Recomposition in solution space</a:t>
            </a:r>
          </a:p>
          <a:p>
            <a:pPr lvl="1" eaLnBrk="1" hangingPunct="1"/>
            <a:r>
              <a:rPr lang="en-US" altLang="en-US" sz="2000"/>
              <a:t>Define and develop solution objects</a:t>
            </a:r>
          </a:p>
          <a:p>
            <a:pPr lvl="1" eaLnBrk="1" hangingPunct="1"/>
            <a:r>
              <a:rPr lang="en-US" altLang="en-US" sz="2000"/>
              <a:t>Aggregate and package</a:t>
            </a:r>
          </a:p>
          <a:p>
            <a:pPr lvl="1" eaLnBrk="1" hangingPunct="1"/>
            <a:r>
              <a:rPr lang="en-US" altLang="en-US" sz="2000"/>
              <a:t>Test behavior and packaging</a:t>
            </a:r>
          </a:p>
          <a:p>
            <a:pPr lvl="1" eaLnBrk="1" hangingPunct="1"/>
            <a:r>
              <a:rPr lang="en-US" altLang="en-US" sz="2000"/>
              <a:t>Think about simplicity, maintainability, performance </a:t>
            </a:r>
          </a:p>
        </p:txBody>
      </p:sp>
      <p:sp>
        <p:nvSpPr>
          <p:cNvPr id="3076" name="Slide Number Placeholder 3">
            <a:extLst>
              <a:ext uri="{FF2B5EF4-FFF2-40B4-BE49-F238E27FC236}">
                <a16:creationId xmlns:a16="http://schemas.microsoft.com/office/drawing/2014/main" id="{3769B06B-424C-41CA-AB87-3801B67F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B7DC9F-71DF-4382-B9B0-66865C420EFE}" type="slidenum">
              <a:rPr lang="en-US" altLang="en-US">
                <a:solidFill>
                  <a:srgbClr val="660033"/>
                </a:solidFill>
              </a:rPr>
              <a:pPr eaLnBrk="1" hangingPunct="1"/>
              <a:t>2</a:t>
            </a:fld>
            <a:endParaRPr lang="en-US" altLang="en-US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0DF2F4D-0DE8-42CF-B780-43E96AFB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Architecture and Detailed Design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7E454689-D9B6-47FF-9E1B-1CE7D8A04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System architecture can be loosely associated with the application space</a:t>
            </a:r>
          </a:p>
          <a:p>
            <a:pPr lvl="1" eaLnBrk="1" hangingPunct="1"/>
            <a:r>
              <a:rPr lang="en-US" altLang="en-US" sz="2400"/>
              <a:t>User interactions with the system</a:t>
            </a:r>
          </a:p>
          <a:p>
            <a:pPr lvl="1" eaLnBrk="1" hangingPunct="1"/>
            <a:r>
              <a:rPr lang="en-US" altLang="en-US" sz="2400"/>
              <a:t>Partitioning into subsystems and application objects</a:t>
            </a:r>
          </a:p>
          <a:p>
            <a:pPr lvl="1" eaLnBrk="1" hangingPunct="1"/>
            <a:r>
              <a:rPr lang="en-US" altLang="en-US" sz="2400"/>
              <a:t>Possible and planned extensions to delivered product</a:t>
            </a:r>
            <a:br>
              <a:rPr lang="en-US" altLang="en-US" sz="2400"/>
            </a:br>
            <a:endParaRPr lang="en-US" altLang="en-US" sz="800"/>
          </a:p>
          <a:p>
            <a:pPr eaLnBrk="1" hangingPunct="1"/>
            <a:r>
              <a:rPr lang="en-US" altLang="en-US" sz="2800"/>
              <a:t>Detailed design focuses on the solution space</a:t>
            </a:r>
          </a:p>
          <a:p>
            <a:pPr lvl="1" eaLnBrk="1" hangingPunct="1"/>
            <a:r>
              <a:rPr lang="en-US" altLang="en-US" sz="2400"/>
              <a:t>Building reusable objects</a:t>
            </a:r>
          </a:p>
          <a:p>
            <a:pPr lvl="1" eaLnBrk="1" hangingPunct="1"/>
            <a:r>
              <a:rPr lang="en-US" altLang="en-US" sz="2400"/>
              <a:t>Salvaging existing code</a:t>
            </a:r>
          </a:p>
          <a:p>
            <a:pPr lvl="1" eaLnBrk="1" hangingPunct="1"/>
            <a:r>
              <a:rPr lang="en-US" altLang="en-US" sz="2400"/>
              <a:t>Integration and testing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E1D82CE-CC91-4BA5-BD2D-5E7A2E73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F1CCD9-3F75-4248-81F8-B2B3B2B22CCB}" type="slidenum">
              <a:rPr lang="en-US" altLang="en-US">
                <a:solidFill>
                  <a:srgbClr val="660033"/>
                </a:solidFill>
              </a:rPr>
              <a:pPr eaLnBrk="1" hangingPunct="1"/>
              <a:t>3</a:t>
            </a:fld>
            <a:endParaRPr lang="en-US" altLang="en-US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6428AED-03E0-4ABF-BC77-4F6DD5AB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Specifications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7E7B86F9-AE9E-40F4-99CF-97A6C8557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Specifications describe:</a:t>
            </a:r>
          </a:p>
          <a:p>
            <a:pPr lvl="1" eaLnBrk="1" hangingPunct="1"/>
            <a:r>
              <a:rPr lang="en-US" altLang="en-US" sz="2400"/>
              <a:t>What will be built</a:t>
            </a:r>
          </a:p>
          <a:p>
            <a:pPr lvl="1" eaLnBrk="1" hangingPunct="1"/>
            <a:r>
              <a:rPr lang="en-US" altLang="en-US" sz="2400"/>
              <a:t>How the system and built parts behave</a:t>
            </a:r>
          </a:p>
          <a:p>
            <a:pPr lvl="1" eaLnBrk="1" hangingPunct="1"/>
            <a:r>
              <a:rPr lang="en-US" altLang="en-US" sz="2400" u="sng"/>
              <a:t>Not</a:t>
            </a:r>
            <a:r>
              <a:rPr lang="en-US" altLang="en-US" sz="2400"/>
              <a:t> how it is designed and </a:t>
            </a:r>
            <a:r>
              <a:rPr lang="en-US" altLang="en-US" sz="2400" u="sng"/>
              <a:t>not</a:t>
            </a:r>
            <a:r>
              <a:rPr lang="en-US" altLang="en-US" sz="2400"/>
              <a:t> how it is implemented</a:t>
            </a:r>
          </a:p>
          <a:p>
            <a:pPr lvl="1" eaLnBrk="1" hangingPunct="1"/>
            <a:r>
              <a:rPr lang="en-US" altLang="en-US" sz="2400"/>
              <a:t>Specifications are the only basis for testing</a:t>
            </a:r>
          </a:p>
          <a:p>
            <a:pPr eaLnBrk="1" hangingPunct="1"/>
            <a:r>
              <a:rPr lang="en-US" altLang="en-US" sz="2800"/>
              <a:t>Problem:</a:t>
            </a:r>
          </a:p>
          <a:p>
            <a:pPr lvl="1" eaLnBrk="1" hangingPunct="1"/>
            <a:r>
              <a:rPr lang="en-US" altLang="en-US" sz="2400"/>
              <a:t>We write specifications for the application space</a:t>
            </a:r>
          </a:p>
          <a:p>
            <a:pPr lvl="1" eaLnBrk="1" hangingPunct="1"/>
            <a:r>
              <a:rPr lang="en-US" altLang="en-US" sz="2400"/>
              <a:t>We don’t traditionally write specifications for the solution space</a:t>
            </a:r>
          </a:p>
          <a:p>
            <a:pPr lvl="1" eaLnBrk="1" hangingPunct="1"/>
            <a:r>
              <a:rPr lang="en-US" altLang="en-US" sz="2400"/>
              <a:t>So what is our basis for testing solutions?</a:t>
            </a: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7C7218F7-6EC6-430D-9422-2DB583FE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0688F8-A5F7-4B9F-A67A-B8FC9F366468}" type="slidenum">
              <a:rPr lang="en-US" altLang="en-US">
                <a:solidFill>
                  <a:srgbClr val="660033"/>
                </a:solidFill>
              </a:rPr>
              <a:pPr eaLnBrk="1" hangingPunct="1"/>
              <a:t>4</a:t>
            </a:fld>
            <a:endParaRPr lang="en-US" altLang="en-US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7C74E3F-AF22-498B-9267-ED2524E1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Executable Specifications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13CACD80-F8CB-4DDC-BCE4-F7D06FD9A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An </a:t>
            </a:r>
            <a:r>
              <a:rPr lang="en-US" altLang="en-US" sz="2400" b="1"/>
              <a:t>executable specification </a:t>
            </a:r>
            <a:r>
              <a:rPr lang="en-US" altLang="en-US" sz="2400"/>
              <a:t>is </a:t>
            </a:r>
            <a:r>
              <a:rPr lang="en-US" altLang="en-US" sz="2000"/>
              <a:t>code for a test driver</a:t>
            </a:r>
          </a:p>
          <a:p>
            <a:pPr lvl="1" eaLnBrk="1" hangingPunct="1"/>
            <a:r>
              <a:rPr lang="en-US" altLang="en-US" sz="2000"/>
              <a:t>Prologue that describes, in comments:</a:t>
            </a:r>
          </a:p>
          <a:p>
            <a:pPr lvl="2" eaLnBrk="1" hangingPunct="1"/>
            <a:r>
              <a:rPr lang="en-US" altLang="en-US" sz="1800"/>
              <a:t>Designer, platform, and project</a:t>
            </a:r>
          </a:p>
          <a:p>
            <a:pPr lvl="2" eaLnBrk="1" hangingPunct="1"/>
            <a:r>
              <a:rPr lang="en-US" altLang="en-US" sz="1800"/>
              <a:t>Tested code, e.g., versioned file names</a:t>
            </a:r>
          </a:p>
          <a:p>
            <a:pPr lvl="2" eaLnBrk="1" hangingPunct="1"/>
            <a:r>
              <a:rPr lang="en-US" altLang="en-US" sz="1800"/>
              <a:t>Test description</a:t>
            </a:r>
          </a:p>
          <a:p>
            <a:pPr lvl="3" eaLnBrk="1" hangingPunct="1"/>
            <a:r>
              <a:rPr lang="en-US" altLang="en-US" sz="1600"/>
              <a:t>Name, build process</a:t>
            </a:r>
          </a:p>
          <a:p>
            <a:pPr lvl="3" eaLnBrk="1" hangingPunct="1"/>
            <a:r>
              <a:rPr lang="en-US" altLang="en-US" sz="1600"/>
              <a:t>Expected behavior, and performance</a:t>
            </a:r>
          </a:p>
          <a:p>
            <a:pPr lvl="2" eaLnBrk="1" hangingPunct="1"/>
            <a:r>
              <a:rPr lang="en-US" altLang="en-US" sz="1800"/>
              <a:t>Test procedure</a:t>
            </a:r>
          </a:p>
          <a:p>
            <a:pPr lvl="3" eaLnBrk="1" hangingPunct="1"/>
            <a:r>
              <a:rPr lang="en-US" altLang="en-US" sz="1600"/>
              <a:t>Steps the driver will execute and expected results – essentially pseudocode </a:t>
            </a:r>
          </a:p>
          <a:p>
            <a:pPr lvl="1" eaLnBrk="1" hangingPunct="1"/>
            <a:r>
              <a:rPr lang="en-US" altLang="en-US" sz="2400"/>
              <a:t>A main function and possibly other functions that implement the test procedure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6B4BB42E-5D02-4371-8D63-431AAE15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D9C02F-E95B-4D61-ACCE-12F3D1971AF7}" type="slidenum">
              <a:rPr lang="en-US" altLang="en-US">
                <a:solidFill>
                  <a:srgbClr val="660033"/>
                </a:solidFill>
              </a:rPr>
              <a:pPr eaLnBrk="1" hangingPunct="1"/>
              <a:t>5</a:t>
            </a:fld>
            <a:endParaRPr lang="en-US" altLang="en-US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3544B7-EF4A-4C1C-8C1D-34DC82CE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87C8-FC7E-4885-9804-2F82C6E92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Interface defines contracts for:</a:t>
            </a:r>
          </a:p>
          <a:p>
            <a:pPr lvl="1">
              <a:defRPr/>
            </a:pPr>
            <a:r>
              <a:rPr lang="en-US" sz="2400" dirty="0"/>
              <a:t>Logging specification</a:t>
            </a:r>
          </a:p>
          <a:p>
            <a:pPr lvl="1">
              <a:defRPr/>
            </a:pPr>
            <a:r>
              <a:rPr lang="en-US" sz="2400" dirty="0"/>
              <a:t>Test execution</a:t>
            </a:r>
            <a:br>
              <a:rPr lang="en-US" sz="2400" dirty="0"/>
            </a:br>
            <a:endParaRPr lang="en-US" sz="800" dirty="0"/>
          </a:p>
          <a:p>
            <a:pPr>
              <a:defRPr/>
            </a:pPr>
            <a:r>
              <a:rPr lang="en-US" sz="2800" dirty="0"/>
              <a:t>Executable Specification Implements interface</a:t>
            </a:r>
          </a:p>
          <a:p>
            <a:pPr lvl="1">
              <a:defRPr/>
            </a:pPr>
            <a:r>
              <a:rPr lang="en-US" sz="2400" dirty="0"/>
              <a:t>Holds specification text as an embedded resource</a:t>
            </a:r>
          </a:p>
          <a:p>
            <a:pPr lvl="1">
              <a:defRPr/>
            </a:pPr>
            <a:r>
              <a:rPr lang="en-US" sz="2400" dirty="0"/>
              <a:t>Uses logger and test vector generator to implement test</a:t>
            </a:r>
            <a:br>
              <a:rPr lang="en-US" sz="2400" dirty="0"/>
            </a:br>
            <a:endParaRPr lang="en-US" sz="800" dirty="0"/>
          </a:p>
          <a:p>
            <a:pPr marL="342900" lvl="1" indent="-342900">
              <a:buFontTx/>
              <a:buChar char="•"/>
              <a:defRPr/>
            </a:pPr>
            <a:r>
              <a:rPr lang="en-US" dirty="0"/>
              <a:t>Each test is packaged as a DLL for test execution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031B2B4-D5C0-46BD-9A3A-81507B201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A47FC7-A871-47A8-A946-431E303CFD9E}" type="slidenum">
              <a:rPr lang="en-US" altLang="en-US">
                <a:solidFill>
                  <a:srgbClr val="660033"/>
                </a:solidFill>
              </a:rPr>
              <a:pPr eaLnBrk="1" hangingPunct="1"/>
              <a:t>6</a:t>
            </a:fld>
            <a:endParaRPr lang="en-US" altLang="en-US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1A81848-DC78-43E3-8DCC-BC617F2EA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600"/>
              <a:t>Incremental System Development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66742A1-FE8A-4916-8B12-3767C91E8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 sz="2000"/>
              <a:t>Architecture</a:t>
            </a:r>
          </a:p>
          <a:p>
            <a:pPr lvl="1" eaLnBrk="1" hangingPunct="1"/>
            <a:r>
              <a:rPr lang="en-US" altLang="en-US" sz="1800"/>
              <a:t>Define application subsystems and objects</a:t>
            </a:r>
          </a:p>
          <a:p>
            <a:pPr lvl="1" eaLnBrk="1" hangingPunct="1"/>
            <a:r>
              <a:rPr lang="en-US" altLang="en-US" sz="1800"/>
              <a:t>Write executable test descriptions as a semi-formal specification (only spec we will use)</a:t>
            </a:r>
          </a:p>
          <a:p>
            <a:pPr eaLnBrk="1" hangingPunct="1"/>
            <a:r>
              <a:rPr lang="en-US" altLang="en-US" sz="2000"/>
              <a:t>Detailed Design </a:t>
            </a:r>
          </a:p>
          <a:p>
            <a:pPr lvl="1" eaLnBrk="1" hangingPunct="1"/>
            <a:r>
              <a:rPr lang="en-US" altLang="en-US" sz="1800"/>
              <a:t>Define solution side objects</a:t>
            </a:r>
          </a:p>
          <a:p>
            <a:pPr lvl="1" eaLnBrk="1" hangingPunct="1"/>
            <a:r>
              <a:rPr lang="en-US" altLang="en-US" sz="1800"/>
              <a:t>Write executable test descriptions, e.g., specification of solution</a:t>
            </a:r>
          </a:p>
          <a:p>
            <a:pPr lvl="1" eaLnBrk="1" hangingPunct="1"/>
            <a:r>
              <a:rPr lang="en-US" altLang="en-US" sz="1800"/>
              <a:t>Write solution-side production code and complete executable specifications concurrently</a:t>
            </a:r>
          </a:p>
          <a:p>
            <a:pPr lvl="1" eaLnBrk="1" hangingPunct="1"/>
            <a:r>
              <a:rPr lang="en-US" altLang="en-US" sz="1800"/>
              <a:t>Test solutions and iterate</a:t>
            </a:r>
          </a:p>
          <a:p>
            <a:pPr eaLnBrk="1" hangingPunct="1"/>
            <a:r>
              <a:rPr lang="en-US" altLang="en-US" sz="2000"/>
              <a:t>System Test</a:t>
            </a:r>
          </a:p>
          <a:p>
            <a:pPr lvl="1" eaLnBrk="1" hangingPunct="1"/>
            <a:r>
              <a:rPr lang="en-US" altLang="en-US" sz="1800"/>
              <a:t>Write application-side production code and complete executable specifications concurrently</a:t>
            </a:r>
          </a:p>
          <a:p>
            <a:pPr lvl="1" eaLnBrk="1" hangingPunct="1"/>
            <a:r>
              <a:rPr lang="en-US" altLang="en-US" sz="1800"/>
              <a:t>Test applications and iterate</a:t>
            </a:r>
          </a:p>
          <a:p>
            <a:pPr lvl="1" eaLnBrk="1" hangingPunct="1"/>
            <a:endParaRPr lang="en-US" altLang="en-US" sz="180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34C8EDE8-D00F-41BB-9384-128507E4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AF7D8D-9A75-4582-A1B5-F2F19A1E366B}" type="slidenum">
              <a:rPr lang="en-US" altLang="en-US">
                <a:solidFill>
                  <a:srgbClr val="660033"/>
                </a:solidFill>
              </a:rPr>
              <a:pPr eaLnBrk="1" hangingPunct="1"/>
              <a:t>7</a:t>
            </a:fld>
            <a:endParaRPr lang="en-US" altLang="en-US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6C76110B-55F2-4E95-BD40-78D9DB8D9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3A1442-99C9-466F-928E-6464C231D9BB}" type="slidenum">
              <a:rPr lang="en-US" altLang="en-US">
                <a:solidFill>
                  <a:srgbClr val="660033"/>
                </a:solidFill>
              </a:rPr>
              <a:pPr eaLnBrk="1" hangingPunct="1"/>
              <a:t>8</a:t>
            </a:fld>
            <a:endParaRPr lang="en-US" altLang="en-US">
              <a:solidFill>
                <a:srgbClr val="660033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BB7220C-9907-4B2D-87D0-02AD6249E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/>
              <a:t>Tools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297E799-F30B-4EE5-9BD1-7CCA4DBC1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/>
              <a:t>Test harness for running automated tests</a:t>
            </a:r>
          </a:p>
          <a:p>
            <a:pPr lvl="1" eaLnBrk="1" hangingPunct="1"/>
            <a:r>
              <a:rPr lang="en-US" altLang="en-US" sz="2000"/>
              <a:t>Test vector generator delivers inputs that drive tests</a:t>
            </a:r>
          </a:p>
          <a:p>
            <a:pPr lvl="1" eaLnBrk="1" hangingPunct="1"/>
            <a:r>
              <a:rPr lang="en-US" altLang="en-US" sz="2000"/>
              <a:t>Executor loads and executes test libraries (DLLs)</a:t>
            </a:r>
          </a:p>
          <a:p>
            <a:pPr lvl="1" eaLnBrk="1" hangingPunct="1"/>
            <a:r>
              <a:rPr lang="en-US" altLang="en-US" sz="2000"/>
              <a:t>Logger records results and supports queries</a:t>
            </a:r>
            <a:br>
              <a:rPr lang="en-US" altLang="en-US" sz="2000"/>
            </a:br>
            <a:endParaRPr lang="en-US" altLang="en-US" sz="700"/>
          </a:p>
          <a:p>
            <a:pPr eaLnBrk="1" hangingPunct="1"/>
            <a:r>
              <a:rPr lang="en-US" altLang="en-US" sz="2400"/>
              <a:t>Test specification parser</a:t>
            </a:r>
          </a:p>
          <a:p>
            <a:pPr lvl="1" eaLnBrk="1" hangingPunct="1"/>
            <a:r>
              <a:rPr lang="en-US" altLang="en-US" sz="2000"/>
              <a:t>Extracts readable test description for specification document</a:t>
            </a:r>
          </a:p>
          <a:p>
            <a:pPr lvl="1" eaLnBrk="1" hangingPunct="1"/>
            <a:r>
              <a:rPr lang="en-US" altLang="en-US" sz="2000"/>
              <a:t>Extracts names of classes (with help of static analyzer), objects, and descriptions of behavior for design document</a:t>
            </a:r>
          </a:p>
          <a:p>
            <a:pPr lvl="1" eaLnBrk="1" hangingPunct="1"/>
            <a:r>
              <a:rPr lang="en-US" altLang="en-US" sz="2000"/>
              <a:t>Extracts test description, procedure and logger results for test document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2C0B08C-A75A-4712-B7E1-3AC60AB6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Conclusions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8138207-851F-4D14-BE39-AB2A90203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Executable specifications</a:t>
            </a:r>
          </a:p>
          <a:p>
            <a:pPr lvl="1" eaLnBrk="1" hangingPunct="1"/>
            <a:r>
              <a:rPr lang="en-US" altLang="en-US"/>
              <a:t>Support specification-driven development</a:t>
            </a:r>
          </a:p>
          <a:p>
            <a:pPr lvl="2" eaLnBrk="1" hangingPunct="1"/>
            <a:r>
              <a:rPr lang="en-US" altLang="en-US"/>
              <a:t>Support for both application and solution domains</a:t>
            </a:r>
          </a:p>
          <a:p>
            <a:pPr lvl="1" eaLnBrk="1" hangingPunct="1"/>
            <a:r>
              <a:rPr lang="en-US" altLang="en-US"/>
              <a:t>Are compatible with Test-Driven development</a:t>
            </a:r>
          </a:p>
          <a:p>
            <a:pPr lvl="1" eaLnBrk="1" hangingPunct="1"/>
            <a:r>
              <a:rPr lang="en-US" altLang="en-US"/>
              <a:t>Are compatible with continuous integration</a:t>
            </a:r>
          </a:p>
          <a:p>
            <a:pPr lvl="2" eaLnBrk="1" hangingPunct="1"/>
            <a:r>
              <a:rPr lang="en-US" altLang="en-US"/>
              <a:t>automated daily tests</a:t>
            </a:r>
          </a:p>
          <a:p>
            <a:pPr lvl="2" eaLnBrk="1" hangingPunct="1"/>
            <a:r>
              <a:rPr lang="en-US" altLang="en-US"/>
              <a:t>longer cycle regression testing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127E944-EAF3-4544-AB3A-E7638D77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625FA7-335A-4C7C-9928-BCF6B77345A6}" type="slidenum">
              <a:rPr lang="en-US" altLang="en-US">
                <a:solidFill>
                  <a:srgbClr val="660033"/>
                </a:solidFill>
              </a:rPr>
              <a:pPr eaLnBrk="1" hangingPunct="1"/>
              <a:t>9</a:t>
            </a:fld>
            <a:endParaRPr lang="en-US" altLang="en-US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353</Words>
  <Application>Microsoft Office PowerPoint</Application>
  <PresentationFormat>On-screen Show (4:3)</PresentationFormat>
  <Paragraphs>92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Executable Specifications</vt:lpstr>
      <vt:lpstr>Software Development Process</vt:lpstr>
      <vt:lpstr>Architecture and Detailed Design</vt:lpstr>
      <vt:lpstr>Specifications</vt:lpstr>
      <vt:lpstr>Executable Specifications</vt:lpstr>
      <vt:lpstr>Implementation</vt:lpstr>
      <vt:lpstr>Incremental System Development</vt:lpstr>
      <vt:lpstr>Tools</vt:lpstr>
      <vt:lpstr>Conclusions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Templates</dc:title>
  <dc:creator>Jim Fawcett</dc:creator>
  <cp:lastModifiedBy>James Fawcett</cp:lastModifiedBy>
  <cp:revision>30</cp:revision>
  <dcterms:created xsi:type="dcterms:W3CDTF">2007-02-03T20:59:17Z</dcterms:created>
  <dcterms:modified xsi:type="dcterms:W3CDTF">2018-11-23T11:19:58Z</dcterms:modified>
</cp:coreProperties>
</file>