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32"/>
  </p:notesMasterIdLst>
  <p:handoutMasterIdLst>
    <p:handoutMasterId r:id="rId33"/>
  </p:handoutMasterIdLst>
  <p:sldIdLst>
    <p:sldId id="256" r:id="rId2"/>
    <p:sldId id="290" r:id="rId3"/>
    <p:sldId id="257" r:id="rId4"/>
    <p:sldId id="258" r:id="rId5"/>
    <p:sldId id="288" r:id="rId6"/>
    <p:sldId id="289" r:id="rId7"/>
    <p:sldId id="263" r:id="rId8"/>
    <p:sldId id="264" r:id="rId9"/>
    <p:sldId id="265" r:id="rId10"/>
    <p:sldId id="266" r:id="rId11"/>
    <p:sldId id="267" r:id="rId12"/>
    <p:sldId id="268" r:id="rId13"/>
    <p:sldId id="269" r:id="rId14"/>
    <p:sldId id="276" r:id="rId15"/>
    <p:sldId id="286" r:id="rId16"/>
    <p:sldId id="287" r:id="rId17"/>
    <p:sldId id="275" r:id="rId18"/>
    <p:sldId id="261" r:id="rId19"/>
    <p:sldId id="293" r:id="rId20"/>
    <p:sldId id="277" r:id="rId21"/>
    <p:sldId id="278" r:id="rId22"/>
    <p:sldId id="279" r:id="rId23"/>
    <p:sldId id="280" r:id="rId24"/>
    <p:sldId id="281" r:id="rId25"/>
    <p:sldId id="282" r:id="rId26"/>
    <p:sldId id="292" r:id="rId27"/>
    <p:sldId id="271" r:id="rId28"/>
    <p:sldId id="270" r:id="rId29"/>
    <p:sldId id="274" r:id="rId30"/>
    <p:sldId id="291" r:id="rId31"/>
  </p:sldIdLst>
  <p:sldSz cx="7954963" cy="10240963"/>
  <p:notesSz cx="9144000" cy="6858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226">
          <p15:clr>
            <a:srgbClr val="A4A3A4"/>
          </p15:clr>
        </p15:guide>
        <p15:guide id="2" pos="25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FEF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71" autoAdjust="0"/>
    <p:restoredTop sz="94681" autoAdjust="0"/>
  </p:normalViewPr>
  <p:slideViewPr>
    <p:cSldViewPr>
      <p:cViewPr varScale="1">
        <p:scale>
          <a:sx n="56" d="100"/>
          <a:sy n="56" d="100"/>
        </p:scale>
        <p:origin x="1722" y="96"/>
      </p:cViewPr>
      <p:guideLst>
        <p:guide orient="horz" pos="3226"/>
        <p:guide pos="250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F807C5E-E944-40B2-AFA3-56BD0F12B042}"/>
              </a:ext>
            </a:extLst>
          </p:cNvPr>
          <p:cNvSpPr>
            <a:spLocks noChangeArrowheads="1"/>
          </p:cNvSpPr>
          <p:nvPr/>
        </p:nvSpPr>
        <p:spPr bwMode="auto">
          <a:xfrm>
            <a:off x="4194175" y="6521450"/>
            <a:ext cx="757238"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defTabSz="868363">
              <a:defRPr sz="2400">
                <a:solidFill>
                  <a:schemeClr val="tx1"/>
                </a:solidFill>
                <a:latin typeface="Times New Roman" panose="02020603050405020304" pitchFamily="18" charset="0"/>
              </a:defRPr>
            </a:lvl1pPr>
            <a:lvl2pPr marL="434975" defTabSz="868363">
              <a:defRPr sz="2400">
                <a:solidFill>
                  <a:schemeClr val="tx1"/>
                </a:solidFill>
                <a:latin typeface="Times New Roman" panose="02020603050405020304" pitchFamily="18" charset="0"/>
              </a:defRPr>
            </a:lvl2pPr>
            <a:lvl3pPr marL="868363" defTabSz="868363">
              <a:defRPr sz="2400">
                <a:solidFill>
                  <a:schemeClr val="tx1"/>
                </a:solidFill>
                <a:latin typeface="Times New Roman" panose="02020603050405020304" pitchFamily="18" charset="0"/>
              </a:defRPr>
            </a:lvl3pPr>
            <a:lvl4pPr marL="1303338" defTabSz="868363">
              <a:defRPr sz="2400">
                <a:solidFill>
                  <a:schemeClr val="tx1"/>
                </a:solidFill>
                <a:latin typeface="Times New Roman" panose="02020603050405020304" pitchFamily="18" charset="0"/>
              </a:defRPr>
            </a:lvl4pPr>
            <a:lvl5pPr marL="1736725" defTabSz="868363">
              <a:defRPr sz="2400">
                <a:solidFill>
                  <a:schemeClr val="tx1"/>
                </a:solidFill>
                <a:latin typeface="Times New Roman" panose="02020603050405020304" pitchFamily="18" charset="0"/>
              </a:defRPr>
            </a:lvl5pPr>
            <a:lvl6pPr marL="2193925" defTabSz="868363" eaLnBrk="0" fontAlgn="base" hangingPunct="0">
              <a:spcBef>
                <a:spcPct val="0"/>
              </a:spcBef>
              <a:spcAft>
                <a:spcPct val="0"/>
              </a:spcAft>
              <a:defRPr sz="2400">
                <a:solidFill>
                  <a:schemeClr val="tx1"/>
                </a:solidFill>
                <a:latin typeface="Times New Roman" panose="02020603050405020304" pitchFamily="18" charset="0"/>
              </a:defRPr>
            </a:lvl6pPr>
            <a:lvl7pPr marL="2651125" defTabSz="868363" eaLnBrk="0" fontAlgn="base" hangingPunct="0">
              <a:spcBef>
                <a:spcPct val="0"/>
              </a:spcBef>
              <a:spcAft>
                <a:spcPct val="0"/>
              </a:spcAft>
              <a:defRPr sz="2400">
                <a:solidFill>
                  <a:schemeClr val="tx1"/>
                </a:solidFill>
                <a:latin typeface="Times New Roman" panose="02020603050405020304" pitchFamily="18" charset="0"/>
              </a:defRPr>
            </a:lvl7pPr>
            <a:lvl8pPr marL="3108325" defTabSz="868363" eaLnBrk="0" fontAlgn="base" hangingPunct="0">
              <a:spcBef>
                <a:spcPct val="0"/>
              </a:spcBef>
              <a:spcAft>
                <a:spcPct val="0"/>
              </a:spcAft>
              <a:defRPr sz="2400">
                <a:solidFill>
                  <a:schemeClr val="tx1"/>
                </a:solidFill>
                <a:latin typeface="Times New Roman" panose="02020603050405020304" pitchFamily="18" charset="0"/>
              </a:defRPr>
            </a:lvl8pPr>
            <a:lvl9pPr marL="3565525" defTabSz="868363" eaLnBrk="0" fontAlgn="base" hangingPunct="0">
              <a:spcBef>
                <a:spcPct val="0"/>
              </a:spcBef>
              <a:spcAft>
                <a:spcPct val="0"/>
              </a:spcAft>
              <a:defRPr sz="2400">
                <a:solidFill>
                  <a:schemeClr val="tx1"/>
                </a:solidFill>
                <a:latin typeface="Times New Roman" panose="02020603050405020304" pitchFamily="18" charset="0"/>
              </a:defRPr>
            </a:lvl9pPr>
          </a:lstStyle>
          <a:p>
            <a:pPr algn="ctr">
              <a:lnSpc>
                <a:spcPct val="90000"/>
              </a:lnSpc>
            </a:pPr>
            <a:r>
              <a:rPr lang="en-US" altLang="en-US" sz="1200">
                <a:latin typeface="Arial" panose="020B0604020202020204" pitchFamily="34" charset="0"/>
              </a:rPr>
              <a:t>Page </a:t>
            </a:r>
            <a:fld id="{AD92B5CA-FCC4-49EC-97E3-A4F461860785}" type="slidenum">
              <a:rPr lang="en-US" altLang="en-US" sz="1200">
                <a:latin typeface="Arial" panose="020B0604020202020204" pitchFamily="34" charset="0"/>
              </a:rPr>
              <a:pPr algn="ctr">
                <a:lnSpc>
                  <a:spcPct val="90000"/>
                </a:lnSpc>
              </a:pPr>
              <a:t>‹#›</a:t>
            </a:fld>
            <a:endParaRPr lang="en-US" altLang="en-US" sz="1200">
              <a:latin typeface="Arial" panose="020B0604020202020204" pitchFamily="34" charset="0"/>
            </a:endParaRPr>
          </a:p>
        </p:txBody>
      </p:sp>
      <p:sp>
        <p:nvSpPr>
          <p:cNvPr id="2051" name="Rectangle 3">
            <a:extLst>
              <a:ext uri="{FF2B5EF4-FFF2-40B4-BE49-F238E27FC236}">
                <a16:creationId xmlns:a16="http://schemas.microsoft.com/office/drawing/2014/main" id="{92FDF37D-DF28-412F-BAA6-BB8B869AE1CA}"/>
              </a:ext>
            </a:extLst>
          </p:cNvPr>
          <p:cNvSpPr>
            <a:spLocks noChangeArrowheads="1" noTextEdit="1"/>
          </p:cNvSpPr>
          <p:nvPr>
            <p:ph type="sldImg" idx="2"/>
          </p:nvPr>
        </p:nvSpPr>
        <p:spPr bwMode="auto">
          <a:xfrm>
            <a:off x="3575050" y="515938"/>
            <a:ext cx="1993900" cy="2568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Rectangle 4">
            <a:extLst>
              <a:ext uri="{FF2B5EF4-FFF2-40B4-BE49-F238E27FC236}">
                <a16:creationId xmlns:a16="http://schemas.microsoft.com/office/drawing/2014/main" id="{05F59887-1ED5-442A-B5FF-B37CD1642259}"/>
              </a:ext>
            </a:extLst>
          </p:cNvPr>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a:t>Body Text</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33A4-6CA0-4DC4-B5C7-973DB157F708}"/>
              </a:ext>
            </a:extLst>
          </p:cNvPr>
          <p:cNvSpPr>
            <a:spLocks noGrp="1"/>
          </p:cNvSpPr>
          <p:nvPr>
            <p:ph type="ctrTitle"/>
          </p:nvPr>
        </p:nvSpPr>
        <p:spPr>
          <a:xfrm>
            <a:off x="993775" y="1676400"/>
            <a:ext cx="5967413" cy="356552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17EB77-C95E-43E2-B664-AF15E44E3539}"/>
              </a:ext>
            </a:extLst>
          </p:cNvPr>
          <p:cNvSpPr>
            <a:spLocks noGrp="1"/>
          </p:cNvSpPr>
          <p:nvPr>
            <p:ph type="subTitle" idx="1"/>
          </p:nvPr>
        </p:nvSpPr>
        <p:spPr>
          <a:xfrm>
            <a:off x="993775" y="5378450"/>
            <a:ext cx="5967413" cy="24733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Footer Placeholder 3">
            <a:extLst>
              <a:ext uri="{FF2B5EF4-FFF2-40B4-BE49-F238E27FC236}">
                <a16:creationId xmlns:a16="http://schemas.microsoft.com/office/drawing/2014/main" id="{BC12419D-DA93-468D-BB75-1F5FA1E6A05F}"/>
              </a:ext>
            </a:extLst>
          </p:cNvPr>
          <p:cNvSpPr>
            <a:spLocks noGrp="1"/>
          </p:cNvSpPr>
          <p:nvPr>
            <p:ph type="ftr" sz="quarter" idx="10"/>
          </p:nvPr>
        </p:nvSpPr>
        <p:spPr/>
        <p:txBody>
          <a:bodyPr/>
          <a:lstStyle>
            <a:lvl1pPr>
              <a:defRPr/>
            </a:lvl1pPr>
          </a:lstStyle>
          <a:p>
            <a:r>
              <a:rPr lang="en-US" altLang="en-US"/>
              <a:t>Chapter 10 - Design Notes</a:t>
            </a:r>
          </a:p>
        </p:txBody>
      </p:sp>
      <p:sp>
        <p:nvSpPr>
          <p:cNvPr id="5" name="Slide Number Placeholder 4">
            <a:extLst>
              <a:ext uri="{FF2B5EF4-FFF2-40B4-BE49-F238E27FC236}">
                <a16:creationId xmlns:a16="http://schemas.microsoft.com/office/drawing/2014/main" id="{29C764B7-E8FA-4850-9086-DEF3987EECB9}"/>
              </a:ext>
            </a:extLst>
          </p:cNvPr>
          <p:cNvSpPr>
            <a:spLocks noGrp="1"/>
          </p:cNvSpPr>
          <p:nvPr>
            <p:ph type="sldNum" sz="quarter" idx="11"/>
          </p:nvPr>
        </p:nvSpPr>
        <p:spPr/>
        <p:txBody>
          <a:bodyPr/>
          <a:lstStyle>
            <a:lvl1pPr>
              <a:defRPr/>
            </a:lvl1pPr>
          </a:lstStyle>
          <a:p>
            <a:fld id="{35A4F892-27AF-4DF6-82C2-74612831CD19}" type="slidenum">
              <a:rPr lang="en-US" altLang="en-US"/>
              <a:pPr/>
              <a:t>‹#›</a:t>
            </a:fld>
            <a:endParaRPr lang="en-US" altLang="en-US"/>
          </a:p>
        </p:txBody>
      </p:sp>
    </p:spTree>
    <p:extLst>
      <p:ext uri="{BB962C8B-B14F-4D97-AF65-F5344CB8AC3E}">
        <p14:creationId xmlns:p14="http://schemas.microsoft.com/office/powerpoint/2010/main" val="72126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E0A73-0C94-4B71-82F4-DD17A8A4BE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DE4A0C-67F5-4471-B810-B3210C37FCB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40F2ECD1-5535-454C-B3FA-388338F90CD4}"/>
              </a:ext>
            </a:extLst>
          </p:cNvPr>
          <p:cNvSpPr>
            <a:spLocks noGrp="1"/>
          </p:cNvSpPr>
          <p:nvPr>
            <p:ph type="ftr" sz="quarter" idx="10"/>
          </p:nvPr>
        </p:nvSpPr>
        <p:spPr/>
        <p:txBody>
          <a:bodyPr/>
          <a:lstStyle>
            <a:lvl1pPr>
              <a:defRPr/>
            </a:lvl1pPr>
          </a:lstStyle>
          <a:p>
            <a:r>
              <a:rPr lang="en-US" altLang="en-US"/>
              <a:t>Chapter 10 - Design Notes</a:t>
            </a:r>
          </a:p>
        </p:txBody>
      </p:sp>
      <p:sp>
        <p:nvSpPr>
          <p:cNvPr id="5" name="Slide Number Placeholder 4">
            <a:extLst>
              <a:ext uri="{FF2B5EF4-FFF2-40B4-BE49-F238E27FC236}">
                <a16:creationId xmlns:a16="http://schemas.microsoft.com/office/drawing/2014/main" id="{DCBF0D65-450A-4F4F-8456-9E6C94418318}"/>
              </a:ext>
            </a:extLst>
          </p:cNvPr>
          <p:cNvSpPr>
            <a:spLocks noGrp="1"/>
          </p:cNvSpPr>
          <p:nvPr>
            <p:ph type="sldNum" sz="quarter" idx="11"/>
          </p:nvPr>
        </p:nvSpPr>
        <p:spPr/>
        <p:txBody>
          <a:bodyPr/>
          <a:lstStyle>
            <a:lvl1pPr>
              <a:defRPr/>
            </a:lvl1pPr>
          </a:lstStyle>
          <a:p>
            <a:fld id="{A494DD2C-F381-45FE-BD68-E21878A82185}" type="slidenum">
              <a:rPr lang="en-US" altLang="en-US"/>
              <a:pPr/>
              <a:t>‹#›</a:t>
            </a:fld>
            <a:endParaRPr lang="en-US" altLang="en-US"/>
          </a:p>
        </p:txBody>
      </p:sp>
    </p:spTree>
    <p:extLst>
      <p:ext uri="{BB962C8B-B14F-4D97-AF65-F5344CB8AC3E}">
        <p14:creationId xmlns:p14="http://schemas.microsoft.com/office/powerpoint/2010/main" val="42942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39D6E9-8DE3-4877-B790-8FDF4C0AFED5}"/>
              </a:ext>
            </a:extLst>
          </p:cNvPr>
          <p:cNvSpPr>
            <a:spLocks noGrp="1"/>
          </p:cNvSpPr>
          <p:nvPr>
            <p:ph type="title" orient="vert"/>
          </p:nvPr>
        </p:nvSpPr>
        <p:spPr>
          <a:xfrm>
            <a:off x="5689600" y="341313"/>
            <a:ext cx="1697038" cy="87868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A8235A-2A8E-4682-8F1C-DA1D637666B5}"/>
              </a:ext>
            </a:extLst>
          </p:cNvPr>
          <p:cNvSpPr>
            <a:spLocks noGrp="1"/>
          </p:cNvSpPr>
          <p:nvPr>
            <p:ph type="body" orient="vert" idx="1"/>
          </p:nvPr>
        </p:nvSpPr>
        <p:spPr>
          <a:xfrm>
            <a:off x="596900" y="341313"/>
            <a:ext cx="4940300" cy="878681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B3A41306-6140-462A-94F6-0C4FCFFD70BB}"/>
              </a:ext>
            </a:extLst>
          </p:cNvPr>
          <p:cNvSpPr>
            <a:spLocks noGrp="1"/>
          </p:cNvSpPr>
          <p:nvPr>
            <p:ph type="ftr" sz="quarter" idx="10"/>
          </p:nvPr>
        </p:nvSpPr>
        <p:spPr/>
        <p:txBody>
          <a:bodyPr/>
          <a:lstStyle>
            <a:lvl1pPr>
              <a:defRPr/>
            </a:lvl1pPr>
          </a:lstStyle>
          <a:p>
            <a:r>
              <a:rPr lang="en-US" altLang="en-US"/>
              <a:t>Chapter 10 - Design Notes</a:t>
            </a:r>
          </a:p>
        </p:txBody>
      </p:sp>
      <p:sp>
        <p:nvSpPr>
          <p:cNvPr id="5" name="Slide Number Placeholder 4">
            <a:extLst>
              <a:ext uri="{FF2B5EF4-FFF2-40B4-BE49-F238E27FC236}">
                <a16:creationId xmlns:a16="http://schemas.microsoft.com/office/drawing/2014/main" id="{521699EB-4F4E-4BC8-8C3B-CDF5606D68D7}"/>
              </a:ext>
            </a:extLst>
          </p:cNvPr>
          <p:cNvSpPr>
            <a:spLocks noGrp="1"/>
          </p:cNvSpPr>
          <p:nvPr>
            <p:ph type="sldNum" sz="quarter" idx="11"/>
          </p:nvPr>
        </p:nvSpPr>
        <p:spPr/>
        <p:txBody>
          <a:bodyPr/>
          <a:lstStyle>
            <a:lvl1pPr>
              <a:defRPr/>
            </a:lvl1pPr>
          </a:lstStyle>
          <a:p>
            <a:fld id="{BBADA712-FDA7-4769-97A6-5285B7CAD0E9}" type="slidenum">
              <a:rPr lang="en-US" altLang="en-US"/>
              <a:pPr/>
              <a:t>‹#›</a:t>
            </a:fld>
            <a:endParaRPr lang="en-US" altLang="en-US"/>
          </a:p>
        </p:txBody>
      </p:sp>
    </p:spTree>
    <p:extLst>
      <p:ext uri="{BB962C8B-B14F-4D97-AF65-F5344CB8AC3E}">
        <p14:creationId xmlns:p14="http://schemas.microsoft.com/office/powerpoint/2010/main" val="1245005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299F0-ADC6-4DF2-BC0C-F4B5F80FA9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202EE6-2DA7-476C-852B-257135F3E0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45CDBB7D-3625-4FCD-A60A-7A59BC86DD73}"/>
              </a:ext>
            </a:extLst>
          </p:cNvPr>
          <p:cNvSpPr>
            <a:spLocks noGrp="1"/>
          </p:cNvSpPr>
          <p:nvPr>
            <p:ph type="ftr" sz="quarter" idx="10"/>
          </p:nvPr>
        </p:nvSpPr>
        <p:spPr/>
        <p:txBody>
          <a:bodyPr/>
          <a:lstStyle>
            <a:lvl1pPr>
              <a:defRPr/>
            </a:lvl1pPr>
          </a:lstStyle>
          <a:p>
            <a:r>
              <a:rPr lang="en-US" altLang="en-US"/>
              <a:t>Chapter 10 - Design Notes</a:t>
            </a:r>
          </a:p>
        </p:txBody>
      </p:sp>
      <p:sp>
        <p:nvSpPr>
          <p:cNvPr id="5" name="Slide Number Placeholder 4">
            <a:extLst>
              <a:ext uri="{FF2B5EF4-FFF2-40B4-BE49-F238E27FC236}">
                <a16:creationId xmlns:a16="http://schemas.microsoft.com/office/drawing/2014/main" id="{5DBF6B95-603D-4D00-B116-D194FAA782FC}"/>
              </a:ext>
            </a:extLst>
          </p:cNvPr>
          <p:cNvSpPr>
            <a:spLocks noGrp="1"/>
          </p:cNvSpPr>
          <p:nvPr>
            <p:ph type="sldNum" sz="quarter" idx="11"/>
          </p:nvPr>
        </p:nvSpPr>
        <p:spPr/>
        <p:txBody>
          <a:bodyPr/>
          <a:lstStyle>
            <a:lvl1pPr>
              <a:defRPr/>
            </a:lvl1pPr>
          </a:lstStyle>
          <a:p>
            <a:fld id="{72F3A30F-8F63-49AE-9631-A6918E209208}" type="slidenum">
              <a:rPr lang="en-US" altLang="en-US"/>
              <a:pPr/>
              <a:t>‹#›</a:t>
            </a:fld>
            <a:endParaRPr lang="en-US" altLang="en-US"/>
          </a:p>
        </p:txBody>
      </p:sp>
    </p:spTree>
    <p:extLst>
      <p:ext uri="{BB962C8B-B14F-4D97-AF65-F5344CB8AC3E}">
        <p14:creationId xmlns:p14="http://schemas.microsoft.com/office/powerpoint/2010/main" val="242159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522E2-0C7C-4231-B5DA-A3BAE5FB50D1}"/>
              </a:ext>
            </a:extLst>
          </p:cNvPr>
          <p:cNvSpPr>
            <a:spLocks noGrp="1"/>
          </p:cNvSpPr>
          <p:nvPr>
            <p:ph type="title"/>
          </p:nvPr>
        </p:nvSpPr>
        <p:spPr>
          <a:xfrm>
            <a:off x="542925" y="2552700"/>
            <a:ext cx="6861175" cy="42608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823F16-E2C0-4D78-9715-1985A5F0FA3A}"/>
              </a:ext>
            </a:extLst>
          </p:cNvPr>
          <p:cNvSpPr>
            <a:spLocks noGrp="1"/>
          </p:cNvSpPr>
          <p:nvPr>
            <p:ph type="body" idx="1"/>
          </p:nvPr>
        </p:nvSpPr>
        <p:spPr>
          <a:xfrm>
            <a:off x="542925" y="6853238"/>
            <a:ext cx="6861175" cy="2239962"/>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Footer Placeholder 3">
            <a:extLst>
              <a:ext uri="{FF2B5EF4-FFF2-40B4-BE49-F238E27FC236}">
                <a16:creationId xmlns:a16="http://schemas.microsoft.com/office/drawing/2014/main" id="{04521858-EED6-41B6-A2C1-32D09EB4D95A}"/>
              </a:ext>
            </a:extLst>
          </p:cNvPr>
          <p:cNvSpPr>
            <a:spLocks noGrp="1"/>
          </p:cNvSpPr>
          <p:nvPr>
            <p:ph type="ftr" sz="quarter" idx="10"/>
          </p:nvPr>
        </p:nvSpPr>
        <p:spPr/>
        <p:txBody>
          <a:bodyPr/>
          <a:lstStyle>
            <a:lvl1pPr>
              <a:defRPr/>
            </a:lvl1pPr>
          </a:lstStyle>
          <a:p>
            <a:r>
              <a:rPr lang="en-US" altLang="en-US"/>
              <a:t>Chapter 10 - Design Notes</a:t>
            </a:r>
          </a:p>
        </p:txBody>
      </p:sp>
      <p:sp>
        <p:nvSpPr>
          <p:cNvPr id="5" name="Slide Number Placeholder 4">
            <a:extLst>
              <a:ext uri="{FF2B5EF4-FFF2-40B4-BE49-F238E27FC236}">
                <a16:creationId xmlns:a16="http://schemas.microsoft.com/office/drawing/2014/main" id="{FA68348B-DE78-415B-BCCF-ADFE4ACADFD5}"/>
              </a:ext>
            </a:extLst>
          </p:cNvPr>
          <p:cNvSpPr>
            <a:spLocks noGrp="1"/>
          </p:cNvSpPr>
          <p:nvPr>
            <p:ph type="sldNum" sz="quarter" idx="11"/>
          </p:nvPr>
        </p:nvSpPr>
        <p:spPr/>
        <p:txBody>
          <a:bodyPr/>
          <a:lstStyle>
            <a:lvl1pPr>
              <a:defRPr/>
            </a:lvl1pPr>
          </a:lstStyle>
          <a:p>
            <a:fld id="{132448FF-FA6D-45DE-8737-7931218D8784}" type="slidenum">
              <a:rPr lang="en-US" altLang="en-US"/>
              <a:pPr/>
              <a:t>‹#›</a:t>
            </a:fld>
            <a:endParaRPr lang="en-US" altLang="en-US"/>
          </a:p>
        </p:txBody>
      </p:sp>
    </p:spTree>
    <p:extLst>
      <p:ext uri="{BB962C8B-B14F-4D97-AF65-F5344CB8AC3E}">
        <p14:creationId xmlns:p14="http://schemas.microsoft.com/office/powerpoint/2010/main" val="188490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458CA-6D56-4694-B890-55FEFF0A3E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59C5CF-2D6C-4D60-88C6-64FA814E86F8}"/>
              </a:ext>
            </a:extLst>
          </p:cNvPr>
          <p:cNvSpPr>
            <a:spLocks noGrp="1"/>
          </p:cNvSpPr>
          <p:nvPr>
            <p:ph sz="half" idx="1"/>
          </p:nvPr>
        </p:nvSpPr>
        <p:spPr>
          <a:xfrm>
            <a:off x="625475" y="2301875"/>
            <a:ext cx="3303588" cy="682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E262CBC-64EA-4360-B606-29E5F2C1DC80}"/>
              </a:ext>
            </a:extLst>
          </p:cNvPr>
          <p:cNvSpPr>
            <a:spLocks noGrp="1"/>
          </p:cNvSpPr>
          <p:nvPr>
            <p:ph sz="half" idx="2"/>
          </p:nvPr>
        </p:nvSpPr>
        <p:spPr>
          <a:xfrm>
            <a:off x="4081463" y="2301875"/>
            <a:ext cx="3305175" cy="6826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46BB741-EF12-4670-8DBA-8AF3B6579134}"/>
              </a:ext>
            </a:extLst>
          </p:cNvPr>
          <p:cNvSpPr>
            <a:spLocks noGrp="1"/>
          </p:cNvSpPr>
          <p:nvPr>
            <p:ph type="ftr" sz="quarter" idx="10"/>
          </p:nvPr>
        </p:nvSpPr>
        <p:spPr/>
        <p:txBody>
          <a:bodyPr/>
          <a:lstStyle>
            <a:lvl1pPr>
              <a:defRPr/>
            </a:lvl1pPr>
          </a:lstStyle>
          <a:p>
            <a:r>
              <a:rPr lang="en-US" altLang="en-US"/>
              <a:t>Chapter 10 - Design Notes</a:t>
            </a:r>
          </a:p>
        </p:txBody>
      </p:sp>
      <p:sp>
        <p:nvSpPr>
          <p:cNvPr id="6" name="Slide Number Placeholder 5">
            <a:extLst>
              <a:ext uri="{FF2B5EF4-FFF2-40B4-BE49-F238E27FC236}">
                <a16:creationId xmlns:a16="http://schemas.microsoft.com/office/drawing/2014/main" id="{C93A0404-0375-4FFC-AD19-35E7C7A03D5F}"/>
              </a:ext>
            </a:extLst>
          </p:cNvPr>
          <p:cNvSpPr>
            <a:spLocks noGrp="1"/>
          </p:cNvSpPr>
          <p:nvPr>
            <p:ph type="sldNum" sz="quarter" idx="11"/>
          </p:nvPr>
        </p:nvSpPr>
        <p:spPr/>
        <p:txBody>
          <a:bodyPr/>
          <a:lstStyle>
            <a:lvl1pPr>
              <a:defRPr/>
            </a:lvl1pPr>
          </a:lstStyle>
          <a:p>
            <a:fld id="{FDA2FBBB-941C-41E7-A1DA-D6929B09C0D1}" type="slidenum">
              <a:rPr lang="en-US" altLang="en-US"/>
              <a:pPr/>
              <a:t>‹#›</a:t>
            </a:fld>
            <a:endParaRPr lang="en-US" altLang="en-US"/>
          </a:p>
        </p:txBody>
      </p:sp>
    </p:spTree>
    <p:extLst>
      <p:ext uri="{BB962C8B-B14F-4D97-AF65-F5344CB8AC3E}">
        <p14:creationId xmlns:p14="http://schemas.microsoft.com/office/powerpoint/2010/main" val="3531104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DFC78-865A-4E71-9E93-84A657C05CE1}"/>
              </a:ext>
            </a:extLst>
          </p:cNvPr>
          <p:cNvSpPr>
            <a:spLocks noGrp="1"/>
          </p:cNvSpPr>
          <p:nvPr>
            <p:ph type="title"/>
          </p:nvPr>
        </p:nvSpPr>
        <p:spPr>
          <a:xfrm>
            <a:off x="547688" y="544513"/>
            <a:ext cx="6861175" cy="1979612"/>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660D54-031A-412D-BA16-B45F39F7C8E8}"/>
              </a:ext>
            </a:extLst>
          </p:cNvPr>
          <p:cNvSpPr>
            <a:spLocks noGrp="1"/>
          </p:cNvSpPr>
          <p:nvPr>
            <p:ph type="body" idx="1"/>
          </p:nvPr>
        </p:nvSpPr>
        <p:spPr>
          <a:xfrm>
            <a:off x="547688" y="2509838"/>
            <a:ext cx="3365500" cy="12303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F37C990-F9A2-46CC-B950-70318E309C10}"/>
              </a:ext>
            </a:extLst>
          </p:cNvPr>
          <p:cNvSpPr>
            <a:spLocks noGrp="1"/>
          </p:cNvSpPr>
          <p:nvPr>
            <p:ph sz="half" idx="2"/>
          </p:nvPr>
        </p:nvSpPr>
        <p:spPr>
          <a:xfrm>
            <a:off x="547688" y="3740150"/>
            <a:ext cx="3365500" cy="5502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006926-1BBE-43BE-8B1A-A23C5FCEA1F5}"/>
              </a:ext>
            </a:extLst>
          </p:cNvPr>
          <p:cNvSpPr>
            <a:spLocks noGrp="1"/>
          </p:cNvSpPr>
          <p:nvPr>
            <p:ph type="body" sz="quarter" idx="3"/>
          </p:nvPr>
        </p:nvSpPr>
        <p:spPr>
          <a:xfrm>
            <a:off x="4027488" y="2509838"/>
            <a:ext cx="3381375" cy="12303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01D3E1-BC94-4315-AD38-954ACE30FE72}"/>
              </a:ext>
            </a:extLst>
          </p:cNvPr>
          <p:cNvSpPr>
            <a:spLocks noGrp="1"/>
          </p:cNvSpPr>
          <p:nvPr>
            <p:ph sz="quarter" idx="4"/>
          </p:nvPr>
        </p:nvSpPr>
        <p:spPr>
          <a:xfrm>
            <a:off x="4027488" y="3740150"/>
            <a:ext cx="3381375" cy="55022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2A6A0EA9-39A9-4059-B757-E6AB65936148}"/>
              </a:ext>
            </a:extLst>
          </p:cNvPr>
          <p:cNvSpPr>
            <a:spLocks noGrp="1"/>
          </p:cNvSpPr>
          <p:nvPr>
            <p:ph type="ftr" sz="quarter" idx="10"/>
          </p:nvPr>
        </p:nvSpPr>
        <p:spPr/>
        <p:txBody>
          <a:bodyPr/>
          <a:lstStyle>
            <a:lvl1pPr>
              <a:defRPr/>
            </a:lvl1pPr>
          </a:lstStyle>
          <a:p>
            <a:r>
              <a:rPr lang="en-US" altLang="en-US"/>
              <a:t>Chapter 10 - Design Notes</a:t>
            </a:r>
          </a:p>
        </p:txBody>
      </p:sp>
      <p:sp>
        <p:nvSpPr>
          <p:cNvPr id="8" name="Slide Number Placeholder 7">
            <a:extLst>
              <a:ext uri="{FF2B5EF4-FFF2-40B4-BE49-F238E27FC236}">
                <a16:creationId xmlns:a16="http://schemas.microsoft.com/office/drawing/2014/main" id="{E0E8D7B1-5004-4345-8A28-C24B21AD835F}"/>
              </a:ext>
            </a:extLst>
          </p:cNvPr>
          <p:cNvSpPr>
            <a:spLocks noGrp="1"/>
          </p:cNvSpPr>
          <p:nvPr>
            <p:ph type="sldNum" sz="quarter" idx="11"/>
          </p:nvPr>
        </p:nvSpPr>
        <p:spPr/>
        <p:txBody>
          <a:bodyPr/>
          <a:lstStyle>
            <a:lvl1pPr>
              <a:defRPr/>
            </a:lvl1pPr>
          </a:lstStyle>
          <a:p>
            <a:fld id="{AD6EBA29-3B44-4BED-AC80-C9AE40E16A28}" type="slidenum">
              <a:rPr lang="en-US" altLang="en-US"/>
              <a:pPr/>
              <a:t>‹#›</a:t>
            </a:fld>
            <a:endParaRPr lang="en-US" altLang="en-US"/>
          </a:p>
        </p:txBody>
      </p:sp>
    </p:spTree>
    <p:extLst>
      <p:ext uri="{BB962C8B-B14F-4D97-AF65-F5344CB8AC3E}">
        <p14:creationId xmlns:p14="http://schemas.microsoft.com/office/powerpoint/2010/main" val="186370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D6D84-26E0-4371-B1AC-D7E2CFB06129}"/>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E1BCE085-8947-490A-B349-00194C54002E}"/>
              </a:ext>
            </a:extLst>
          </p:cNvPr>
          <p:cNvSpPr>
            <a:spLocks noGrp="1"/>
          </p:cNvSpPr>
          <p:nvPr>
            <p:ph type="ftr" sz="quarter" idx="10"/>
          </p:nvPr>
        </p:nvSpPr>
        <p:spPr/>
        <p:txBody>
          <a:bodyPr/>
          <a:lstStyle>
            <a:lvl1pPr>
              <a:defRPr/>
            </a:lvl1pPr>
          </a:lstStyle>
          <a:p>
            <a:r>
              <a:rPr lang="en-US" altLang="en-US"/>
              <a:t>Chapter 10 - Design Notes</a:t>
            </a:r>
          </a:p>
        </p:txBody>
      </p:sp>
      <p:sp>
        <p:nvSpPr>
          <p:cNvPr id="4" name="Slide Number Placeholder 3">
            <a:extLst>
              <a:ext uri="{FF2B5EF4-FFF2-40B4-BE49-F238E27FC236}">
                <a16:creationId xmlns:a16="http://schemas.microsoft.com/office/drawing/2014/main" id="{980333D3-98B9-4CF9-B235-F9AE0CFE189A}"/>
              </a:ext>
            </a:extLst>
          </p:cNvPr>
          <p:cNvSpPr>
            <a:spLocks noGrp="1"/>
          </p:cNvSpPr>
          <p:nvPr>
            <p:ph type="sldNum" sz="quarter" idx="11"/>
          </p:nvPr>
        </p:nvSpPr>
        <p:spPr/>
        <p:txBody>
          <a:bodyPr/>
          <a:lstStyle>
            <a:lvl1pPr>
              <a:defRPr/>
            </a:lvl1pPr>
          </a:lstStyle>
          <a:p>
            <a:fld id="{90D36738-2937-400C-99EB-4F6B99D1A4E3}" type="slidenum">
              <a:rPr lang="en-US" altLang="en-US"/>
              <a:pPr/>
              <a:t>‹#›</a:t>
            </a:fld>
            <a:endParaRPr lang="en-US" altLang="en-US"/>
          </a:p>
        </p:txBody>
      </p:sp>
    </p:spTree>
    <p:extLst>
      <p:ext uri="{BB962C8B-B14F-4D97-AF65-F5344CB8AC3E}">
        <p14:creationId xmlns:p14="http://schemas.microsoft.com/office/powerpoint/2010/main" val="65009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C390E0D-FDBD-448E-B484-F6A5052D9EF4}"/>
              </a:ext>
            </a:extLst>
          </p:cNvPr>
          <p:cNvSpPr>
            <a:spLocks noGrp="1"/>
          </p:cNvSpPr>
          <p:nvPr>
            <p:ph type="ftr" sz="quarter" idx="10"/>
          </p:nvPr>
        </p:nvSpPr>
        <p:spPr/>
        <p:txBody>
          <a:bodyPr/>
          <a:lstStyle>
            <a:lvl1pPr>
              <a:defRPr/>
            </a:lvl1pPr>
          </a:lstStyle>
          <a:p>
            <a:r>
              <a:rPr lang="en-US" altLang="en-US"/>
              <a:t>Chapter 10 - Design Notes</a:t>
            </a:r>
          </a:p>
        </p:txBody>
      </p:sp>
      <p:sp>
        <p:nvSpPr>
          <p:cNvPr id="3" name="Slide Number Placeholder 2">
            <a:extLst>
              <a:ext uri="{FF2B5EF4-FFF2-40B4-BE49-F238E27FC236}">
                <a16:creationId xmlns:a16="http://schemas.microsoft.com/office/drawing/2014/main" id="{DD32E2F1-3318-491D-B502-F9F9CF39DCA6}"/>
              </a:ext>
            </a:extLst>
          </p:cNvPr>
          <p:cNvSpPr>
            <a:spLocks noGrp="1"/>
          </p:cNvSpPr>
          <p:nvPr>
            <p:ph type="sldNum" sz="quarter" idx="11"/>
          </p:nvPr>
        </p:nvSpPr>
        <p:spPr/>
        <p:txBody>
          <a:bodyPr/>
          <a:lstStyle>
            <a:lvl1pPr>
              <a:defRPr/>
            </a:lvl1pPr>
          </a:lstStyle>
          <a:p>
            <a:fld id="{81F86167-84FD-4D31-B455-D1C3C279516B}" type="slidenum">
              <a:rPr lang="en-US" altLang="en-US"/>
              <a:pPr/>
              <a:t>‹#›</a:t>
            </a:fld>
            <a:endParaRPr lang="en-US" altLang="en-US"/>
          </a:p>
        </p:txBody>
      </p:sp>
    </p:spTree>
    <p:extLst>
      <p:ext uri="{BB962C8B-B14F-4D97-AF65-F5344CB8AC3E}">
        <p14:creationId xmlns:p14="http://schemas.microsoft.com/office/powerpoint/2010/main" val="373369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32F70-F574-4AD8-8F60-4B4E265567B2}"/>
              </a:ext>
            </a:extLst>
          </p:cNvPr>
          <p:cNvSpPr>
            <a:spLocks noGrp="1"/>
          </p:cNvSpPr>
          <p:nvPr>
            <p:ph type="title"/>
          </p:nvPr>
        </p:nvSpPr>
        <p:spPr>
          <a:xfrm>
            <a:off x="547688" y="682625"/>
            <a:ext cx="2565400" cy="23891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FA1257-72B7-4B77-A132-C2723EA7A11F}"/>
              </a:ext>
            </a:extLst>
          </p:cNvPr>
          <p:cNvSpPr>
            <a:spLocks noGrp="1"/>
          </p:cNvSpPr>
          <p:nvPr>
            <p:ph idx="1"/>
          </p:nvPr>
        </p:nvSpPr>
        <p:spPr>
          <a:xfrm>
            <a:off x="3381375" y="1474788"/>
            <a:ext cx="4027488" cy="7277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EDDC9C-9D90-42E8-9C8F-FA3A8A35EE2F}"/>
              </a:ext>
            </a:extLst>
          </p:cNvPr>
          <p:cNvSpPr>
            <a:spLocks noGrp="1"/>
          </p:cNvSpPr>
          <p:nvPr>
            <p:ph type="body" sz="half" idx="2"/>
          </p:nvPr>
        </p:nvSpPr>
        <p:spPr>
          <a:xfrm>
            <a:off x="547688" y="3071813"/>
            <a:ext cx="2565400" cy="569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D8A48EE5-6CB0-422E-9797-A213066AB184}"/>
              </a:ext>
            </a:extLst>
          </p:cNvPr>
          <p:cNvSpPr>
            <a:spLocks noGrp="1"/>
          </p:cNvSpPr>
          <p:nvPr>
            <p:ph type="ftr" sz="quarter" idx="10"/>
          </p:nvPr>
        </p:nvSpPr>
        <p:spPr/>
        <p:txBody>
          <a:bodyPr/>
          <a:lstStyle>
            <a:lvl1pPr>
              <a:defRPr/>
            </a:lvl1pPr>
          </a:lstStyle>
          <a:p>
            <a:r>
              <a:rPr lang="en-US" altLang="en-US"/>
              <a:t>Chapter 10 - Design Notes</a:t>
            </a:r>
          </a:p>
        </p:txBody>
      </p:sp>
      <p:sp>
        <p:nvSpPr>
          <p:cNvPr id="6" name="Slide Number Placeholder 5">
            <a:extLst>
              <a:ext uri="{FF2B5EF4-FFF2-40B4-BE49-F238E27FC236}">
                <a16:creationId xmlns:a16="http://schemas.microsoft.com/office/drawing/2014/main" id="{B98AB148-FD44-4B2E-870D-7E1ED31890D6}"/>
              </a:ext>
            </a:extLst>
          </p:cNvPr>
          <p:cNvSpPr>
            <a:spLocks noGrp="1"/>
          </p:cNvSpPr>
          <p:nvPr>
            <p:ph type="sldNum" sz="quarter" idx="11"/>
          </p:nvPr>
        </p:nvSpPr>
        <p:spPr/>
        <p:txBody>
          <a:bodyPr/>
          <a:lstStyle>
            <a:lvl1pPr>
              <a:defRPr/>
            </a:lvl1pPr>
          </a:lstStyle>
          <a:p>
            <a:fld id="{5DA06540-7AC2-47AF-BD60-668EFEC028DE}" type="slidenum">
              <a:rPr lang="en-US" altLang="en-US"/>
              <a:pPr/>
              <a:t>‹#›</a:t>
            </a:fld>
            <a:endParaRPr lang="en-US" altLang="en-US"/>
          </a:p>
        </p:txBody>
      </p:sp>
    </p:spTree>
    <p:extLst>
      <p:ext uri="{BB962C8B-B14F-4D97-AF65-F5344CB8AC3E}">
        <p14:creationId xmlns:p14="http://schemas.microsoft.com/office/powerpoint/2010/main" val="194126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C3A9D-0CDC-499B-A0D5-C9D8DA4A9C5A}"/>
              </a:ext>
            </a:extLst>
          </p:cNvPr>
          <p:cNvSpPr>
            <a:spLocks noGrp="1"/>
          </p:cNvSpPr>
          <p:nvPr>
            <p:ph type="title"/>
          </p:nvPr>
        </p:nvSpPr>
        <p:spPr>
          <a:xfrm>
            <a:off x="547688" y="682625"/>
            <a:ext cx="2565400" cy="23891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D336A3-72F4-4185-A204-AA882ADD93B2}"/>
              </a:ext>
            </a:extLst>
          </p:cNvPr>
          <p:cNvSpPr>
            <a:spLocks noGrp="1"/>
          </p:cNvSpPr>
          <p:nvPr>
            <p:ph type="pic" idx="1"/>
          </p:nvPr>
        </p:nvSpPr>
        <p:spPr>
          <a:xfrm>
            <a:off x="3381375" y="1474788"/>
            <a:ext cx="4027488" cy="7277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7A83CF-932F-4946-B11A-182BA2BE4DB4}"/>
              </a:ext>
            </a:extLst>
          </p:cNvPr>
          <p:cNvSpPr>
            <a:spLocks noGrp="1"/>
          </p:cNvSpPr>
          <p:nvPr>
            <p:ph type="body" sz="half" idx="2"/>
          </p:nvPr>
        </p:nvSpPr>
        <p:spPr>
          <a:xfrm>
            <a:off x="547688" y="3071813"/>
            <a:ext cx="2565400" cy="569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Footer Placeholder 4">
            <a:extLst>
              <a:ext uri="{FF2B5EF4-FFF2-40B4-BE49-F238E27FC236}">
                <a16:creationId xmlns:a16="http://schemas.microsoft.com/office/drawing/2014/main" id="{38A3ACB4-C83B-4F4A-A168-ACBBA84530A8}"/>
              </a:ext>
            </a:extLst>
          </p:cNvPr>
          <p:cNvSpPr>
            <a:spLocks noGrp="1"/>
          </p:cNvSpPr>
          <p:nvPr>
            <p:ph type="ftr" sz="quarter" idx="10"/>
          </p:nvPr>
        </p:nvSpPr>
        <p:spPr/>
        <p:txBody>
          <a:bodyPr/>
          <a:lstStyle>
            <a:lvl1pPr>
              <a:defRPr/>
            </a:lvl1pPr>
          </a:lstStyle>
          <a:p>
            <a:r>
              <a:rPr lang="en-US" altLang="en-US"/>
              <a:t>Chapter 10 - Design Notes</a:t>
            </a:r>
          </a:p>
        </p:txBody>
      </p:sp>
      <p:sp>
        <p:nvSpPr>
          <p:cNvPr id="6" name="Slide Number Placeholder 5">
            <a:extLst>
              <a:ext uri="{FF2B5EF4-FFF2-40B4-BE49-F238E27FC236}">
                <a16:creationId xmlns:a16="http://schemas.microsoft.com/office/drawing/2014/main" id="{7CB09F9D-6C9E-4B9A-9EAE-4B66EFB463AC}"/>
              </a:ext>
            </a:extLst>
          </p:cNvPr>
          <p:cNvSpPr>
            <a:spLocks noGrp="1"/>
          </p:cNvSpPr>
          <p:nvPr>
            <p:ph type="sldNum" sz="quarter" idx="11"/>
          </p:nvPr>
        </p:nvSpPr>
        <p:spPr/>
        <p:txBody>
          <a:bodyPr/>
          <a:lstStyle>
            <a:lvl1pPr>
              <a:defRPr/>
            </a:lvl1pPr>
          </a:lstStyle>
          <a:p>
            <a:fld id="{73FCEC43-274F-40E4-9800-CF168270626B}" type="slidenum">
              <a:rPr lang="en-US" altLang="en-US"/>
              <a:pPr/>
              <a:t>‹#›</a:t>
            </a:fld>
            <a:endParaRPr lang="en-US" altLang="en-US"/>
          </a:p>
        </p:txBody>
      </p:sp>
    </p:spTree>
    <p:extLst>
      <p:ext uri="{BB962C8B-B14F-4D97-AF65-F5344CB8AC3E}">
        <p14:creationId xmlns:p14="http://schemas.microsoft.com/office/powerpoint/2010/main" val="282500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7106" name="Group 2">
            <a:extLst>
              <a:ext uri="{FF2B5EF4-FFF2-40B4-BE49-F238E27FC236}">
                <a16:creationId xmlns:a16="http://schemas.microsoft.com/office/drawing/2014/main" id="{21A48B03-0D83-4C1A-9FB8-CCF183F36C14}"/>
              </a:ext>
            </a:extLst>
          </p:cNvPr>
          <p:cNvGrpSpPr>
            <a:grpSpLocks/>
          </p:cNvGrpSpPr>
          <p:nvPr/>
        </p:nvGrpSpPr>
        <p:grpSpPr bwMode="auto">
          <a:xfrm>
            <a:off x="9525" y="1706563"/>
            <a:ext cx="7945438" cy="228600"/>
            <a:chOff x="0" y="900"/>
            <a:chExt cx="5753" cy="96"/>
          </a:xfrm>
        </p:grpSpPr>
        <p:sp>
          <p:nvSpPr>
            <p:cNvPr id="47107" name="Rectangle 3">
              <a:extLst>
                <a:ext uri="{FF2B5EF4-FFF2-40B4-BE49-F238E27FC236}">
                  <a16:creationId xmlns:a16="http://schemas.microsoft.com/office/drawing/2014/main" id="{B74ED9D3-6FE5-4F0F-840B-944D76A697C2}"/>
                </a:ext>
              </a:extLst>
            </p:cNvPr>
            <p:cNvSpPr>
              <a:spLocks noChangeArrowheads="1"/>
            </p:cNvSpPr>
            <p:nvPr/>
          </p:nvSpPr>
          <p:spPr bwMode="auto">
            <a:xfrm>
              <a:off x="0" y="900"/>
              <a:ext cx="5753" cy="47"/>
            </a:xfrm>
            <a:prstGeom prst="rect">
              <a:avLst/>
            </a:prstGeom>
            <a:gradFill rotWithShape="0">
              <a:gsLst>
                <a:gs pos="0">
                  <a:srgbClr val="EBEBEB">
                    <a:gamma/>
                    <a:shade val="80000"/>
                    <a:invGamma/>
                  </a:srgbClr>
                </a:gs>
                <a:gs pos="50000">
                  <a:srgbClr val="EBEBEB"/>
                </a:gs>
                <a:gs pos="100000">
                  <a:srgbClr val="EBEBEB">
                    <a:gamma/>
                    <a:shade val="80000"/>
                    <a:invGamma/>
                  </a:srgbClr>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8" name="Rectangle 4">
              <a:extLst>
                <a:ext uri="{FF2B5EF4-FFF2-40B4-BE49-F238E27FC236}">
                  <a16:creationId xmlns:a16="http://schemas.microsoft.com/office/drawing/2014/main" id="{4C60F04F-ED92-44E9-96D4-B5BB55AFDF13}"/>
                </a:ext>
              </a:extLst>
            </p:cNvPr>
            <p:cNvSpPr>
              <a:spLocks noChangeArrowheads="1"/>
            </p:cNvSpPr>
            <p:nvPr/>
          </p:nvSpPr>
          <p:spPr bwMode="auto">
            <a:xfrm>
              <a:off x="0" y="972"/>
              <a:ext cx="5753" cy="24"/>
            </a:xfrm>
            <a:prstGeom prst="rect">
              <a:avLst/>
            </a:prstGeom>
            <a:gradFill rotWithShape="0">
              <a:gsLst>
                <a:gs pos="0">
                  <a:srgbClr val="CECECE">
                    <a:gamma/>
                    <a:shade val="60000"/>
                    <a:invGamma/>
                  </a:srgbClr>
                </a:gs>
                <a:gs pos="50000">
                  <a:srgbClr val="CECECE"/>
                </a:gs>
                <a:gs pos="100000">
                  <a:srgbClr val="CECECE">
                    <a:gamma/>
                    <a:shade val="60000"/>
                    <a:invGamma/>
                  </a:srgbClr>
                </a:gs>
              </a:gsLst>
              <a:lin ang="0" scaled="1"/>
            </a:gra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109" name="Rectangle 5">
            <a:extLst>
              <a:ext uri="{FF2B5EF4-FFF2-40B4-BE49-F238E27FC236}">
                <a16:creationId xmlns:a16="http://schemas.microsoft.com/office/drawing/2014/main" id="{1769424F-7057-4A90-ABCF-4274B609A424}"/>
              </a:ext>
            </a:extLst>
          </p:cNvPr>
          <p:cNvSpPr>
            <a:spLocks noGrp="1" noChangeArrowheads="1"/>
          </p:cNvSpPr>
          <p:nvPr>
            <p:ph type="body" idx="1"/>
          </p:nvPr>
        </p:nvSpPr>
        <p:spPr bwMode="auto">
          <a:xfrm>
            <a:off x="625475" y="2301875"/>
            <a:ext cx="6761163" cy="682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94" tIns="50544" rIns="102894" bIns="505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7110" name="Rectangle 6">
            <a:extLst>
              <a:ext uri="{FF2B5EF4-FFF2-40B4-BE49-F238E27FC236}">
                <a16:creationId xmlns:a16="http://schemas.microsoft.com/office/drawing/2014/main" id="{805A05E0-C7EB-47F1-A459-DBB902646B48}"/>
              </a:ext>
            </a:extLst>
          </p:cNvPr>
          <p:cNvSpPr>
            <a:spLocks noGrp="1" noChangeArrowheads="1"/>
          </p:cNvSpPr>
          <p:nvPr>
            <p:ph type="title"/>
          </p:nvPr>
        </p:nvSpPr>
        <p:spPr bwMode="auto">
          <a:xfrm>
            <a:off x="596900" y="341313"/>
            <a:ext cx="6761163" cy="1138237"/>
          </a:xfrm>
          <a:prstGeom prst="rect">
            <a:avLst/>
          </a:prstGeom>
          <a:solidFill>
            <a:schemeClr val="fo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2894" tIns="50544" rIns="102894" bIns="50544" numCol="1" anchor="ctr" anchorCtr="0" compatLnSpc="1">
            <a:prstTxWarp prst="textNoShape">
              <a:avLst/>
            </a:prstTxWarp>
          </a:bodyPr>
          <a:lstStyle/>
          <a:p>
            <a:pPr lvl="0"/>
            <a:r>
              <a:rPr lang="en-US" altLang="en-US"/>
              <a:t>Click to edit Master title style</a:t>
            </a:r>
          </a:p>
        </p:txBody>
      </p:sp>
      <p:sp>
        <p:nvSpPr>
          <p:cNvPr id="47111" name="Rectangle 7">
            <a:extLst>
              <a:ext uri="{FF2B5EF4-FFF2-40B4-BE49-F238E27FC236}">
                <a16:creationId xmlns:a16="http://schemas.microsoft.com/office/drawing/2014/main" id="{8E081CE3-D428-47A9-B4AA-C20BE1D0E9CC}"/>
              </a:ext>
            </a:extLst>
          </p:cNvPr>
          <p:cNvSpPr>
            <a:spLocks noGrp="1" noChangeArrowheads="1"/>
          </p:cNvSpPr>
          <p:nvPr>
            <p:ph type="ftr" sz="quarter" idx="3"/>
          </p:nvPr>
        </p:nvSpPr>
        <p:spPr bwMode="auto">
          <a:xfrm>
            <a:off x="619125" y="9217025"/>
            <a:ext cx="3130550"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3976" tIns="51988" rIns="103976" bIns="51988" numCol="1" anchor="ctr" anchorCtr="0" compatLnSpc="1">
            <a:prstTxWarp prst="textNoShape">
              <a:avLst/>
            </a:prstTxWarp>
          </a:bodyPr>
          <a:lstStyle>
            <a:lvl1pPr defTabSz="1039813">
              <a:defRPr sz="1600">
                <a:solidFill>
                  <a:schemeClr val="accent2"/>
                </a:solidFill>
                <a:latin typeface="+mn-lt"/>
              </a:defRPr>
            </a:lvl1pPr>
          </a:lstStyle>
          <a:p>
            <a:r>
              <a:rPr lang="en-US" altLang="en-US"/>
              <a:t>Chapter 10 - Design Notes</a:t>
            </a:r>
          </a:p>
        </p:txBody>
      </p:sp>
      <p:sp>
        <p:nvSpPr>
          <p:cNvPr id="47112" name="Rectangle 8">
            <a:extLst>
              <a:ext uri="{FF2B5EF4-FFF2-40B4-BE49-F238E27FC236}">
                <a16:creationId xmlns:a16="http://schemas.microsoft.com/office/drawing/2014/main" id="{8A922318-736A-47AC-AC20-212631FE2AFE}"/>
              </a:ext>
            </a:extLst>
          </p:cNvPr>
          <p:cNvSpPr>
            <a:spLocks noGrp="1" noChangeArrowheads="1"/>
          </p:cNvSpPr>
          <p:nvPr>
            <p:ph type="sldNum" sz="quarter" idx="4"/>
          </p:nvPr>
        </p:nvSpPr>
        <p:spPr bwMode="auto">
          <a:xfrm>
            <a:off x="5834063" y="9217025"/>
            <a:ext cx="1590675" cy="76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3976" tIns="51988" rIns="103976" bIns="51988" numCol="1" anchor="ctr" anchorCtr="0" compatLnSpc="1">
            <a:prstTxWarp prst="textNoShape">
              <a:avLst/>
            </a:prstTxWarp>
          </a:bodyPr>
          <a:lstStyle>
            <a:lvl1pPr algn="r" defTabSz="1039813">
              <a:defRPr sz="1600">
                <a:solidFill>
                  <a:schemeClr val="accent2"/>
                </a:solidFill>
                <a:latin typeface="+mn-lt"/>
              </a:defRPr>
            </a:lvl1pPr>
          </a:lstStyle>
          <a:p>
            <a:fld id="{F59AB6A9-83DA-4670-8FBA-A8136D89FC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defTabSz="1039813" rtl="0" eaLnBrk="0" fontAlgn="base" hangingPunct="0">
        <a:spcBef>
          <a:spcPct val="0"/>
        </a:spcBef>
        <a:spcAft>
          <a:spcPct val="0"/>
        </a:spcAft>
        <a:defRPr sz="3200" b="1" kern="1200">
          <a:solidFill>
            <a:schemeClr val="accent2"/>
          </a:solidFill>
          <a:latin typeface="+mj-lt"/>
          <a:ea typeface="+mj-ea"/>
          <a:cs typeface="+mj-cs"/>
        </a:defRPr>
      </a:lvl1pPr>
      <a:lvl2pPr algn="ctr" defTabSz="1039813" rtl="0" eaLnBrk="0" fontAlgn="base" hangingPunct="0">
        <a:spcBef>
          <a:spcPct val="0"/>
        </a:spcBef>
        <a:spcAft>
          <a:spcPct val="0"/>
        </a:spcAft>
        <a:defRPr sz="3200" b="1">
          <a:solidFill>
            <a:schemeClr val="accent2"/>
          </a:solidFill>
          <a:latin typeface="Tahoma" panose="020B0604030504040204" pitchFamily="34" charset="0"/>
        </a:defRPr>
      </a:lvl2pPr>
      <a:lvl3pPr algn="ctr" defTabSz="1039813" rtl="0" eaLnBrk="0" fontAlgn="base" hangingPunct="0">
        <a:spcBef>
          <a:spcPct val="0"/>
        </a:spcBef>
        <a:spcAft>
          <a:spcPct val="0"/>
        </a:spcAft>
        <a:defRPr sz="3200" b="1">
          <a:solidFill>
            <a:schemeClr val="accent2"/>
          </a:solidFill>
          <a:latin typeface="Tahoma" panose="020B0604030504040204" pitchFamily="34" charset="0"/>
        </a:defRPr>
      </a:lvl3pPr>
      <a:lvl4pPr algn="ctr" defTabSz="1039813" rtl="0" eaLnBrk="0" fontAlgn="base" hangingPunct="0">
        <a:spcBef>
          <a:spcPct val="0"/>
        </a:spcBef>
        <a:spcAft>
          <a:spcPct val="0"/>
        </a:spcAft>
        <a:defRPr sz="3200" b="1">
          <a:solidFill>
            <a:schemeClr val="accent2"/>
          </a:solidFill>
          <a:latin typeface="Tahoma" panose="020B0604030504040204" pitchFamily="34" charset="0"/>
        </a:defRPr>
      </a:lvl4pPr>
      <a:lvl5pPr algn="ctr" defTabSz="1039813" rtl="0" eaLnBrk="0" fontAlgn="base" hangingPunct="0">
        <a:spcBef>
          <a:spcPct val="0"/>
        </a:spcBef>
        <a:spcAft>
          <a:spcPct val="0"/>
        </a:spcAft>
        <a:defRPr sz="3200" b="1">
          <a:solidFill>
            <a:schemeClr val="accent2"/>
          </a:solidFill>
          <a:latin typeface="Tahoma" panose="020B0604030504040204" pitchFamily="34" charset="0"/>
        </a:defRPr>
      </a:lvl5pPr>
      <a:lvl6pPr marL="457200" algn="ctr" defTabSz="1039813" rtl="0" eaLnBrk="0" fontAlgn="base" hangingPunct="0">
        <a:spcBef>
          <a:spcPct val="0"/>
        </a:spcBef>
        <a:spcAft>
          <a:spcPct val="0"/>
        </a:spcAft>
        <a:defRPr sz="3200" b="1">
          <a:solidFill>
            <a:schemeClr val="accent2"/>
          </a:solidFill>
          <a:latin typeface="Tahoma" panose="020B0604030504040204" pitchFamily="34" charset="0"/>
        </a:defRPr>
      </a:lvl6pPr>
      <a:lvl7pPr marL="914400" algn="ctr" defTabSz="1039813" rtl="0" eaLnBrk="0" fontAlgn="base" hangingPunct="0">
        <a:spcBef>
          <a:spcPct val="0"/>
        </a:spcBef>
        <a:spcAft>
          <a:spcPct val="0"/>
        </a:spcAft>
        <a:defRPr sz="3200" b="1">
          <a:solidFill>
            <a:schemeClr val="accent2"/>
          </a:solidFill>
          <a:latin typeface="Tahoma" panose="020B0604030504040204" pitchFamily="34" charset="0"/>
        </a:defRPr>
      </a:lvl7pPr>
      <a:lvl8pPr marL="1371600" algn="ctr" defTabSz="1039813" rtl="0" eaLnBrk="0" fontAlgn="base" hangingPunct="0">
        <a:spcBef>
          <a:spcPct val="0"/>
        </a:spcBef>
        <a:spcAft>
          <a:spcPct val="0"/>
        </a:spcAft>
        <a:defRPr sz="3200" b="1">
          <a:solidFill>
            <a:schemeClr val="accent2"/>
          </a:solidFill>
          <a:latin typeface="Tahoma" panose="020B0604030504040204" pitchFamily="34" charset="0"/>
        </a:defRPr>
      </a:lvl8pPr>
      <a:lvl9pPr marL="1828800" algn="ctr" defTabSz="1039813" rtl="0" eaLnBrk="0" fontAlgn="base" hangingPunct="0">
        <a:spcBef>
          <a:spcPct val="0"/>
        </a:spcBef>
        <a:spcAft>
          <a:spcPct val="0"/>
        </a:spcAft>
        <a:defRPr sz="3200" b="1">
          <a:solidFill>
            <a:schemeClr val="accent2"/>
          </a:solidFill>
          <a:latin typeface="Tahoma" panose="020B0604030504040204" pitchFamily="34" charset="0"/>
        </a:defRPr>
      </a:lvl9pPr>
    </p:titleStyle>
    <p:bodyStyle>
      <a:lvl1pPr marL="390525" indent="-390525" algn="l" defTabSz="1039813" rtl="0" eaLnBrk="0" fontAlgn="base" hangingPunct="0">
        <a:lnSpc>
          <a:spcPct val="120000"/>
        </a:lnSpc>
        <a:spcBef>
          <a:spcPct val="20000"/>
        </a:spcBef>
        <a:spcAft>
          <a:spcPct val="0"/>
        </a:spcAft>
        <a:buClr>
          <a:schemeClr val="tx1"/>
        </a:buClr>
        <a:buSzPct val="75000"/>
        <a:buFont typeface="Symbol" panose="05050102010706020507" pitchFamily="18" charset="2"/>
        <a:buChar char="·"/>
        <a:defRPr sz="2400" kern="1200">
          <a:solidFill>
            <a:schemeClr val="accent2"/>
          </a:solidFill>
          <a:latin typeface="+mn-lt"/>
          <a:ea typeface="+mn-ea"/>
          <a:cs typeface="+mn-cs"/>
        </a:defRPr>
      </a:lvl1pPr>
      <a:lvl2pPr marL="844550" indent="-325438" algn="l" defTabSz="1039813" rtl="0" eaLnBrk="0" fontAlgn="base" hangingPunct="0">
        <a:lnSpc>
          <a:spcPct val="120000"/>
        </a:lnSpc>
        <a:spcBef>
          <a:spcPct val="20000"/>
        </a:spcBef>
        <a:spcAft>
          <a:spcPct val="0"/>
        </a:spcAft>
        <a:buClr>
          <a:schemeClr val="tx1"/>
        </a:buClr>
        <a:buSzPct val="100000"/>
        <a:buChar char="–"/>
        <a:defRPr sz="2000" kern="1200">
          <a:solidFill>
            <a:schemeClr val="accent2"/>
          </a:solidFill>
          <a:latin typeface="+mn-lt"/>
          <a:ea typeface="+mn-ea"/>
          <a:cs typeface="+mn-cs"/>
        </a:defRPr>
      </a:lvl2pPr>
      <a:lvl3pPr marL="1300163" indent="-260350" algn="l" defTabSz="1039813" rtl="0" eaLnBrk="0" fontAlgn="base" hangingPunct="0">
        <a:lnSpc>
          <a:spcPct val="120000"/>
        </a:lnSpc>
        <a:spcBef>
          <a:spcPct val="20000"/>
        </a:spcBef>
        <a:spcAft>
          <a:spcPct val="0"/>
        </a:spcAft>
        <a:buClr>
          <a:schemeClr val="tx1"/>
        </a:buClr>
        <a:buSzPct val="100000"/>
        <a:buChar char="•"/>
        <a:defRPr kern="1200">
          <a:solidFill>
            <a:schemeClr val="accent2"/>
          </a:solidFill>
          <a:latin typeface="+mn-lt"/>
          <a:ea typeface="+mn-ea"/>
          <a:cs typeface="+mn-cs"/>
        </a:defRPr>
      </a:lvl3pPr>
      <a:lvl4pPr marL="1819275" indent="-260350" algn="l" defTabSz="1039813" rtl="0" eaLnBrk="0" fontAlgn="base" hangingPunct="0">
        <a:lnSpc>
          <a:spcPct val="120000"/>
        </a:lnSpc>
        <a:spcBef>
          <a:spcPct val="20000"/>
        </a:spcBef>
        <a:spcAft>
          <a:spcPct val="0"/>
        </a:spcAft>
        <a:buClr>
          <a:schemeClr val="tx1"/>
        </a:buClr>
        <a:buSzPct val="65000"/>
        <a:buChar char="–"/>
        <a:defRPr kern="1200">
          <a:solidFill>
            <a:schemeClr val="accent2"/>
          </a:solidFill>
          <a:latin typeface="+mn-lt"/>
          <a:ea typeface="+mn-ea"/>
          <a:cs typeface="+mn-cs"/>
        </a:defRPr>
      </a:lvl4pPr>
      <a:lvl5pPr marL="2339975" indent="-260350" algn="l" defTabSz="1039813" rtl="0" eaLnBrk="0" fontAlgn="base" hangingPunct="0">
        <a:lnSpc>
          <a:spcPct val="120000"/>
        </a:lnSpc>
        <a:spcBef>
          <a:spcPct val="20000"/>
        </a:spcBef>
        <a:spcAft>
          <a:spcPct val="0"/>
        </a:spcAft>
        <a:buClr>
          <a:schemeClr val="tx1"/>
        </a:buClr>
        <a:buSzPct val="100000"/>
        <a:buChar char="•"/>
        <a:defRPr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4.xml"/><Relationship Id="rId7"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5.xml"/><Relationship Id="rId11" Type="http://schemas.openxmlformats.org/officeDocument/2006/relationships/slide" Target="slide18.xml"/><Relationship Id="rId5" Type="http://schemas.openxmlformats.org/officeDocument/2006/relationships/slide" Target="slide8.xml"/><Relationship Id="rId10" Type="http://schemas.openxmlformats.org/officeDocument/2006/relationships/slide" Target="slide20.xml"/><Relationship Id="rId4" Type="http://schemas.openxmlformats.org/officeDocument/2006/relationships/slide" Target="slide7.xml"/><Relationship Id="rId9" Type="http://schemas.openxmlformats.org/officeDocument/2006/relationships/slide" Target="slide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a:extLst>
              <a:ext uri="{FF2B5EF4-FFF2-40B4-BE49-F238E27FC236}">
                <a16:creationId xmlns:a16="http://schemas.microsoft.com/office/drawing/2014/main" id="{296C77E9-1858-4C54-9E48-BA7386D98F11}"/>
              </a:ext>
            </a:extLst>
          </p:cNvPr>
          <p:cNvSpPr>
            <a:spLocks noGrp="1"/>
          </p:cNvSpPr>
          <p:nvPr>
            <p:ph type="ftr" sz="quarter" idx="10"/>
          </p:nvPr>
        </p:nvSpPr>
        <p:spPr/>
        <p:txBody>
          <a:bodyPr/>
          <a:lstStyle/>
          <a:p>
            <a:r>
              <a:rPr lang="en-US" altLang="en-US"/>
              <a:t>Chapter 10 - Design Notes</a:t>
            </a:r>
          </a:p>
        </p:txBody>
      </p:sp>
      <p:sp>
        <p:nvSpPr>
          <p:cNvPr id="7" name="Slide Number Placeholder 4">
            <a:extLst>
              <a:ext uri="{FF2B5EF4-FFF2-40B4-BE49-F238E27FC236}">
                <a16:creationId xmlns:a16="http://schemas.microsoft.com/office/drawing/2014/main" id="{42EB0AC2-0590-42A8-936A-F217F3A73AFB}"/>
              </a:ext>
            </a:extLst>
          </p:cNvPr>
          <p:cNvSpPr>
            <a:spLocks noGrp="1"/>
          </p:cNvSpPr>
          <p:nvPr>
            <p:ph type="sldNum" sz="quarter" idx="11"/>
          </p:nvPr>
        </p:nvSpPr>
        <p:spPr/>
        <p:txBody>
          <a:bodyPr/>
          <a:lstStyle/>
          <a:p>
            <a:fld id="{1B7E0D0A-001F-4053-82CD-885EF8313538}" type="slidenum">
              <a:rPr lang="en-US" altLang="en-US"/>
              <a:pPr/>
              <a:t>1</a:t>
            </a:fld>
            <a:endParaRPr lang="en-US" altLang="en-US"/>
          </a:p>
        </p:txBody>
      </p:sp>
      <p:sp>
        <p:nvSpPr>
          <p:cNvPr id="4100" name="Rectangle 4">
            <a:extLst>
              <a:ext uri="{FF2B5EF4-FFF2-40B4-BE49-F238E27FC236}">
                <a16:creationId xmlns:a16="http://schemas.microsoft.com/office/drawing/2014/main" id="{89ADDA32-0D25-4702-99A2-D65D2562CF77}"/>
              </a:ext>
            </a:extLst>
          </p:cNvPr>
          <p:cNvSpPr>
            <a:spLocks noChangeArrowheads="1"/>
          </p:cNvSpPr>
          <p:nvPr/>
        </p:nvSpPr>
        <p:spPr bwMode="auto">
          <a:xfrm>
            <a:off x="1158875" y="3063875"/>
            <a:ext cx="5943600" cy="1600200"/>
          </a:xfrm>
          <a:prstGeom prst="rect">
            <a:avLst/>
          </a:prstGeom>
          <a:solidFill>
            <a:schemeClr val="folHlink"/>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8425" tIns="49212" rIns="98425" bIns="49212" anchor="ctr"/>
          <a:lstStyle>
            <a:lvl1pPr defTabSz="989013">
              <a:defRPr sz="2400">
                <a:solidFill>
                  <a:schemeClr val="tx1"/>
                </a:solidFill>
                <a:latin typeface="Times New Roman" panose="02020603050405020304" pitchFamily="18" charset="0"/>
              </a:defRPr>
            </a:lvl1pPr>
            <a:lvl2pPr marL="495300" defTabSz="989013">
              <a:defRPr sz="2400">
                <a:solidFill>
                  <a:schemeClr val="tx1"/>
                </a:solidFill>
                <a:latin typeface="Times New Roman" panose="02020603050405020304" pitchFamily="18" charset="0"/>
              </a:defRPr>
            </a:lvl2pPr>
            <a:lvl3pPr marL="989013" defTabSz="989013">
              <a:defRPr sz="2400">
                <a:solidFill>
                  <a:schemeClr val="tx1"/>
                </a:solidFill>
                <a:latin typeface="Times New Roman" panose="02020603050405020304" pitchFamily="18" charset="0"/>
              </a:defRPr>
            </a:lvl3pPr>
            <a:lvl4pPr marL="1484313" defTabSz="989013">
              <a:defRPr sz="2400">
                <a:solidFill>
                  <a:schemeClr val="tx1"/>
                </a:solidFill>
                <a:latin typeface="Times New Roman" panose="02020603050405020304" pitchFamily="18" charset="0"/>
              </a:defRPr>
            </a:lvl4pPr>
            <a:lvl5pPr marL="1978025" defTabSz="989013">
              <a:defRPr sz="2400">
                <a:solidFill>
                  <a:schemeClr val="tx1"/>
                </a:solidFill>
                <a:latin typeface="Times New Roman" panose="02020603050405020304" pitchFamily="18" charset="0"/>
              </a:defRPr>
            </a:lvl5pPr>
            <a:lvl6pPr marL="2435225" defTabSz="989013" eaLnBrk="0" fontAlgn="base" hangingPunct="0">
              <a:spcBef>
                <a:spcPct val="0"/>
              </a:spcBef>
              <a:spcAft>
                <a:spcPct val="0"/>
              </a:spcAft>
              <a:defRPr sz="2400">
                <a:solidFill>
                  <a:schemeClr val="tx1"/>
                </a:solidFill>
                <a:latin typeface="Times New Roman" panose="02020603050405020304" pitchFamily="18" charset="0"/>
              </a:defRPr>
            </a:lvl6pPr>
            <a:lvl7pPr marL="2892425" defTabSz="989013" eaLnBrk="0" fontAlgn="base" hangingPunct="0">
              <a:spcBef>
                <a:spcPct val="0"/>
              </a:spcBef>
              <a:spcAft>
                <a:spcPct val="0"/>
              </a:spcAft>
              <a:defRPr sz="2400">
                <a:solidFill>
                  <a:schemeClr val="tx1"/>
                </a:solidFill>
                <a:latin typeface="Times New Roman" panose="02020603050405020304" pitchFamily="18" charset="0"/>
              </a:defRPr>
            </a:lvl7pPr>
            <a:lvl8pPr marL="3349625" defTabSz="989013" eaLnBrk="0" fontAlgn="base" hangingPunct="0">
              <a:spcBef>
                <a:spcPct val="0"/>
              </a:spcBef>
              <a:spcAft>
                <a:spcPct val="0"/>
              </a:spcAft>
              <a:defRPr sz="2400">
                <a:solidFill>
                  <a:schemeClr val="tx1"/>
                </a:solidFill>
                <a:latin typeface="Times New Roman" panose="02020603050405020304" pitchFamily="18" charset="0"/>
              </a:defRPr>
            </a:lvl8pPr>
            <a:lvl9pPr marL="3806825" defTabSz="989013"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2800" b="1">
                <a:solidFill>
                  <a:schemeClr val="accent2"/>
                </a:solidFill>
                <a:latin typeface="Tahoma" panose="020B0604030504040204" pitchFamily="34" charset="0"/>
              </a:rPr>
              <a:t>Chapter 10 – Design Notes</a:t>
            </a:r>
            <a:endParaRPr lang="en-US" altLang="en-US" sz="2000" b="1">
              <a:solidFill>
                <a:schemeClr val="accent2"/>
              </a:solidFill>
              <a:latin typeface="Tahoma" panose="020B0604030504040204" pitchFamily="34" charset="0"/>
            </a:endParaRPr>
          </a:p>
          <a:p>
            <a:pPr algn="ctr"/>
            <a:endParaRPr lang="en-US" altLang="en-US" sz="2000" b="1">
              <a:solidFill>
                <a:schemeClr val="accent2"/>
              </a:solidFill>
              <a:latin typeface="Tahoma" panose="020B0604030504040204" pitchFamily="34" charset="0"/>
            </a:endParaRPr>
          </a:p>
        </p:txBody>
      </p:sp>
      <p:sp>
        <p:nvSpPr>
          <p:cNvPr id="4101" name="Text Box 5">
            <a:extLst>
              <a:ext uri="{FF2B5EF4-FFF2-40B4-BE49-F238E27FC236}">
                <a16:creationId xmlns:a16="http://schemas.microsoft.com/office/drawing/2014/main" id="{4F4F3FB3-6557-48CC-AD16-ACAD548E0D24}"/>
              </a:ext>
            </a:extLst>
          </p:cNvPr>
          <p:cNvSpPr txBox="1">
            <a:spLocks noChangeArrowheads="1"/>
          </p:cNvSpPr>
          <p:nvPr/>
        </p:nvSpPr>
        <p:spPr bwMode="auto">
          <a:xfrm>
            <a:off x="1311275" y="930275"/>
            <a:ext cx="5980113" cy="396875"/>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b="1">
                <a:solidFill>
                  <a:schemeClr val="accent2"/>
                </a:solidFill>
                <a:latin typeface="Tahoma" panose="020B0604030504040204" pitchFamily="34" charset="0"/>
              </a:rPr>
              <a:t>CSE687 – Object Oriented Design Class Notes</a:t>
            </a:r>
          </a:p>
        </p:txBody>
      </p:sp>
      <p:sp>
        <p:nvSpPr>
          <p:cNvPr id="4102" name="Text Box 6">
            <a:extLst>
              <a:ext uri="{FF2B5EF4-FFF2-40B4-BE49-F238E27FC236}">
                <a16:creationId xmlns:a16="http://schemas.microsoft.com/office/drawing/2014/main" id="{179D384B-B055-43C3-BB6A-AA979C2FB475}"/>
              </a:ext>
            </a:extLst>
          </p:cNvPr>
          <p:cNvSpPr txBox="1">
            <a:spLocks noChangeArrowheads="1"/>
          </p:cNvSpPr>
          <p:nvPr/>
        </p:nvSpPr>
        <p:spPr bwMode="auto">
          <a:xfrm>
            <a:off x="1539875" y="7254875"/>
            <a:ext cx="487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4103" name="Text Box 7">
            <a:extLst>
              <a:ext uri="{FF2B5EF4-FFF2-40B4-BE49-F238E27FC236}">
                <a16:creationId xmlns:a16="http://schemas.microsoft.com/office/drawing/2014/main" id="{77827A99-2C49-4FE4-8E4F-E1D1335B8213}"/>
              </a:ext>
            </a:extLst>
          </p:cNvPr>
          <p:cNvSpPr txBox="1">
            <a:spLocks noChangeArrowheads="1"/>
          </p:cNvSpPr>
          <p:nvPr/>
        </p:nvSpPr>
        <p:spPr bwMode="auto">
          <a:xfrm>
            <a:off x="1311275" y="6111875"/>
            <a:ext cx="55626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2000" b="1">
                <a:solidFill>
                  <a:schemeClr val="accent2"/>
                </a:solidFill>
                <a:latin typeface="Tahoma" panose="020B0604030504040204" pitchFamily="34" charset="0"/>
              </a:rPr>
              <a:t>Jim Fawcett</a:t>
            </a:r>
          </a:p>
          <a:p>
            <a:pPr algn="ctr"/>
            <a:r>
              <a:rPr lang="en-US" altLang="en-US" sz="2000" b="1">
                <a:solidFill>
                  <a:schemeClr val="accent2"/>
                </a:solidFill>
                <a:latin typeface="Tahoma" panose="020B0604030504040204" pitchFamily="34" charset="0"/>
              </a:rPr>
              <a:t>copyright (c) 1997 – 2004</a:t>
            </a:r>
          </a:p>
          <a:p>
            <a:pPr algn="ctr">
              <a:spcBef>
                <a:spcPct val="50000"/>
              </a:spcBef>
            </a:pPr>
            <a:endParaRPr lang="en-US" altLang="en-US" sz="2000">
              <a:latin typeface="Tahoma" panose="020B0604030504040204"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94733E3-69F2-408D-8E4D-434A18E1F9AB}"/>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B4EAA362-CC6A-464F-8F23-9ABE659AED3B}"/>
              </a:ext>
            </a:extLst>
          </p:cNvPr>
          <p:cNvSpPr>
            <a:spLocks noGrp="1"/>
          </p:cNvSpPr>
          <p:nvPr>
            <p:ph type="sldNum" sz="quarter" idx="11"/>
          </p:nvPr>
        </p:nvSpPr>
        <p:spPr/>
        <p:txBody>
          <a:bodyPr/>
          <a:lstStyle/>
          <a:p>
            <a:fld id="{0687C442-0F65-4C04-8075-A99E9C5DF74E}" type="slidenum">
              <a:rPr lang="en-US" altLang="en-US"/>
              <a:pPr/>
              <a:t>10</a:t>
            </a:fld>
            <a:endParaRPr lang="en-US" altLang="en-US"/>
          </a:p>
        </p:txBody>
      </p:sp>
      <p:sp>
        <p:nvSpPr>
          <p:cNvPr id="15363" name="Rectangle 3">
            <a:extLst>
              <a:ext uri="{FF2B5EF4-FFF2-40B4-BE49-F238E27FC236}">
                <a16:creationId xmlns:a16="http://schemas.microsoft.com/office/drawing/2014/main" id="{B32C3822-120D-4E6E-AD92-92845C5FA15F}"/>
              </a:ext>
            </a:extLst>
          </p:cNvPr>
          <p:cNvSpPr>
            <a:spLocks noGrp="1" noChangeArrowheads="1"/>
          </p:cNvSpPr>
          <p:nvPr>
            <p:ph type="body" idx="1"/>
          </p:nvPr>
        </p:nvSpPr>
        <p:spPr>
          <a:xfrm>
            <a:off x="473075" y="1539875"/>
            <a:ext cx="6989763" cy="7848600"/>
          </a:xfrm>
          <a:solidFill>
            <a:schemeClr val="bg1"/>
          </a:solidFill>
          <a:ln/>
        </p:spPr>
        <p:txBody>
          <a:bodyPr lIns="98425" tIns="49212" rIns="98425" bIns="49212"/>
          <a:lstStyle/>
          <a:p>
            <a:r>
              <a:rPr lang="en-US" altLang="en-US" sz="2000"/>
              <a:t>How do I establish effective communication?</a:t>
            </a:r>
            <a:br>
              <a:rPr lang="en-US" altLang="en-US" sz="2000"/>
            </a:br>
            <a:endParaRPr lang="en-US" altLang="en-US" sz="1000"/>
          </a:p>
          <a:p>
            <a:pPr lvl="1"/>
            <a:r>
              <a:rPr lang="en-US" altLang="en-US" sz="1800"/>
              <a:t>Do as little as possible by partitioning processes into sets which don’t have to exchange much data.</a:t>
            </a:r>
            <a:br>
              <a:rPr lang="en-US" altLang="en-US" sz="1800"/>
            </a:br>
            <a:endParaRPr lang="en-US" altLang="en-US" sz="1000"/>
          </a:p>
          <a:p>
            <a:pPr lvl="1"/>
            <a:r>
              <a:rPr lang="en-US" altLang="en-US" sz="1800"/>
              <a:t>Make transferred data volume as small as possible by condensing before transmission.</a:t>
            </a:r>
            <a:br>
              <a:rPr lang="en-US" altLang="en-US" sz="1800"/>
            </a:br>
            <a:endParaRPr lang="en-US" altLang="en-US" sz="1000"/>
          </a:p>
          <a:p>
            <a:pPr lvl="1"/>
            <a:r>
              <a:rPr lang="en-US" altLang="en-US" sz="1800"/>
              <a:t>Pass data references rather than data itself where that makes sense.</a:t>
            </a:r>
            <a:br>
              <a:rPr lang="en-US" altLang="en-US" sz="1800"/>
            </a:br>
            <a:endParaRPr lang="en-US" altLang="en-US" sz="1000"/>
          </a:p>
          <a:p>
            <a:pPr lvl="1"/>
            <a:r>
              <a:rPr lang="en-US" altLang="en-US" sz="1800"/>
              <a:t>Use the command line, files, and user console for data exchange where each are most suitable:</a:t>
            </a:r>
            <a:br>
              <a:rPr lang="en-US" altLang="en-US" sz="1000"/>
            </a:br>
            <a:endParaRPr lang="en-US" altLang="en-US" sz="1000"/>
          </a:p>
          <a:p>
            <a:pPr lvl="2">
              <a:lnSpc>
                <a:spcPct val="90000"/>
              </a:lnSpc>
              <a:spcBef>
                <a:spcPct val="30000"/>
              </a:spcBef>
              <a:buFontTx/>
              <a:buChar char="–"/>
            </a:pPr>
            <a:r>
              <a:rPr lang="en-US" altLang="en-US" sz="1400">
                <a:latin typeface="Arial" panose="020B0604020202020204" pitchFamily="34" charset="0"/>
              </a:rPr>
              <a:t>command line for setting the mode or format of computations with a few words.</a:t>
            </a:r>
            <a:br>
              <a:rPr lang="en-US" altLang="en-US" sz="1400">
                <a:latin typeface="Arial" panose="020B0604020202020204" pitchFamily="34" charset="0"/>
              </a:rPr>
            </a:br>
            <a:endParaRPr lang="en-US" altLang="en-US" sz="800">
              <a:latin typeface="Arial" panose="020B0604020202020204" pitchFamily="34" charset="0"/>
            </a:endParaRPr>
          </a:p>
          <a:p>
            <a:pPr lvl="2">
              <a:lnSpc>
                <a:spcPct val="90000"/>
              </a:lnSpc>
              <a:spcBef>
                <a:spcPct val="30000"/>
              </a:spcBef>
              <a:buFontTx/>
              <a:buChar char="–"/>
            </a:pPr>
            <a:r>
              <a:rPr lang="en-US" altLang="en-US" sz="1400">
                <a:latin typeface="Arial" panose="020B0604020202020204" pitchFamily="34" charset="0"/>
              </a:rPr>
              <a:t>files as sources and sinks of large complex bodies of information.</a:t>
            </a:r>
            <a:br>
              <a:rPr lang="en-US" altLang="en-US" sz="800">
                <a:latin typeface="Arial" panose="020B0604020202020204" pitchFamily="34" charset="0"/>
              </a:rPr>
            </a:br>
            <a:endParaRPr lang="en-US" altLang="en-US" sz="800">
              <a:latin typeface="Arial" panose="020B0604020202020204" pitchFamily="34" charset="0"/>
            </a:endParaRPr>
          </a:p>
          <a:p>
            <a:pPr lvl="2">
              <a:lnSpc>
                <a:spcPct val="90000"/>
              </a:lnSpc>
              <a:spcBef>
                <a:spcPct val="30000"/>
              </a:spcBef>
              <a:buFontTx/>
              <a:buChar char="–"/>
            </a:pPr>
            <a:r>
              <a:rPr lang="en-US" altLang="en-US" sz="1400">
                <a:latin typeface="Arial" panose="020B0604020202020204" pitchFamily="34" charset="0"/>
              </a:rPr>
              <a:t>use run-time queries for data and control that is unique each time a program is run.  Minimize the amount of data requested of the user at run-time.</a:t>
            </a:r>
            <a:br>
              <a:rPr lang="en-US" altLang="en-US" sz="1400">
                <a:latin typeface="Arial" panose="020B0604020202020204" pitchFamily="34" charset="0"/>
              </a:rPr>
            </a:br>
            <a:endParaRPr lang="en-US" altLang="en-US" sz="1000">
              <a:latin typeface="Arial" panose="020B0604020202020204" pitchFamily="34" charset="0"/>
            </a:endParaRPr>
          </a:p>
          <a:p>
            <a:pPr lvl="1"/>
            <a:r>
              <a:rPr lang="en-US" altLang="en-US" sz="1800"/>
              <a:t>Describe data transactions by some logical model, then create classes to represent the transmitter and/or receiver.</a:t>
            </a:r>
          </a:p>
        </p:txBody>
      </p:sp>
      <p:sp>
        <p:nvSpPr>
          <p:cNvPr id="15364" name="Rectangle 4">
            <a:extLst>
              <a:ext uri="{FF2B5EF4-FFF2-40B4-BE49-F238E27FC236}">
                <a16:creationId xmlns:a16="http://schemas.microsoft.com/office/drawing/2014/main" id="{1B34F54E-E363-483A-83A6-11889DBAC62C}"/>
              </a:ext>
            </a:extLst>
          </p:cNvPr>
          <p:cNvSpPr>
            <a:spLocks noGrp="1" noChangeArrowheads="1"/>
          </p:cNvSpPr>
          <p:nvPr>
            <p:ph type="title"/>
          </p:nvPr>
        </p:nvSpPr>
        <p:spPr>
          <a:xfrm>
            <a:off x="596900" y="341313"/>
            <a:ext cx="6761163" cy="893762"/>
          </a:xfrm>
        </p:spPr>
        <p:txBody>
          <a:bodyPr/>
          <a:lstStyle/>
          <a:p>
            <a:r>
              <a:rPr lang="en-US" altLang="en-US"/>
              <a:t>Communication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D71BBC6-DCE4-4448-A7A8-F046DEF0A491}"/>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3CC7E1B9-DDEA-469F-ABC2-92EA74BE2CA2}"/>
              </a:ext>
            </a:extLst>
          </p:cNvPr>
          <p:cNvSpPr>
            <a:spLocks noGrp="1"/>
          </p:cNvSpPr>
          <p:nvPr>
            <p:ph type="sldNum" sz="quarter" idx="11"/>
          </p:nvPr>
        </p:nvSpPr>
        <p:spPr/>
        <p:txBody>
          <a:bodyPr/>
          <a:lstStyle/>
          <a:p>
            <a:fld id="{96FEB43E-E97A-4CA0-B93D-027E1A97BC0D}" type="slidenum">
              <a:rPr lang="en-US" altLang="en-US"/>
              <a:pPr/>
              <a:t>11</a:t>
            </a:fld>
            <a:endParaRPr lang="en-US" altLang="en-US"/>
          </a:p>
        </p:txBody>
      </p:sp>
      <p:sp>
        <p:nvSpPr>
          <p:cNvPr id="16387" name="Rectangle 3">
            <a:extLst>
              <a:ext uri="{FF2B5EF4-FFF2-40B4-BE49-F238E27FC236}">
                <a16:creationId xmlns:a16="http://schemas.microsoft.com/office/drawing/2014/main" id="{EEF15B28-EFBF-4A54-ADB4-968821969B14}"/>
              </a:ext>
            </a:extLst>
          </p:cNvPr>
          <p:cNvSpPr>
            <a:spLocks noGrp="1" noChangeArrowheads="1"/>
          </p:cNvSpPr>
          <p:nvPr>
            <p:ph type="body" idx="1"/>
          </p:nvPr>
        </p:nvSpPr>
        <p:spPr>
          <a:xfrm>
            <a:off x="396875" y="1235075"/>
            <a:ext cx="7239000" cy="8153400"/>
          </a:xfrm>
          <a:solidFill>
            <a:schemeClr val="bg1"/>
          </a:solidFill>
          <a:ln/>
        </p:spPr>
        <p:txBody>
          <a:bodyPr lIns="98425" tIns="49212" rIns="98425" bIns="49212"/>
          <a:lstStyle/>
          <a:p>
            <a:r>
              <a:rPr lang="en-US" altLang="en-US" sz="1800"/>
              <a:t>How do I establish effective ownership?</a:t>
            </a:r>
            <a:br>
              <a:rPr lang="en-US" altLang="en-US" sz="1800"/>
            </a:br>
            <a:endParaRPr lang="en-US" altLang="en-US" sz="1000"/>
          </a:p>
          <a:p>
            <a:pPr lvl="1"/>
            <a:r>
              <a:rPr lang="en-US" altLang="en-US" sz="1600"/>
              <a:t>A component which needs information should create it if possible, own it, and dispose of it when done.</a:t>
            </a:r>
            <a:br>
              <a:rPr lang="en-US" altLang="en-US" sz="1600"/>
            </a:br>
            <a:endParaRPr lang="en-US" altLang="en-US" sz="1000"/>
          </a:p>
          <a:p>
            <a:pPr lvl="1"/>
            <a:r>
              <a:rPr lang="en-US" altLang="en-US" sz="1600"/>
              <a:t>If only one class needs the services of another, think about making the needy class the owner of an object of the serving class.  That way other components in the program don’t have to be aware of messages sent between needy and server.</a:t>
            </a:r>
            <a:br>
              <a:rPr lang="en-US" altLang="en-US" sz="1600"/>
            </a:br>
            <a:endParaRPr lang="en-US" altLang="en-US" sz="1000"/>
          </a:p>
          <a:p>
            <a:pPr lvl="1"/>
            <a:r>
              <a:rPr lang="en-US" altLang="en-US" sz="1600"/>
              <a:t>If a class you are designing needs the services of an object of an other class and the object already exists for some reason (perhaps only some other component has the information necessary to build it) then think about making a reference to the object a private mem-ber of your class.  That way it’s clear your class does not own the object and your class does not suffer the performance penalty of copying another object.</a:t>
            </a:r>
            <a:br>
              <a:rPr lang="en-US" altLang="en-US" sz="1600"/>
            </a:br>
            <a:endParaRPr lang="en-US" altLang="en-US" sz="1000"/>
          </a:p>
          <a:p>
            <a:pPr lvl="1"/>
            <a:r>
              <a:rPr lang="en-US" altLang="en-US" sz="1600"/>
              <a:t>When objects are created, try very hard to have the creator also dispose of the objects.  Otherwise owner-ship responsibilities are shared between the creator and disposer.  That makes the design more complex and much harder to make correct.</a:t>
            </a:r>
            <a:br>
              <a:rPr lang="en-US" altLang="en-US" sz="1600"/>
            </a:br>
            <a:endParaRPr lang="en-US" altLang="en-US" sz="1000"/>
          </a:p>
          <a:p>
            <a:pPr lvl="1"/>
            <a:r>
              <a:rPr lang="en-US" altLang="en-US" sz="1600"/>
              <a:t>Containers should be designed to own their objects, e.g., they use value semantics.  If you need reference semantics you simply make the type of the contained object a pointer to the object.</a:t>
            </a:r>
          </a:p>
        </p:txBody>
      </p:sp>
      <p:sp>
        <p:nvSpPr>
          <p:cNvPr id="16388" name="Rectangle 4">
            <a:extLst>
              <a:ext uri="{FF2B5EF4-FFF2-40B4-BE49-F238E27FC236}">
                <a16:creationId xmlns:a16="http://schemas.microsoft.com/office/drawing/2014/main" id="{2141107D-8845-4CF9-8847-EFA1DCB522F8}"/>
              </a:ext>
            </a:extLst>
          </p:cNvPr>
          <p:cNvSpPr>
            <a:spLocks noGrp="1" noChangeArrowheads="1"/>
          </p:cNvSpPr>
          <p:nvPr>
            <p:ph type="title"/>
          </p:nvPr>
        </p:nvSpPr>
        <p:spPr>
          <a:xfrm>
            <a:off x="596900" y="341313"/>
            <a:ext cx="6761163" cy="665162"/>
          </a:xfrm>
        </p:spPr>
        <p:txBody>
          <a:bodyPr/>
          <a:lstStyle/>
          <a:p>
            <a:r>
              <a:rPr lang="en-US" altLang="en-US"/>
              <a:t>Ownership</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A27DC01-1701-4DC8-BF63-BE60C25AF99E}"/>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C6DB9702-1CB2-4665-81F2-573C2EBE066B}"/>
              </a:ext>
            </a:extLst>
          </p:cNvPr>
          <p:cNvSpPr>
            <a:spLocks noGrp="1"/>
          </p:cNvSpPr>
          <p:nvPr>
            <p:ph type="sldNum" sz="quarter" idx="11"/>
          </p:nvPr>
        </p:nvSpPr>
        <p:spPr/>
        <p:txBody>
          <a:bodyPr/>
          <a:lstStyle/>
          <a:p>
            <a:fld id="{92D2D0FD-04E8-4A59-AD15-ED50564DBA4C}" type="slidenum">
              <a:rPr lang="en-US" altLang="en-US"/>
              <a:pPr/>
              <a:t>12</a:t>
            </a:fld>
            <a:endParaRPr lang="en-US" altLang="en-US"/>
          </a:p>
        </p:txBody>
      </p:sp>
      <p:sp>
        <p:nvSpPr>
          <p:cNvPr id="17411" name="Rectangle 3">
            <a:extLst>
              <a:ext uri="{FF2B5EF4-FFF2-40B4-BE49-F238E27FC236}">
                <a16:creationId xmlns:a16="http://schemas.microsoft.com/office/drawing/2014/main" id="{05B66536-B983-49E8-BF36-8233127A94A6}"/>
              </a:ext>
            </a:extLst>
          </p:cNvPr>
          <p:cNvSpPr>
            <a:spLocks noGrp="1" noChangeArrowheads="1"/>
          </p:cNvSpPr>
          <p:nvPr>
            <p:ph type="body" idx="1"/>
          </p:nvPr>
        </p:nvSpPr>
        <p:spPr>
          <a:xfrm>
            <a:off x="549275" y="1235075"/>
            <a:ext cx="7010400" cy="7924800"/>
          </a:xfrm>
          <a:solidFill>
            <a:schemeClr val="bg1"/>
          </a:solidFill>
          <a:ln/>
        </p:spPr>
        <p:txBody>
          <a:bodyPr lIns="98425" tIns="49212" rIns="98425" bIns="49212"/>
          <a:lstStyle/>
          <a:p>
            <a:pPr>
              <a:lnSpc>
                <a:spcPct val="110000"/>
              </a:lnSpc>
            </a:pPr>
            <a:r>
              <a:rPr lang="en-US" altLang="en-US" sz="2000"/>
              <a:t>How do I control visibility?</a:t>
            </a:r>
            <a:br>
              <a:rPr lang="en-US" altLang="en-US" sz="2000"/>
            </a:br>
            <a:endParaRPr lang="en-US" altLang="en-US" sz="1200"/>
          </a:p>
          <a:p>
            <a:pPr lvl="1">
              <a:lnSpc>
                <a:spcPct val="110000"/>
              </a:lnSpc>
            </a:pPr>
            <a:r>
              <a:rPr lang="en-US" altLang="en-US" sz="1800"/>
              <a:t>One of the most important design principles is to minimize the need to know.  One component should have to know as little as possible about another.  That way when a change has to be made in a component it is likely not to affect other components, except possibly its owner.</a:t>
            </a:r>
            <a:br>
              <a:rPr lang="en-US" altLang="en-US" sz="1800"/>
            </a:br>
            <a:endParaRPr lang="en-US" altLang="en-US" sz="1200"/>
          </a:p>
          <a:p>
            <a:pPr lvl="1">
              <a:lnSpc>
                <a:spcPct val="110000"/>
              </a:lnSpc>
            </a:pPr>
            <a:r>
              <a:rPr lang="en-US" altLang="en-US" sz="1800"/>
              <a:t>To hide a component we simply make another component own it and keep it private.</a:t>
            </a:r>
            <a:br>
              <a:rPr lang="en-US" altLang="en-US" sz="1800"/>
            </a:br>
            <a:endParaRPr lang="en-US" altLang="en-US" sz="1200"/>
          </a:p>
          <a:p>
            <a:pPr lvl="1">
              <a:lnSpc>
                <a:spcPct val="110000"/>
              </a:lnSpc>
            </a:pPr>
            <a:r>
              <a:rPr lang="en-US" altLang="en-US" sz="1800"/>
              <a:t>Another aspect of need-to-know is implicit assumptions we make about the way another component behaves.  This assumption coupling causes a lot of problems when we integrate software developed separately in time or place.  It also makes debugging much more difficult.</a:t>
            </a:r>
            <a:br>
              <a:rPr lang="en-US" altLang="en-US" sz="1800"/>
            </a:br>
            <a:endParaRPr lang="en-US" altLang="en-US" sz="1200"/>
          </a:p>
          <a:p>
            <a:pPr lvl="1">
              <a:lnSpc>
                <a:spcPct val="110000"/>
              </a:lnSpc>
            </a:pPr>
            <a:r>
              <a:rPr lang="en-US" altLang="en-US" sz="1800"/>
              <a:t>We should strive to minimize the number of assumptions our clients have to make about our components by making their public interfaces simple and logical.</a:t>
            </a:r>
            <a:br>
              <a:rPr lang="en-US" altLang="en-US" sz="1800"/>
            </a:br>
            <a:endParaRPr lang="en-US" altLang="en-US" sz="1000"/>
          </a:p>
          <a:p>
            <a:pPr lvl="1">
              <a:lnSpc>
                <a:spcPct val="110000"/>
              </a:lnSpc>
            </a:pPr>
            <a:r>
              <a:rPr lang="en-US" altLang="en-US" sz="1800"/>
              <a:t>We should make explicit, on the manual page and in function prologues, the assumptions we are forced to make in the design of our classes.  That way our clients don’t get ugly surprises when they try to use our components. </a:t>
            </a:r>
          </a:p>
        </p:txBody>
      </p:sp>
      <p:sp>
        <p:nvSpPr>
          <p:cNvPr id="17412" name="Rectangle 4">
            <a:extLst>
              <a:ext uri="{FF2B5EF4-FFF2-40B4-BE49-F238E27FC236}">
                <a16:creationId xmlns:a16="http://schemas.microsoft.com/office/drawing/2014/main" id="{8986D2AE-A5D7-4B73-BBE0-55C349B96036}"/>
              </a:ext>
            </a:extLst>
          </p:cNvPr>
          <p:cNvSpPr>
            <a:spLocks noGrp="1" noChangeArrowheads="1"/>
          </p:cNvSpPr>
          <p:nvPr>
            <p:ph type="title"/>
          </p:nvPr>
        </p:nvSpPr>
        <p:spPr>
          <a:xfrm>
            <a:off x="596900" y="341313"/>
            <a:ext cx="6761163" cy="665162"/>
          </a:xfrm>
        </p:spPr>
        <p:txBody>
          <a:bodyPr/>
          <a:lstStyle/>
          <a:p>
            <a:r>
              <a:rPr lang="en-US" altLang="en-US"/>
              <a:t>Visibility</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B95DD20-C2C3-4238-8048-275EDE96F23A}"/>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3E31D919-FE49-4FC6-A460-CB91D54E530B}"/>
              </a:ext>
            </a:extLst>
          </p:cNvPr>
          <p:cNvSpPr>
            <a:spLocks noGrp="1"/>
          </p:cNvSpPr>
          <p:nvPr>
            <p:ph type="sldNum" sz="quarter" idx="11"/>
          </p:nvPr>
        </p:nvSpPr>
        <p:spPr/>
        <p:txBody>
          <a:bodyPr/>
          <a:lstStyle/>
          <a:p>
            <a:fld id="{663373F2-CD8C-4CAE-AA20-13BA48FEBA61}" type="slidenum">
              <a:rPr lang="en-US" altLang="en-US"/>
              <a:pPr/>
              <a:t>13</a:t>
            </a:fld>
            <a:endParaRPr lang="en-US" altLang="en-US"/>
          </a:p>
        </p:txBody>
      </p:sp>
      <p:sp>
        <p:nvSpPr>
          <p:cNvPr id="18435" name="Rectangle 3">
            <a:extLst>
              <a:ext uri="{FF2B5EF4-FFF2-40B4-BE49-F238E27FC236}">
                <a16:creationId xmlns:a16="http://schemas.microsoft.com/office/drawing/2014/main" id="{8DDE8DA7-7DE6-44B1-A4C1-18FB85766375}"/>
              </a:ext>
            </a:extLst>
          </p:cNvPr>
          <p:cNvSpPr>
            <a:spLocks noGrp="1" noChangeArrowheads="1"/>
          </p:cNvSpPr>
          <p:nvPr>
            <p:ph type="body" idx="1"/>
          </p:nvPr>
        </p:nvSpPr>
        <p:spPr>
          <a:xfrm>
            <a:off x="625475" y="1235075"/>
            <a:ext cx="6761163" cy="7893050"/>
          </a:xfrm>
          <a:solidFill>
            <a:schemeClr val="bg1"/>
          </a:solidFill>
          <a:ln/>
        </p:spPr>
        <p:txBody>
          <a:bodyPr lIns="98425" tIns="49212" rIns="98425" bIns="49212"/>
          <a:lstStyle/>
          <a:p>
            <a:r>
              <a:rPr lang="en-US" altLang="en-US" sz="2000"/>
              <a:t>Every program is composed entirely of modules</a:t>
            </a:r>
          </a:p>
          <a:p>
            <a:r>
              <a:rPr lang="en-US" altLang="en-US" sz="2000"/>
              <a:t>Every server module is composed of</a:t>
            </a:r>
          </a:p>
          <a:p>
            <a:pPr lvl="1"/>
            <a:r>
              <a:rPr lang="en-US" altLang="en-US" sz="1800"/>
              <a:t>header file defining public interface.  It contains:</a:t>
            </a:r>
          </a:p>
          <a:p>
            <a:pPr lvl="2">
              <a:lnSpc>
                <a:spcPct val="90000"/>
              </a:lnSpc>
              <a:spcBef>
                <a:spcPct val="30000"/>
              </a:spcBef>
              <a:buFontTx/>
              <a:buChar char="–"/>
            </a:pPr>
            <a:r>
              <a:rPr lang="en-US" altLang="en-US" sz="1400">
                <a:latin typeface="Arial" panose="020B0604020202020204" pitchFamily="34" charset="0"/>
              </a:rPr>
              <a:t>compilation directives preventing multiple compilation</a:t>
            </a:r>
          </a:p>
          <a:p>
            <a:pPr lvl="2">
              <a:lnSpc>
                <a:spcPct val="90000"/>
              </a:lnSpc>
              <a:spcBef>
                <a:spcPct val="30000"/>
              </a:spcBef>
              <a:buFontTx/>
              <a:buChar char="–"/>
            </a:pPr>
            <a:r>
              <a:rPr lang="en-US" altLang="en-US" sz="1400">
                <a:latin typeface="Arial" panose="020B0604020202020204" pitchFamily="34" charset="0"/>
              </a:rPr>
              <a:t>manual page supporting reuse by disclosing platform, author, purpose, and operations</a:t>
            </a:r>
          </a:p>
          <a:p>
            <a:pPr lvl="2">
              <a:lnSpc>
                <a:spcPct val="90000"/>
              </a:lnSpc>
              <a:spcBef>
                <a:spcPct val="30000"/>
              </a:spcBef>
              <a:buFontTx/>
              <a:buChar char="–"/>
            </a:pPr>
            <a:r>
              <a:rPr lang="en-US" altLang="en-US" sz="1400">
                <a:latin typeface="Arial" panose="020B0604020202020204" pitchFamily="34" charset="0"/>
              </a:rPr>
              <a:t>maintenance page supporting reuse by disclosing build process and bug fixes</a:t>
            </a:r>
          </a:p>
          <a:p>
            <a:pPr lvl="2">
              <a:lnSpc>
                <a:spcPct val="90000"/>
              </a:lnSpc>
              <a:spcBef>
                <a:spcPct val="30000"/>
              </a:spcBef>
              <a:buFontTx/>
              <a:buChar char="–"/>
            </a:pPr>
            <a:r>
              <a:rPr lang="en-US" altLang="en-US" sz="1400">
                <a:latin typeface="Arial" panose="020B0604020202020204" pitchFamily="34" charset="0"/>
              </a:rPr>
              <a:t>declarations announcing module services</a:t>
            </a:r>
          </a:p>
          <a:p>
            <a:pPr lvl="1"/>
            <a:r>
              <a:rPr lang="en-US" altLang="en-US" sz="1800"/>
              <a:t>implementation file defining implementation.  It contains:</a:t>
            </a:r>
          </a:p>
          <a:p>
            <a:pPr lvl="2">
              <a:lnSpc>
                <a:spcPct val="90000"/>
              </a:lnSpc>
              <a:spcBef>
                <a:spcPct val="30000"/>
              </a:spcBef>
              <a:buFontTx/>
              <a:buChar char="–"/>
            </a:pPr>
            <a:r>
              <a:rPr lang="en-US" altLang="en-US" sz="1400">
                <a:latin typeface="Arial" panose="020B0604020202020204" pitchFamily="34" charset="0"/>
              </a:rPr>
              <a:t>prologue identifying author and matching header</a:t>
            </a:r>
          </a:p>
          <a:p>
            <a:pPr lvl="2">
              <a:lnSpc>
                <a:spcPct val="90000"/>
              </a:lnSpc>
              <a:spcBef>
                <a:spcPct val="30000"/>
              </a:spcBef>
              <a:buFontTx/>
              <a:buChar char="–"/>
            </a:pPr>
            <a:r>
              <a:rPr lang="en-US" altLang="en-US" sz="1400">
                <a:latin typeface="Arial" panose="020B0604020202020204" pitchFamily="34" charset="0"/>
              </a:rPr>
              <a:t>function and data definitions</a:t>
            </a:r>
          </a:p>
          <a:p>
            <a:pPr lvl="2">
              <a:lnSpc>
                <a:spcPct val="90000"/>
              </a:lnSpc>
              <a:spcBef>
                <a:spcPct val="30000"/>
              </a:spcBef>
              <a:buFontTx/>
              <a:buChar char="–"/>
            </a:pPr>
            <a:r>
              <a:rPr lang="en-US" altLang="en-US" sz="1400">
                <a:latin typeface="Arial" panose="020B0604020202020204" pitchFamily="34" charset="0"/>
              </a:rPr>
              <a:t>test stub supporting incremental development</a:t>
            </a:r>
          </a:p>
          <a:p>
            <a:r>
              <a:rPr lang="en-US" altLang="en-US" sz="2000"/>
              <a:t>Modules should not put non-constant data or pointers in public interface.</a:t>
            </a:r>
          </a:p>
          <a:p>
            <a:r>
              <a:rPr lang="en-US" altLang="en-US" sz="2000"/>
              <a:t>All functions which support the module but are not needed by clients should not be in the public inter-face.  Make them private or protected members of a class or type them as static and don’t declare them in header.</a:t>
            </a:r>
          </a:p>
          <a:p>
            <a:r>
              <a:rPr lang="en-US" altLang="en-US" sz="2000"/>
              <a:t>Modules should be cohesive, e.g., focused on a single activity or providing a single service.</a:t>
            </a:r>
          </a:p>
        </p:txBody>
      </p:sp>
      <p:sp>
        <p:nvSpPr>
          <p:cNvPr id="18436" name="Rectangle 4">
            <a:extLst>
              <a:ext uri="{FF2B5EF4-FFF2-40B4-BE49-F238E27FC236}">
                <a16:creationId xmlns:a16="http://schemas.microsoft.com/office/drawing/2014/main" id="{CBE8CAE2-8464-4792-BFCE-4E2C148E312B}"/>
              </a:ext>
            </a:extLst>
          </p:cNvPr>
          <p:cNvSpPr>
            <a:spLocks noGrp="1" noChangeArrowheads="1"/>
          </p:cNvSpPr>
          <p:nvPr>
            <p:ph type="title"/>
          </p:nvPr>
        </p:nvSpPr>
        <p:spPr>
          <a:xfrm>
            <a:off x="596900" y="341313"/>
            <a:ext cx="6761163" cy="741362"/>
          </a:xfrm>
        </p:spPr>
        <p:txBody>
          <a:bodyPr/>
          <a:lstStyle/>
          <a:p>
            <a:r>
              <a:rPr lang="en-US" altLang="en-US"/>
              <a:t>Modules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3EDA92F-B4E6-4FB1-967A-8B6E5FF482E3}"/>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258FA615-97E2-48FB-9F89-1E8E9FCBF22C}"/>
              </a:ext>
            </a:extLst>
          </p:cNvPr>
          <p:cNvSpPr>
            <a:spLocks noGrp="1"/>
          </p:cNvSpPr>
          <p:nvPr>
            <p:ph type="sldNum" sz="quarter" idx="11"/>
          </p:nvPr>
        </p:nvSpPr>
        <p:spPr/>
        <p:txBody>
          <a:bodyPr/>
          <a:lstStyle/>
          <a:p>
            <a:fld id="{6DAE1C00-733A-4A01-BBED-D9F84A93947D}" type="slidenum">
              <a:rPr lang="en-US" altLang="en-US"/>
              <a:pPr/>
              <a:t>14</a:t>
            </a:fld>
            <a:endParaRPr lang="en-US" altLang="en-US"/>
          </a:p>
        </p:txBody>
      </p:sp>
      <p:sp>
        <p:nvSpPr>
          <p:cNvPr id="25603" name="Rectangle 3">
            <a:extLst>
              <a:ext uri="{FF2B5EF4-FFF2-40B4-BE49-F238E27FC236}">
                <a16:creationId xmlns:a16="http://schemas.microsoft.com/office/drawing/2014/main" id="{543E0132-5123-4F89-8F12-1AD8E63CA8BF}"/>
              </a:ext>
            </a:extLst>
          </p:cNvPr>
          <p:cNvSpPr>
            <a:spLocks noGrp="1" noChangeArrowheads="1"/>
          </p:cNvSpPr>
          <p:nvPr>
            <p:ph type="body" idx="1"/>
          </p:nvPr>
        </p:nvSpPr>
        <p:spPr>
          <a:xfrm>
            <a:off x="549275" y="1387475"/>
            <a:ext cx="6858000" cy="7924800"/>
          </a:xfrm>
          <a:solidFill>
            <a:schemeClr val="bg1"/>
          </a:solidFill>
          <a:ln/>
        </p:spPr>
        <p:txBody>
          <a:bodyPr lIns="283464" tIns="51269" rIns="283464" bIns="51269"/>
          <a:lstStyle/>
          <a:p>
            <a:r>
              <a:rPr lang="en-US" altLang="en-US" sz="1600" b="1" i="1"/>
              <a:t>Encapsulation</a:t>
            </a:r>
          </a:p>
          <a:p>
            <a:pPr lvl="1"/>
            <a:r>
              <a:rPr lang="en-US" altLang="en-US" sz="1400"/>
              <a:t>If global variables or functions are private to a module, declare them static.  Only use const global data.</a:t>
            </a:r>
          </a:p>
          <a:p>
            <a:pPr lvl="1"/>
            <a:r>
              <a:rPr lang="en-US" altLang="en-US" sz="1400"/>
              <a:t>Use reference types to give read and write access to internals.  Don’t return pointers.</a:t>
            </a:r>
          </a:p>
          <a:p>
            <a:r>
              <a:rPr lang="en-US" altLang="en-US" sz="1600" b="1" i="1"/>
              <a:t>Initialization Efficiency</a:t>
            </a:r>
          </a:p>
          <a:p>
            <a:pPr lvl="1"/>
            <a:r>
              <a:rPr lang="en-US" altLang="en-US" sz="1400"/>
              <a:t>static arrays are useful for local initialized arrays (a keyword table should be local, but only initial’d once, so make it static)</a:t>
            </a:r>
          </a:p>
          <a:p>
            <a:r>
              <a:rPr lang="en-US" altLang="en-US" sz="1600" b="1" i="1"/>
              <a:t>Constantness</a:t>
            </a:r>
          </a:p>
          <a:p>
            <a:pPr lvl="1"/>
            <a:r>
              <a:rPr lang="en-US" altLang="en-US" sz="1400"/>
              <a:t>if function does not change arg declare arg const</a:t>
            </a:r>
          </a:p>
          <a:p>
            <a:pPr lvl="1"/>
            <a:r>
              <a:rPr lang="en-US" altLang="en-US" sz="1400"/>
              <a:t>If member function does not change object state declare it const (put const after parenthesis and before open brace).</a:t>
            </a:r>
          </a:p>
          <a:p>
            <a:r>
              <a:rPr lang="en-US" altLang="en-US" sz="1600" b="1" i="1"/>
              <a:t>Errors</a:t>
            </a:r>
          </a:p>
          <a:p>
            <a:pPr lvl="1"/>
            <a:r>
              <a:rPr lang="en-US" altLang="en-US" sz="1400"/>
              <a:t>avoid returning references which may become invalid. return reference only if object existed before function call</a:t>
            </a:r>
          </a:p>
          <a:p>
            <a:pPr lvl="1"/>
            <a:r>
              <a:rPr lang="en-US" altLang="en-US" sz="1400"/>
              <a:t>when handling errors in functions that return references,  if error return reference to static dummy value or throw exception.</a:t>
            </a:r>
          </a:p>
          <a:p>
            <a:pPr lvl="1"/>
            <a:r>
              <a:rPr lang="en-US" altLang="en-US" sz="1400"/>
              <a:t>avoid comparing signed with unsigned values; if you compare signed with unsigned the compiler will treat the signed value as unsigned possibly causing suprises.</a:t>
            </a:r>
          </a:p>
          <a:p>
            <a:pPr lvl="1"/>
            <a:r>
              <a:rPr lang="en-US" altLang="en-US" sz="1400"/>
              <a:t>avoid recursive functions which are likely to be called many times - possible stack overflow</a:t>
            </a:r>
          </a:p>
          <a:p>
            <a:pPr lvl="1"/>
            <a:r>
              <a:rPr lang="en-US" altLang="en-US" sz="1400"/>
              <a:t>Declare const pointers correctly, e.g.:</a:t>
            </a:r>
          </a:p>
          <a:p>
            <a:pPr lvl="1">
              <a:buFontTx/>
              <a:buChar char=" "/>
            </a:pPr>
            <a:r>
              <a:rPr lang="en-US" altLang="en-US" sz="1400"/>
              <a:t>const int *pint = &amp;i   declares non-const ptr to const int</a:t>
            </a:r>
          </a:p>
          <a:p>
            <a:pPr lvl="1">
              <a:buFontTx/>
              <a:buChar char=" "/>
            </a:pPr>
            <a:r>
              <a:rPr lang="en-US" altLang="en-US" sz="1400"/>
              <a:t>int* const pint = &amp;i   declares const ptr to non-const int</a:t>
            </a:r>
            <a:br>
              <a:rPr lang="en-US" altLang="en-US" sz="1400"/>
            </a:br>
            <a:r>
              <a:rPr lang="en-US" altLang="en-US" sz="1400"/>
              <a:t>const int* const pint = &amp;i declares const ptr to const int</a:t>
            </a:r>
            <a:br>
              <a:rPr lang="en-US" altLang="en-US" sz="1400"/>
            </a:br>
            <a:endParaRPr lang="en-US" altLang="en-US" sz="1400"/>
          </a:p>
        </p:txBody>
      </p:sp>
      <p:sp>
        <p:nvSpPr>
          <p:cNvPr id="25604" name="Rectangle 4">
            <a:extLst>
              <a:ext uri="{FF2B5EF4-FFF2-40B4-BE49-F238E27FC236}">
                <a16:creationId xmlns:a16="http://schemas.microsoft.com/office/drawing/2014/main" id="{5756D069-ABCD-4112-B42F-D09B1B17A7C5}"/>
              </a:ext>
            </a:extLst>
          </p:cNvPr>
          <p:cNvSpPr>
            <a:spLocks noGrp="1" noChangeArrowheads="1"/>
          </p:cNvSpPr>
          <p:nvPr>
            <p:ph type="title"/>
          </p:nvPr>
        </p:nvSpPr>
        <p:spPr>
          <a:xfrm>
            <a:off x="596900" y="341313"/>
            <a:ext cx="6761163" cy="817562"/>
          </a:xfrm>
        </p:spPr>
        <p:txBody>
          <a:bodyPr/>
          <a:lstStyle/>
          <a:p>
            <a:r>
              <a:rPr lang="en-US" altLang="en-US"/>
              <a:t>Design Notes for Modules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BFC66F0-322E-4B2A-9571-D35F46C0994B}"/>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C573702C-8973-4F51-8032-1DC52F0EFC76}"/>
              </a:ext>
            </a:extLst>
          </p:cNvPr>
          <p:cNvSpPr>
            <a:spLocks noGrp="1"/>
          </p:cNvSpPr>
          <p:nvPr>
            <p:ph type="sldNum" sz="quarter" idx="11"/>
          </p:nvPr>
        </p:nvSpPr>
        <p:spPr/>
        <p:txBody>
          <a:bodyPr/>
          <a:lstStyle/>
          <a:p>
            <a:fld id="{10B008D9-544D-49A1-8CFC-032CCB98D23D}" type="slidenum">
              <a:rPr lang="en-US" altLang="en-US"/>
              <a:pPr/>
              <a:t>15</a:t>
            </a:fld>
            <a:endParaRPr lang="en-US" altLang="en-US"/>
          </a:p>
        </p:txBody>
      </p:sp>
      <p:sp>
        <p:nvSpPr>
          <p:cNvPr id="40963" name="Rectangle 3">
            <a:extLst>
              <a:ext uri="{FF2B5EF4-FFF2-40B4-BE49-F238E27FC236}">
                <a16:creationId xmlns:a16="http://schemas.microsoft.com/office/drawing/2014/main" id="{277440D0-CB13-4A47-AABC-26F820192D09}"/>
              </a:ext>
            </a:extLst>
          </p:cNvPr>
          <p:cNvSpPr>
            <a:spLocks noGrp="1" noChangeArrowheads="1"/>
          </p:cNvSpPr>
          <p:nvPr>
            <p:ph type="body" idx="1"/>
          </p:nvPr>
        </p:nvSpPr>
        <p:spPr>
          <a:xfrm>
            <a:off x="854075" y="2073275"/>
            <a:ext cx="6230938" cy="7505700"/>
          </a:xfrm>
          <a:noFill/>
          <a:ln/>
        </p:spPr>
        <p:txBody>
          <a:bodyPr lIns="104193" tIns="51269" rIns="104193" bIns="51269"/>
          <a:lstStyle/>
          <a:p>
            <a:r>
              <a:rPr lang="en-US" altLang="en-US" sz="1800"/>
              <a:t>What is an Object?</a:t>
            </a:r>
          </a:p>
          <a:p>
            <a:pPr lvl="1"/>
            <a:r>
              <a:rPr lang="en-US" altLang="en-US" sz="1600" u="sng"/>
              <a:t>An encapsulated software component</a:t>
            </a:r>
            <a:r>
              <a:rPr lang="en-US" altLang="en-US" sz="1600"/>
              <a:t> that supports a simple logical model through the names and behaviors of its public interface members.  An object announces its logical model and public interface details on its manual page.</a:t>
            </a:r>
            <a:br>
              <a:rPr lang="en-US" altLang="en-US" sz="1600"/>
            </a:br>
            <a:endParaRPr lang="en-US" altLang="en-US" sz="1600"/>
          </a:p>
          <a:p>
            <a:pPr lvl="1"/>
            <a:r>
              <a:rPr lang="en-US" altLang="en-US" sz="1600" u="sng"/>
              <a:t>A component which is self sufficient</a:t>
            </a:r>
            <a:r>
              <a:rPr lang="en-US" altLang="en-US" sz="1600"/>
              <a:t>.  It requires no support from clients to provide for its operation other than to send it messages and receive its messages.</a:t>
            </a:r>
          </a:p>
          <a:p>
            <a:pPr lvl="2"/>
            <a:r>
              <a:rPr lang="en-US" altLang="en-US" sz="1400"/>
              <a:t>It allocates whatever system resources it needs when it is created and releases them when it is destroyed. </a:t>
            </a:r>
          </a:p>
          <a:p>
            <a:pPr lvl="2"/>
            <a:r>
              <a:rPr lang="en-US" altLang="en-US" sz="1400"/>
              <a:t>An object makes as few assumptions about its external environment as possible, and when assumptions are necessary, it either follows a traditional pattern or notifies clients in its manual page of these special assumptions.</a:t>
            </a:r>
          </a:p>
          <a:p>
            <a:pPr lvl="2"/>
            <a:r>
              <a:rPr lang="en-US" altLang="en-US" sz="1400"/>
              <a:t>If it modifies its external environment during its operations it restores the environment as soon as those operations conclude.</a:t>
            </a:r>
          </a:p>
          <a:p>
            <a:pPr lvl="2"/>
            <a:r>
              <a:rPr lang="en-US" altLang="en-US" sz="1400"/>
              <a:t>It handles its own errors and, when appropriate, notifies its external environment about its error status. </a:t>
            </a:r>
            <a:br>
              <a:rPr lang="en-US" altLang="en-US" sz="1400"/>
            </a:br>
            <a:endParaRPr lang="en-US" altLang="en-US" sz="1400"/>
          </a:p>
          <a:p>
            <a:pPr lvl="1"/>
            <a:r>
              <a:rPr lang="en-US" altLang="en-US" sz="1600"/>
              <a:t>An object is often an </a:t>
            </a:r>
            <a:r>
              <a:rPr lang="en-US" altLang="en-US" sz="1600" u="sng"/>
              <a:t>instance of a type</a:t>
            </a:r>
            <a:r>
              <a:rPr lang="en-US" altLang="en-US" sz="1600"/>
              <a:t>, that is, a data structure and a set of allowable operations for that data.</a:t>
            </a:r>
          </a:p>
        </p:txBody>
      </p:sp>
      <p:sp>
        <p:nvSpPr>
          <p:cNvPr id="40964" name="Rectangle 4">
            <a:extLst>
              <a:ext uri="{FF2B5EF4-FFF2-40B4-BE49-F238E27FC236}">
                <a16:creationId xmlns:a16="http://schemas.microsoft.com/office/drawing/2014/main" id="{F019FA6B-4731-4B86-B1B9-92AE20B46579}"/>
              </a:ext>
            </a:extLst>
          </p:cNvPr>
          <p:cNvSpPr>
            <a:spLocks noGrp="1" noChangeArrowheads="1"/>
          </p:cNvSpPr>
          <p:nvPr>
            <p:ph type="title"/>
          </p:nvPr>
        </p:nvSpPr>
        <p:spPr>
          <a:xfrm>
            <a:off x="596900" y="417513"/>
            <a:ext cx="6761163" cy="969962"/>
          </a:xfrm>
        </p:spPr>
        <p:txBody>
          <a:bodyPr/>
          <a:lstStyle/>
          <a:p>
            <a:r>
              <a:rPr lang="en-US" altLang="en-US"/>
              <a:t>What is an Object?</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49B03F0-8C7E-4673-B592-453A35887822}"/>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8EF1814A-AE6C-4140-BDAB-81022E663B83}"/>
              </a:ext>
            </a:extLst>
          </p:cNvPr>
          <p:cNvSpPr>
            <a:spLocks noGrp="1"/>
          </p:cNvSpPr>
          <p:nvPr>
            <p:ph type="sldNum" sz="quarter" idx="11"/>
          </p:nvPr>
        </p:nvSpPr>
        <p:spPr/>
        <p:txBody>
          <a:bodyPr/>
          <a:lstStyle/>
          <a:p>
            <a:fld id="{93AA1CA6-27CD-424E-9B2F-9529C06BB478}" type="slidenum">
              <a:rPr lang="en-US" altLang="en-US"/>
              <a:pPr/>
              <a:t>16</a:t>
            </a:fld>
            <a:endParaRPr lang="en-US" altLang="en-US"/>
          </a:p>
        </p:txBody>
      </p:sp>
      <p:sp>
        <p:nvSpPr>
          <p:cNvPr id="41987" name="Rectangle 3">
            <a:extLst>
              <a:ext uri="{FF2B5EF4-FFF2-40B4-BE49-F238E27FC236}">
                <a16:creationId xmlns:a16="http://schemas.microsoft.com/office/drawing/2014/main" id="{292045FA-23E6-4A8B-9C55-148A759E07D3}"/>
              </a:ext>
            </a:extLst>
          </p:cNvPr>
          <p:cNvSpPr>
            <a:spLocks noGrp="1" noChangeArrowheads="1"/>
          </p:cNvSpPr>
          <p:nvPr>
            <p:ph type="body" idx="1"/>
          </p:nvPr>
        </p:nvSpPr>
        <p:spPr>
          <a:xfrm>
            <a:off x="549275" y="1387475"/>
            <a:ext cx="6934200" cy="7740650"/>
          </a:xfrm>
          <a:solidFill>
            <a:schemeClr val="bg1"/>
          </a:solidFill>
          <a:ln/>
        </p:spPr>
        <p:txBody>
          <a:bodyPr lIns="104193" tIns="51269" rIns="104193" bIns="51269"/>
          <a:lstStyle/>
          <a:p>
            <a:r>
              <a:rPr lang="en-US" altLang="en-US" sz="1800"/>
              <a:t>What is object oriented design?</a:t>
            </a:r>
          </a:p>
          <a:p>
            <a:pPr lvl="1"/>
            <a:r>
              <a:rPr lang="en-US" altLang="en-US" sz="1600"/>
              <a:t>Almost all effective design approaches begin by partitioning a program’s requirements into modules, each of which focuses on a single activity.</a:t>
            </a:r>
          </a:p>
          <a:p>
            <a:pPr lvl="1"/>
            <a:r>
              <a:rPr lang="en-US" altLang="en-US" sz="1600"/>
              <a:t>Object oriented design further partitions each module into a set of interacting objects which carry out their activities by sending each other messages.</a:t>
            </a:r>
          </a:p>
          <a:p>
            <a:pPr lvl="1"/>
            <a:r>
              <a:rPr lang="en-US" altLang="en-US" sz="1600"/>
              <a:t>Object oriented design partitions need-to-know through the use of class hierarchies.  A base class establishes a protocol language for all clients to use.  Derived classes implement the protocol in ways tailored to each derived type.  The client stays blissfully ignorant of the details which distinguish one derived type from another.</a:t>
            </a:r>
          </a:p>
          <a:p>
            <a:pPr lvl="1"/>
            <a:r>
              <a:rPr lang="en-US" altLang="en-US" sz="1600"/>
              <a:t>Clients use the protocol through base class pointers or references which are set to one or another of the derived class objects.  The polymorphic action of dynamic binding allows each object to determine the way it responds to a client message passed through a reference or pointer to itself.  </a:t>
            </a:r>
          </a:p>
          <a:p>
            <a:pPr lvl="1"/>
            <a:r>
              <a:rPr lang="en-US" altLang="en-US" sz="1600"/>
              <a:t>Often a client does not need to know which object is being used.  Clients view all objects as base class objects.</a:t>
            </a:r>
          </a:p>
          <a:p>
            <a:pPr lvl="1"/>
            <a:r>
              <a:rPr lang="en-US" altLang="en-US" sz="1600"/>
              <a:t>Protocol classes, command objects, and finite state machines are all examples of partitioning need to know through the use of class hierarchies.</a:t>
            </a:r>
          </a:p>
        </p:txBody>
      </p:sp>
      <p:sp>
        <p:nvSpPr>
          <p:cNvPr id="41988" name="Rectangle 4">
            <a:extLst>
              <a:ext uri="{FF2B5EF4-FFF2-40B4-BE49-F238E27FC236}">
                <a16:creationId xmlns:a16="http://schemas.microsoft.com/office/drawing/2014/main" id="{1A8688B1-A4C3-4A5A-85B9-24C28E115483}"/>
              </a:ext>
            </a:extLst>
          </p:cNvPr>
          <p:cNvSpPr>
            <a:spLocks noGrp="1" noChangeArrowheads="1"/>
          </p:cNvSpPr>
          <p:nvPr>
            <p:ph type="title"/>
          </p:nvPr>
        </p:nvSpPr>
        <p:spPr>
          <a:xfrm>
            <a:off x="596900" y="341313"/>
            <a:ext cx="6761163" cy="665162"/>
          </a:xfrm>
        </p:spPr>
        <p:txBody>
          <a:bodyPr/>
          <a:lstStyle/>
          <a:p>
            <a:r>
              <a:rPr lang="en-US" altLang="en-US"/>
              <a:t>Object Oriented Design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CB867AC-98DA-42EE-8DBE-1A87FDFAA2F5}"/>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5BE6F850-5EE4-4909-8687-BFCEA262989B}"/>
              </a:ext>
            </a:extLst>
          </p:cNvPr>
          <p:cNvSpPr>
            <a:spLocks noGrp="1"/>
          </p:cNvSpPr>
          <p:nvPr>
            <p:ph type="sldNum" sz="quarter" idx="11"/>
          </p:nvPr>
        </p:nvSpPr>
        <p:spPr/>
        <p:txBody>
          <a:bodyPr/>
          <a:lstStyle/>
          <a:p>
            <a:fld id="{1536CFDF-D0FC-48E6-8019-0EE364BB4A44}" type="slidenum">
              <a:rPr lang="en-US" altLang="en-US"/>
              <a:pPr/>
              <a:t>17</a:t>
            </a:fld>
            <a:endParaRPr lang="en-US" altLang="en-US"/>
          </a:p>
        </p:txBody>
      </p:sp>
      <p:sp>
        <p:nvSpPr>
          <p:cNvPr id="24578" name="Rectangle 2">
            <a:extLst>
              <a:ext uri="{FF2B5EF4-FFF2-40B4-BE49-F238E27FC236}">
                <a16:creationId xmlns:a16="http://schemas.microsoft.com/office/drawing/2014/main" id="{47947685-9EA3-45FC-A07F-022B172C5933}"/>
              </a:ext>
            </a:extLst>
          </p:cNvPr>
          <p:cNvSpPr>
            <a:spLocks noGrp="1" noChangeArrowheads="1"/>
          </p:cNvSpPr>
          <p:nvPr>
            <p:ph type="title"/>
          </p:nvPr>
        </p:nvSpPr>
        <p:spPr>
          <a:xfrm>
            <a:off x="596900" y="341313"/>
            <a:ext cx="6761163" cy="741362"/>
          </a:xfrm>
        </p:spPr>
        <p:txBody>
          <a:bodyPr/>
          <a:lstStyle/>
          <a:p>
            <a:r>
              <a:rPr lang="en-US" altLang="en-US" sz="2800"/>
              <a:t>Object Oriented Design Strategies</a:t>
            </a:r>
          </a:p>
        </p:txBody>
      </p:sp>
      <p:sp>
        <p:nvSpPr>
          <p:cNvPr id="24579" name="Rectangle 3">
            <a:extLst>
              <a:ext uri="{FF2B5EF4-FFF2-40B4-BE49-F238E27FC236}">
                <a16:creationId xmlns:a16="http://schemas.microsoft.com/office/drawing/2014/main" id="{5AB4E0A9-1384-4F09-9FAE-00FCD88A06E7}"/>
              </a:ext>
            </a:extLst>
          </p:cNvPr>
          <p:cNvSpPr>
            <a:spLocks noGrp="1" noChangeArrowheads="1"/>
          </p:cNvSpPr>
          <p:nvPr>
            <p:ph type="body" idx="1"/>
          </p:nvPr>
        </p:nvSpPr>
        <p:spPr>
          <a:xfrm>
            <a:off x="625475" y="1539875"/>
            <a:ext cx="6858000" cy="7588250"/>
          </a:xfrm>
          <a:solidFill>
            <a:schemeClr val="bg1"/>
          </a:solidFill>
        </p:spPr>
        <p:txBody>
          <a:bodyPr/>
          <a:lstStyle/>
          <a:p>
            <a:pPr>
              <a:lnSpc>
                <a:spcPct val="110000"/>
              </a:lnSpc>
            </a:pPr>
            <a:r>
              <a:rPr lang="en-US" altLang="en-US" sz="2000"/>
              <a:t>All OO designs use one or more of the following three strategies:</a:t>
            </a:r>
          </a:p>
          <a:p>
            <a:pPr lvl="1">
              <a:lnSpc>
                <a:spcPct val="110000"/>
              </a:lnSpc>
            </a:pPr>
            <a:r>
              <a:rPr lang="en-US" altLang="en-US" sz="1600" u="sng"/>
              <a:t>Encapsulate processing in one or more classes</a:t>
            </a:r>
            <a:r>
              <a:rPr lang="en-US" altLang="en-US" sz="1600"/>
              <a:t>, carefully separating into simple, logical, public interfaces and private or protected implementations.  This division and encapsulation tends to make each class relatively independent of other processing, simplifying design, implementation, and debugging.</a:t>
            </a:r>
            <a:br>
              <a:rPr lang="en-US" altLang="en-US" sz="1600"/>
            </a:br>
            <a:endParaRPr lang="en-US" altLang="en-US" sz="1600"/>
          </a:p>
          <a:p>
            <a:pPr lvl="1">
              <a:lnSpc>
                <a:spcPct val="110000"/>
              </a:lnSpc>
            </a:pPr>
            <a:r>
              <a:rPr lang="en-US" altLang="en-US" sz="1600" u="sng"/>
              <a:t>Extend existing classes using inheritance</a:t>
            </a:r>
            <a:r>
              <a:rPr lang="en-US" altLang="en-US" sz="1600"/>
              <a:t>.  Use base classes to represent a complete but small and simple logical model, e.g., vector, string, …  Use inheritance to specialize base class behaviors.  The resulting derived classes just modify base class behavior by overriding its virtual member functions or add to its behavior by adding new member functions in their public interfaces.</a:t>
            </a:r>
            <a:br>
              <a:rPr lang="en-US" altLang="en-US" sz="1600"/>
            </a:br>
            <a:endParaRPr lang="en-US" altLang="en-US" sz="1600"/>
          </a:p>
          <a:p>
            <a:pPr lvl="1">
              <a:lnSpc>
                <a:spcPct val="110000"/>
              </a:lnSpc>
            </a:pPr>
            <a:r>
              <a:rPr lang="en-US" altLang="en-US" sz="1600" u="sng"/>
              <a:t>Loosely couple client code to server classes</a:t>
            </a:r>
            <a:r>
              <a:rPr lang="en-US" altLang="en-US" sz="1600"/>
              <a:t> with polymorphic relationships.  Polymorphism is achieved by defining a language for clients to use in a base class, then supplying clients with derived class objects which support the language in ways unique to each object.  The client can often be unaware of which type of derived object it interacts with since it uses only the base class protocol.  Each object is responsible for treating the protocol in ways appropriate for its type.  This is a very effective way to limit client code’s need to know processing details which distinguish one type of derived object from another.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DDDFD90-BA81-4FB2-9251-F7671A6598C6}"/>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41990E22-9740-4FA2-9230-7CD696822120}"/>
              </a:ext>
            </a:extLst>
          </p:cNvPr>
          <p:cNvSpPr>
            <a:spLocks noGrp="1"/>
          </p:cNvSpPr>
          <p:nvPr>
            <p:ph type="sldNum" sz="quarter" idx="11"/>
          </p:nvPr>
        </p:nvSpPr>
        <p:spPr/>
        <p:txBody>
          <a:bodyPr/>
          <a:lstStyle/>
          <a:p>
            <a:fld id="{0F7C0287-822C-4A90-9315-505F60D1732D}" type="slidenum">
              <a:rPr lang="en-US" altLang="en-US"/>
              <a:pPr/>
              <a:t>18</a:t>
            </a:fld>
            <a:endParaRPr lang="en-US" altLang="en-US"/>
          </a:p>
        </p:txBody>
      </p:sp>
      <p:sp>
        <p:nvSpPr>
          <p:cNvPr id="10243" name="Rectangle 1027">
            <a:extLst>
              <a:ext uri="{FF2B5EF4-FFF2-40B4-BE49-F238E27FC236}">
                <a16:creationId xmlns:a16="http://schemas.microsoft.com/office/drawing/2014/main" id="{8A095F37-E050-456D-B437-488D331B2EB2}"/>
              </a:ext>
            </a:extLst>
          </p:cNvPr>
          <p:cNvSpPr>
            <a:spLocks noGrp="1" noChangeArrowheads="1"/>
          </p:cNvSpPr>
          <p:nvPr>
            <p:ph type="body" idx="1"/>
          </p:nvPr>
        </p:nvSpPr>
        <p:spPr>
          <a:xfrm>
            <a:off x="625475" y="1463675"/>
            <a:ext cx="6761163" cy="7664450"/>
          </a:xfrm>
          <a:solidFill>
            <a:schemeClr val="bg1"/>
          </a:solidFill>
          <a:ln/>
        </p:spPr>
        <p:txBody>
          <a:bodyPr lIns="98425" tIns="49212" rIns="98425" bIns="49212"/>
          <a:lstStyle/>
          <a:p>
            <a:r>
              <a:rPr lang="en-US" altLang="en-US" sz="1600"/>
              <a:t>When designing programs remember that you </a:t>
            </a:r>
            <a:r>
              <a:rPr lang="en-US" altLang="en-US" sz="1600" u="sng"/>
              <a:t>do not </a:t>
            </a:r>
            <a:r>
              <a:rPr lang="en-US" altLang="en-US" sz="1600"/>
              <a:t>have permanent exclusive rights to:</a:t>
            </a:r>
          </a:p>
          <a:p>
            <a:pPr lvl="1"/>
            <a:r>
              <a:rPr lang="en-US" altLang="en-US" sz="1600"/>
              <a:t>memory</a:t>
            </a:r>
          </a:p>
          <a:p>
            <a:pPr lvl="1"/>
            <a:r>
              <a:rPr lang="en-US" altLang="en-US" sz="1600"/>
              <a:t>disk space</a:t>
            </a:r>
          </a:p>
          <a:p>
            <a:pPr lvl="1"/>
            <a:r>
              <a:rPr lang="en-US" altLang="en-US" sz="1600"/>
              <a:t>screen formats</a:t>
            </a:r>
          </a:p>
          <a:p>
            <a:pPr lvl="1"/>
            <a:r>
              <a:rPr lang="en-US" altLang="en-US" sz="1600"/>
              <a:t>I/O channel formats</a:t>
            </a:r>
          </a:p>
          <a:p>
            <a:pPr lvl="1"/>
            <a:r>
              <a:rPr lang="en-US" altLang="en-US" sz="1600"/>
              <a:t>peripherals</a:t>
            </a:r>
          </a:p>
          <a:p>
            <a:pPr lvl="1"/>
            <a:r>
              <a:rPr lang="en-US" altLang="en-US" sz="1600"/>
              <a:t>public names</a:t>
            </a:r>
          </a:p>
          <a:p>
            <a:pPr lvl="1"/>
            <a:r>
              <a:rPr lang="en-US" altLang="en-US" sz="1600"/>
              <a:t>files</a:t>
            </a:r>
          </a:p>
          <a:p>
            <a:pPr lvl="1"/>
            <a:r>
              <a:rPr lang="en-US" altLang="en-US" sz="1600"/>
              <a:t>database locks</a:t>
            </a:r>
          </a:p>
          <a:p>
            <a:pPr lvl="1"/>
            <a:r>
              <a:rPr lang="en-US" altLang="en-US" sz="1600"/>
              <a:t>operating system semaphores</a:t>
            </a:r>
          </a:p>
          <a:p>
            <a:pPr lvl="1"/>
            <a:r>
              <a:rPr lang="en-US" altLang="en-US" sz="1600"/>
              <a:t>communication lines</a:t>
            </a:r>
          </a:p>
          <a:p>
            <a:pPr lvl="1"/>
            <a:r>
              <a:rPr lang="en-US" altLang="en-US" sz="1600"/>
              <a:t>environment variables</a:t>
            </a:r>
            <a:br>
              <a:rPr lang="en-US" altLang="en-US" sz="1600"/>
            </a:br>
            <a:endParaRPr lang="en-US" altLang="en-US" sz="1600"/>
          </a:p>
          <a:p>
            <a:r>
              <a:rPr lang="en-US" altLang="en-US" sz="1600"/>
              <a:t>Release system resources as soon as you can.  Don’t use more than you need.  </a:t>
            </a:r>
          </a:p>
          <a:p>
            <a:r>
              <a:rPr lang="en-US" altLang="en-US" sz="1600"/>
              <a:t>Assign memory and files dynamically when you need them and release as soon as you are done.</a:t>
            </a:r>
          </a:p>
          <a:p>
            <a:r>
              <a:rPr lang="en-US" altLang="en-US" sz="1600"/>
              <a:t>If you change iostream formats save the original formats and restore quickly.  Do the same for screen formats and environment variables.</a:t>
            </a:r>
          </a:p>
          <a:p>
            <a:r>
              <a:rPr lang="en-US" altLang="en-US" sz="1600"/>
              <a:t>Use namespaces, classes, and structures to reduce the number of names you place in the public domain.</a:t>
            </a:r>
          </a:p>
        </p:txBody>
      </p:sp>
      <p:sp>
        <p:nvSpPr>
          <p:cNvPr id="10244" name="Rectangle 1028">
            <a:extLst>
              <a:ext uri="{FF2B5EF4-FFF2-40B4-BE49-F238E27FC236}">
                <a16:creationId xmlns:a16="http://schemas.microsoft.com/office/drawing/2014/main" id="{31B7BF23-70D0-4A19-BE23-98D7524B2292}"/>
              </a:ext>
            </a:extLst>
          </p:cNvPr>
          <p:cNvSpPr>
            <a:spLocks noGrp="1" noChangeArrowheads="1"/>
          </p:cNvSpPr>
          <p:nvPr>
            <p:ph type="title"/>
          </p:nvPr>
        </p:nvSpPr>
        <p:spPr>
          <a:xfrm>
            <a:off x="596900" y="341313"/>
            <a:ext cx="6761163" cy="741362"/>
          </a:xfrm>
        </p:spPr>
        <p:txBody>
          <a:bodyPr/>
          <a:lstStyle/>
          <a:p>
            <a:r>
              <a:rPr lang="en-US" altLang="en-US"/>
              <a:t>Good Neighbor Policy</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5B629AB-5896-4403-9A86-56C0C643E744}"/>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0094E51C-6F4E-428C-8565-A00DED92B525}"/>
              </a:ext>
            </a:extLst>
          </p:cNvPr>
          <p:cNvSpPr>
            <a:spLocks noGrp="1"/>
          </p:cNvSpPr>
          <p:nvPr>
            <p:ph type="sldNum" sz="quarter" idx="11"/>
          </p:nvPr>
        </p:nvSpPr>
        <p:spPr/>
        <p:txBody>
          <a:bodyPr/>
          <a:lstStyle/>
          <a:p>
            <a:fld id="{6524F90A-42F7-471C-B5DA-6A7293BEEBBB}" type="slidenum">
              <a:rPr lang="en-US" altLang="en-US"/>
              <a:pPr/>
              <a:t>19</a:t>
            </a:fld>
            <a:endParaRPr lang="en-US" altLang="en-US"/>
          </a:p>
        </p:txBody>
      </p:sp>
      <p:sp>
        <p:nvSpPr>
          <p:cNvPr id="70658" name="Rectangle 2">
            <a:extLst>
              <a:ext uri="{FF2B5EF4-FFF2-40B4-BE49-F238E27FC236}">
                <a16:creationId xmlns:a16="http://schemas.microsoft.com/office/drawing/2014/main" id="{290ADFF4-C45C-48DE-B788-688D7B57A08C}"/>
              </a:ext>
            </a:extLst>
          </p:cNvPr>
          <p:cNvSpPr>
            <a:spLocks noGrp="1" noChangeArrowheads="1"/>
          </p:cNvSpPr>
          <p:nvPr>
            <p:ph type="body" idx="1"/>
          </p:nvPr>
        </p:nvSpPr>
        <p:spPr>
          <a:xfrm>
            <a:off x="701675" y="1616075"/>
            <a:ext cx="6858000" cy="7435850"/>
          </a:xfrm>
          <a:solidFill>
            <a:schemeClr val="bg1"/>
          </a:solidFill>
          <a:ln/>
        </p:spPr>
        <p:txBody>
          <a:bodyPr lIns="98425" tIns="49212" rIns="98425" bIns="49212"/>
          <a:lstStyle/>
          <a:p>
            <a:endParaRPr lang="en-US" altLang="en-US" sz="2000"/>
          </a:p>
          <a:p>
            <a:r>
              <a:rPr lang="en-US" altLang="en-US" sz="2000"/>
              <a:t>Software components should be self sufficient:</a:t>
            </a:r>
          </a:p>
          <a:p>
            <a:r>
              <a:rPr lang="en-US" altLang="en-US" sz="2000"/>
              <a:t>Do:</a:t>
            </a:r>
          </a:p>
          <a:p>
            <a:pPr lvl="1"/>
            <a:r>
              <a:rPr lang="en-US" altLang="en-US" sz="1800"/>
              <a:t>Manage components resources within component</a:t>
            </a:r>
          </a:p>
          <a:p>
            <a:pPr lvl="2"/>
            <a:r>
              <a:rPr lang="en-US" altLang="en-US" sz="1600"/>
              <a:t>Memory</a:t>
            </a:r>
          </a:p>
          <a:p>
            <a:pPr lvl="2"/>
            <a:r>
              <a:rPr lang="en-US" altLang="en-US" sz="1600"/>
              <a:t>Mutexes and critical sections</a:t>
            </a:r>
          </a:p>
          <a:p>
            <a:pPr lvl="2"/>
            <a:r>
              <a:rPr lang="en-US" altLang="en-US" sz="1600"/>
              <a:t>Database locks</a:t>
            </a:r>
          </a:p>
          <a:p>
            <a:pPr lvl="1"/>
            <a:r>
              <a:rPr lang="en-US" altLang="en-US" sz="1800"/>
              <a:t>Handle component errors</a:t>
            </a:r>
          </a:p>
          <a:p>
            <a:pPr lvl="2"/>
            <a:r>
              <a:rPr lang="en-US" altLang="en-US" sz="1600"/>
              <a:t>Validate inputs</a:t>
            </a:r>
          </a:p>
          <a:p>
            <a:pPr lvl="2"/>
            <a:r>
              <a:rPr lang="en-US" altLang="en-US" sz="1600"/>
              <a:t>Catch exceptions</a:t>
            </a:r>
          </a:p>
          <a:p>
            <a:pPr lvl="1"/>
            <a:r>
              <a:rPr lang="en-US" altLang="en-US" sz="1800"/>
              <a:t>Provide simple default decisions</a:t>
            </a:r>
          </a:p>
          <a:p>
            <a:pPr lvl="2"/>
            <a:r>
              <a:rPr lang="en-US" altLang="en-US" sz="1600"/>
              <a:t>Common input values</a:t>
            </a:r>
          </a:p>
          <a:p>
            <a:pPr lvl="2"/>
            <a:r>
              <a:rPr lang="en-US" altLang="en-US" sz="1600"/>
              <a:t>Wildcard expansion</a:t>
            </a:r>
          </a:p>
          <a:p>
            <a:pPr lvl="2"/>
            <a:r>
              <a:rPr lang="en-US" altLang="en-US" sz="1600"/>
              <a:t>Path handling</a:t>
            </a:r>
          </a:p>
          <a:p>
            <a:r>
              <a:rPr lang="en-US" altLang="en-US" sz="2000"/>
              <a:t>Don’t:</a:t>
            </a:r>
          </a:p>
          <a:p>
            <a:pPr lvl="1"/>
            <a:r>
              <a:rPr lang="en-US" altLang="en-US" sz="1800"/>
              <a:t>Specify explicit pathnames</a:t>
            </a:r>
          </a:p>
          <a:p>
            <a:pPr lvl="1"/>
            <a:r>
              <a:rPr lang="en-US" altLang="en-US" sz="1800"/>
              <a:t>Share resource management with users</a:t>
            </a:r>
          </a:p>
          <a:p>
            <a:pPr lvl="1"/>
            <a:r>
              <a:rPr lang="en-US" altLang="en-US" sz="1800"/>
              <a:t>Abort processing</a:t>
            </a:r>
          </a:p>
          <a:p>
            <a:pPr lvl="2"/>
            <a:endParaRPr lang="en-US" altLang="en-US" sz="1600"/>
          </a:p>
        </p:txBody>
      </p:sp>
      <p:sp>
        <p:nvSpPr>
          <p:cNvPr id="70659" name="Rectangle 3">
            <a:extLst>
              <a:ext uri="{FF2B5EF4-FFF2-40B4-BE49-F238E27FC236}">
                <a16:creationId xmlns:a16="http://schemas.microsoft.com/office/drawing/2014/main" id="{FEF89178-FDC1-444B-ADF5-A0397E3A6DA1}"/>
              </a:ext>
            </a:extLst>
          </p:cNvPr>
          <p:cNvSpPr>
            <a:spLocks noGrp="1" noChangeArrowheads="1"/>
          </p:cNvSpPr>
          <p:nvPr>
            <p:ph type="title"/>
          </p:nvPr>
        </p:nvSpPr>
        <p:spPr/>
        <p:txBody>
          <a:bodyPr/>
          <a:lstStyle/>
          <a:p>
            <a:r>
              <a:rPr lang="en-US" altLang="en-US"/>
              <a:t>Good Housekeeping Policy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1C1A755-C6C6-4EA9-954F-3BB6ABC51C26}"/>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E3EAD2B8-846E-44E1-B435-DFE34CE55522}"/>
              </a:ext>
            </a:extLst>
          </p:cNvPr>
          <p:cNvSpPr>
            <a:spLocks noGrp="1"/>
          </p:cNvSpPr>
          <p:nvPr>
            <p:ph type="sldNum" sz="quarter" idx="11"/>
          </p:nvPr>
        </p:nvSpPr>
        <p:spPr/>
        <p:txBody>
          <a:bodyPr/>
          <a:lstStyle/>
          <a:p>
            <a:fld id="{14ED3B42-A59A-4493-B6EB-2A7F67E0815D}" type="slidenum">
              <a:rPr lang="en-US" altLang="en-US"/>
              <a:pPr/>
              <a:t>2</a:t>
            </a:fld>
            <a:endParaRPr lang="en-US" altLang="en-US"/>
          </a:p>
        </p:txBody>
      </p:sp>
      <p:sp>
        <p:nvSpPr>
          <p:cNvPr id="64514" name="Rectangle 2">
            <a:extLst>
              <a:ext uri="{FF2B5EF4-FFF2-40B4-BE49-F238E27FC236}">
                <a16:creationId xmlns:a16="http://schemas.microsoft.com/office/drawing/2014/main" id="{20C3A58B-CBD8-4450-8E59-DF97EAC48659}"/>
              </a:ext>
            </a:extLst>
          </p:cNvPr>
          <p:cNvSpPr>
            <a:spLocks noGrp="1" noChangeArrowheads="1"/>
          </p:cNvSpPr>
          <p:nvPr>
            <p:ph type="title"/>
          </p:nvPr>
        </p:nvSpPr>
        <p:spPr/>
        <p:txBody>
          <a:bodyPr/>
          <a:lstStyle/>
          <a:p>
            <a:r>
              <a:rPr lang="en-US" altLang="en-US"/>
              <a:t>Table of Contents</a:t>
            </a:r>
          </a:p>
        </p:txBody>
      </p:sp>
      <p:sp>
        <p:nvSpPr>
          <p:cNvPr id="64515" name="Rectangle 3">
            <a:extLst>
              <a:ext uri="{FF2B5EF4-FFF2-40B4-BE49-F238E27FC236}">
                <a16:creationId xmlns:a16="http://schemas.microsoft.com/office/drawing/2014/main" id="{F0D43153-43CE-4C71-8D11-3A760B34F3AD}"/>
              </a:ext>
            </a:extLst>
          </p:cNvPr>
          <p:cNvSpPr>
            <a:spLocks noGrp="1" noChangeArrowheads="1"/>
          </p:cNvSpPr>
          <p:nvPr>
            <p:ph type="body" idx="1"/>
          </p:nvPr>
        </p:nvSpPr>
        <p:spPr/>
        <p:txBody>
          <a:bodyPr/>
          <a:lstStyle/>
          <a:p>
            <a:r>
              <a:rPr lang="en-US" altLang="en-US">
                <a:hlinkClick r:id="rId2" action="ppaction://hlinksldjump"/>
              </a:rPr>
              <a:t>What is Design?</a:t>
            </a:r>
            <a:endParaRPr lang="en-US" altLang="en-US"/>
          </a:p>
          <a:p>
            <a:pPr lvl="1"/>
            <a:r>
              <a:rPr lang="en-US" altLang="en-US">
                <a:hlinkClick r:id="rId3" action="ppaction://hlinksldjump"/>
              </a:rPr>
              <a:t>Client Focus</a:t>
            </a:r>
            <a:endParaRPr lang="en-US" altLang="en-US"/>
          </a:p>
          <a:p>
            <a:pPr lvl="1"/>
            <a:r>
              <a:rPr lang="en-US" altLang="en-US">
                <a:hlinkClick r:id="rId4" action="ppaction://hlinksldjump"/>
              </a:rPr>
              <a:t>Organizing Principles</a:t>
            </a:r>
            <a:endParaRPr lang="en-US" altLang="en-US"/>
          </a:p>
          <a:p>
            <a:pPr lvl="1"/>
            <a:r>
              <a:rPr lang="en-US" altLang="en-US">
                <a:hlinkClick r:id="rId5" action="ppaction://hlinksldjump"/>
              </a:rPr>
              <a:t>Program Structure</a:t>
            </a:r>
            <a:endParaRPr lang="en-US" altLang="en-US"/>
          </a:p>
          <a:p>
            <a:r>
              <a:rPr lang="en-US" altLang="en-US">
                <a:hlinkClick r:id="rId6" action="ppaction://hlinksldjump"/>
              </a:rPr>
              <a:t>Principles of Awful Interface Design</a:t>
            </a:r>
            <a:endParaRPr lang="en-US" altLang="en-US"/>
          </a:p>
          <a:p>
            <a:r>
              <a:rPr lang="en-US" altLang="en-US">
                <a:hlinkClick r:id="rId7" action="ppaction://hlinksldjump"/>
              </a:rPr>
              <a:t>Modules</a:t>
            </a:r>
            <a:endParaRPr lang="en-US" altLang="en-US"/>
          </a:p>
          <a:p>
            <a:r>
              <a:rPr lang="en-US" altLang="en-US">
                <a:hlinkClick r:id="rId8" action="ppaction://hlinksldjump"/>
              </a:rPr>
              <a:t>Design Notes for Modules</a:t>
            </a:r>
            <a:endParaRPr lang="en-US" altLang="en-US"/>
          </a:p>
          <a:p>
            <a:r>
              <a:rPr lang="en-US" altLang="en-US">
                <a:hlinkClick r:id="rId9" action="ppaction://hlinksldjump"/>
              </a:rPr>
              <a:t>Object Oriented Design Strategies</a:t>
            </a:r>
            <a:endParaRPr lang="en-US" altLang="en-US"/>
          </a:p>
          <a:p>
            <a:r>
              <a:rPr lang="en-US" altLang="en-US">
                <a:hlinkClick r:id="rId10" action="ppaction://hlinksldjump"/>
              </a:rPr>
              <a:t>Classes</a:t>
            </a:r>
            <a:endParaRPr lang="en-US" altLang="en-US"/>
          </a:p>
          <a:p>
            <a:r>
              <a:rPr lang="en-US" altLang="en-US">
                <a:hlinkClick r:id="rId11" action="ppaction://hlinksldjump"/>
              </a:rPr>
              <a:t>Good Neighbor Policy</a:t>
            </a:r>
            <a:endParaRPr lang="en-US" altLang="en-US"/>
          </a:p>
          <a:p>
            <a:r>
              <a:rPr lang="en-US" altLang="en-US">
                <a:hlinkClick r:id="rId10" action="ppaction://hlinksldjump"/>
              </a:rPr>
              <a:t>Good Housekeeping Policy</a:t>
            </a:r>
            <a:endParaRPr lang="en-US" altLang="en-US"/>
          </a:p>
          <a:p>
            <a:r>
              <a:rPr lang="en-US" altLang="en-US">
                <a:hlinkClick r:id="rId10" action="ppaction://hlinksldjump"/>
              </a:rPr>
              <a:t>Design Notes for Classes</a:t>
            </a:r>
            <a:endParaRPr lang="en-US" altLang="en-US"/>
          </a:p>
          <a:p>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CC58F44-C2D7-48EF-91BF-398CE619E949}"/>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315D442A-2380-4FC4-A47D-8D493178CC97}"/>
              </a:ext>
            </a:extLst>
          </p:cNvPr>
          <p:cNvSpPr>
            <a:spLocks noGrp="1"/>
          </p:cNvSpPr>
          <p:nvPr>
            <p:ph type="sldNum" sz="quarter" idx="11"/>
          </p:nvPr>
        </p:nvSpPr>
        <p:spPr/>
        <p:txBody>
          <a:bodyPr/>
          <a:lstStyle/>
          <a:p>
            <a:fld id="{AAFB1C43-C31B-420A-8298-00078F81B8D9}" type="slidenum">
              <a:rPr lang="en-US" altLang="en-US"/>
              <a:pPr/>
              <a:t>20</a:t>
            </a:fld>
            <a:endParaRPr lang="en-US" altLang="en-US"/>
          </a:p>
        </p:txBody>
      </p:sp>
      <p:sp>
        <p:nvSpPr>
          <p:cNvPr id="26627" name="Rectangle 3">
            <a:extLst>
              <a:ext uri="{FF2B5EF4-FFF2-40B4-BE49-F238E27FC236}">
                <a16:creationId xmlns:a16="http://schemas.microsoft.com/office/drawing/2014/main" id="{3F215E7E-5E0D-4E7D-A0BC-B5FAD6D8460B}"/>
              </a:ext>
            </a:extLst>
          </p:cNvPr>
          <p:cNvSpPr>
            <a:spLocks noGrp="1" noChangeArrowheads="1"/>
          </p:cNvSpPr>
          <p:nvPr>
            <p:ph type="body" idx="1"/>
          </p:nvPr>
        </p:nvSpPr>
        <p:spPr>
          <a:xfrm>
            <a:off x="549275" y="930275"/>
            <a:ext cx="7086600" cy="8382000"/>
          </a:xfrm>
          <a:solidFill>
            <a:schemeClr val="bg1"/>
          </a:solidFill>
          <a:ln/>
        </p:spPr>
        <p:txBody>
          <a:bodyPr lIns="104193" tIns="51269" rIns="104193" bIns="51269"/>
          <a:lstStyle/>
          <a:p>
            <a:pPr>
              <a:buFont typeface="Symbol" panose="05050102010706020507" pitchFamily="18" charset="2"/>
              <a:buNone/>
            </a:pPr>
            <a:r>
              <a:rPr lang="en-US" altLang="en-US" sz="1800"/>
              <a:t>References:</a:t>
            </a:r>
          </a:p>
          <a:p>
            <a:pPr lvl="1"/>
            <a:r>
              <a:rPr lang="en-US" altLang="en-US" sz="1600"/>
              <a:t>Effective C++, Scott Meyers, Addison-Wesley, 1992</a:t>
            </a:r>
          </a:p>
          <a:p>
            <a:r>
              <a:rPr lang="en-US" altLang="en-US" sz="1800" b="1" i="1"/>
              <a:t>Special member functions:</a:t>
            </a:r>
          </a:p>
          <a:p>
            <a:pPr lvl="1"/>
            <a:r>
              <a:rPr lang="en-US" altLang="en-US" sz="1600"/>
              <a:t>compiler will generate public copy ctor, assignment operator, destructor, and address-of operators (const and non-const)</a:t>
            </a:r>
          </a:p>
          <a:p>
            <a:pPr lvl="2">
              <a:lnSpc>
                <a:spcPct val="90000"/>
              </a:lnSpc>
              <a:spcBef>
                <a:spcPct val="30000"/>
              </a:spcBef>
              <a:buFontTx/>
              <a:buChar char="–"/>
            </a:pPr>
            <a:r>
              <a:rPr lang="en-US" altLang="en-US" sz="1400">
                <a:latin typeface="Arial" panose="020B0604020202020204" pitchFamily="34" charset="0"/>
              </a:rPr>
              <a:t>if you don’t declare any ctors the compiler will generate a default (void) ctor</a:t>
            </a:r>
          </a:p>
          <a:p>
            <a:pPr lvl="2">
              <a:lnSpc>
                <a:spcPct val="90000"/>
              </a:lnSpc>
              <a:spcBef>
                <a:spcPct val="30000"/>
              </a:spcBef>
              <a:buFontTx/>
              <a:buChar char="–"/>
            </a:pPr>
            <a:r>
              <a:rPr lang="en-US" altLang="en-US" sz="1400">
                <a:latin typeface="Arial" panose="020B0604020202020204" pitchFamily="34" charset="0"/>
              </a:rPr>
              <a:t>if this is a derived class and the base had a destructor the compiler will generator a destructor</a:t>
            </a:r>
          </a:p>
          <a:p>
            <a:pPr lvl="1">
              <a:buFontTx/>
              <a:buChar char=" "/>
            </a:pPr>
            <a:r>
              <a:rPr lang="en-US" altLang="en-US" sz="1600"/>
              <a:t>all of the above are generated only if needed by code</a:t>
            </a:r>
          </a:p>
          <a:p>
            <a:pPr lvl="1"/>
            <a:r>
              <a:rPr lang="en-US" altLang="en-US" sz="1600"/>
              <a:t>explicitly disallow use of implicitly generated member functions you don't want by declaring them private</a:t>
            </a:r>
          </a:p>
          <a:p>
            <a:pPr lvl="1"/>
            <a:r>
              <a:rPr lang="en-US" altLang="en-US" sz="1600"/>
              <a:t>always define a copy constructor, assignment operator, and destructor for classes which allocate system resources to objects</a:t>
            </a:r>
          </a:p>
          <a:p>
            <a:pPr lvl="1"/>
            <a:r>
              <a:rPr lang="en-US" altLang="en-US" sz="1600"/>
              <a:t>assignment operator for a derived class should call assignment for its base class to assign the base part</a:t>
            </a:r>
          </a:p>
          <a:p>
            <a:pPr lvl="1"/>
            <a:r>
              <a:rPr lang="en-US" altLang="en-US" sz="1600"/>
              <a:t>the =, (), [], and -&gt; operators must be member functions</a:t>
            </a:r>
          </a:p>
          <a:p>
            <a:r>
              <a:rPr lang="en-US" altLang="en-US" sz="1800" b="1" i="1"/>
              <a:t>Constantness:</a:t>
            </a:r>
          </a:p>
          <a:p>
            <a:pPr lvl="1"/>
            <a:r>
              <a:rPr lang="en-US" altLang="en-US" sz="1600"/>
              <a:t>if member function does not change state of object, declare function const</a:t>
            </a:r>
          </a:p>
          <a:p>
            <a:pPr lvl="1"/>
            <a:r>
              <a:rPr lang="en-US" altLang="en-US" sz="1600"/>
              <a:t>declare method arguments as constant references whenever you can</a:t>
            </a:r>
          </a:p>
          <a:p>
            <a:r>
              <a:rPr lang="en-US" altLang="en-US" sz="1800" b="1" i="1"/>
              <a:t>Static members:</a:t>
            </a:r>
          </a:p>
          <a:p>
            <a:pPr lvl="1"/>
            <a:r>
              <a:rPr lang="en-US" altLang="en-US" sz="1600"/>
              <a:t>static member data is shared by all objects</a:t>
            </a:r>
          </a:p>
          <a:p>
            <a:pPr lvl="1"/>
            <a:r>
              <a:rPr lang="en-US" altLang="en-US" sz="1600"/>
              <a:t>static member functions are independent of objects, can access only static or global data, and are qualified by class name</a:t>
            </a:r>
          </a:p>
        </p:txBody>
      </p:sp>
      <p:sp>
        <p:nvSpPr>
          <p:cNvPr id="26628" name="Rectangle 4">
            <a:extLst>
              <a:ext uri="{FF2B5EF4-FFF2-40B4-BE49-F238E27FC236}">
                <a16:creationId xmlns:a16="http://schemas.microsoft.com/office/drawing/2014/main" id="{5525AB57-5B8B-43C2-8643-E5A7A9E190E4}"/>
              </a:ext>
            </a:extLst>
          </p:cNvPr>
          <p:cNvSpPr>
            <a:spLocks noGrp="1" noChangeArrowheads="1"/>
          </p:cNvSpPr>
          <p:nvPr>
            <p:ph type="title"/>
          </p:nvPr>
        </p:nvSpPr>
        <p:spPr>
          <a:xfrm>
            <a:off x="596900" y="341313"/>
            <a:ext cx="6761163" cy="512762"/>
          </a:xfrm>
        </p:spPr>
        <p:txBody>
          <a:bodyPr/>
          <a:lstStyle/>
          <a:p>
            <a:r>
              <a:rPr lang="en-US" altLang="en-US"/>
              <a:t>Design Notes for Classes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98911C9-4E12-4B9A-8DEB-9A6F20B85252}"/>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12394AF3-AB13-44CD-8BDB-5FD24CAA686E}"/>
              </a:ext>
            </a:extLst>
          </p:cNvPr>
          <p:cNvSpPr>
            <a:spLocks noGrp="1"/>
          </p:cNvSpPr>
          <p:nvPr>
            <p:ph type="sldNum" sz="quarter" idx="11"/>
          </p:nvPr>
        </p:nvSpPr>
        <p:spPr/>
        <p:txBody>
          <a:bodyPr/>
          <a:lstStyle/>
          <a:p>
            <a:fld id="{EEDA17B1-79C7-4DD3-BA84-9C138BA738CC}" type="slidenum">
              <a:rPr lang="en-US" altLang="en-US"/>
              <a:pPr/>
              <a:t>21</a:t>
            </a:fld>
            <a:endParaRPr lang="en-US" altLang="en-US"/>
          </a:p>
        </p:txBody>
      </p:sp>
      <p:sp>
        <p:nvSpPr>
          <p:cNvPr id="27651" name="Rectangle 3">
            <a:extLst>
              <a:ext uri="{FF2B5EF4-FFF2-40B4-BE49-F238E27FC236}">
                <a16:creationId xmlns:a16="http://schemas.microsoft.com/office/drawing/2014/main" id="{E0F54A7B-51FB-4C59-A450-767D51B00379}"/>
              </a:ext>
            </a:extLst>
          </p:cNvPr>
          <p:cNvSpPr>
            <a:spLocks noGrp="1" noChangeArrowheads="1"/>
          </p:cNvSpPr>
          <p:nvPr>
            <p:ph type="body" idx="1"/>
          </p:nvPr>
        </p:nvSpPr>
        <p:spPr>
          <a:xfrm>
            <a:off x="396875" y="854075"/>
            <a:ext cx="7239000" cy="9144000"/>
          </a:xfrm>
          <a:solidFill>
            <a:schemeClr val="bg1"/>
          </a:solidFill>
          <a:ln/>
        </p:spPr>
        <p:txBody>
          <a:bodyPr lIns="104193" tIns="51269" rIns="104193" bIns="51269"/>
          <a:lstStyle/>
          <a:p>
            <a:pPr>
              <a:lnSpc>
                <a:spcPct val="110000"/>
              </a:lnSpc>
            </a:pPr>
            <a:r>
              <a:rPr lang="en-US" altLang="en-US" sz="1800" b="1" i="1"/>
              <a:t>Encapsulation: classes manage their own data:</a:t>
            </a:r>
          </a:p>
          <a:p>
            <a:pPr lvl="1">
              <a:lnSpc>
                <a:spcPct val="110000"/>
              </a:lnSpc>
            </a:pPr>
            <a:r>
              <a:rPr lang="en-US" altLang="en-US" sz="1600"/>
              <a:t>avoid data members in public interface</a:t>
            </a:r>
          </a:p>
          <a:p>
            <a:pPr lvl="1">
              <a:lnSpc>
                <a:spcPct val="110000"/>
              </a:lnSpc>
            </a:pPr>
            <a:r>
              <a:rPr lang="en-US" altLang="en-US" sz="1600"/>
              <a:t>avoid returning handles to internal data from const member functions</a:t>
            </a:r>
          </a:p>
          <a:p>
            <a:pPr lvl="1">
              <a:lnSpc>
                <a:spcPct val="110000"/>
              </a:lnSpc>
            </a:pPr>
            <a:r>
              <a:rPr lang="en-US" altLang="en-US" sz="1600"/>
              <a:t>member functions returning references give read and write access to member data.</a:t>
            </a:r>
          </a:p>
          <a:p>
            <a:pPr lvl="1">
              <a:lnSpc>
                <a:spcPct val="110000"/>
              </a:lnSpc>
            </a:pPr>
            <a:r>
              <a:rPr lang="en-US" altLang="en-US" sz="1600"/>
              <a:t>avoid non-const member functions that return pointers or references to members less accessible than themselves</a:t>
            </a:r>
          </a:p>
          <a:p>
            <a:pPr>
              <a:lnSpc>
                <a:spcPct val="110000"/>
              </a:lnSpc>
            </a:pPr>
            <a:r>
              <a:rPr lang="en-US" altLang="en-US" sz="1800" b="1" i="1"/>
              <a:t>Composition:</a:t>
            </a:r>
          </a:p>
          <a:p>
            <a:pPr lvl="1">
              <a:lnSpc>
                <a:spcPct val="110000"/>
              </a:lnSpc>
            </a:pPr>
            <a:r>
              <a:rPr lang="en-US" altLang="en-US" sz="1600"/>
              <a:t>initialize bases and data members with explicit calls to constructors in an initialization sequence for each constructor you write.</a:t>
            </a:r>
          </a:p>
          <a:p>
            <a:pPr lvl="1">
              <a:lnSpc>
                <a:spcPct val="110000"/>
              </a:lnSpc>
            </a:pPr>
            <a:r>
              <a:rPr lang="en-US" altLang="en-US" sz="1600"/>
              <a:t>don’t use array declarations in classes.  Instead, use pointers to arrays on the heap.  It’s then easy to write resize() functions to make your objects expandable and the objects are smaller so occupy less stack.</a:t>
            </a:r>
          </a:p>
          <a:p>
            <a:pPr>
              <a:lnSpc>
                <a:spcPct val="110000"/>
              </a:lnSpc>
            </a:pPr>
            <a:r>
              <a:rPr lang="en-US" altLang="en-US" sz="1800" b="1" i="1"/>
              <a:t>Frequent Errors:</a:t>
            </a:r>
          </a:p>
          <a:p>
            <a:pPr lvl="1">
              <a:lnSpc>
                <a:spcPct val="110000"/>
              </a:lnSpc>
            </a:pPr>
            <a:r>
              <a:rPr lang="en-US" altLang="en-US" sz="1600"/>
              <a:t>never return a reference to a local object or a dereferenced pointer initialized by new within the function</a:t>
            </a:r>
          </a:p>
          <a:p>
            <a:pPr lvl="1">
              <a:lnSpc>
                <a:spcPct val="110000"/>
              </a:lnSpc>
            </a:pPr>
            <a:r>
              <a:rPr lang="en-US" altLang="en-US" sz="1600"/>
              <a:t>use same form in corresponding calls to new and delete</a:t>
            </a:r>
          </a:p>
          <a:p>
            <a:pPr lvl="1">
              <a:lnSpc>
                <a:spcPct val="110000"/>
              </a:lnSpc>
            </a:pPr>
            <a:r>
              <a:rPr lang="en-US" altLang="en-US" sz="1600"/>
              <a:t>don’t check return value of new – be prepared for an exception</a:t>
            </a:r>
          </a:p>
          <a:p>
            <a:pPr>
              <a:lnSpc>
                <a:spcPct val="110000"/>
              </a:lnSpc>
            </a:pPr>
            <a:r>
              <a:rPr lang="en-US" altLang="en-US" sz="1800" b="1" i="1"/>
              <a:t>Type coercion:</a:t>
            </a:r>
          </a:p>
          <a:p>
            <a:pPr lvl="1">
              <a:lnSpc>
                <a:spcPct val="110000"/>
              </a:lnSpc>
            </a:pPr>
            <a:r>
              <a:rPr lang="en-US" altLang="en-US" sz="1600"/>
              <a:t>write promotion constructors for all types your class needs to convert from, but try to write cast operators only for primitive types and library types</a:t>
            </a:r>
          </a:p>
          <a:p>
            <a:pPr lvl="1">
              <a:lnSpc>
                <a:spcPct val="110000"/>
              </a:lnSpc>
            </a:pPr>
            <a:r>
              <a:rPr lang="en-US" altLang="en-US" sz="1600"/>
              <a:t>a compiler ambiguity can occur if your write a promotion constructor x(Y&amp;) and a cast of Y to X in Y</a:t>
            </a:r>
          </a:p>
          <a:p>
            <a:pPr lvl="1">
              <a:lnSpc>
                <a:spcPct val="110000"/>
              </a:lnSpc>
            </a:pPr>
            <a:r>
              <a:rPr lang="en-US" altLang="en-US" sz="1600"/>
              <a:t>when ambiguity does occur you can resolve by explicitly calling a conversion</a:t>
            </a:r>
          </a:p>
          <a:p>
            <a:pPr lvl="1">
              <a:lnSpc>
                <a:spcPct val="110000"/>
              </a:lnSpc>
            </a:pPr>
            <a:r>
              <a:rPr lang="en-US" altLang="en-US" sz="1600"/>
              <a:t>explicit keyword forces a promotion constructor to be call explicitly.</a:t>
            </a:r>
          </a:p>
        </p:txBody>
      </p:sp>
      <p:sp>
        <p:nvSpPr>
          <p:cNvPr id="27652" name="Rectangle 4">
            <a:extLst>
              <a:ext uri="{FF2B5EF4-FFF2-40B4-BE49-F238E27FC236}">
                <a16:creationId xmlns:a16="http://schemas.microsoft.com/office/drawing/2014/main" id="{E3DD021B-3A20-42F8-AF49-5928A4FBA768}"/>
              </a:ext>
            </a:extLst>
          </p:cNvPr>
          <p:cNvSpPr>
            <a:spLocks noGrp="1" noChangeArrowheads="1"/>
          </p:cNvSpPr>
          <p:nvPr>
            <p:ph type="title"/>
          </p:nvPr>
        </p:nvSpPr>
        <p:spPr>
          <a:xfrm>
            <a:off x="549275" y="244475"/>
            <a:ext cx="6761163" cy="512763"/>
          </a:xfrm>
        </p:spPr>
        <p:txBody>
          <a:bodyPr/>
          <a:lstStyle/>
          <a:p>
            <a:r>
              <a:rPr lang="en-US" altLang="en-US" sz="2800"/>
              <a:t>Design Notes for Classes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6FF8FF0-F4C9-4EB3-8FC3-395F043F27BF}"/>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AB2AB9A6-4F5C-45ED-891F-E0AA944E4E1B}"/>
              </a:ext>
            </a:extLst>
          </p:cNvPr>
          <p:cNvSpPr>
            <a:spLocks noGrp="1"/>
          </p:cNvSpPr>
          <p:nvPr>
            <p:ph type="sldNum" sz="quarter" idx="11"/>
          </p:nvPr>
        </p:nvSpPr>
        <p:spPr/>
        <p:txBody>
          <a:bodyPr/>
          <a:lstStyle/>
          <a:p>
            <a:fld id="{9E568C5E-35EF-47FE-8D76-CF5C6260608C}" type="slidenum">
              <a:rPr lang="en-US" altLang="en-US"/>
              <a:pPr/>
              <a:t>22</a:t>
            </a:fld>
            <a:endParaRPr lang="en-US" altLang="en-US"/>
          </a:p>
        </p:txBody>
      </p:sp>
      <p:sp>
        <p:nvSpPr>
          <p:cNvPr id="28675" name="Rectangle 3">
            <a:extLst>
              <a:ext uri="{FF2B5EF4-FFF2-40B4-BE49-F238E27FC236}">
                <a16:creationId xmlns:a16="http://schemas.microsoft.com/office/drawing/2014/main" id="{80BE6389-5DE4-4263-A03F-BB180C530D37}"/>
              </a:ext>
            </a:extLst>
          </p:cNvPr>
          <p:cNvSpPr>
            <a:spLocks noGrp="1" noChangeArrowheads="1"/>
          </p:cNvSpPr>
          <p:nvPr>
            <p:ph type="body" idx="1"/>
          </p:nvPr>
        </p:nvSpPr>
        <p:spPr>
          <a:xfrm>
            <a:off x="396875" y="1158875"/>
            <a:ext cx="7239000" cy="8153400"/>
          </a:xfrm>
          <a:solidFill>
            <a:schemeClr val="bg1"/>
          </a:solidFill>
          <a:ln/>
        </p:spPr>
        <p:txBody>
          <a:bodyPr lIns="104193" tIns="51269" rIns="104193" bIns="51269"/>
          <a:lstStyle/>
          <a:p>
            <a:r>
              <a:rPr lang="en-US" altLang="en-US" sz="2000" b="1" i="1"/>
              <a:t>Efficiency:</a:t>
            </a:r>
          </a:p>
          <a:p>
            <a:pPr lvl="1"/>
            <a:r>
              <a:rPr lang="en-US" altLang="en-US" sz="1800"/>
              <a:t>pass and return objects by reference instead of by value where it makes sense to do so</a:t>
            </a:r>
          </a:p>
          <a:p>
            <a:r>
              <a:rPr lang="en-US" altLang="en-US" sz="2000" b="1" i="1"/>
              <a:t>Initialization:</a:t>
            </a:r>
          </a:p>
          <a:p>
            <a:pPr lvl="1"/>
            <a:r>
              <a:rPr lang="en-US" altLang="en-US" sz="1800"/>
              <a:t>prefer initialization to assignment in constructors:</a:t>
            </a:r>
          </a:p>
          <a:p>
            <a:pPr lvl="2">
              <a:lnSpc>
                <a:spcPct val="90000"/>
              </a:lnSpc>
              <a:spcBef>
                <a:spcPct val="30000"/>
              </a:spcBef>
              <a:buFontTx/>
              <a:buChar char="–"/>
            </a:pPr>
            <a:r>
              <a:rPr lang="en-US" altLang="en-US" sz="1400">
                <a:latin typeface="Arial" panose="020B0604020202020204" pitchFamily="34" charset="0"/>
              </a:rPr>
              <a:t>const and reference members must be intialized.</a:t>
            </a:r>
          </a:p>
          <a:p>
            <a:pPr lvl="2">
              <a:lnSpc>
                <a:spcPct val="90000"/>
              </a:lnSpc>
              <a:spcBef>
                <a:spcPct val="30000"/>
              </a:spcBef>
              <a:buFontTx/>
              <a:buChar char="–"/>
            </a:pPr>
            <a:r>
              <a:rPr lang="en-US" altLang="en-US" sz="1400">
                <a:latin typeface="Arial" panose="020B0604020202020204" pitchFamily="34" charset="0"/>
              </a:rPr>
              <a:t>construction proceeds in two phases:</a:t>
            </a:r>
          </a:p>
          <a:p>
            <a:pPr lvl="3">
              <a:lnSpc>
                <a:spcPct val="90000"/>
              </a:lnSpc>
              <a:spcBef>
                <a:spcPct val="30000"/>
              </a:spcBef>
            </a:pPr>
            <a:r>
              <a:rPr lang="en-US" altLang="en-US" sz="1400">
                <a:latin typeface="Arial" panose="020B0604020202020204" pitchFamily="34" charset="0"/>
              </a:rPr>
              <a:t>initialization of data members in the order of their declaration in the class</a:t>
            </a:r>
          </a:p>
          <a:p>
            <a:pPr lvl="3">
              <a:lnSpc>
                <a:spcPct val="90000"/>
              </a:lnSpc>
              <a:spcBef>
                <a:spcPct val="30000"/>
              </a:spcBef>
            </a:pPr>
            <a:r>
              <a:rPr lang="en-US" altLang="en-US" sz="1400">
                <a:latin typeface="Arial" panose="020B0604020202020204" pitchFamily="34" charset="0"/>
              </a:rPr>
              <a:t>execution of the body of the constructor called</a:t>
            </a:r>
          </a:p>
          <a:p>
            <a:pPr lvl="2">
              <a:lnSpc>
                <a:spcPct val="90000"/>
              </a:lnSpc>
              <a:spcBef>
                <a:spcPct val="30000"/>
              </a:spcBef>
              <a:buFontTx/>
              <a:buChar char="–"/>
            </a:pPr>
            <a:r>
              <a:rPr lang="en-US" altLang="en-US" sz="1400">
                <a:latin typeface="Arial" panose="020B0604020202020204" pitchFamily="34" charset="0"/>
              </a:rPr>
              <a:t>if you don’t initialize an element its default constructor is called, then you have to assign to it</a:t>
            </a:r>
          </a:p>
          <a:p>
            <a:pPr lvl="2">
              <a:lnSpc>
                <a:spcPct val="90000"/>
              </a:lnSpc>
              <a:spcBef>
                <a:spcPct val="30000"/>
              </a:spcBef>
              <a:buFontTx/>
              <a:buChar char="–"/>
            </a:pPr>
            <a:r>
              <a:rPr lang="en-US" altLang="en-US" sz="1400">
                <a:latin typeface="Arial" panose="020B0604020202020204" pitchFamily="34" charset="0"/>
              </a:rPr>
              <a:t>if you use an initialization for that element only the copy constructor is called</a:t>
            </a:r>
          </a:p>
          <a:p>
            <a:pPr lvl="1"/>
            <a:r>
              <a:rPr lang="en-US" altLang="en-US" sz="1800"/>
              <a:t>list non-static members in an initialization list in the order in which they are declared</a:t>
            </a:r>
          </a:p>
          <a:p>
            <a:pPr lvl="2">
              <a:lnSpc>
                <a:spcPct val="90000"/>
              </a:lnSpc>
              <a:spcBef>
                <a:spcPct val="30000"/>
              </a:spcBef>
              <a:buFontTx/>
              <a:buChar char="–"/>
            </a:pPr>
            <a:r>
              <a:rPr lang="en-US" altLang="en-US" sz="1400">
                <a:latin typeface="Arial" panose="020B0604020202020204" pitchFamily="34" charset="0"/>
              </a:rPr>
              <a:t>members are initialized in the order they are declared regardless of the order specified in an initialization list</a:t>
            </a:r>
          </a:p>
          <a:p>
            <a:pPr lvl="2">
              <a:lnSpc>
                <a:spcPct val="90000"/>
              </a:lnSpc>
              <a:spcBef>
                <a:spcPct val="30000"/>
              </a:spcBef>
              <a:buFontTx/>
              <a:buChar char="–"/>
            </a:pPr>
            <a:r>
              <a:rPr lang="en-US" altLang="en-US" sz="1400">
                <a:latin typeface="Arial" panose="020B0604020202020204" pitchFamily="34" charset="0"/>
              </a:rPr>
              <a:t>to avoid surprises use the same order</a:t>
            </a:r>
          </a:p>
          <a:p>
            <a:pPr lvl="1"/>
            <a:r>
              <a:rPr lang="en-US" altLang="en-US" sz="1800"/>
              <a:t>static members are intialized once, before main() entry.  They must be defined globally in implementation file.</a:t>
            </a:r>
          </a:p>
          <a:p>
            <a:r>
              <a:rPr lang="en-US" altLang="en-US" sz="2000" b="1" i="1"/>
              <a:t>Design alternatives:</a:t>
            </a:r>
          </a:p>
          <a:p>
            <a:pPr lvl="1"/>
            <a:r>
              <a:rPr lang="en-US" altLang="en-US" sz="1800"/>
              <a:t>choose between overloading and default parameters</a:t>
            </a:r>
          </a:p>
          <a:p>
            <a:pPr lvl="1"/>
            <a:r>
              <a:rPr lang="en-US" altLang="en-US" sz="1800"/>
              <a:t>functions can be grouped into an all static class</a:t>
            </a:r>
          </a:p>
          <a:p>
            <a:pPr lvl="1"/>
            <a:r>
              <a:rPr lang="en-US" altLang="en-US" sz="1800"/>
              <a:t>return value of overloaded operator need not be a class object</a:t>
            </a:r>
          </a:p>
        </p:txBody>
      </p:sp>
      <p:sp>
        <p:nvSpPr>
          <p:cNvPr id="28676" name="Rectangle 4">
            <a:extLst>
              <a:ext uri="{FF2B5EF4-FFF2-40B4-BE49-F238E27FC236}">
                <a16:creationId xmlns:a16="http://schemas.microsoft.com/office/drawing/2014/main" id="{F23B8B16-1584-40D7-8015-26E5DC9BCCEE}"/>
              </a:ext>
            </a:extLst>
          </p:cNvPr>
          <p:cNvSpPr>
            <a:spLocks noGrp="1" noChangeArrowheads="1"/>
          </p:cNvSpPr>
          <p:nvPr>
            <p:ph type="title"/>
          </p:nvPr>
        </p:nvSpPr>
        <p:spPr>
          <a:xfrm>
            <a:off x="596900" y="341313"/>
            <a:ext cx="6761163" cy="665162"/>
          </a:xfrm>
        </p:spPr>
        <p:txBody>
          <a:bodyPr/>
          <a:lstStyle/>
          <a:p>
            <a:r>
              <a:rPr lang="en-US" altLang="en-US"/>
              <a:t>Design Notes for Classes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6D8B24A-C74B-4230-BF8B-64682CF475A6}"/>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86E5D195-ACA9-40B6-8B36-37D4BD550404}"/>
              </a:ext>
            </a:extLst>
          </p:cNvPr>
          <p:cNvSpPr>
            <a:spLocks noGrp="1"/>
          </p:cNvSpPr>
          <p:nvPr>
            <p:ph type="sldNum" sz="quarter" idx="11"/>
          </p:nvPr>
        </p:nvSpPr>
        <p:spPr/>
        <p:txBody>
          <a:bodyPr/>
          <a:lstStyle/>
          <a:p>
            <a:fld id="{52B7F6EF-D646-4019-B08A-9F622E69605E}" type="slidenum">
              <a:rPr lang="en-US" altLang="en-US"/>
              <a:pPr/>
              <a:t>23</a:t>
            </a:fld>
            <a:endParaRPr lang="en-US" altLang="en-US"/>
          </a:p>
        </p:txBody>
      </p:sp>
      <p:sp>
        <p:nvSpPr>
          <p:cNvPr id="29699" name="Rectangle 3">
            <a:extLst>
              <a:ext uri="{FF2B5EF4-FFF2-40B4-BE49-F238E27FC236}">
                <a16:creationId xmlns:a16="http://schemas.microsoft.com/office/drawing/2014/main" id="{3BC1CFAE-21FB-480C-BEEE-2F3DFEF8B2B0}"/>
              </a:ext>
            </a:extLst>
          </p:cNvPr>
          <p:cNvSpPr>
            <a:spLocks noGrp="1" noChangeArrowheads="1"/>
          </p:cNvSpPr>
          <p:nvPr>
            <p:ph type="body" idx="1"/>
          </p:nvPr>
        </p:nvSpPr>
        <p:spPr>
          <a:xfrm>
            <a:off x="473075" y="1235075"/>
            <a:ext cx="7010400" cy="8153400"/>
          </a:xfrm>
          <a:solidFill>
            <a:schemeClr val="bg1"/>
          </a:solidFill>
          <a:ln/>
        </p:spPr>
        <p:txBody>
          <a:bodyPr lIns="104193" tIns="51269" rIns="104193" bIns="51269"/>
          <a:lstStyle/>
          <a:p>
            <a:r>
              <a:rPr lang="en-US" altLang="en-US" sz="1800"/>
              <a:t>Have operator= return a reference to *this.</a:t>
            </a:r>
            <a:br>
              <a:rPr lang="en-US" altLang="en-US" sz="1800"/>
            </a:br>
            <a:endParaRPr lang="en-US" altLang="en-US" sz="1000"/>
          </a:p>
          <a:p>
            <a:r>
              <a:rPr lang="en-US" altLang="en-US" sz="1800"/>
              <a:t>Assign to all data members in operator=(…).</a:t>
            </a:r>
          </a:p>
          <a:p>
            <a:pPr lvl="1"/>
            <a:r>
              <a:rPr lang="en-US" altLang="en-US" sz="1600"/>
              <a:t>default assignment operator performs member-wise assignment on all data members</a:t>
            </a:r>
          </a:p>
          <a:p>
            <a:pPr lvl="1"/>
            <a:r>
              <a:rPr lang="en-US" altLang="en-US" sz="1600"/>
              <a:t>there is no way to selectively overide the default assignments - either accept the default or take over assignments to all members</a:t>
            </a:r>
          </a:p>
          <a:p>
            <a:pPr lvl="1"/>
            <a:r>
              <a:rPr lang="en-US" altLang="en-US" sz="1600"/>
              <a:t>adding a new data member usually means that both the copy ctor and assignment operator need to be updated</a:t>
            </a:r>
          </a:p>
          <a:p>
            <a:pPr lvl="1"/>
            <a:r>
              <a:rPr lang="en-US" altLang="en-US" sz="1600"/>
              <a:t>since assignment operator is not inherited, a derived class assignment must take care of both base and derived elements - do that as follows:</a:t>
            </a:r>
            <a:br>
              <a:rPr lang="en-US" altLang="en-US" sz="1600"/>
            </a:br>
            <a:br>
              <a:rPr lang="en-US" altLang="en-US" sz="1600"/>
            </a:br>
            <a:r>
              <a:rPr lang="en-US" altLang="en-US" sz="1600"/>
              <a:t>   </a:t>
            </a:r>
            <a:r>
              <a:rPr lang="en-US" altLang="en-US" sz="1400" b="1">
                <a:latin typeface="Courier New" panose="02070309020205020404" pitchFamily="49" charset="0"/>
              </a:rPr>
              <a:t>class A { ... };  class B:public A { ... }</a:t>
            </a:r>
            <a:br>
              <a:rPr lang="en-US" altLang="en-US" sz="1400" b="1">
                <a:latin typeface="Courier New" panose="02070309020205020404" pitchFamily="49" charset="0"/>
              </a:rPr>
            </a:br>
            <a:br>
              <a:rPr lang="en-US" altLang="en-US" sz="1400" b="1">
                <a:latin typeface="Courier New" panose="02070309020205020404" pitchFamily="49" charset="0"/>
              </a:rPr>
            </a:br>
            <a:r>
              <a:rPr lang="en-US" altLang="en-US" sz="1400" b="1">
                <a:latin typeface="Courier New" panose="02070309020205020404" pitchFamily="49" charset="0"/>
              </a:rPr>
              <a:t>  B&amp; B::operator=(const B&amp; b) {</a:t>
            </a:r>
            <a:br>
              <a:rPr lang="en-US" altLang="en-US" sz="1400" b="1">
                <a:latin typeface="Courier New" panose="02070309020205020404" pitchFamily="49" charset="0"/>
              </a:rPr>
            </a:br>
            <a:r>
              <a:rPr lang="en-US" altLang="en-US" sz="1400" b="1">
                <a:latin typeface="Courier New" panose="02070309020205020404" pitchFamily="49" charset="0"/>
              </a:rPr>
              <a:t>    if (this == &amp;b) return *this;</a:t>
            </a:r>
            <a:br>
              <a:rPr lang="en-US" altLang="en-US" sz="1400" b="1">
                <a:latin typeface="Courier New" panose="02070309020205020404" pitchFamily="49" charset="0"/>
              </a:rPr>
            </a:br>
            <a:r>
              <a:rPr lang="en-US" altLang="en-US" sz="1400" b="1">
                <a:latin typeface="Courier New" panose="02070309020205020404" pitchFamily="49" charset="0"/>
              </a:rPr>
              <a:t>    ((A&amp;)*this) = b;  // call operator= on A part</a:t>
            </a:r>
            <a:br>
              <a:rPr lang="en-US" altLang="en-US" sz="1400" b="1">
                <a:latin typeface="Courier New" panose="02070309020205020404" pitchFamily="49" charset="0"/>
              </a:rPr>
            </a:br>
            <a:r>
              <a:rPr lang="en-US" altLang="en-US" sz="1400" b="1">
                <a:latin typeface="Courier New" panose="02070309020205020404" pitchFamily="49" charset="0"/>
              </a:rPr>
              <a:t>        ... now assign B data elements from b</a:t>
            </a:r>
            <a:br>
              <a:rPr lang="en-US" altLang="en-US" sz="1400" b="1">
                <a:latin typeface="Courier New" panose="02070309020205020404" pitchFamily="49" charset="0"/>
              </a:rPr>
            </a:br>
            <a:r>
              <a:rPr lang="en-US" altLang="en-US" sz="1400" b="1">
                <a:latin typeface="Courier New" panose="02070309020205020404" pitchFamily="49" charset="0"/>
              </a:rPr>
              <a:t>    return *this;</a:t>
            </a:r>
            <a:br>
              <a:rPr lang="en-US" altLang="en-US" sz="1400" b="1">
                <a:latin typeface="Courier New" panose="02070309020205020404" pitchFamily="49" charset="0"/>
              </a:rPr>
            </a:br>
            <a:r>
              <a:rPr lang="en-US" altLang="en-US" sz="1400" b="1">
                <a:latin typeface="Courier New" panose="02070309020205020404" pitchFamily="49" charset="0"/>
              </a:rPr>
              <a:t>  }</a:t>
            </a:r>
            <a:br>
              <a:rPr lang="en-US" altLang="en-US" sz="1400" b="1">
                <a:latin typeface="Courier New" panose="02070309020205020404" pitchFamily="49" charset="0"/>
              </a:rPr>
            </a:br>
            <a:br>
              <a:rPr lang="en-US" altLang="en-US" sz="1600"/>
            </a:br>
            <a:r>
              <a:rPr lang="en-US" altLang="en-US" sz="1600"/>
              <a:t>You may replace the cast </a:t>
            </a:r>
            <a:r>
              <a:rPr lang="en-US" altLang="en-US" sz="1600">
                <a:latin typeface="Courier New" panose="02070309020205020404" pitchFamily="49" charset="0"/>
              </a:rPr>
              <a:t>(A&amp;)*this</a:t>
            </a:r>
            <a:r>
              <a:rPr lang="en-US" altLang="en-US" sz="1400">
                <a:latin typeface="Courier New" panose="02070309020205020404" pitchFamily="49" charset="0"/>
              </a:rPr>
              <a:t> </a:t>
            </a:r>
            <a:r>
              <a:rPr lang="en-US" altLang="en-US" sz="1600"/>
              <a:t>with the operator form:</a:t>
            </a:r>
            <a:br>
              <a:rPr lang="en-US" altLang="en-US" sz="1600"/>
            </a:br>
            <a:r>
              <a:rPr lang="en-US" altLang="en-US" sz="1600">
                <a:latin typeface="Courier New" panose="02070309020205020404" pitchFamily="49" charset="0"/>
              </a:rPr>
              <a:t>A::operator=(b)</a:t>
            </a:r>
            <a:r>
              <a:rPr lang="en-US" altLang="en-US" sz="1600"/>
              <a:t>if you wish.</a:t>
            </a:r>
            <a:br>
              <a:rPr lang="en-US" altLang="en-US" sz="1400"/>
            </a:br>
            <a:endParaRPr lang="en-US" altLang="en-US" sz="1000"/>
          </a:p>
          <a:p>
            <a:r>
              <a:rPr lang="en-US" altLang="en-US" sz="1800"/>
              <a:t>Check for assignment to self in operator=, as shown above.</a:t>
            </a:r>
          </a:p>
          <a:p>
            <a:pPr lvl="1"/>
            <a:endParaRPr lang="en-US" altLang="en-US" sz="1600"/>
          </a:p>
        </p:txBody>
      </p:sp>
      <p:sp>
        <p:nvSpPr>
          <p:cNvPr id="29700" name="Rectangle 4">
            <a:extLst>
              <a:ext uri="{FF2B5EF4-FFF2-40B4-BE49-F238E27FC236}">
                <a16:creationId xmlns:a16="http://schemas.microsoft.com/office/drawing/2014/main" id="{C97552D5-DA75-4CA6-9EE8-81B2287D48AE}"/>
              </a:ext>
            </a:extLst>
          </p:cNvPr>
          <p:cNvSpPr>
            <a:spLocks noGrp="1" noChangeArrowheads="1"/>
          </p:cNvSpPr>
          <p:nvPr>
            <p:ph type="title"/>
          </p:nvPr>
        </p:nvSpPr>
        <p:spPr>
          <a:xfrm>
            <a:off x="596900" y="341313"/>
            <a:ext cx="6761163" cy="665162"/>
          </a:xfrm>
        </p:spPr>
        <p:txBody>
          <a:bodyPr/>
          <a:lstStyle/>
          <a:p>
            <a:r>
              <a:rPr lang="en-US" altLang="en-US"/>
              <a:t>Assignment</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97B7A02-7611-48DA-A476-C7884E1A0D3D}"/>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A8265A72-BA47-4491-A129-C2F451A4CAD8}"/>
              </a:ext>
            </a:extLst>
          </p:cNvPr>
          <p:cNvSpPr>
            <a:spLocks noGrp="1"/>
          </p:cNvSpPr>
          <p:nvPr>
            <p:ph type="sldNum" sz="quarter" idx="11"/>
          </p:nvPr>
        </p:nvSpPr>
        <p:spPr/>
        <p:txBody>
          <a:bodyPr/>
          <a:lstStyle/>
          <a:p>
            <a:fld id="{CF7B60A4-529C-4D00-B98E-7B92F52346A3}" type="slidenum">
              <a:rPr lang="en-US" altLang="en-US"/>
              <a:pPr/>
              <a:t>24</a:t>
            </a:fld>
            <a:endParaRPr lang="en-US" altLang="en-US"/>
          </a:p>
        </p:txBody>
      </p:sp>
      <p:sp>
        <p:nvSpPr>
          <p:cNvPr id="30723" name="Rectangle 3">
            <a:extLst>
              <a:ext uri="{FF2B5EF4-FFF2-40B4-BE49-F238E27FC236}">
                <a16:creationId xmlns:a16="http://schemas.microsoft.com/office/drawing/2014/main" id="{DB4838BC-C703-4D88-9EFE-0379422F86D9}"/>
              </a:ext>
            </a:extLst>
          </p:cNvPr>
          <p:cNvSpPr>
            <a:spLocks noGrp="1" noChangeArrowheads="1"/>
          </p:cNvSpPr>
          <p:nvPr>
            <p:ph type="body" idx="1"/>
          </p:nvPr>
        </p:nvSpPr>
        <p:spPr>
          <a:xfrm>
            <a:off x="473075" y="1158875"/>
            <a:ext cx="7010400" cy="8305800"/>
          </a:xfrm>
          <a:solidFill>
            <a:schemeClr val="bg1"/>
          </a:solidFill>
          <a:ln/>
        </p:spPr>
        <p:txBody>
          <a:bodyPr lIns="104193" tIns="51269" rIns="104193" bIns="51269"/>
          <a:lstStyle/>
          <a:p>
            <a:r>
              <a:rPr lang="en-US" altLang="en-US" sz="2000" b="1" i="1"/>
              <a:t>Member pointers:</a:t>
            </a:r>
          </a:p>
          <a:p>
            <a:pPr lvl="1"/>
            <a:r>
              <a:rPr lang="en-US" altLang="en-US" sz="1600"/>
              <a:t>an ordinary pointer can be used to access a member of one specific object.</a:t>
            </a:r>
          </a:p>
          <a:p>
            <a:pPr lvl="1"/>
            <a:r>
              <a:rPr lang="en-US" altLang="en-US" sz="1600"/>
              <a:t>member pointers can be used to access a member of any instance of a given class</a:t>
            </a:r>
          </a:p>
          <a:p>
            <a:pPr lvl="1"/>
            <a:r>
              <a:rPr lang="en-US" altLang="en-US" sz="1600"/>
              <a:t>to dereference a member pointer you have to specify which object you want, e.g.:</a:t>
            </a:r>
            <a:br>
              <a:rPr lang="en-US" altLang="en-US" sz="1600"/>
            </a:br>
            <a:br>
              <a:rPr lang="en-US" altLang="en-US" sz="1600"/>
            </a:br>
            <a:r>
              <a:rPr lang="en-US" altLang="en-US" sz="1400" b="1">
                <a:latin typeface="Courier New" panose="02070309020205020404" pitchFamily="49" charset="0"/>
              </a:rPr>
              <a:t>struct X { int a, b, c; };</a:t>
            </a:r>
            <a:br>
              <a:rPr lang="en-US" altLang="en-US" sz="1400" b="1">
                <a:latin typeface="Courier New" panose="02070309020205020404" pitchFamily="49" charset="0"/>
              </a:rPr>
            </a:br>
            <a:r>
              <a:rPr lang="en-US" altLang="en-US" sz="1400" b="1">
                <a:latin typeface="Courier New" panose="02070309020205020404" pitchFamily="49" charset="0"/>
              </a:rPr>
              <a:t>X x, y;</a:t>
            </a:r>
            <a:br>
              <a:rPr lang="en-US" altLang="en-US" sz="1400" b="1">
                <a:latin typeface="Courier New" panose="02070309020205020404" pitchFamily="49" charset="0"/>
              </a:rPr>
            </a:br>
            <a:br>
              <a:rPr lang="en-US" altLang="en-US" sz="1400" b="1">
                <a:latin typeface="Courier New" panose="02070309020205020404" pitchFamily="49" charset="0"/>
              </a:rPr>
            </a:br>
            <a:r>
              <a:rPr lang="en-US" altLang="en-US" sz="1400" b="1">
                <a:latin typeface="Courier New" panose="02070309020205020404" pitchFamily="49" charset="0"/>
              </a:rPr>
              <a:t>int X::*ptr = &amp;X::a;</a:t>
            </a:r>
            <a:br>
              <a:rPr lang="en-US" altLang="en-US" sz="1400" b="1">
                <a:latin typeface="Courier New" panose="02070309020205020404" pitchFamily="49" charset="0"/>
              </a:rPr>
            </a:br>
            <a:r>
              <a:rPr lang="en-US" altLang="en-US" sz="1400" b="1">
                <a:latin typeface="Courier New" panose="02070309020205020404" pitchFamily="49" charset="0"/>
              </a:rPr>
              <a:t>int u = x.*ptr;   // access to x.a</a:t>
            </a:r>
            <a:br>
              <a:rPr lang="en-US" altLang="en-US" sz="1400" b="1">
                <a:latin typeface="Courier New" panose="02070309020205020404" pitchFamily="49" charset="0"/>
              </a:rPr>
            </a:br>
            <a:r>
              <a:rPr lang="en-US" altLang="en-US" sz="1400" b="1">
                <a:latin typeface="Courier New" panose="02070309020205020404" pitchFamily="49" charset="0"/>
              </a:rPr>
              <a:t>int v = y.*ptr;   // access to y.a</a:t>
            </a:r>
            <a:br>
              <a:rPr lang="en-US" altLang="en-US" sz="1400" b="1">
                <a:latin typeface="Courier New" panose="02070309020205020404" pitchFamily="49" charset="0"/>
              </a:rPr>
            </a:br>
            <a:endParaRPr lang="en-US" altLang="en-US" sz="1200" b="1">
              <a:latin typeface="Courier New" panose="02070309020205020404" pitchFamily="49" charset="0"/>
            </a:endParaRPr>
          </a:p>
          <a:p>
            <a:pPr lvl="1"/>
            <a:r>
              <a:rPr lang="en-US" altLang="en-US" sz="1600"/>
              <a:t>to point to a member function:</a:t>
            </a:r>
            <a:br>
              <a:rPr lang="en-US" altLang="en-US" sz="1600"/>
            </a:br>
            <a:br>
              <a:rPr lang="en-US" altLang="en-US" sz="1200"/>
            </a:br>
            <a:r>
              <a:rPr lang="en-US" altLang="en-US" sz="1400" b="1">
                <a:latin typeface="Courier New" panose="02070309020205020404" pitchFamily="49" charset="0"/>
              </a:rPr>
              <a:t>class X { public:  int mf( ); ... };</a:t>
            </a:r>
            <a:br>
              <a:rPr lang="en-US" altLang="en-US" sz="1400" b="1">
                <a:latin typeface="Courier New" panose="02070309020205020404" pitchFamily="49" charset="0"/>
              </a:rPr>
            </a:br>
            <a:br>
              <a:rPr lang="en-US" altLang="en-US" sz="1400" b="1">
                <a:latin typeface="Courier New" panose="02070309020205020404" pitchFamily="49" charset="0"/>
              </a:rPr>
            </a:br>
            <a:r>
              <a:rPr lang="en-US" altLang="en-US" sz="1400" b="1">
                <a:latin typeface="Courier New" panose="02070309020205020404" pitchFamily="49" charset="0"/>
              </a:rPr>
              <a:t>int (X::*fptr)( ) = &amp;X::mf;</a:t>
            </a:r>
            <a:br>
              <a:rPr lang="en-US" altLang="en-US" sz="1400" b="1">
                <a:latin typeface="Courier New" panose="02070309020205020404" pitchFamily="49" charset="0"/>
              </a:rPr>
            </a:br>
            <a:br>
              <a:rPr lang="en-US" altLang="en-US" sz="1400" b="1">
                <a:latin typeface="Courier New" panose="02070309020205020404" pitchFamily="49" charset="0"/>
              </a:rPr>
            </a:br>
            <a:r>
              <a:rPr lang="en-US" altLang="en-US" sz="1400" b="1">
                <a:latin typeface="Courier New" panose="02070309020205020404" pitchFamily="49" charset="0"/>
              </a:rPr>
              <a:t>X x;</a:t>
            </a:r>
            <a:br>
              <a:rPr lang="en-US" altLang="en-US" sz="1400" b="1">
                <a:latin typeface="Courier New" panose="02070309020205020404" pitchFamily="49" charset="0"/>
              </a:rPr>
            </a:br>
            <a:r>
              <a:rPr lang="en-US" altLang="en-US" sz="1400" b="1">
                <a:latin typeface="Courier New" panose="02070309020205020404" pitchFamily="49" charset="0"/>
              </a:rPr>
              <a:t>X *y = &amp;x;</a:t>
            </a:r>
            <a:br>
              <a:rPr lang="en-US" altLang="en-US" sz="1400" b="1">
                <a:latin typeface="Courier New" panose="02070309020205020404" pitchFamily="49" charset="0"/>
              </a:rPr>
            </a:br>
            <a:r>
              <a:rPr lang="en-US" altLang="en-US" sz="1400" b="1">
                <a:latin typeface="Courier New" panose="02070309020205020404" pitchFamily="49" charset="0"/>
              </a:rPr>
              <a:t>(x.*fptr)( );     // x.mf( ) called by object x</a:t>
            </a:r>
            <a:br>
              <a:rPr lang="en-US" altLang="en-US" sz="1400" b="1">
                <a:latin typeface="Courier New" panose="02070309020205020404" pitchFamily="49" charset="0"/>
              </a:rPr>
            </a:br>
            <a:r>
              <a:rPr lang="en-US" altLang="en-US" sz="1400" b="1">
                <a:latin typeface="Courier New" panose="02070309020205020404" pitchFamily="49" charset="0"/>
              </a:rPr>
              <a:t>(y-&gt;*fptr)( );    // x.mf( ) called through</a:t>
            </a:r>
            <a:br>
              <a:rPr lang="en-US" altLang="en-US" sz="1400" b="1">
                <a:latin typeface="Courier New" panose="02070309020205020404" pitchFamily="49" charset="0"/>
              </a:rPr>
            </a:br>
            <a:r>
              <a:rPr lang="en-US" altLang="en-US" sz="1400" b="1">
                <a:latin typeface="Courier New" panose="02070309020205020404" pitchFamily="49" charset="0"/>
              </a:rPr>
              <a:t>                  //         pointer to x                                                                                                                                                  </a:t>
            </a:r>
            <a:endParaRPr lang="en-US" altLang="en-US" sz="1600"/>
          </a:p>
          <a:p>
            <a:pPr lvl="1"/>
            <a:r>
              <a:rPr lang="en-US" altLang="en-US" sz="1600"/>
              <a:t>a callback to a member function can be implemented using member pointers as above, using the technique discussed in the call back note</a:t>
            </a:r>
            <a:br>
              <a:rPr lang="en-US" altLang="en-US" sz="1600"/>
            </a:br>
            <a:br>
              <a:rPr lang="en-US" altLang="en-US" sz="1600"/>
            </a:br>
            <a:r>
              <a:rPr lang="en-US" altLang="en-US" sz="1600"/>
              <a:t>     </a:t>
            </a:r>
          </a:p>
        </p:txBody>
      </p:sp>
      <p:sp>
        <p:nvSpPr>
          <p:cNvPr id="30724" name="Rectangle 4">
            <a:extLst>
              <a:ext uri="{FF2B5EF4-FFF2-40B4-BE49-F238E27FC236}">
                <a16:creationId xmlns:a16="http://schemas.microsoft.com/office/drawing/2014/main" id="{63C38350-5A42-4F13-A35B-5D0E6D09C479}"/>
              </a:ext>
            </a:extLst>
          </p:cNvPr>
          <p:cNvSpPr>
            <a:spLocks noGrp="1" noChangeArrowheads="1"/>
          </p:cNvSpPr>
          <p:nvPr>
            <p:ph type="title"/>
          </p:nvPr>
        </p:nvSpPr>
        <p:spPr>
          <a:xfrm>
            <a:off x="596900" y="341313"/>
            <a:ext cx="6761163" cy="665162"/>
          </a:xfrm>
        </p:spPr>
        <p:txBody>
          <a:bodyPr/>
          <a:lstStyle/>
          <a:p>
            <a:r>
              <a:rPr lang="en-US" altLang="en-US"/>
              <a:t>Member Pointers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1495DE3-FA17-4B37-A684-B58DE5F9E82B}"/>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CAC39359-D2B0-4F2A-9F9F-00CF806E2397}"/>
              </a:ext>
            </a:extLst>
          </p:cNvPr>
          <p:cNvSpPr>
            <a:spLocks noGrp="1"/>
          </p:cNvSpPr>
          <p:nvPr>
            <p:ph type="sldNum" sz="quarter" idx="11"/>
          </p:nvPr>
        </p:nvSpPr>
        <p:spPr/>
        <p:txBody>
          <a:bodyPr/>
          <a:lstStyle/>
          <a:p>
            <a:fld id="{6582D68E-0643-46D8-9573-2E2E5934F500}" type="slidenum">
              <a:rPr lang="en-US" altLang="en-US"/>
              <a:pPr/>
              <a:t>25</a:t>
            </a:fld>
            <a:endParaRPr lang="en-US" altLang="en-US"/>
          </a:p>
        </p:txBody>
      </p:sp>
      <p:sp>
        <p:nvSpPr>
          <p:cNvPr id="31747" name="Rectangle 3">
            <a:extLst>
              <a:ext uri="{FF2B5EF4-FFF2-40B4-BE49-F238E27FC236}">
                <a16:creationId xmlns:a16="http://schemas.microsoft.com/office/drawing/2014/main" id="{B0151613-5DAB-4A8E-A985-1E47E6A0F128}"/>
              </a:ext>
            </a:extLst>
          </p:cNvPr>
          <p:cNvSpPr>
            <a:spLocks noGrp="1" noChangeArrowheads="1"/>
          </p:cNvSpPr>
          <p:nvPr>
            <p:ph type="body" idx="1"/>
          </p:nvPr>
        </p:nvSpPr>
        <p:spPr>
          <a:xfrm>
            <a:off x="625475" y="1158875"/>
            <a:ext cx="6761163" cy="8153400"/>
          </a:xfrm>
          <a:solidFill>
            <a:schemeClr val="bg1"/>
          </a:solidFill>
          <a:ln/>
        </p:spPr>
        <p:txBody>
          <a:bodyPr lIns="104193" tIns="51269" rIns="104193" bIns="51269"/>
          <a:lstStyle/>
          <a:p>
            <a:pPr>
              <a:lnSpc>
                <a:spcPct val="100000"/>
              </a:lnSpc>
            </a:pPr>
            <a:r>
              <a:rPr lang="en-US" altLang="en-US" sz="2000" b="1" i="1"/>
              <a:t>Semantic models:</a:t>
            </a:r>
          </a:p>
          <a:p>
            <a:pPr lvl="1">
              <a:lnSpc>
                <a:spcPct val="100000"/>
              </a:lnSpc>
            </a:pPr>
            <a:r>
              <a:rPr lang="en-US" altLang="en-US" sz="1800"/>
              <a:t>make sure public inheritance models “is-a”</a:t>
            </a:r>
          </a:p>
          <a:p>
            <a:pPr lvl="1">
              <a:lnSpc>
                <a:spcPct val="100000"/>
              </a:lnSpc>
            </a:pPr>
            <a:r>
              <a:rPr lang="en-US" altLang="en-US" sz="1800"/>
              <a:t>model “like-a” by factoring out a common base class</a:t>
            </a:r>
          </a:p>
          <a:p>
            <a:pPr lvl="1">
              <a:lnSpc>
                <a:spcPct val="100000"/>
              </a:lnSpc>
            </a:pPr>
            <a:r>
              <a:rPr lang="en-US" altLang="en-US" sz="1800"/>
              <a:t>model “has-a” or “is-implemented by” through composition or, if you have to, with private inheritance</a:t>
            </a:r>
          </a:p>
          <a:p>
            <a:pPr>
              <a:lnSpc>
                <a:spcPct val="100000"/>
              </a:lnSpc>
            </a:pPr>
            <a:r>
              <a:rPr lang="en-US" altLang="en-US" sz="2000" b="1" i="1"/>
              <a:t>Accessibility:</a:t>
            </a:r>
          </a:p>
          <a:p>
            <a:pPr lvl="1">
              <a:lnSpc>
                <a:spcPct val="100000"/>
              </a:lnSpc>
            </a:pPr>
            <a:r>
              <a:rPr lang="en-US" altLang="en-US" sz="1800"/>
              <a:t>you can selectively allow access when deriving privately</a:t>
            </a:r>
          </a:p>
          <a:p>
            <a:pPr lvl="1">
              <a:lnSpc>
                <a:spcPct val="100000"/>
              </a:lnSpc>
            </a:pPr>
            <a:r>
              <a:rPr lang="en-US" altLang="en-US" sz="1800"/>
              <a:t>you can not selectively remove access when deriving publically</a:t>
            </a:r>
          </a:p>
          <a:p>
            <a:pPr lvl="1">
              <a:lnSpc>
                <a:spcPct val="100000"/>
              </a:lnSpc>
            </a:pPr>
            <a:r>
              <a:rPr lang="en-US" altLang="en-US" sz="1800"/>
              <a:t>constructors, the destructor, the assignment and address-of operators are not inherited but defaults are supplied by the compiler (may not be what you want)</a:t>
            </a:r>
          </a:p>
          <a:p>
            <a:pPr lvl="1">
              <a:lnSpc>
                <a:spcPct val="100000"/>
              </a:lnSpc>
            </a:pPr>
            <a:r>
              <a:rPr lang="en-US" altLang="en-US" sz="1800"/>
              <a:t>declaring a constructor with arguments hides the compiler generated default =&gt; derived classes </a:t>
            </a:r>
            <a:r>
              <a:rPr lang="en-US" altLang="en-US" sz="1800" u="sng"/>
              <a:t>must</a:t>
            </a:r>
            <a:r>
              <a:rPr lang="en-US" altLang="en-US" sz="1800"/>
              <a:t> define default constructors</a:t>
            </a:r>
          </a:p>
          <a:p>
            <a:pPr lvl="1">
              <a:lnSpc>
                <a:spcPct val="100000"/>
              </a:lnSpc>
            </a:pPr>
            <a:r>
              <a:rPr lang="en-US" altLang="en-US" sz="1800"/>
              <a:t>copy constructor is not hidden when you declare other constructors</a:t>
            </a:r>
          </a:p>
          <a:p>
            <a:pPr>
              <a:lnSpc>
                <a:spcPct val="100000"/>
              </a:lnSpc>
            </a:pPr>
            <a:r>
              <a:rPr lang="en-US" altLang="en-US" sz="2000" b="1" i="1"/>
              <a:t>Errors that affect polymorphism:</a:t>
            </a:r>
          </a:p>
          <a:p>
            <a:pPr lvl="1">
              <a:lnSpc>
                <a:spcPct val="100000"/>
              </a:lnSpc>
            </a:pPr>
            <a:r>
              <a:rPr lang="en-US" altLang="en-US" sz="1800"/>
              <a:t>never redefine an inherited nonvirtual function</a:t>
            </a:r>
          </a:p>
          <a:p>
            <a:pPr lvl="1">
              <a:lnSpc>
                <a:spcPct val="100000"/>
              </a:lnSpc>
            </a:pPr>
            <a:r>
              <a:rPr lang="en-US" altLang="en-US" sz="1800"/>
              <a:t>Don’t overload virtual functions.</a:t>
            </a:r>
          </a:p>
          <a:p>
            <a:pPr lvl="1">
              <a:lnSpc>
                <a:spcPct val="100000"/>
              </a:lnSpc>
            </a:pPr>
            <a:r>
              <a:rPr lang="en-US" altLang="en-US" sz="1800"/>
              <a:t>Don’t use default parameters with virtual functions.</a:t>
            </a:r>
          </a:p>
          <a:p>
            <a:pPr lvl="1">
              <a:lnSpc>
                <a:spcPct val="100000"/>
              </a:lnSpc>
            </a:pPr>
            <a:r>
              <a:rPr lang="en-US" altLang="en-US" sz="1800"/>
              <a:t>Don’t attempt to overload base class members in a derived class.</a:t>
            </a:r>
          </a:p>
          <a:p>
            <a:pPr lvl="1">
              <a:lnSpc>
                <a:spcPct val="100000"/>
              </a:lnSpc>
            </a:pPr>
            <a:r>
              <a:rPr lang="en-US" altLang="en-US" sz="1800"/>
              <a:t>avoid casts down an inheritance hierarchy</a:t>
            </a:r>
          </a:p>
          <a:p>
            <a:pPr lvl="1">
              <a:lnSpc>
                <a:spcPct val="100000"/>
              </a:lnSpc>
            </a:pPr>
            <a:r>
              <a:rPr lang="en-US" altLang="en-US" sz="1800"/>
              <a:t>make destructors virtual in base classes</a:t>
            </a:r>
          </a:p>
        </p:txBody>
      </p:sp>
      <p:sp>
        <p:nvSpPr>
          <p:cNvPr id="31748" name="Rectangle 4">
            <a:extLst>
              <a:ext uri="{FF2B5EF4-FFF2-40B4-BE49-F238E27FC236}">
                <a16:creationId xmlns:a16="http://schemas.microsoft.com/office/drawing/2014/main" id="{FF06D99F-1AB6-44D4-B194-F81944201165}"/>
              </a:ext>
            </a:extLst>
          </p:cNvPr>
          <p:cNvSpPr>
            <a:spLocks noGrp="1" noChangeArrowheads="1"/>
          </p:cNvSpPr>
          <p:nvPr>
            <p:ph type="title"/>
          </p:nvPr>
        </p:nvSpPr>
        <p:spPr>
          <a:xfrm>
            <a:off x="596900" y="341313"/>
            <a:ext cx="6761163" cy="741362"/>
          </a:xfrm>
        </p:spPr>
        <p:txBody>
          <a:bodyPr/>
          <a:lstStyle/>
          <a:p>
            <a:r>
              <a:rPr lang="en-US" altLang="en-US"/>
              <a:t>Inheritance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4EF8C4AD-8C91-4698-9BBC-94093DD02745}"/>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9D44F8DC-EDB6-4610-9794-0CD27F9D881D}"/>
              </a:ext>
            </a:extLst>
          </p:cNvPr>
          <p:cNvSpPr>
            <a:spLocks noGrp="1"/>
          </p:cNvSpPr>
          <p:nvPr>
            <p:ph type="sldNum" sz="quarter" idx="11"/>
          </p:nvPr>
        </p:nvSpPr>
        <p:spPr/>
        <p:txBody>
          <a:bodyPr/>
          <a:lstStyle/>
          <a:p>
            <a:fld id="{2375DB43-E6E8-4A6F-B3BE-A1A7DDAA8126}" type="slidenum">
              <a:rPr lang="en-US" altLang="en-US"/>
              <a:pPr/>
              <a:t>26</a:t>
            </a:fld>
            <a:endParaRPr lang="en-US" altLang="en-US"/>
          </a:p>
        </p:txBody>
      </p:sp>
      <p:sp>
        <p:nvSpPr>
          <p:cNvPr id="69634" name="Rectangle 2">
            <a:extLst>
              <a:ext uri="{FF2B5EF4-FFF2-40B4-BE49-F238E27FC236}">
                <a16:creationId xmlns:a16="http://schemas.microsoft.com/office/drawing/2014/main" id="{C18AAE2B-B22D-47D0-A639-C21C1B3172CC}"/>
              </a:ext>
            </a:extLst>
          </p:cNvPr>
          <p:cNvSpPr>
            <a:spLocks noGrp="1" noChangeArrowheads="1"/>
          </p:cNvSpPr>
          <p:nvPr>
            <p:ph type="title"/>
          </p:nvPr>
        </p:nvSpPr>
        <p:spPr/>
        <p:txBody>
          <a:bodyPr/>
          <a:lstStyle/>
          <a:p>
            <a:r>
              <a:rPr lang="en-US" altLang="en-US"/>
              <a:t>Inheritance (continued)</a:t>
            </a:r>
          </a:p>
        </p:txBody>
      </p:sp>
      <p:sp>
        <p:nvSpPr>
          <p:cNvPr id="69635" name="Rectangle 3">
            <a:extLst>
              <a:ext uri="{FF2B5EF4-FFF2-40B4-BE49-F238E27FC236}">
                <a16:creationId xmlns:a16="http://schemas.microsoft.com/office/drawing/2014/main" id="{BA6AC8ED-5CE7-4FCA-BFEF-53AD09401CA4}"/>
              </a:ext>
            </a:extLst>
          </p:cNvPr>
          <p:cNvSpPr>
            <a:spLocks noGrp="1" noChangeArrowheads="1"/>
          </p:cNvSpPr>
          <p:nvPr>
            <p:ph type="body" idx="1"/>
          </p:nvPr>
        </p:nvSpPr>
        <p:spPr/>
        <p:txBody>
          <a:bodyPr/>
          <a:lstStyle/>
          <a:p>
            <a:r>
              <a:rPr lang="en-US" altLang="en-US" b="1" i="1"/>
              <a:t>Abstract classes:</a:t>
            </a:r>
          </a:p>
          <a:p>
            <a:pPr lvl="1"/>
            <a:r>
              <a:rPr lang="en-US" altLang="en-US"/>
              <a:t>a pure virtual function can be defined</a:t>
            </a:r>
          </a:p>
          <a:p>
            <a:pPr lvl="2">
              <a:lnSpc>
                <a:spcPct val="90000"/>
              </a:lnSpc>
              <a:spcBef>
                <a:spcPct val="30000"/>
              </a:spcBef>
              <a:buFontTx/>
              <a:buChar char="–"/>
            </a:pPr>
            <a:r>
              <a:rPr lang="en-US" altLang="en-US">
                <a:latin typeface="Arial" panose="020B0604020202020204" pitchFamily="34" charset="0"/>
              </a:rPr>
              <a:t>define body just like any other member function</a:t>
            </a:r>
          </a:p>
          <a:p>
            <a:pPr lvl="2">
              <a:lnSpc>
                <a:spcPct val="90000"/>
              </a:lnSpc>
              <a:spcBef>
                <a:spcPct val="30000"/>
              </a:spcBef>
              <a:buFontTx/>
              <a:buChar char="–"/>
            </a:pPr>
            <a:r>
              <a:rPr lang="en-US" altLang="en-US">
                <a:latin typeface="Arial" panose="020B0604020202020204" pitchFamily="34" charset="0"/>
              </a:rPr>
              <a:t>To inherit in a derived class just provide the overriding declaration but provide no implementation.</a:t>
            </a:r>
          </a:p>
          <a:p>
            <a:pPr lvl="2">
              <a:lnSpc>
                <a:spcPct val="90000"/>
              </a:lnSpc>
              <a:spcBef>
                <a:spcPct val="30000"/>
              </a:spcBef>
              <a:buFontTx/>
              <a:buChar char="–"/>
            </a:pPr>
            <a:r>
              <a:rPr lang="en-US" altLang="en-US">
                <a:latin typeface="Arial" panose="020B0604020202020204" pitchFamily="34" charset="0"/>
              </a:rPr>
              <a:t>can be called by member functions or member functions of a derived class to do common processing</a:t>
            </a:r>
          </a:p>
          <a:p>
            <a:pPr>
              <a:buFont typeface="Symbol" panose="05050102010706020507" pitchFamily="18" charset="2"/>
              <a:buNone/>
            </a:pPr>
            <a:endParaRPr lang="en-US" altLang="en-US" sz="1800"/>
          </a:p>
          <a:p>
            <a:endParaRPr lang="en-US"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9C203F3-8ACD-441C-9957-B6077F76A162}"/>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F147529F-17A1-4BAB-9CDF-7FB76D9B6001}"/>
              </a:ext>
            </a:extLst>
          </p:cNvPr>
          <p:cNvSpPr>
            <a:spLocks noGrp="1"/>
          </p:cNvSpPr>
          <p:nvPr>
            <p:ph type="sldNum" sz="quarter" idx="11"/>
          </p:nvPr>
        </p:nvSpPr>
        <p:spPr/>
        <p:txBody>
          <a:bodyPr/>
          <a:lstStyle/>
          <a:p>
            <a:fld id="{AE824F20-8173-4CA2-A780-4EC95E1C5C7E}" type="slidenum">
              <a:rPr lang="en-US" altLang="en-US"/>
              <a:pPr/>
              <a:t>27</a:t>
            </a:fld>
            <a:endParaRPr lang="en-US" altLang="en-US"/>
          </a:p>
        </p:txBody>
      </p:sp>
      <p:sp>
        <p:nvSpPr>
          <p:cNvPr id="20483" name="Rectangle 3">
            <a:extLst>
              <a:ext uri="{FF2B5EF4-FFF2-40B4-BE49-F238E27FC236}">
                <a16:creationId xmlns:a16="http://schemas.microsoft.com/office/drawing/2014/main" id="{67EE673A-0469-4357-BBB8-6079254C8C7E}"/>
              </a:ext>
            </a:extLst>
          </p:cNvPr>
          <p:cNvSpPr>
            <a:spLocks noGrp="1" noChangeArrowheads="1"/>
          </p:cNvSpPr>
          <p:nvPr>
            <p:ph type="body" idx="1"/>
          </p:nvPr>
        </p:nvSpPr>
        <p:spPr>
          <a:xfrm>
            <a:off x="473075" y="1235075"/>
            <a:ext cx="7162800" cy="8045450"/>
          </a:xfrm>
          <a:solidFill>
            <a:schemeClr val="bg1"/>
          </a:solidFill>
          <a:ln/>
        </p:spPr>
        <p:txBody>
          <a:bodyPr lIns="283464" tIns="49212" rIns="283464" bIns="49212"/>
          <a:lstStyle/>
          <a:p>
            <a:pPr>
              <a:buFont typeface="Symbol" panose="05050102010706020507" pitchFamily="18" charset="2"/>
              <a:buNone/>
            </a:pPr>
            <a:r>
              <a:rPr lang="en-US" altLang="en-US" sz="1800"/>
              <a:t>Data members of a class you design are either:</a:t>
            </a:r>
          </a:p>
          <a:p>
            <a:r>
              <a:rPr lang="en-US" altLang="en-US" sz="1800" b="1" i="1"/>
              <a:t>Built-in types:</a:t>
            </a:r>
            <a:br>
              <a:rPr lang="en-US" altLang="en-US" sz="1800"/>
            </a:br>
            <a:r>
              <a:rPr lang="en-US" altLang="en-US" sz="1800"/>
              <a:t>need no special treatment.</a:t>
            </a:r>
          </a:p>
          <a:p>
            <a:r>
              <a:rPr lang="en-US" altLang="en-US" sz="1800" b="1" i="1"/>
              <a:t>Objects of another class</a:t>
            </a:r>
            <a:r>
              <a:rPr lang="en-US" altLang="en-US" sz="1800"/>
              <a:t>:</a:t>
            </a:r>
            <a:br>
              <a:rPr lang="en-US" altLang="en-US" sz="1800"/>
            </a:br>
            <a:r>
              <a:rPr lang="en-US" altLang="en-US" sz="1800"/>
              <a:t>Your class owns these members and is responsible for their construction and destruction.  Your constructors should initialize these with an initialization sequence if they need construction with arguments. </a:t>
            </a:r>
          </a:p>
          <a:p>
            <a:r>
              <a:rPr lang="en-US" altLang="en-US" sz="1800" b="1" i="1"/>
              <a:t>Pointers</a:t>
            </a:r>
            <a:r>
              <a:rPr lang="en-US" altLang="en-US" sz="1800"/>
              <a:t>:</a:t>
            </a:r>
            <a:br>
              <a:rPr lang="en-US" altLang="en-US" sz="1800"/>
            </a:br>
            <a:r>
              <a:rPr lang="en-US" altLang="en-US" sz="1800"/>
              <a:t>Your class owns the objects pointed to and is responsible for constructing and deleting them on the heap.  If you need to refer to an object you don’t own try not to use pointers.  Use references instead.</a:t>
            </a:r>
          </a:p>
          <a:p>
            <a:r>
              <a:rPr lang="en-US" altLang="en-US" sz="1800" b="1" i="1"/>
              <a:t>References</a:t>
            </a:r>
            <a:r>
              <a:rPr lang="en-US" altLang="en-US" sz="1800"/>
              <a:t>:</a:t>
            </a:r>
            <a:br>
              <a:rPr lang="en-US" altLang="en-US" sz="1800"/>
            </a:br>
            <a:r>
              <a:rPr lang="en-US" altLang="en-US" sz="1800"/>
              <a:t>Your class does not own the objects referred to.  You must initialize your member references using an initialization sequence naming existing objects.</a:t>
            </a:r>
            <a:br>
              <a:rPr lang="en-US" altLang="en-US" sz="1800"/>
            </a:br>
            <a:br>
              <a:rPr lang="en-US" altLang="en-US" sz="1800"/>
            </a:br>
            <a:r>
              <a:rPr lang="en-US" altLang="en-US" sz="1800"/>
              <a:t>Using references for data members you don’t own does two things for you.  It avoids the overhead associated with copying or constructing the object and it makes it very clear to someone that has to maintain your code (maybe you in three months) that the class does not own the object.</a:t>
            </a:r>
          </a:p>
        </p:txBody>
      </p:sp>
      <p:sp>
        <p:nvSpPr>
          <p:cNvPr id="20484" name="Rectangle 4">
            <a:extLst>
              <a:ext uri="{FF2B5EF4-FFF2-40B4-BE49-F238E27FC236}">
                <a16:creationId xmlns:a16="http://schemas.microsoft.com/office/drawing/2014/main" id="{86A6D0B1-FC3E-4660-BF9B-ADFE1B1186B2}"/>
              </a:ext>
            </a:extLst>
          </p:cNvPr>
          <p:cNvSpPr>
            <a:spLocks noGrp="1" noChangeArrowheads="1"/>
          </p:cNvSpPr>
          <p:nvPr>
            <p:ph type="title"/>
          </p:nvPr>
        </p:nvSpPr>
        <p:spPr>
          <a:xfrm>
            <a:off x="596900" y="341313"/>
            <a:ext cx="6761163" cy="665162"/>
          </a:xfrm>
        </p:spPr>
        <p:txBody>
          <a:bodyPr/>
          <a:lstStyle/>
          <a:p>
            <a:r>
              <a:rPr lang="en-US" altLang="en-US"/>
              <a:t>Data Members</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31ECD10-CFA5-4ABA-AFCB-40C4854436F9}"/>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EA091EEB-C8D9-467B-B403-EC3DEE2708BD}"/>
              </a:ext>
            </a:extLst>
          </p:cNvPr>
          <p:cNvSpPr>
            <a:spLocks noGrp="1"/>
          </p:cNvSpPr>
          <p:nvPr>
            <p:ph type="sldNum" sz="quarter" idx="11"/>
          </p:nvPr>
        </p:nvSpPr>
        <p:spPr/>
        <p:txBody>
          <a:bodyPr/>
          <a:lstStyle/>
          <a:p>
            <a:fld id="{1AF6CC45-140C-43B2-ADB3-EB8538BC673F}" type="slidenum">
              <a:rPr lang="en-US" altLang="en-US"/>
              <a:pPr/>
              <a:t>28</a:t>
            </a:fld>
            <a:endParaRPr lang="en-US" altLang="en-US"/>
          </a:p>
        </p:txBody>
      </p:sp>
      <p:sp>
        <p:nvSpPr>
          <p:cNvPr id="19459" name="Rectangle 3">
            <a:extLst>
              <a:ext uri="{FF2B5EF4-FFF2-40B4-BE49-F238E27FC236}">
                <a16:creationId xmlns:a16="http://schemas.microsoft.com/office/drawing/2014/main" id="{925D796F-E47C-4753-B8E6-C718C9BA2D06}"/>
              </a:ext>
            </a:extLst>
          </p:cNvPr>
          <p:cNvSpPr>
            <a:spLocks noGrp="1" noChangeArrowheads="1"/>
          </p:cNvSpPr>
          <p:nvPr>
            <p:ph type="body" idx="1"/>
          </p:nvPr>
        </p:nvSpPr>
        <p:spPr>
          <a:xfrm>
            <a:off x="701675" y="1616075"/>
            <a:ext cx="6629400" cy="7526338"/>
          </a:xfrm>
          <a:solidFill>
            <a:schemeClr val="bg1"/>
          </a:solidFill>
          <a:ln/>
        </p:spPr>
        <p:txBody>
          <a:bodyPr lIns="98425" tIns="49212" rIns="98425" bIns="49212"/>
          <a:lstStyle/>
          <a:p>
            <a:r>
              <a:rPr lang="en-US" altLang="en-US" sz="1600"/>
              <a:t>Place one class or a few logically related small classes in a single module.</a:t>
            </a:r>
          </a:p>
          <a:p>
            <a:r>
              <a:rPr lang="en-US" altLang="en-US" sz="1600"/>
              <a:t>Each class has a public interface defined by its members in the public section of the class declaration.</a:t>
            </a:r>
          </a:p>
          <a:p>
            <a:r>
              <a:rPr lang="en-US" altLang="en-US" sz="1600"/>
              <a:t>Each class has a private implementation defined by the class’s private or protected sections.</a:t>
            </a:r>
          </a:p>
          <a:p>
            <a:r>
              <a:rPr lang="en-US" altLang="en-US" sz="1600"/>
              <a:t>Don’t put non-const data or pointers in the class’s public interface.  Put them in the its private implementation.</a:t>
            </a:r>
          </a:p>
          <a:p>
            <a:r>
              <a:rPr lang="en-US" altLang="en-US" sz="1600"/>
              <a:t>Don’t declare arrays in a class.  Use pointers to memory allocated on the heap.  This is much more flexible since the class can resize a dynamic array if needed.  This also avoids possible stack overflows due to need for large stack frames to hold arrays.</a:t>
            </a:r>
          </a:p>
          <a:p>
            <a:r>
              <a:rPr lang="en-US" altLang="en-US" sz="1600"/>
              <a:t>Always check for allocation success, when using new, by catching allocation exceptions.  Another, less used, alternative is to use the function set_new_handler which makes new call an error handler if the allocation fails.</a:t>
            </a:r>
          </a:p>
          <a:p>
            <a:r>
              <a:rPr lang="en-US" altLang="en-US" sz="1600"/>
              <a:t>If a class has any pointers as data members it should provide a copy constructor. assignment operator, and destructor.  The compiler generated copy and assignment do only shallow copies and assignments of pointers.  Compiler generated destructors do only member-wise destruction, which does nothing for pointers.</a:t>
            </a:r>
          </a:p>
          <a:p>
            <a:r>
              <a:rPr lang="en-US" altLang="en-US" sz="1600"/>
              <a:t>If you don’t think your class semantics should support copying or assignment you can make those members private so clients can’t get access. </a:t>
            </a:r>
          </a:p>
        </p:txBody>
      </p:sp>
      <p:sp>
        <p:nvSpPr>
          <p:cNvPr id="19460" name="Rectangle 4">
            <a:extLst>
              <a:ext uri="{FF2B5EF4-FFF2-40B4-BE49-F238E27FC236}">
                <a16:creationId xmlns:a16="http://schemas.microsoft.com/office/drawing/2014/main" id="{2EEC4E69-87EA-463F-85D9-09D9DF96048F}"/>
              </a:ext>
            </a:extLst>
          </p:cNvPr>
          <p:cNvSpPr>
            <a:spLocks noGrp="1" noChangeArrowheads="1"/>
          </p:cNvSpPr>
          <p:nvPr>
            <p:ph type="title"/>
          </p:nvPr>
        </p:nvSpPr>
        <p:spPr>
          <a:xfrm>
            <a:off x="596900" y="341313"/>
            <a:ext cx="6761163" cy="741362"/>
          </a:xfrm>
        </p:spPr>
        <p:txBody>
          <a:bodyPr/>
          <a:lstStyle/>
          <a:p>
            <a:r>
              <a:rPr lang="en-US" altLang="en-US"/>
              <a:t>Classes Summary</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086DE1C-CEC2-43A9-9B89-7AF5285D87C7}"/>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AD5DED2A-998C-44AE-B472-4DC6003B4127}"/>
              </a:ext>
            </a:extLst>
          </p:cNvPr>
          <p:cNvSpPr>
            <a:spLocks noGrp="1"/>
          </p:cNvSpPr>
          <p:nvPr>
            <p:ph type="sldNum" sz="quarter" idx="11"/>
          </p:nvPr>
        </p:nvSpPr>
        <p:spPr/>
        <p:txBody>
          <a:bodyPr/>
          <a:lstStyle/>
          <a:p>
            <a:fld id="{2231908D-F0EC-45AD-B68A-04BE8D267756}" type="slidenum">
              <a:rPr lang="en-US" altLang="en-US"/>
              <a:pPr/>
              <a:t>29</a:t>
            </a:fld>
            <a:endParaRPr lang="en-US" altLang="en-US"/>
          </a:p>
        </p:txBody>
      </p:sp>
      <p:sp>
        <p:nvSpPr>
          <p:cNvPr id="23555" name="Rectangle 3">
            <a:extLst>
              <a:ext uri="{FF2B5EF4-FFF2-40B4-BE49-F238E27FC236}">
                <a16:creationId xmlns:a16="http://schemas.microsoft.com/office/drawing/2014/main" id="{6EF320AA-6080-4376-A060-5BD6D03A1582}"/>
              </a:ext>
            </a:extLst>
          </p:cNvPr>
          <p:cNvSpPr>
            <a:spLocks noGrp="1" noChangeArrowheads="1"/>
          </p:cNvSpPr>
          <p:nvPr>
            <p:ph type="body" idx="1"/>
          </p:nvPr>
        </p:nvSpPr>
        <p:spPr>
          <a:noFill/>
          <a:ln/>
        </p:spPr>
        <p:txBody>
          <a:bodyPr lIns="98425" tIns="49212" rIns="98425" bIns="49212"/>
          <a:lstStyle/>
          <a:p>
            <a:r>
              <a:rPr lang="en-US" altLang="en-US" sz="2000"/>
              <a:t>Don’t include *.cpp files.  That makes the compiler handle more code at one time which, if the program is large, may cause compilation failure.  Also that forces the included file to be recompiled even if it has not changed.</a:t>
            </a:r>
            <a:br>
              <a:rPr lang="en-US" altLang="en-US" sz="2000"/>
            </a:br>
            <a:endParaRPr lang="en-US" altLang="en-US" sz="2000"/>
          </a:p>
          <a:p>
            <a:r>
              <a:rPr lang="en-US" altLang="en-US" sz="2000"/>
              <a:t>Don’t use array declarations in class declarations.  Use pointers to arrays on the heap.</a:t>
            </a:r>
          </a:p>
          <a:p>
            <a:pPr lvl="1"/>
            <a:r>
              <a:rPr lang="en-US" altLang="en-US" sz="1800"/>
              <a:t>Declaring arrays make the object bigger than necessary.  This may cause stack overflow. </a:t>
            </a:r>
          </a:p>
          <a:p>
            <a:pPr lvl="1"/>
            <a:r>
              <a:rPr lang="en-US" altLang="en-US" sz="1800"/>
              <a:t>Using pointers to heap allocations is more flexible since the size of the array can be changed at run time by reallocating and copying the contents.</a:t>
            </a:r>
          </a:p>
        </p:txBody>
      </p:sp>
      <p:sp>
        <p:nvSpPr>
          <p:cNvPr id="23556" name="Rectangle 4">
            <a:extLst>
              <a:ext uri="{FF2B5EF4-FFF2-40B4-BE49-F238E27FC236}">
                <a16:creationId xmlns:a16="http://schemas.microsoft.com/office/drawing/2014/main" id="{B875AE5B-E710-4CFD-829A-13B5A636F677}"/>
              </a:ext>
            </a:extLst>
          </p:cNvPr>
          <p:cNvSpPr>
            <a:spLocks noGrp="1" noChangeArrowheads="1"/>
          </p:cNvSpPr>
          <p:nvPr>
            <p:ph type="title"/>
          </p:nvPr>
        </p:nvSpPr>
        <p:spPr/>
        <p:txBody>
          <a:bodyPr/>
          <a:lstStyle/>
          <a:p>
            <a:r>
              <a:rPr lang="en-US" altLang="en-US"/>
              <a:t>Comments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5088101-AE1F-4409-99EF-8B1EC933DE50}"/>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0A430716-647D-4CAA-8F2D-FB0E0CA0EFD9}"/>
              </a:ext>
            </a:extLst>
          </p:cNvPr>
          <p:cNvSpPr>
            <a:spLocks noGrp="1"/>
          </p:cNvSpPr>
          <p:nvPr>
            <p:ph type="sldNum" sz="quarter" idx="11"/>
          </p:nvPr>
        </p:nvSpPr>
        <p:spPr/>
        <p:txBody>
          <a:bodyPr/>
          <a:lstStyle/>
          <a:p>
            <a:fld id="{5322338D-BF41-4FE2-944D-89A7BD64E2A3}" type="slidenum">
              <a:rPr lang="en-US" altLang="en-US"/>
              <a:pPr/>
              <a:t>3</a:t>
            </a:fld>
            <a:endParaRPr lang="en-US" altLang="en-US"/>
          </a:p>
        </p:txBody>
      </p:sp>
      <p:sp>
        <p:nvSpPr>
          <p:cNvPr id="6147" name="Rectangle 3">
            <a:extLst>
              <a:ext uri="{FF2B5EF4-FFF2-40B4-BE49-F238E27FC236}">
                <a16:creationId xmlns:a16="http://schemas.microsoft.com/office/drawing/2014/main" id="{5AF86EB4-27F9-43A4-9105-53E2A55F035F}"/>
              </a:ext>
            </a:extLst>
          </p:cNvPr>
          <p:cNvSpPr>
            <a:spLocks noGrp="1" noChangeArrowheads="1"/>
          </p:cNvSpPr>
          <p:nvPr>
            <p:ph type="body" idx="1"/>
          </p:nvPr>
        </p:nvSpPr>
        <p:spPr>
          <a:xfrm>
            <a:off x="396875" y="1235075"/>
            <a:ext cx="7239000" cy="7893050"/>
          </a:xfrm>
          <a:solidFill>
            <a:schemeClr val="bg1"/>
          </a:solidFill>
          <a:ln/>
        </p:spPr>
        <p:txBody>
          <a:bodyPr lIns="283464" tIns="49212" rIns="283464" bIns="49212"/>
          <a:lstStyle/>
          <a:p>
            <a:r>
              <a:rPr lang="en-US" altLang="en-US" sz="2000"/>
              <a:t>Design is the process of deciding how to satisfy a program’s requirements.</a:t>
            </a:r>
            <a:br>
              <a:rPr lang="en-US" altLang="en-US" sz="2000"/>
            </a:br>
            <a:endParaRPr lang="en-US" altLang="en-US" sz="2000"/>
          </a:p>
          <a:p>
            <a:r>
              <a:rPr lang="en-US" altLang="en-US" sz="2000"/>
              <a:t>Design has four essential elements:</a:t>
            </a:r>
          </a:p>
          <a:p>
            <a:pPr lvl="1"/>
            <a:r>
              <a:rPr lang="en-US" altLang="en-US" sz="1800" b="1" i="1"/>
              <a:t>client focus</a:t>
            </a:r>
            <a:br>
              <a:rPr lang="en-US" altLang="en-US" sz="1800" b="1" i="1"/>
            </a:br>
            <a:r>
              <a:rPr lang="en-US" altLang="en-US" sz="1800"/>
              <a:t>concerned with how the user will interact with the program.</a:t>
            </a:r>
          </a:p>
          <a:p>
            <a:pPr lvl="1"/>
            <a:r>
              <a:rPr lang="en-US" altLang="en-US" sz="1800" b="1" i="1"/>
              <a:t>organizing principles</a:t>
            </a:r>
            <a:br>
              <a:rPr lang="en-US" altLang="en-US" sz="1800" b="1" i="1"/>
            </a:br>
            <a:r>
              <a:rPr lang="en-US" altLang="en-US" sz="1800"/>
              <a:t>the main design ideas on which a program’s implementation is based.</a:t>
            </a:r>
          </a:p>
          <a:p>
            <a:pPr lvl="1"/>
            <a:r>
              <a:rPr lang="en-US" altLang="en-US" sz="1800" b="1" i="1"/>
              <a:t>Structure</a:t>
            </a:r>
            <a:br>
              <a:rPr lang="en-US" altLang="en-US" sz="1800"/>
            </a:br>
            <a:r>
              <a:rPr lang="en-US" altLang="en-US" sz="1800"/>
              <a:t>the physical way that code is formed for implementa-tion.  The design issues here are:</a:t>
            </a:r>
          </a:p>
          <a:p>
            <a:pPr lvl="2">
              <a:lnSpc>
                <a:spcPct val="90000"/>
              </a:lnSpc>
              <a:spcBef>
                <a:spcPct val="30000"/>
              </a:spcBef>
              <a:buFontTx/>
              <a:buChar char="–"/>
            </a:pPr>
            <a:r>
              <a:rPr lang="en-US" altLang="en-US" sz="1200"/>
              <a:t>the parts into which the program is divided. </a:t>
            </a:r>
          </a:p>
          <a:p>
            <a:pPr lvl="2">
              <a:lnSpc>
                <a:spcPct val="90000"/>
              </a:lnSpc>
              <a:spcBef>
                <a:spcPct val="30000"/>
              </a:spcBef>
              <a:buFontTx/>
              <a:buChar char="–"/>
            </a:pPr>
            <a:r>
              <a:rPr lang="en-US" altLang="en-US" sz="1200"/>
              <a:t>communication required between parts.</a:t>
            </a:r>
          </a:p>
          <a:p>
            <a:pPr lvl="2">
              <a:lnSpc>
                <a:spcPct val="90000"/>
              </a:lnSpc>
              <a:spcBef>
                <a:spcPct val="30000"/>
              </a:spcBef>
              <a:buFontTx/>
              <a:buChar char="–"/>
            </a:pPr>
            <a:r>
              <a:rPr lang="en-US" altLang="en-US" sz="1200"/>
              <a:t>ownership of system resources and other parts.</a:t>
            </a:r>
          </a:p>
          <a:p>
            <a:pPr lvl="2">
              <a:lnSpc>
                <a:spcPct val="90000"/>
              </a:lnSpc>
              <a:spcBef>
                <a:spcPct val="30000"/>
              </a:spcBef>
              <a:buFontTx/>
              <a:buChar char="–"/>
            </a:pPr>
            <a:r>
              <a:rPr lang="en-US" altLang="en-US" sz="1200"/>
              <a:t>visibility of one part by another.</a:t>
            </a:r>
          </a:p>
          <a:p>
            <a:pPr lvl="1"/>
            <a:r>
              <a:rPr lang="en-US" altLang="en-US" sz="1800" b="1" i="1"/>
              <a:t>Performance</a:t>
            </a:r>
            <a:br>
              <a:rPr lang="en-US" altLang="en-US" sz="1800"/>
            </a:br>
            <a:r>
              <a:rPr lang="en-US" altLang="en-US" sz="1800"/>
              <a:t>determined by:</a:t>
            </a:r>
          </a:p>
          <a:p>
            <a:pPr lvl="2">
              <a:lnSpc>
                <a:spcPct val="90000"/>
              </a:lnSpc>
              <a:spcBef>
                <a:spcPct val="30000"/>
              </a:spcBef>
              <a:buFontTx/>
              <a:buChar char="–"/>
            </a:pPr>
            <a:r>
              <a:rPr lang="en-US" altLang="en-US" sz="1200"/>
              <a:t>algorithms used in implementing requirements</a:t>
            </a:r>
          </a:p>
          <a:p>
            <a:pPr lvl="2">
              <a:lnSpc>
                <a:spcPct val="90000"/>
              </a:lnSpc>
              <a:spcBef>
                <a:spcPct val="30000"/>
              </a:spcBef>
              <a:buFontTx/>
              <a:buChar char="–"/>
            </a:pPr>
            <a:r>
              <a:rPr lang="en-US" altLang="en-US" sz="1200"/>
              <a:t>how often the memory manager is called </a:t>
            </a:r>
          </a:p>
          <a:p>
            <a:pPr lvl="2">
              <a:lnSpc>
                <a:spcPct val="90000"/>
              </a:lnSpc>
              <a:spcBef>
                <a:spcPct val="30000"/>
              </a:spcBef>
              <a:buFontTx/>
              <a:buChar char="–"/>
            </a:pPr>
            <a:r>
              <a:rPr lang="en-US" altLang="en-US" sz="1200"/>
              <a:t>how arguments of functions are passed</a:t>
            </a:r>
          </a:p>
          <a:p>
            <a:pPr lvl="2">
              <a:lnSpc>
                <a:spcPct val="90000"/>
              </a:lnSpc>
              <a:spcBef>
                <a:spcPct val="30000"/>
              </a:spcBef>
              <a:buFontTx/>
              <a:buChar char="–"/>
            </a:pPr>
            <a:r>
              <a:rPr lang="en-US" altLang="en-US" sz="1200"/>
              <a:t>which objects are static</a:t>
            </a:r>
          </a:p>
          <a:p>
            <a:pPr lvl="2">
              <a:lnSpc>
                <a:spcPct val="90000"/>
              </a:lnSpc>
              <a:spcBef>
                <a:spcPct val="30000"/>
              </a:spcBef>
              <a:buFontTx/>
              <a:buChar char="–"/>
            </a:pPr>
            <a:r>
              <a:rPr lang="en-US" altLang="en-US" sz="1200"/>
              <a:t>which objects are made local</a:t>
            </a:r>
          </a:p>
          <a:p>
            <a:pPr lvl="2">
              <a:lnSpc>
                <a:spcPct val="90000"/>
              </a:lnSpc>
              <a:spcBef>
                <a:spcPct val="30000"/>
              </a:spcBef>
              <a:buFontTx/>
              <a:buChar char="–"/>
            </a:pPr>
            <a:r>
              <a:rPr lang="en-US" altLang="en-US" sz="1200"/>
              <a:t>the size of objects and the frequency of their construction and copying</a:t>
            </a:r>
          </a:p>
          <a:p>
            <a:pPr lvl="2">
              <a:lnSpc>
                <a:spcPct val="90000"/>
              </a:lnSpc>
              <a:spcBef>
                <a:spcPct val="30000"/>
              </a:spcBef>
              <a:buFontTx/>
              <a:buChar char="–"/>
            </a:pPr>
            <a:endParaRPr lang="en-US" altLang="en-US" sz="1200"/>
          </a:p>
        </p:txBody>
      </p:sp>
      <p:sp>
        <p:nvSpPr>
          <p:cNvPr id="6148" name="Rectangle 4">
            <a:extLst>
              <a:ext uri="{FF2B5EF4-FFF2-40B4-BE49-F238E27FC236}">
                <a16:creationId xmlns:a16="http://schemas.microsoft.com/office/drawing/2014/main" id="{01D6594C-D480-4FAF-B428-3B624764DE1F}"/>
              </a:ext>
            </a:extLst>
          </p:cNvPr>
          <p:cNvSpPr>
            <a:spLocks noGrp="1" noChangeArrowheads="1"/>
          </p:cNvSpPr>
          <p:nvPr>
            <p:ph type="title"/>
          </p:nvPr>
        </p:nvSpPr>
        <p:spPr>
          <a:xfrm>
            <a:off x="596900" y="341313"/>
            <a:ext cx="6761163" cy="665162"/>
          </a:xfrm>
        </p:spPr>
        <p:txBody>
          <a:bodyPr/>
          <a:lstStyle/>
          <a:p>
            <a:r>
              <a:rPr lang="en-US" altLang="en-US"/>
              <a:t>What is Design?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4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14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14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47">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147">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147">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147">
                                            <p:txEl>
                                              <p:pRg st="12" end="12"/>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147">
                                            <p:txEl>
                                              <p:pRg st="13" end="13"/>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147">
                                            <p:txEl>
                                              <p:pRg st="14" end="14"/>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147">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a:extLst>
              <a:ext uri="{FF2B5EF4-FFF2-40B4-BE49-F238E27FC236}">
                <a16:creationId xmlns:a16="http://schemas.microsoft.com/office/drawing/2014/main" id="{40D415D7-2F83-4DDE-8240-2D48AB385898}"/>
              </a:ext>
            </a:extLst>
          </p:cNvPr>
          <p:cNvSpPr>
            <a:spLocks noGrp="1"/>
          </p:cNvSpPr>
          <p:nvPr>
            <p:ph type="ftr" sz="quarter" idx="10"/>
          </p:nvPr>
        </p:nvSpPr>
        <p:spPr/>
        <p:txBody>
          <a:bodyPr/>
          <a:lstStyle/>
          <a:p>
            <a:r>
              <a:rPr lang="en-US" altLang="en-US"/>
              <a:t>Chapter 10 - Design Notes</a:t>
            </a:r>
          </a:p>
        </p:txBody>
      </p:sp>
      <p:sp>
        <p:nvSpPr>
          <p:cNvPr id="4" name="Slide Number Placeholder 4">
            <a:extLst>
              <a:ext uri="{FF2B5EF4-FFF2-40B4-BE49-F238E27FC236}">
                <a16:creationId xmlns:a16="http://schemas.microsoft.com/office/drawing/2014/main" id="{0F0B40E9-950F-4926-81A8-96337C475405}"/>
              </a:ext>
            </a:extLst>
          </p:cNvPr>
          <p:cNvSpPr>
            <a:spLocks noGrp="1"/>
          </p:cNvSpPr>
          <p:nvPr>
            <p:ph type="sldNum" sz="quarter" idx="11"/>
          </p:nvPr>
        </p:nvSpPr>
        <p:spPr/>
        <p:txBody>
          <a:bodyPr/>
          <a:lstStyle/>
          <a:p>
            <a:fld id="{97909E2E-957C-4E53-A07C-067DD537D5FB}" type="slidenum">
              <a:rPr lang="en-US" altLang="en-US"/>
              <a:pPr/>
              <a:t>30</a:t>
            </a:fld>
            <a:endParaRPr lang="en-US" altLang="en-US"/>
          </a:p>
        </p:txBody>
      </p:sp>
      <p:sp>
        <p:nvSpPr>
          <p:cNvPr id="66562" name="Rectangle 2">
            <a:extLst>
              <a:ext uri="{FF2B5EF4-FFF2-40B4-BE49-F238E27FC236}">
                <a16:creationId xmlns:a16="http://schemas.microsoft.com/office/drawing/2014/main" id="{D9813094-3D23-409A-BF53-AA4B54CB5BAD}"/>
              </a:ext>
            </a:extLst>
          </p:cNvPr>
          <p:cNvSpPr>
            <a:spLocks noGrp="1" noChangeArrowheads="1"/>
          </p:cNvSpPr>
          <p:nvPr>
            <p:ph type="title"/>
          </p:nvPr>
        </p:nvSpPr>
        <p:spPr>
          <a:xfrm>
            <a:off x="1158875" y="3978275"/>
            <a:ext cx="5922963" cy="1138238"/>
          </a:xfrm>
        </p:spPr>
        <p:txBody>
          <a:bodyPr/>
          <a:lstStyle/>
          <a:p>
            <a:r>
              <a:rPr lang="en-US" altLang="en-US"/>
              <a:t>End of Presentation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703C149-BFE8-40EA-93B2-663645877B4B}"/>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E8F5A623-5982-4F41-9471-F3BBDCC848AF}"/>
              </a:ext>
            </a:extLst>
          </p:cNvPr>
          <p:cNvSpPr>
            <a:spLocks noGrp="1"/>
          </p:cNvSpPr>
          <p:nvPr>
            <p:ph type="sldNum" sz="quarter" idx="11"/>
          </p:nvPr>
        </p:nvSpPr>
        <p:spPr/>
        <p:txBody>
          <a:bodyPr/>
          <a:lstStyle/>
          <a:p>
            <a:fld id="{BE76C772-2282-42FA-AD23-BA6BA108D73C}" type="slidenum">
              <a:rPr lang="en-US" altLang="en-US"/>
              <a:pPr/>
              <a:t>4</a:t>
            </a:fld>
            <a:endParaRPr lang="en-US" altLang="en-US"/>
          </a:p>
        </p:txBody>
      </p:sp>
      <p:sp>
        <p:nvSpPr>
          <p:cNvPr id="7171" name="Rectangle 3">
            <a:extLst>
              <a:ext uri="{FF2B5EF4-FFF2-40B4-BE49-F238E27FC236}">
                <a16:creationId xmlns:a16="http://schemas.microsoft.com/office/drawing/2014/main" id="{07D5F389-03E8-4715-AEF6-5BE04C29408D}"/>
              </a:ext>
            </a:extLst>
          </p:cNvPr>
          <p:cNvSpPr>
            <a:spLocks noGrp="1" noChangeArrowheads="1"/>
          </p:cNvSpPr>
          <p:nvPr>
            <p:ph type="body" idx="1"/>
          </p:nvPr>
        </p:nvSpPr>
        <p:spPr>
          <a:xfrm>
            <a:off x="473075" y="1539875"/>
            <a:ext cx="7162800" cy="7588250"/>
          </a:xfrm>
          <a:solidFill>
            <a:schemeClr val="bg1"/>
          </a:solidFill>
          <a:ln/>
        </p:spPr>
        <p:txBody>
          <a:bodyPr lIns="283464" tIns="49212" rIns="283464" bIns="49212"/>
          <a:lstStyle/>
          <a:p>
            <a:r>
              <a:rPr lang="en-US" altLang="en-US" sz="1800"/>
              <a:t>A designer’s first responsibility is to the user of the program and that should be his first and primary concern during the initial stages of design.</a:t>
            </a:r>
            <a:br>
              <a:rPr lang="en-US" altLang="en-US" sz="1800"/>
            </a:br>
            <a:endParaRPr lang="en-US" altLang="en-US" sz="1000"/>
          </a:p>
          <a:p>
            <a:r>
              <a:rPr lang="en-US" altLang="en-US" sz="1800"/>
              <a:t>Important questions are:</a:t>
            </a:r>
            <a:br>
              <a:rPr lang="en-US" altLang="en-US" sz="1800"/>
            </a:br>
            <a:endParaRPr lang="en-US" altLang="en-US" sz="1000"/>
          </a:p>
          <a:p>
            <a:pPr lvl="1"/>
            <a:r>
              <a:rPr lang="en-US" altLang="en-US" sz="1600"/>
              <a:t>how can I minimize the amount of information the user has to supply the program?</a:t>
            </a:r>
            <a:br>
              <a:rPr lang="en-US" altLang="en-US" sz="1600"/>
            </a:br>
            <a:endParaRPr lang="en-US" altLang="en-US" sz="1000"/>
          </a:p>
          <a:p>
            <a:pPr lvl="1"/>
            <a:r>
              <a:rPr lang="en-US" altLang="en-US" sz="1600"/>
              <a:t>how can I make the program flexible enough to allow the user to fully satisfy his needs?</a:t>
            </a:r>
            <a:br>
              <a:rPr lang="en-US" altLang="en-US" sz="1600"/>
            </a:br>
            <a:endParaRPr lang="en-US" altLang="en-US" sz="1000"/>
          </a:p>
          <a:p>
            <a:pPr lvl="1"/>
            <a:r>
              <a:rPr lang="en-US" altLang="en-US" sz="1600"/>
              <a:t>how can I inform the user about inputs the program needs?</a:t>
            </a:r>
            <a:br>
              <a:rPr lang="en-US" altLang="en-US" sz="1600"/>
            </a:br>
            <a:endParaRPr lang="en-US" altLang="en-US" sz="1000"/>
          </a:p>
          <a:p>
            <a:pPr lvl="1"/>
            <a:r>
              <a:rPr lang="en-US" altLang="en-US" sz="1600"/>
              <a:t>how can I inform the user about progress of the computation?</a:t>
            </a:r>
            <a:br>
              <a:rPr lang="en-US" altLang="en-US" sz="1600"/>
            </a:br>
            <a:endParaRPr lang="en-US" altLang="en-US" sz="1000"/>
          </a:p>
          <a:p>
            <a:pPr lvl="1"/>
            <a:r>
              <a:rPr lang="en-US" altLang="en-US" sz="1600"/>
              <a:t>how can I help the user understand what the program is doing for him?</a:t>
            </a:r>
            <a:br>
              <a:rPr lang="en-US" altLang="en-US" sz="1600"/>
            </a:br>
            <a:endParaRPr lang="en-US" altLang="en-US" sz="1000"/>
          </a:p>
          <a:p>
            <a:pPr lvl="1"/>
            <a:r>
              <a:rPr lang="en-US" altLang="en-US" sz="1600"/>
              <a:t>how can I help the user interpret program’s results? </a:t>
            </a:r>
            <a:br>
              <a:rPr lang="en-US" altLang="en-US" sz="1600"/>
            </a:br>
            <a:endParaRPr lang="en-US" altLang="en-US" sz="1000"/>
          </a:p>
          <a:p>
            <a:r>
              <a:rPr lang="en-US" altLang="en-US" sz="1800"/>
              <a:t>Note that the user may be a human being or it may be another software component.  The same questions are appropriate for either case.</a:t>
            </a:r>
          </a:p>
        </p:txBody>
      </p:sp>
      <p:sp>
        <p:nvSpPr>
          <p:cNvPr id="7172" name="Rectangle 4">
            <a:extLst>
              <a:ext uri="{FF2B5EF4-FFF2-40B4-BE49-F238E27FC236}">
                <a16:creationId xmlns:a16="http://schemas.microsoft.com/office/drawing/2014/main" id="{2EBCB317-E699-4155-8A1A-CBE5EC9D41F9}"/>
              </a:ext>
            </a:extLst>
          </p:cNvPr>
          <p:cNvSpPr>
            <a:spLocks noGrp="1" noChangeArrowheads="1"/>
          </p:cNvSpPr>
          <p:nvPr>
            <p:ph type="title"/>
          </p:nvPr>
        </p:nvSpPr>
        <p:spPr>
          <a:xfrm>
            <a:off x="596900" y="341313"/>
            <a:ext cx="6761163" cy="893762"/>
          </a:xfrm>
        </p:spPr>
        <p:txBody>
          <a:bodyPr/>
          <a:lstStyle/>
          <a:p>
            <a:r>
              <a:rPr lang="en-US" altLang="en-US"/>
              <a:t>Client Focus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2386B3D-20BF-4D49-91AE-ADB847F37E97}"/>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73B885A5-36E7-4C0E-ADDD-4D6A6DA6A7D0}"/>
              </a:ext>
            </a:extLst>
          </p:cNvPr>
          <p:cNvSpPr>
            <a:spLocks noGrp="1"/>
          </p:cNvSpPr>
          <p:nvPr>
            <p:ph type="sldNum" sz="quarter" idx="11"/>
          </p:nvPr>
        </p:nvSpPr>
        <p:spPr/>
        <p:txBody>
          <a:bodyPr/>
          <a:lstStyle/>
          <a:p>
            <a:fld id="{2E3C48FA-3EC9-4D02-AC5A-B476AB7FC20F}" type="slidenum">
              <a:rPr lang="en-US" altLang="en-US"/>
              <a:pPr/>
              <a:t>5</a:t>
            </a:fld>
            <a:endParaRPr lang="en-US" altLang="en-US"/>
          </a:p>
        </p:txBody>
      </p:sp>
      <p:sp>
        <p:nvSpPr>
          <p:cNvPr id="58370" name="Rectangle 2">
            <a:extLst>
              <a:ext uri="{FF2B5EF4-FFF2-40B4-BE49-F238E27FC236}">
                <a16:creationId xmlns:a16="http://schemas.microsoft.com/office/drawing/2014/main" id="{F753D560-8124-442C-8CC7-689C2947A14C}"/>
              </a:ext>
            </a:extLst>
          </p:cNvPr>
          <p:cNvSpPr>
            <a:spLocks noGrp="1" noChangeArrowheads="1"/>
          </p:cNvSpPr>
          <p:nvPr>
            <p:ph type="title"/>
          </p:nvPr>
        </p:nvSpPr>
        <p:spPr/>
        <p:txBody>
          <a:bodyPr/>
          <a:lstStyle/>
          <a:p>
            <a:r>
              <a:rPr lang="en-US" altLang="en-US" sz="2800"/>
              <a:t>Principles of Awful Interface Design</a:t>
            </a:r>
          </a:p>
        </p:txBody>
      </p:sp>
      <p:sp>
        <p:nvSpPr>
          <p:cNvPr id="58371" name="Rectangle 3">
            <a:extLst>
              <a:ext uri="{FF2B5EF4-FFF2-40B4-BE49-F238E27FC236}">
                <a16:creationId xmlns:a16="http://schemas.microsoft.com/office/drawing/2014/main" id="{48BFF414-4693-449B-9951-0A769B1BBD79}"/>
              </a:ext>
            </a:extLst>
          </p:cNvPr>
          <p:cNvSpPr>
            <a:spLocks noGrp="1" noChangeArrowheads="1"/>
          </p:cNvSpPr>
          <p:nvPr>
            <p:ph type="body" idx="1"/>
          </p:nvPr>
        </p:nvSpPr>
        <p:spPr>
          <a:xfrm>
            <a:off x="473075" y="2073275"/>
            <a:ext cx="7162800" cy="7054850"/>
          </a:xfrm>
        </p:spPr>
        <p:txBody>
          <a:bodyPr/>
          <a:lstStyle/>
          <a:p>
            <a:pPr>
              <a:lnSpc>
                <a:spcPct val="110000"/>
              </a:lnSpc>
            </a:pPr>
            <a:r>
              <a:rPr lang="en-US" altLang="en-US" sz="1800"/>
              <a:t>Design:	wait for user input without prompting</a:t>
            </a:r>
          </a:p>
          <a:p>
            <a:pPr>
              <a:lnSpc>
                <a:spcPct val="110000"/>
              </a:lnSpc>
            </a:pPr>
            <a:r>
              <a:rPr lang="en-US" altLang="en-US" sz="1800"/>
              <a:t>Principle:	user will figure it out eventually</a:t>
            </a:r>
            <a:br>
              <a:rPr lang="en-US" altLang="en-US" sz="1800"/>
            </a:br>
            <a:endParaRPr lang="en-US" altLang="en-US" sz="1800"/>
          </a:p>
          <a:p>
            <a:pPr>
              <a:lnSpc>
                <a:spcPct val="110000"/>
              </a:lnSpc>
            </a:pPr>
            <a:r>
              <a:rPr lang="en-US" altLang="en-US" sz="1800"/>
              <a:t>Design:	prompt for input without indicating how</a:t>
            </a:r>
            <a:br>
              <a:rPr lang="en-US" altLang="en-US" sz="1800"/>
            </a:br>
            <a:r>
              <a:rPr lang="en-US" altLang="en-US" sz="1800"/>
              <a:t> 		to supply it</a:t>
            </a:r>
          </a:p>
          <a:p>
            <a:pPr>
              <a:lnSpc>
                <a:spcPct val="110000"/>
              </a:lnSpc>
            </a:pPr>
            <a:r>
              <a:rPr lang="en-US" altLang="en-US" sz="1800"/>
              <a:t>Principle:	everyone needs a little frustration</a:t>
            </a:r>
            <a:br>
              <a:rPr lang="en-US" altLang="en-US" sz="1800"/>
            </a:br>
            <a:endParaRPr lang="en-US" altLang="en-US" sz="1800"/>
          </a:p>
          <a:p>
            <a:pPr>
              <a:lnSpc>
                <a:spcPct val="110000"/>
              </a:lnSpc>
            </a:pPr>
            <a:r>
              <a:rPr lang="en-US" altLang="en-US" sz="1800"/>
              <a:t>Design:	change state of the system without</a:t>
            </a:r>
            <a:br>
              <a:rPr lang="en-US" altLang="en-US" sz="1800"/>
            </a:br>
            <a:r>
              <a:rPr lang="en-US" altLang="en-US" sz="1800"/>
              <a:t> 		warning</a:t>
            </a:r>
          </a:p>
          <a:p>
            <a:pPr>
              <a:lnSpc>
                <a:spcPct val="110000"/>
              </a:lnSpc>
            </a:pPr>
            <a:r>
              <a:rPr lang="en-US" altLang="en-US" sz="1800"/>
              <a:t>Principle:	users love surprises</a:t>
            </a:r>
            <a:br>
              <a:rPr lang="en-US" altLang="en-US" sz="1800"/>
            </a:br>
            <a:endParaRPr lang="en-US" altLang="en-US" sz="1800"/>
          </a:p>
          <a:p>
            <a:pPr>
              <a:lnSpc>
                <a:spcPct val="110000"/>
              </a:lnSpc>
            </a:pPr>
            <a:r>
              <a:rPr lang="en-US" altLang="en-US" sz="1800"/>
              <a:t>Design:	when an error occurs tell the user an error</a:t>
            </a:r>
            <a:br>
              <a:rPr lang="en-US" altLang="en-US" sz="1800"/>
            </a:br>
            <a:r>
              <a:rPr lang="en-US" altLang="en-US" sz="1800"/>
              <a:t> 		occurred</a:t>
            </a:r>
          </a:p>
          <a:p>
            <a:pPr>
              <a:lnSpc>
                <a:spcPct val="110000"/>
              </a:lnSpc>
            </a:pPr>
            <a:r>
              <a:rPr lang="en-US" altLang="en-US" sz="1800"/>
              <a:t>Principle:	don’t bother the user with details,</a:t>
            </a:r>
            <a:br>
              <a:rPr lang="en-US" altLang="en-US" sz="1800"/>
            </a:br>
            <a:r>
              <a:rPr lang="en-US" altLang="en-US" sz="1800"/>
              <a:t> 		especially if useful</a:t>
            </a:r>
            <a:br>
              <a:rPr lang="en-US" altLang="en-US" sz="1800"/>
            </a:br>
            <a:endParaRPr lang="en-US" altLang="en-US" sz="1800"/>
          </a:p>
          <a:p>
            <a:pPr>
              <a:lnSpc>
                <a:spcPct val="110000"/>
              </a:lnSpc>
            </a:pPr>
            <a:r>
              <a:rPr lang="en-US" altLang="en-US" sz="1800"/>
              <a:t>Design:	provide data instead of information.  Dump</a:t>
            </a:r>
            <a:br>
              <a:rPr lang="en-US" altLang="en-US" sz="1800"/>
            </a:br>
            <a:r>
              <a:rPr lang="en-US" altLang="en-US" sz="1800"/>
              <a:t> 		raw numbers on the output without labels</a:t>
            </a:r>
            <a:br>
              <a:rPr lang="en-US" altLang="en-US" sz="1800"/>
            </a:br>
            <a:r>
              <a:rPr lang="en-US" altLang="en-US" sz="1800"/>
              <a:t> 		or interpretation</a:t>
            </a:r>
          </a:p>
          <a:p>
            <a:pPr>
              <a:lnSpc>
                <a:spcPct val="110000"/>
              </a:lnSpc>
            </a:pPr>
            <a:r>
              <a:rPr lang="en-US" altLang="en-US" sz="1800"/>
              <a:t>Principle:	do what is easy for the designer, not the</a:t>
            </a:r>
            <a:br>
              <a:rPr lang="en-US" altLang="en-US" sz="1800"/>
            </a:br>
            <a:r>
              <a:rPr lang="en-US" altLang="en-US" sz="1800"/>
              <a:t> 		user</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83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83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83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3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83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8371">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8371">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8371">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83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4F6EA07-4891-465A-9B0F-68E3F0E15A17}"/>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3C431F13-A50E-4003-89D5-8DBB51B373A2}"/>
              </a:ext>
            </a:extLst>
          </p:cNvPr>
          <p:cNvSpPr>
            <a:spLocks noGrp="1"/>
          </p:cNvSpPr>
          <p:nvPr>
            <p:ph type="sldNum" sz="quarter" idx="11"/>
          </p:nvPr>
        </p:nvSpPr>
        <p:spPr/>
        <p:txBody>
          <a:bodyPr/>
          <a:lstStyle/>
          <a:p>
            <a:fld id="{C52532BF-1E43-4F20-8F7E-31F000C84CAD}" type="slidenum">
              <a:rPr lang="en-US" altLang="en-US"/>
              <a:pPr/>
              <a:t>6</a:t>
            </a:fld>
            <a:endParaRPr lang="en-US" altLang="en-US"/>
          </a:p>
        </p:txBody>
      </p:sp>
      <p:sp>
        <p:nvSpPr>
          <p:cNvPr id="59394" name="Rectangle 2">
            <a:extLst>
              <a:ext uri="{FF2B5EF4-FFF2-40B4-BE49-F238E27FC236}">
                <a16:creationId xmlns:a16="http://schemas.microsoft.com/office/drawing/2014/main" id="{B7058F85-9FAA-42A0-9451-3CAD6330E4B5}"/>
              </a:ext>
            </a:extLst>
          </p:cNvPr>
          <p:cNvSpPr>
            <a:spLocks noGrp="1" noChangeArrowheads="1"/>
          </p:cNvSpPr>
          <p:nvPr>
            <p:ph type="title"/>
          </p:nvPr>
        </p:nvSpPr>
        <p:spPr/>
        <p:txBody>
          <a:bodyPr/>
          <a:lstStyle/>
          <a:p>
            <a:r>
              <a:rPr lang="en-US" altLang="en-US" sz="2800"/>
              <a:t>Principles of Awful Interface Design</a:t>
            </a:r>
          </a:p>
        </p:txBody>
      </p:sp>
      <p:sp>
        <p:nvSpPr>
          <p:cNvPr id="59395" name="Rectangle 3">
            <a:extLst>
              <a:ext uri="{FF2B5EF4-FFF2-40B4-BE49-F238E27FC236}">
                <a16:creationId xmlns:a16="http://schemas.microsoft.com/office/drawing/2014/main" id="{1323C642-CD05-4E52-BC1D-54095DDD7F06}"/>
              </a:ext>
            </a:extLst>
          </p:cNvPr>
          <p:cNvSpPr>
            <a:spLocks noGrp="1" noChangeArrowheads="1"/>
          </p:cNvSpPr>
          <p:nvPr>
            <p:ph type="body" idx="1"/>
          </p:nvPr>
        </p:nvSpPr>
        <p:spPr>
          <a:xfrm>
            <a:off x="473075" y="2149475"/>
            <a:ext cx="7315200" cy="6978650"/>
          </a:xfrm>
        </p:spPr>
        <p:txBody>
          <a:bodyPr/>
          <a:lstStyle/>
          <a:p>
            <a:pPr>
              <a:lnSpc>
                <a:spcPct val="100000"/>
              </a:lnSpc>
            </a:pPr>
            <a:r>
              <a:rPr lang="en-US" altLang="en-US" sz="1600"/>
              <a:t>Design:	don’t format output.  Put data out without</a:t>
            </a:r>
            <a:br>
              <a:rPr lang="en-US" altLang="en-US" sz="1600"/>
            </a:br>
            <a:r>
              <a:rPr lang="en-US" altLang="en-US" sz="1600"/>
              <a:t> 		regard to making it legible or attractive</a:t>
            </a:r>
          </a:p>
          <a:p>
            <a:pPr>
              <a:lnSpc>
                <a:spcPct val="100000"/>
              </a:lnSpc>
            </a:pPr>
            <a:r>
              <a:rPr lang="en-US" altLang="en-US" sz="1600"/>
              <a:t>Principle:	do what is easy for the designer, not the user</a:t>
            </a:r>
            <a:br>
              <a:rPr lang="en-US" altLang="en-US" sz="1600"/>
            </a:br>
            <a:endParaRPr lang="en-US" altLang="en-US" sz="1600"/>
          </a:p>
          <a:p>
            <a:pPr>
              <a:lnSpc>
                <a:spcPct val="100000"/>
              </a:lnSpc>
            </a:pPr>
            <a:r>
              <a:rPr lang="en-US" altLang="en-US" sz="1600"/>
              <a:t>Design:	make the user’s sequence of inputs and </a:t>
            </a:r>
            <a:br>
              <a:rPr lang="en-US" altLang="en-US" sz="1600"/>
            </a:br>
            <a:r>
              <a:rPr lang="en-US" altLang="en-US" sz="1600"/>
              <a:t> 		corresponding outputs as unorganized and chaotic as</a:t>
            </a:r>
            <a:br>
              <a:rPr lang="en-US" altLang="en-US" sz="1600"/>
            </a:br>
            <a:r>
              <a:rPr lang="en-US" altLang="en-US" sz="1600"/>
              <a:t> 		possible</a:t>
            </a:r>
          </a:p>
          <a:p>
            <a:pPr>
              <a:lnSpc>
                <a:spcPct val="100000"/>
              </a:lnSpc>
            </a:pPr>
            <a:r>
              <a:rPr lang="en-US" altLang="en-US" sz="1600"/>
              <a:t>Principle:	users love puzzles</a:t>
            </a:r>
            <a:br>
              <a:rPr lang="en-US" altLang="en-US" sz="1600"/>
            </a:br>
            <a:endParaRPr lang="en-US" altLang="en-US" sz="1600"/>
          </a:p>
          <a:p>
            <a:pPr>
              <a:lnSpc>
                <a:spcPct val="100000"/>
              </a:lnSpc>
            </a:pPr>
            <a:r>
              <a:rPr lang="en-US" altLang="en-US" sz="1600"/>
              <a:t>Design:	don’t give the user any control over how the program’s</a:t>
            </a:r>
            <a:br>
              <a:rPr lang="en-US" altLang="en-US" sz="1600"/>
            </a:br>
            <a:r>
              <a:rPr lang="en-US" altLang="en-US" sz="1600"/>
              <a:t> 		computation proceeds.  Especially don’t provide any</a:t>
            </a:r>
            <a:br>
              <a:rPr lang="en-US" altLang="en-US" sz="1600"/>
            </a:br>
            <a:r>
              <a:rPr lang="en-US" altLang="en-US" sz="1600"/>
              <a:t>		means of correcting input or stopping processing of</a:t>
            </a:r>
            <a:br>
              <a:rPr lang="en-US" altLang="en-US" sz="1600"/>
            </a:br>
            <a:r>
              <a:rPr lang="en-US" altLang="en-US" sz="1600"/>
              <a:t> 		garbage</a:t>
            </a:r>
          </a:p>
          <a:p>
            <a:pPr>
              <a:lnSpc>
                <a:spcPct val="100000"/>
              </a:lnSpc>
            </a:pPr>
            <a:r>
              <a:rPr lang="en-US" altLang="en-US" sz="1600"/>
              <a:t>Principle:	your design is perfect.  Why should the user have any</a:t>
            </a:r>
            <a:br>
              <a:rPr lang="en-US" altLang="en-US" sz="1600"/>
            </a:br>
            <a:r>
              <a:rPr lang="en-US" altLang="en-US" sz="1600"/>
              <a:t> 		control</a:t>
            </a:r>
            <a:br>
              <a:rPr lang="en-US" altLang="en-US" sz="1600"/>
            </a:br>
            <a:endParaRPr lang="en-US" altLang="en-US" sz="1600"/>
          </a:p>
          <a:p>
            <a:pPr>
              <a:lnSpc>
                <a:spcPct val="100000"/>
              </a:lnSpc>
            </a:pPr>
            <a:r>
              <a:rPr lang="en-US" altLang="en-US" sz="1600"/>
              <a:t>Design:	give the user choices but make sure that it is not clear</a:t>
            </a:r>
            <a:br>
              <a:rPr lang="en-US" altLang="en-US" sz="1600"/>
            </a:br>
            <a:r>
              <a:rPr lang="en-US" altLang="en-US" sz="1600"/>
              <a:t> 		what happens when a selection is made</a:t>
            </a:r>
          </a:p>
          <a:p>
            <a:pPr>
              <a:lnSpc>
                <a:spcPct val="100000"/>
              </a:lnSpc>
            </a:pPr>
            <a:r>
              <a:rPr lang="en-US" altLang="en-US" sz="1600"/>
              <a:t>Principle:	I know how it works.  Why can’t the user figure it out?</a:t>
            </a:r>
            <a:br>
              <a:rPr lang="en-US" altLang="en-US" sz="1600"/>
            </a:br>
            <a:r>
              <a:rPr lang="en-US" altLang="en-US" sz="1600"/>
              <a:t> 		</a:t>
            </a:r>
          </a:p>
          <a:p>
            <a:pPr>
              <a:lnSpc>
                <a:spcPct val="100000"/>
              </a:lnSpc>
            </a:pPr>
            <a:endParaRPr lang="en-US" altLang="en-US" sz="1600"/>
          </a:p>
          <a:p>
            <a:pPr>
              <a:lnSpc>
                <a:spcPct val="100000"/>
              </a:lnSpc>
              <a:buFont typeface="Symbol" panose="05050102010706020507" pitchFamily="18" charset="2"/>
              <a:buNone/>
            </a:pPr>
            <a:r>
              <a:rPr lang="en-US" altLang="en-US" sz="1600"/>
              <a:t>				End of Principles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3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3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3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3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3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39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939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9429EB0-CDFA-4BD9-B11C-58CCD1F401F7}"/>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B88EFE20-230C-4E79-A744-7C84252DC4A8}"/>
              </a:ext>
            </a:extLst>
          </p:cNvPr>
          <p:cNvSpPr>
            <a:spLocks noGrp="1"/>
          </p:cNvSpPr>
          <p:nvPr>
            <p:ph type="sldNum" sz="quarter" idx="11"/>
          </p:nvPr>
        </p:nvSpPr>
        <p:spPr/>
        <p:txBody>
          <a:bodyPr/>
          <a:lstStyle/>
          <a:p>
            <a:fld id="{B77EE827-E3F9-4A4D-B19D-08D462E251FA}" type="slidenum">
              <a:rPr lang="en-US" altLang="en-US"/>
              <a:pPr/>
              <a:t>7</a:t>
            </a:fld>
            <a:endParaRPr lang="en-US" altLang="en-US"/>
          </a:p>
        </p:txBody>
      </p:sp>
      <p:sp>
        <p:nvSpPr>
          <p:cNvPr id="12291" name="Rectangle 3">
            <a:extLst>
              <a:ext uri="{FF2B5EF4-FFF2-40B4-BE49-F238E27FC236}">
                <a16:creationId xmlns:a16="http://schemas.microsoft.com/office/drawing/2014/main" id="{4BCDB90D-B295-488C-9A39-49F83D0A23EE}"/>
              </a:ext>
            </a:extLst>
          </p:cNvPr>
          <p:cNvSpPr>
            <a:spLocks noGrp="1" noChangeArrowheads="1"/>
          </p:cNvSpPr>
          <p:nvPr>
            <p:ph type="body" idx="1"/>
          </p:nvPr>
        </p:nvSpPr>
        <p:spPr>
          <a:xfrm>
            <a:off x="396875" y="1463675"/>
            <a:ext cx="7239000" cy="7740650"/>
          </a:xfrm>
          <a:solidFill>
            <a:schemeClr val="bg1"/>
          </a:solidFill>
          <a:ln/>
        </p:spPr>
        <p:txBody>
          <a:bodyPr lIns="283464" tIns="49212" rIns="283464" bIns="49212"/>
          <a:lstStyle/>
          <a:p>
            <a:pPr>
              <a:lnSpc>
                <a:spcPct val="110000"/>
              </a:lnSpc>
            </a:pPr>
            <a:r>
              <a:rPr lang="en-US" altLang="en-US" sz="2000"/>
              <a:t>Organizing principles are those design ideas, data structures, operation sequences, and partitions that make the design appear to be simple.</a:t>
            </a:r>
            <a:br>
              <a:rPr lang="en-US" altLang="en-US" sz="2000"/>
            </a:br>
            <a:endParaRPr lang="en-US" altLang="en-US" sz="1200"/>
          </a:p>
          <a:p>
            <a:pPr>
              <a:lnSpc>
                <a:spcPct val="110000"/>
              </a:lnSpc>
            </a:pPr>
            <a:r>
              <a:rPr lang="en-US" altLang="en-US" sz="2000"/>
              <a:t>Organizing principles often are discovered by thinking about:</a:t>
            </a:r>
          </a:p>
          <a:p>
            <a:pPr lvl="1">
              <a:lnSpc>
                <a:spcPct val="110000"/>
              </a:lnSpc>
            </a:pPr>
            <a:r>
              <a:rPr lang="en-US" altLang="en-US" sz="1800"/>
              <a:t>key program events</a:t>
            </a:r>
          </a:p>
          <a:p>
            <a:pPr lvl="1">
              <a:lnSpc>
                <a:spcPct val="110000"/>
              </a:lnSpc>
            </a:pPr>
            <a:r>
              <a:rPr lang="en-US" altLang="en-US" sz="1800"/>
              <a:t>special data structures</a:t>
            </a:r>
          </a:p>
          <a:p>
            <a:pPr lvl="1">
              <a:lnSpc>
                <a:spcPct val="110000"/>
              </a:lnSpc>
            </a:pPr>
            <a:r>
              <a:rPr lang="en-US" altLang="en-US" sz="1800"/>
              <a:t>the smallest set of information necessary to complete a task</a:t>
            </a:r>
          </a:p>
          <a:p>
            <a:pPr lvl="1">
              <a:lnSpc>
                <a:spcPct val="110000"/>
              </a:lnSpc>
            </a:pPr>
            <a:r>
              <a:rPr lang="en-US" altLang="en-US" sz="1800"/>
              <a:t>designing a language to represent the program’s critical processing</a:t>
            </a:r>
            <a:br>
              <a:rPr lang="en-US" altLang="en-US" sz="1800"/>
            </a:br>
            <a:endParaRPr lang="en-US" altLang="en-US" sz="1200"/>
          </a:p>
          <a:p>
            <a:pPr>
              <a:lnSpc>
                <a:spcPct val="110000"/>
              </a:lnSpc>
            </a:pPr>
            <a:r>
              <a:rPr lang="en-US" altLang="en-US" sz="2000"/>
              <a:t>Developing organizing principles is the most creative part of design.</a:t>
            </a:r>
            <a:br>
              <a:rPr lang="en-US" altLang="en-US" sz="2000"/>
            </a:br>
            <a:endParaRPr lang="en-US" altLang="en-US" sz="1200"/>
          </a:p>
          <a:p>
            <a:pPr>
              <a:lnSpc>
                <a:spcPct val="110000"/>
              </a:lnSpc>
            </a:pPr>
            <a:r>
              <a:rPr lang="en-US" altLang="en-US" sz="2000"/>
              <a:t>You know you have a good set of organizing principles when you are sure that you can successfully implement the program even though you have not yet solved all its problems.</a:t>
            </a:r>
            <a:br>
              <a:rPr lang="en-US" altLang="en-US" sz="2000"/>
            </a:br>
            <a:endParaRPr lang="en-US" altLang="en-US" sz="1200"/>
          </a:p>
          <a:p>
            <a:pPr>
              <a:lnSpc>
                <a:spcPct val="110000"/>
              </a:lnSpc>
            </a:pPr>
            <a:r>
              <a:rPr lang="en-US" altLang="en-US" sz="2000"/>
              <a:t>The architecture of your program is simply its organizing principles and partitioning.</a:t>
            </a:r>
          </a:p>
        </p:txBody>
      </p:sp>
      <p:sp>
        <p:nvSpPr>
          <p:cNvPr id="12292" name="Rectangle 4">
            <a:extLst>
              <a:ext uri="{FF2B5EF4-FFF2-40B4-BE49-F238E27FC236}">
                <a16:creationId xmlns:a16="http://schemas.microsoft.com/office/drawing/2014/main" id="{3811FB3D-6FCB-4DA0-915E-7B7FA48F5902}"/>
              </a:ext>
            </a:extLst>
          </p:cNvPr>
          <p:cNvSpPr>
            <a:spLocks noGrp="1" noChangeArrowheads="1"/>
          </p:cNvSpPr>
          <p:nvPr>
            <p:ph type="title"/>
          </p:nvPr>
        </p:nvSpPr>
        <p:spPr>
          <a:xfrm>
            <a:off x="596900" y="341313"/>
            <a:ext cx="6761163" cy="893762"/>
          </a:xfrm>
        </p:spPr>
        <p:txBody>
          <a:bodyPr/>
          <a:lstStyle/>
          <a:p>
            <a:r>
              <a:rPr lang="en-US" altLang="en-US"/>
              <a:t>Organizing Principles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624C7CF-C750-4BE9-B3CD-12BAC60889AC}"/>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B94F96DF-1AEB-4CDA-A7AE-67DA73099DCD}"/>
              </a:ext>
            </a:extLst>
          </p:cNvPr>
          <p:cNvSpPr>
            <a:spLocks noGrp="1"/>
          </p:cNvSpPr>
          <p:nvPr>
            <p:ph type="sldNum" sz="quarter" idx="11"/>
          </p:nvPr>
        </p:nvSpPr>
        <p:spPr/>
        <p:txBody>
          <a:bodyPr/>
          <a:lstStyle/>
          <a:p>
            <a:fld id="{658488E0-5716-4589-A4D6-DB08A6D97CFB}" type="slidenum">
              <a:rPr lang="en-US" altLang="en-US"/>
              <a:pPr/>
              <a:t>8</a:t>
            </a:fld>
            <a:endParaRPr lang="en-US" altLang="en-US"/>
          </a:p>
        </p:txBody>
      </p:sp>
      <p:sp>
        <p:nvSpPr>
          <p:cNvPr id="13315" name="Rectangle 3">
            <a:extLst>
              <a:ext uri="{FF2B5EF4-FFF2-40B4-BE49-F238E27FC236}">
                <a16:creationId xmlns:a16="http://schemas.microsoft.com/office/drawing/2014/main" id="{11E39709-BF18-4337-9D4C-CCB12AD2E878}"/>
              </a:ext>
            </a:extLst>
          </p:cNvPr>
          <p:cNvSpPr>
            <a:spLocks noGrp="1" noChangeArrowheads="1"/>
          </p:cNvSpPr>
          <p:nvPr>
            <p:ph type="body" idx="1"/>
          </p:nvPr>
        </p:nvSpPr>
        <p:spPr>
          <a:xfrm>
            <a:off x="396875" y="1539875"/>
            <a:ext cx="7239000" cy="7512050"/>
          </a:xfrm>
          <a:solidFill>
            <a:schemeClr val="bg1"/>
          </a:solidFill>
          <a:ln/>
        </p:spPr>
        <p:txBody>
          <a:bodyPr lIns="98425" tIns="49212" rIns="98425" bIns="49212"/>
          <a:lstStyle/>
          <a:p>
            <a:r>
              <a:rPr lang="en-US" altLang="en-US" sz="2000"/>
              <a:t>Structure is determined by the modules you use, the classes which populate the modules, and relationships between classes.</a:t>
            </a:r>
            <a:br>
              <a:rPr lang="en-US" altLang="en-US" sz="2000"/>
            </a:br>
            <a:endParaRPr lang="en-US" altLang="en-US" sz="1000"/>
          </a:p>
          <a:p>
            <a:r>
              <a:rPr lang="en-US" altLang="en-US" sz="2000"/>
              <a:t>One module should be an executive and all others servers.</a:t>
            </a:r>
          </a:p>
          <a:p>
            <a:pPr lvl="1"/>
            <a:r>
              <a:rPr lang="en-US" altLang="en-US" sz="1800"/>
              <a:t>each server should do one thing well</a:t>
            </a:r>
          </a:p>
          <a:p>
            <a:pPr lvl="1"/>
            <a:r>
              <a:rPr lang="en-US" altLang="en-US" sz="1800"/>
              <a:t>servers may use services of other modules but should usually hide that from the client</a:t>
            </a:r>
          </a:p>
          <a:p>
            <a:pPr lvl="1"/>
            <a:r>
              <a:rPr lang="en-US" altLang="en-US" sz="1800"/>
              <a:t>modules can be identified by listing all the activities of your program, taking each activity to be a module candidate. </a:t>
            </a:r>
            <a:br>
              <a:rPr lang="en-US" altLang="en-US" sz="1000"/>
            </a:br>
            <a:endParaRPr lang="en-US" altLang="en-US" sz="1000"/>
          </a:p>
          <a:p>
            <a:r>
              <a:rPr lang="en-US" altLang="en-US" sz="2000"/>
              <a:t>Classes are also servers.  </a:t>
            </a:r>
          </a:p>
          <a:p>
            <a:pPr lvl="1"/>
            <a:r>
              <a:rPr lang="en-US" altLang="en-US" sz="1800"/>
              <a:t>each class should provide a single type of service to its clients.</a:t>
            </a:r>
          </a:p>
          <a:p>
            <a:pPr lvl="1"/>
            <a:r>
              <a:rPr lang="en-US" altLang="en-US" sz="1800"/>
              <a:t>classes are found in the problem domain as things a user sees and interacts with, e.g., screens, dates, directories, graphs, ...</a:t>
            </a:r>
          </a:p>
          <a:p>
            <a:pPr lvl="1"/>
            <a:r>
              <a:rPr lang="en-US" altLang="en-US" sz="1800"/>
              <a:t>classes are also found in the solution domain as things the designer uses to implement programs, e.g., lists, maps, strings, ...</a:t>
            </a:r>
            <a:br>
              <a:rPr lang="en-US" altLang="en-US" sz="1800"/>
            </a:br>
            <a:endParaRPr lang="en-US" altLang="en-US" sz="1800"/>
          </a:p>
        </p:txBody>
      </p:sp>
      <p:sp>
        <p:nvSpPr>
          <p:cNvPr id="13316" name="Rectangle 4">
            <a:extLst>
              <a:ext uri="{FF2B5EF4-FFF2-40B4-BE49-F238E27FC236}">
                <a16:creationId xmlns:a16="http://schemas.microsoft.com/office/drawing/2014/main" id="{A6D2DD39-D089-45EE-85A5-7CC0C5AFEE07}"/>
              </a:ext>
            </a:extLst>
          </p:cNvPr>
          <p:cNvSpPr>
            <a:spLocks noGrp="1" noChangeArrowheads="1"/>
          </p:cNvSpPr>
          <p:nvPr>
            <p:ph type="title"/>
          </p:nvPr>
        </p:nvSpPr>
        <p:spPr>
          <a:xfrm>
            <a:off x="596900" y="341313"/>
            <a:ext cx="6761163" cy="817562"/>
          </a:xfrm>
        </p:spPr>
        <p:txBody>
          <a:bodyPr/>
          <a:lstStyle/>
          <a:p>
            <a:r>
              <a:rPr lang="en-US" altLang="en-US"/>
              <a:t>Program Structure</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531151F-8BEB-49AF-9E4F-B0AF413A19C1}"/>
              </a:ext>
            </a:extLst>
          </p:cNvPr>
          <p:cNvSpPr>
            <a:spLocks noGrp="1"/>
          </p:cNvSpPr>
          <p:nvPr>
            <p:ph type="ftr" sz="quarter" idx="10"/>
          </p:nvPr>
        </p:nvSpPr>
        <p:spPr/>
        <p:txBody>
          <a:bodyPr/>
          <a:lstStyle/>
          <a:p>
            <a:r>
              <a:rPr lang="en-US" altLang="en-US"/>
              <a:t>Chapter 10 - Design Notes</a:t>
            </a:r>
          </a:p>
        </p:txBody>
      </p:sp>
      <p:sp>
        <p:nvSpPr>
          <p:cNvPr id="5" name="Slide Number Placeholder 4">
            <a:extLst>
              <a:ext uri="{FF2B5EF4-FFF2-40B4-BE49-F238E27FC236}">
                <a16:creationId xmlns:a16="http://schemas.microsoft.com/office/drawing/2014/main" id="{F42E6093-97A2-4019-8A79-14D08B78BF10}"/>
              </a:ext>
            </a:extLst>
          </p:cNvPr>
          <p:cNvSpPr>
            <a:spLocks noGrp="1"/>
          </p:cNvSpPr>
          <p:nvPr>
            <p:ph type="sldNum" sz="quarter" idx="11"/>
          </p:nvPr>
        </p:nvSpPr>
        <p:spPr/>
        <p:txBody>
          <a:bodyPr/>
          <a:lstStyle/>
          <a:p>
            <a:fld id="{1BDBE7FE-4134-4C4E-8BD4-D666116B832B}" type="slidenum">
              <a:rPr lang="en-US" altLang="en-US"/>
              <a:pPr/>
              <a:t>9</a:t>
            </a:fld>
            <a:endParaRPr lang="en-US" altLang="en-US"/>
          </a:p>
        </p:txBody>
      </p:sp>
      <p:sp>
        <p:nvSpPr>
          <p:cNvPr id="14339" name="Rectangle 3">
            <a:extLst>
              <a:ext uri="{FF2B5EF4-FFF2-40B4-BE49-F238E27FC236}">
                <a16:creationId xmlns:a16="http://schemas.microsoft.com/office/drawing/2014/main" id="{CFF60BBD-66D5-4CB2-8C33-0655B2DCBD5A}"/>
              </a:ext>
            </a:extLst>
          </p:cNvPr>
          <p:cNvSpPr>
            <a:spLocks noGrp="1" noChangeArrowheads="1"/>
          </p:cNvSpPr>
          <p:nvPr>
            <p:ph type="body" idx="1"/>
          </p:nvPr>
        </p:nvSpPr>
        <p:spPr>
          <a:xfrm>
            <a:off x="701675" y="1616075"/>
            <a:ext cx="6761163" cy="7543800"/>
          </a:xfrm>
          <a:solidFill>
            <a:schemeClr val="bg1"/>
          </a:solidFill>
          <a:ln/>
        </p:spPr>
        <p:txBody>
          <a:bodyPr lIns="98425" tIns="49212" rIns="98425" bIns="49212"/>
          <a:lstStyle/>
          <a:p>
            <a:r>
              <a:rPr lang="en-US" altLang="en-US" sz="1800"/>
              <a:t>How do I develop a program’s structure?</a:t>
            </a:r>
            <a:br>
              <a:rPr lang="en-US" altLang="en-US" sz="1800"/>
            </a:br>
            <a:endParaRPr lang="en-US" altLang="en-US" sz="1000"/>
          </a:p>
          <a:p>
            <a:pPr lvl="1"/>
            <a:r>
              <a:rPr lang="en-US" altLang="en-US" sz="1600"/>
              <a:t>List its principle activities and the information needed to sustain each activity.  Data flow diagrams and activity charts are good for this.</a:t>
            </a:r>
            <a:br>
              <a:rPr lang="en-US" altLang="en-US" sz="1600"/>
            </a:br>
            <a:endParaRPr lang="en-US" altLang="en-US" sz="1000"/>
          </a:p>
          <a:p>
            <a:pPr lvl="1"/>
            <a:r>
              <a:rPr lang="en-US" altLang="en-US" sz="1600"/>
              <a:t>Each process in a dataflow diagram is a candidate to become a module or class component</a:t>
            </a:r>
            <a:br>
              <a:rPr lang="en-US" altLang="en-US" sz="1600"/>
            </a:br>
            <a:endParaRPr lang="en-US" altLang="en-US" sz="1000"/>
          </a:p>
          <a:p>
            <a:pPr lvl="1"/>
            <a:r>
              <a:rPr lang="en-US" altLang="en-US" sz="1600"/>
              <a:t>Think about what information each component needs to generate or transform and pass on to its fellows.  The information may become data members and transformations may become member functions.</a:t>
            </a:r>
            <a:br>
              <a:rPr lang="en-US" altLang="en-US" sz="1600"/>
            </a:br>
            <a:endParaRPr lang="en-US" altLang="en-US" sz="1000"/>
          </a:p>
          <a:p>
            <a:pPr lvl="1"/>
            <a:r>
              <a:rPr lang="en-US" altLang="en-US" sz="1600"/>
              <a:t>Invent data structures in which to collect information, store it, and disclose it to clients.  Each data structure is a candidate for a class.</a:t>
            </a:r>
            <a:br>
              <a:rPr lang="en-US" altLang="en-US" sz="1600"/>
            </a:br>
            <a:endParaRPr lang="en-US" altLang="en-US" sz="1000"/>
          </a:p>
          <a:p>
            <a:pPr lvl="1"/>
            <a:r>
              <a:rPr lang="en-US" altLang="en-US" sz="1600"/>
              <a:t>look vigorously for organizing principles -- those bright ideas which simplify, make elegant, or make powerful the processes you implement</a:t>
            </a:r>
            <a:br>
              <a:rPr lang="en-US" altLang="en-US" sz="1600"/>
            </a:br>
            <a:endParaRPr lang="en-US" altLang="en-US" sz="1000"/>
          </a:p>
          <a:p>
            <a:pPr lvl="1"/>
            <a:r>
              <a:rPr lang="en-US" altLang="en-US" sz="1600"/>
              <a:t>capture your structure with OMT diagrams and struc-ture charts</a:t>
            </a:r>
            <a:br>
              <a:rPr lang="en-US" altLang="en-US" sz="1600"/>
            </a:br>
            <a:endParaRPr lang="en-US" altLang="en-US" sz="1600"/>
          </a:p>
        </p:txBody>
      </p:sp>
      <p:sp>
        <p:nvSpPr>
          <p:cNvPr id="14340" name="Rectangle 4">
            <a:extLst>
              <a:ext uri="{FF2B5EF4-FFF2-40B4-BE49-F238E27FC236}">
                <a16:creationId xmlns:a16="http://schemas.microsoft.com/office/drawing/2014/main" id="{51D33296-2D09-4E0E-8DFA-A30224C4963A}"/>
              </a:ext>
            </a:extLst>
          </p:cNvPr>
          <p:cNvSpPr>
            <a:spLocks noGrp="1" noChangeArrowheads="1"/>
          </p:cNvSpPr>
          <p:nvPr>
            <p:ph type="title"/>
          </p:nvPr>
        </p:nvSpPr>
        <p:spPr>
          <a:xfrm>
            <a:off x="596900" y="341313"/>
            <a:ext cx="6761163" cy="969962"/>
          </a:xfrm>
        </p:spPr>
        <p:txBody>
          <a:bodyPr/>
          <a:lstStyle/>
          <a:p>
            <a:r>
              <a:rPr lang="en-US" altLang="en-US"/>
              <a:t>Inventing a Structure</a:t>
            </a:r>
          </a:p>
        </p:txBody>
      </p:sp>
    </p:spTree>
  </p:cSld>
  <p:clrMapOvr>
    <a:masterClrMapping/>
  </p:clrMapOvr>
  <p:transition/>
</p:sld>
</file>

<file path=ppt/theme/theme1.xml><?xml version="1.0" encoding="utf-8"?>
<a:theme xmlns:a="http://schemas.openxmlformats.org/drawingml/2006/main" name="Enterprise">
  <a:themeElements>
    <a:clrScheme name="Enterpri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Enterpris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Enterpris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nterpris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nterpris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nterpris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nterpris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nterpris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nterpris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fawcett2</Template>
  <TotalTime>2481</TotalTime>
  <Pages>19</Pages>
  <Words>2381</Words>
  <Application>Microsoft Office PowerPoint</Application>
  <PresentationFormat>Custom</PresentationFormat>
  <Paragraphs>383</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Times New Roman</vt:lpstr>
      <vt:lpstr>Tahoma</vt:lpstr>
      <vt:lpstr>Symbol</vt:lpstr>
      <vt:lpstr>Arial</vt:lpstr>
      <vt:lpstr>Courier New</vt:lpstr>
      <vt:lpstr>Enterprise</vt:lpstr>
      <vt:lpstr>PowerPoint Presentation</vt:lpstr>
      <vt:lpstr>Table of Contents</vt:lpstr>
      <vt:lpstr>What is Design?</vt:lpstr>
      <vt:lpstr>Client Focus</vt:lpstr>
      <vt:lpstr>Principles of Awful Interface Design</vt:lpstr>
      <vt:lpstr>Principles of Awful Interface Design</vt:lpstr>
      <vt:lpstr>Organizing Principles</vt:lpstr>
      <vt:lpstr>Program Structure</vt:lpstr>
      <vt:lpstr>Inventing a Structure</vt:lpstr>
      <vt:lpstr>Communication</vt:lpstr>
      <vt:lpstr>Ownership</vt:lpstr>
      <vt:lpstr>Visibility</vt:lpstr>
      <vt:lpstr>Modules</vt:lpstr>
      <vt:lpstr>Design Notes for Modules</vt:lpstr>
      <vt:lpstr>What is an Object?</vt:lpstr>
      <vt:lpstr>Object Oriented Design</vt:lpstr>
      <vt:lpstr>Object Oriented Design Strategies</vt:lpstr>
      <vt:lpstr>Good Neighbor Policy</vt:lpstr>
      <vt:lpstr>Good Housekeeping Policy</vt:lpstr>
      <vt:lpstr>Design Notes for Classes</vt:lpstr>
      <vt:lpstr>Design Notes for Classes</vt:lpstr>
      <vt:lpstr>Design Notes for Classes</vt:lpstr>
      <vt:lpstr>Assignment</vt:lpstr>
      <vt:lpstr>Member Pointers</vt:lpstr>
      <vt:lpstr>Inheritance</vt:lpstr>
      <vt:lpstr>Inheritance (continued)</vt:lpstr>
      <vt:lpstr>Data Members</vt:lpstr>
      <vt:lpstr>Classes Summary</vt:lpstr>
      <vt:lpstr>Comments</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
  <dc:creator>Jim Fawcett</dc:creator>
  <cp:keywords/>
  <dc:description/>
  <cp:lastModifiedBy>James Fawcett</cp:lastModifiedBy>
  <cp:revision>51</cp:revision>
  <cp:lastPrinted>2000-01-17T19:41:51Z</cp:lastPrinted>
  <dcterms:created xsi:type="dcterms:W3CDTF">1997-02-10T13:58:16Z</dcterms:created>
  <dcterms:modified xsi:type="dcterms:W3CDTF">2017-07-30T19:39:50Z</dcterms:modified>
</cp:coreProperties>
</file>