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2" r:id="rId2"/>
  </p:sldIdLst>
  <p:sldSz cx="7589838" cy="9875838"/>
  <p:notesSz cx="9144000" cy="685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10">
          <p15:clr>
            <a:srgbClr val="A4A3A4"/>
          </p15:clr>
        </p15:guide>
        <p15:guide id="2" pos="23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33"/>
    <a:srgbClr val="FFFFCC"/>
    <a:srgbClr val="C0FE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/>
  </p:normalViewPr>
  <p:slideViewPr>
    <p:cSldViewPr>
      <p:cViewPr varScale="1">
        <p:scale>
          <a:sx n="58" d="100"/>
          <a:sy n="58" d="100"/>
        </p:scale>
        <p:origin x="2364" y="96"/>
      </p:cViewPr>
      <p:guideLst>
        <p:guide orient="horz" pos="3110"/>
        <p:guide pos="23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102" y="-9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2A4D58A-E47E-4ED6-9D78-B6F7624BC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4175" y="6521450"/>
            <a:ext cx="757238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>
            <a:lvl1pPr defTabSz="868363">
              <a:defRPr sz="12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68363">
              <a:defRPr sz="12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68363">
              <a:defRPr sz="12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68363">
              <a:defRPr sz="12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68363">
              <a:defRPr sz="12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u="none"/>
              <a:t>Page </a:t>
            </a:r>
            <a:fld id="{68D59B4C-6F6D-4603-B445-BBF515095218}" type="slidenum">
              <a:rPr lang="en-US" altLang="en-US" u="none" smtClean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u="none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1248354-3B12-44E8-B8D6-4E0C51EB119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586163" y="515938"/>
            <a:ext cx="1973262" cy="2568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F84F2C0-ABD3-4775-A26E-678BF4205AD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C299C4A-4003-4F41-99FB-B8AD4245E6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36ADA4C-99EA-47BC-B718-A9757882D0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913" y="3068638"/>
            <a:ext cx="6450012" cy="21161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8238" y="5595938"/>
            <a:ext cx="5313362" cy="25241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53874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2535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89538" y="719138"/>
            <a:ext cx="1392237" cy="80597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8063" y="719138"/>
            <a:ext cx="4029075" cy="80597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5913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65935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5" y="6346825"/>
            <a:ext cx="6451600" cy="19605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0075" y="4186238"/>
            <a:ext cx="6451600" cy="21605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9546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8063" y="1563688"/>
            <a:ext cx="2709862" cy="7215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70325" y="1563688"/>
            <a:ext cx="2711450" cy="7215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8695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3" y="395288"/>
            <a:ext cx="6831012" cy="16462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413" y="2211388"/>
            <a:ext cx="3352800" cy="920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413" y="3132138"/>
            <a:ext cx="3352800" cy="5689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56038" y="2211388"/>
            <a:ext cx="3354387" cy="920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56038" y="3132138"/>
            <a:ext cx="3354387" cy="5689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6096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18179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5990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3" y="393700"/>
            <a:ext cx="2497137" cy="1673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038" y="393700"/>
            <a:ext cx="4243387" cy="84280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413" y="2066925"/>
            <a:ext cx="2497137" cy="67548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5111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488" y="6913563"/>
            <a:ext cx="4554537" cy="815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7488" y="882650"/>
            <a:ext cx="4554537" cy="59245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488" y="7729538"/>
            <a:ext cx="4554537" cy="11588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099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C7B840F-32AD-4E53-9F5C-1C6BCE602B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14413" y="719138"/>
            <a:ext cx="5561012" cy="509587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5250" tIns="47625" rIns="95250" bIns="476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890E288-73FB-473B-B638-64C5257A46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08063" y="1563688"/>
            <a:ext cx="5573712" cy="721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250" tIns="47625" rIns="95250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This is the first item</a:t>
            </a:r>
          </a:p>
          <a:p>
            <a:pPr lvl="1"/>
            <a:r>
              <a:rPr lang="en-US" altLang="en-US"/>
              <a:t>This is a sub-item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09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660033"/>
          </a:solidFill>
          <a:latin typeface="+mj-lt"/>
          <a:ea typeface="+mj-ea"/>
          <a:cs typeface="+mj-cs"/>
        </a:defRPr>
      </a:lvl1pPr>
      <a:lvl2pPr algn="ctr" defTabSz="9509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660033"/>
          </a:solidFill>
          <a:latin typeface="Tahoma" pitchFamily="34" charset="0"/>
        </a:defRPr>
      </a:lvl2pPr>
      <a:lvl3pPr algn="ctr" defTabSz="9509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660033"/>
          </a:solidFill>
          <a:latin typeface="Tahoma" pitchFamily="34" charset="0"/>
        </a:defRPr>
      </a:lvl3pPr>
      <a:lvl4pPr algn="ctr" defTabSz="9509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660033"/>
          </a:solidFill>
          <a:latin typeface="Tahoma" pitchFamily="34" charset="0"/>
        </a:defRPr>
      </a:lvl4pPr>
      <a:lvl5pPr algn="ctr" defTabSz="9509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660033"/>
          </a:solidFill>
          <a:latin typeface="Tahoma" pitchFamily="34" charset="0"/>
        </a:defRPr>
      </a:lvl5pPr>
      <a:lvl6pPr marL="457200" algn="ctr" defTabSz="9509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660033"/>
          </a:solidFill>
          <a:latin typeface="Tahoma" pitchFamily="34" charset="0"/>
        </a:defRPr>
      </a:lvl6pPr>
      <a:lvl7pPr marL="914400" algn="ctr" defTabSz="9509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660033"/>
          </a:solidFill>
          <a:latin typeface="Tahoma" pitchFamily="34" charset="0"/>
        </a:defRPr>
      </a:lvl7pPr>
      <a:lvl8pPr marL="1371600" algn="ctr" defTabSz="9509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660033"/>
          </a:solidFill>
          <a:latin typeface="Tahoma" pitchFamily="34" charset="0"/>
        </a:defRPr>
      </a:lvl8pPr>
      <a:lvl9pPr marL="1828800" algn="ctr" defTabSz="9509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660033"/>
          </a:solidFill>
          <a:latin typeface="Tahoma" pitchFamily="34" charset="0"/>
        </a:defRPr>
      </a:lvl9pPr>
    </p:titleStyle>
    <p:bodyStyle>
      <a:lvl1pPr marL="296863" indent="-296863" algn="l" defTabSz="950913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700">
          <a:solidFill>
            <a:srgbClr val="660033"/>
          </a:solidFill>
          <a:latin typeface="+mn-lt"/>
          <a:ea typeface="+mn-ea"/>
          <a:cs typeface="+mn-cs"/>
        </a:defRPr>
      </a:lvl1pPr>
      <a:lvl2pPr marL="712788" indent="-236538" algn="l" defTabSz="950913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500">
          <a:solidFill>
            <a:srgbClr val="660033"/>
          </a:solidFill>
          <a:latin typeface="+mn-lt"/>
        </a:defRPr>
      </a:lvl2pPr>
      <a:lvl3pPr marL="1189038" indent="-238125" algn="l" defTabSz="95091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604963" indent="-177800" algn="l" defTabSz="9509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79625" indent="-177800" algn="l" defTabSz="9509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36825" indent="-177800" algn="l" defTabSz="9509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94025" indent="-177800" algn="l" defTabSz="9509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51225" indent="-177800" algn="l" defTabSz="9509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908425" indent="-177800" algn="l" defTabSz="9509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6">
            <a:extLst>
              <a:ext uri="{FF2B5EF4-FFF2-40B4-BE49-F238E27FC236}">
                <a16:creationId xmlns:a16="http://schemas.microsoft.com/office/drawing/2014/main" id="{EB6D485C-C65E-4F3F-8BDF-63B2268E5F06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7620000"/>
            <a:ext cx="2030413" cy="1265238"/>
            <a:chOff x="479" y="4777"/>
            <a:chExt cx="1279" cy="797"/>
          </a:xfrm>
        </p:grpSpPr>
        <p:sp>
          <p:nvSpPr>
            <p:cNvPr id="8217" name="Rectangle 21">
              <a:extLst>
                <a:ext uri="{FF2B5EF4-FFF2-40B4-BE49-F238E27FC236}">
                  <a16:creationId xmlns:a16="http://schemas.microsoft.com/office/drawing/2014/main" id="{D90BBA1B-27D7-4FCD-B08C-800C94C871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" y="5295"/>
              <a:ext cx="658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5250" tIns="47625" rIns="95250" bIns="47625">
              <a:spAutoFit/>
            </a:bodyPr>
            <a:lstStyle>
              <a:lvl1pPr defTabSz="950913">
                <a:lnSpc>
                  <a:spcPct val="90000"/>
                </a:lnSpc>
                <a:spcBef>
                  <a:spcPct val="30000"/>
                </a:spcBef>
                <a:buSzPct val="100000"/>
                <a:buChar char="•"/>
                <a:defRPr sz="1700">
                  <a:solidFill>
                    <a:srgbClr val="660033"/>
                  </a:solidFill>
                  <a:latin typeface="Tahoma" panose="020B0604030504040204" pitchFamily="34" charset="0"/>
                </a:defRPr>
              </a:lvl1pPr>
              <a:lvl2pPr marL="742950" indent="-285750" defTabSz="950913">
                <a:lnSpc>
                  <a:spcPct val="90000"/>
                </a:lnSpc>
                <a:spcBef>
                  <a:spcPct val="30000"/>
                </a:spcBef>
                <a:buSzPct val="100000"/>
                <a:buChar char="–"/>
                <a:defRPr sz="1500">
                  <a:solidFill>
                    <a:srgbClr val="660033"/>
                  </a:solidFill>
                  <a:latin typeface="Tahoma" panose="020B0604030504040204" pitchFamily="34" charset="0"/>
                </a:defRPr>
              </a:lvl2pPr>
              <a:lvl3pPr marL="1143000" indent="-228600" defTabSz="950913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950913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950913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200" u="none">
                  <a:solidFill>
                    <a:schemeClr val="tx1"/>
                  </a:solidFill>
                  <a:latin typeface="Arial" panose="020B0604020202020204" pitchFamily="34" charset="0"/>
                </a:rPr>
                <a:t>free memory</a:t>
              </a:r>
            </a:p>
          </p:txBody>
        </p:sp>
        <p:sp>
          <p:nvSpPr>
            <p:cNvPr id="8218" name="Rectangle 22">
              <a:extLst>
                <a:ext uri="{FF2B5EF4-FFF2-40B4-BE49-F238E27FC236}">
                  <a16:creationId xmlns:a16="http://schemas.microsoft.com/office/drawing/2014/main" id="{EE196454-2284-411E-A5C5-3640977FBC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" y="4777"/>
              <a:ext cx="1279" cy="79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219" name="Rectangle 23">
              <a:extLst>
                <a:ext uri="{FF2B5EF4-FFF2-40B4-BE49-F238E27FC236}">
                  <a16:creationId xmlns:a16="http://schemas.microsoft.com/office/drawing/2014/main" id="{0E4A86E2-433D-4EF1-92F5-049D9D25C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" y="4905"/>
              <a:ext cx="1114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5250" tIns="47625" rIns="95250" bIns="47625">
              <a:spAutoFit/>
            </a:bodyPr>
            <a:lstStyle>
              <a:lvl1pPr defTabSz="950913">
                <a:lnSpc>
                  <a:spcPct val="90000"/>
                </a:lnSpc>
                <a:spcBef>
                  <a:spcPct val="30000"/>
                </a:spcBef>
                <a:buSzPct val="100000"/>
                <a:buChar char="•"/>
                <a:defRPr sz="1700">
                  <a:solidFill>
                    <a:srgbClr val="660033"/>
                  </a:solidFill>
                  <a:latin typeface="Tahoma" panose="020B0604030504040204" pitchFamily="34" charset="0"/>
                </a:defRPr>
              </a:lvl1pPr>
              <a:lvl2pPr marL="742950" indent="-285750" defTabSz="950913">
                <a:lnSpc>
                  <a:spcPct val="90000"/>
                </a:lnSpc>
                <a:spcBef>
                  <a:spcPct val="30000"/>
                </a:spcBef>
                <a:buSzPct val="100000"/>
                <a:buChar char="–"/>
                <a:defRPr sz="1500">
                  <a:solidFill>
                    <a:srgbClr val="660033"/>
                  </a:solidFill>
                  <a:latin typeface="Tahoma" panose="020B0604030504040204" pitchFamily="34" charset="0"/>
                </a:defRPr>
              </a:lvl2pPr>
              <a:lvl3pPr marL="1143000" indent="-228600" defTabSz="950913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950913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950913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200" u="none">
                  <a:solidFill>
                    <a:schemeClr val="tx1"/>
                  </a:solidFill>
                  <a:latin typeface="Arial" panose="020B0604020202020204" pitchFamily="34" charset="0"/>
                </a:rPr>
                <a:t>allocated heap memory</a:t>
              </a:r>
            </a:p>
          </p:txBody>
        </p:sp>
        <p:sp>
          <p:nvSpPr>
            <p:cNvPr id="8220" name="Line 24">
              <a:extLst>
                <a:ext uri="{FF2B5EF4-FFF2-40B4-BE49-F238E27FC236}">
                  <a16:creationId xmlns:a16="http://schemas.microsoft.com/office/drawing/2014/main" id="{B16EDC10-3934-4398-8DD5-2A4CD4568E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6" y="5205"/>
              <a:ext cx="126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1" name="Rectangle 25">
              <a:extLst>
                <a:ext uri="{FF2B5EF4-FFF2-40B4-BE49-F238E27FC236}">
                  <a16:creationId xmlns:a16="http://schemas.microsoft.com/office/drawing/2014/main" id="{70138F38-F1D4-48B9-BFA0-2CE6578C2D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" y="5286"/>
              <a:ext cx="897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5250" tIns="47625" rIns="95250" bIns="47625">
              <a:spAutoFit/>
            </a:bodyPr>
            <a:lstStyle>
              <a:lvl1pPr defTabSz="950913">
                <a:lnSpc>
                  <a:spcPct val="90000"/>
                </a:lnSpc>
                <a:spcBef>
                  <a:spcPct val="30000"/>
                </a:spcBef>
                <a:buSzPct val="100000"/>
                <a:buChar char="•"/>
                <a:defRPr sz="1700">
                  <a:solidFill>
                    <a:srgbClr val="660033"/>
                  </a:solidFill>
                  <a:latin typeface="Tahoma" panose="020B0604030504040204" pitchFamily="34" charset="0"/>
                </a:defRPr>
              </a:lvl1pPr>
              <a:lvl2pPr marL="742950" indent="-285750" defTabSz="950913">
                <a:lnSpc>
                  <a:spcPct val="90000"/>
                </a:lnSpc>
                <a:spcBef>
                  <a:spcPct val="30000"/>
                </a:spcBef>
                <a:buSzPct val="100000"/>
                <a:buChar char="–"/>
                <a:defRPr sz="1500">
                  <a:solidFill>
                    <a:srgbClr val="660033"/>
                  </a:solidFill>
                  <a:latin typeface="Tahoma" panose="020B0604030504040204" pitchFamily="34" charset="0"/>
                </a:defRPr>
              </a:lvl2pPr>
              <a:lvl3pPr marL="1143000" indent="-228600" defTabSz="950913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950913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950913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200" u="none">
                  <a:solidFill>
                    <a:schemeClr val="tx1"/>
                  </a:solidFill>
                  <a:latin typeface="Arial" panose="020B0604020202020204" pitchFamily="34" charset="0"/>
                </a:rPr>
                <a:t>free heap memory</a:t>
              </a:r>
            </a:p>
          </p:txBody>
        </p:sp>
      </p:grpSp>
      <p:sp>
        <p:nvSpPr>
          <p:cNvPr id="8195" name="Rectangle 2">
            <a:extLst>
              <a:ext uri="{FF2B5EF4-FFF2-40B4-BE49-F238E27FC236}">
                <a16:creationId xmlns:a16="http://schemas.microsoft.com/office/drawing/2014/main" id="{48C31E8C-CE78-4593-B26A-21774231D4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 cap="flat"/>
        </p:spPr>
        <p:txBody>
          <a:bodyPr/>
          <a:lstStyle/>
          <a:p>
            <a:r>
              <a:rPr lang="en-US" altLang="en-US" sz="2100"/>
              <a:t>C/C++ Memory Model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82122E5A-35F6-4B8F-AA53-20744C243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513" y="4703763"/>
            <a:ext cx="2030412" cy="22510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197" name="Line 4">
            <a:extLst>
              <a:ext uri="{FF2B5EF4-FFF2-40B4-BE49-F238E27FC236}">
                <a16:creationId xmlns:a16="http://schemas.microsoft.com/office/drawing/2014/main" id="{B05A1AA4-317D-4CF9-B3CC-53E0B84814AD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263" y="5081588"/>
            <a:ext cx="1981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Line 5">
            <a:extLst>
              <a:ext uri="{FF2B5EF4-FFF2-40B4-BE49-F238E27FC236}">
                <a16:creationId xmlns:a16="http://schemas.microsoft.com/office/drawing/2014/main" id="{F8579CC8-4EFE-4156-9422-53EFFD7E8D77}"/>
              </a:ext>
            </a:extLst>
          </p:cNvPr>
          <p:cNvSpPr>
            <a:spLocks noChangeShapeType="1"/>
          </p:cNvSpPr>
          <p:nvPr/>
        </p:nvSpPr>
        <p:spPr bwMode="auto">
          <a:xfrm>
            <a:off x="839788" y="5607050"/>
            <a:ext cx="19986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6">
            <a:extLst>
              <a:ext uri="{FF2B5EF4-FFF2-40B4-BE49-F238E27FC236}">
                <a16:creationId xmlns:a16="http://schemas.microsoft.com/office/drawing/2014/main" id="{797FB3D2-30A2-479D-B349-5205E93AC0FD}"/>
              </a:ext>
            </a:extLst>
          </p:cNvPr>
          <p:cNvSpPr>
            <a:spLocks noChangeShapeType="1"/>
          </p:cNvSpPr>
          <p:nvPr/>
        </p:nvSpPr>
        <p:spPr bwMode="auto">
          <a:xfrm>
            <a:off x="798513" y="6273800"/>
            <a:ext cx="2012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7">
            <a:extLst>
              <a:ext uri="{FF2B5EF4-FFF2-40B4-BE49-F238E27FC236}">
                <a16:creationId xmlns:a16="http://schemas.microsoft.com/office/drawing/2014/main" id="{0F4C5398-55B7-4131-AC92-86CF98302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4263" y="4745038"/>
            <a:ext cx="136207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250" tIns="47625" rIns="95250" bIns="47625">
            <a:spAutoFit/>
          </a:bodyPr>
          <a:lstStyle>
            <a:lvl1pPr defTabSz="950913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1700">
                <a:solidFill>
                  <a:srgbClr val="660033"/>
                </a:solidFill>
                <a:latin typeface="Tahoma" panose="020B0604030504040204" pitchFamily="34" charset="0"/>
              </a:defRPr>
            </a:lvl1pPr>
            <a:lvl2pPr marL="742950" indent="-285750" defTabSz="950913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1500">
                <a:solidFill>
                  <a:srgbClr val="660033"/>
                </a:solidFill>
                <a:latin typeface="Tahoma" panose="020B0604030504040204" pitchFamily="34" charset="0"/>
              </a:defRPr>
            </a:lvl2pPr>
            <a:lvl3pPr marL="1143000" indent="-228600" defTabSz="9509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09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09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>
                <a:solidFill>
                  <a:schemeClr val="tx1"/>
                </a:solidFill>
                <a:latin typeface="Arial" panose="020B0604020202020204" pitchFamily="34" charset="0"/>
              </a:rPr>
              <a:t>main stack frame</a:t>
            </a:r>
          </a:p>
        </p:txBody>
      </p:sp>
      <p:sp>
        <p:nvSpPr>
          <p:cNvPr id="8201" name="Rectangle 8">
            <a:extLst>
              <a:ext uri="{FF2B5EF4-FFF2-40B4-BE49-F238E27FC236}">
                <a16:creationId xmlns:a16="http://schemas.microsoft.com/office/drawing/2014/main" id="{85C07196-2E6E-4FFA-940B-435F80639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3925" y="5122863"/>
            <a:ext cx="1747838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250" tIns="47625" rIns="95250" bIns="47625">
            <a:spAutoFit/>
          </a:bodyPr>
          <a:lstStyle>
            <a:lvl1pPr defTabSz="950913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1700">
                <a:solidFill>
                  <a:srgbClr val="660033"/>
                </a:solidFill>
                <a:latin typeface="Tahoma" panose="020B0604030504040204" pitchFamily="34" charset="0"/>
              </a:defRPr>
            </a:lvl1pPr>
            <a:lvl2pPr marL="742950" indent="-285750" defTabSz="950913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1500">
                <a:solidFill>
                  <a:srgbClr val="660033"/>
                </a:solidFill>
                <a:latin typeface="Tahoma" panose="020B0604030504040204" pitchFamily="34" charset="0"/>
              </a:defRPr>
            </a:lvl2pPr>
            <a:lvl3pPr marL="1143000" indent="-228600" defTabSz="9509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09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09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>
                <a:solidFill>
                  <a:schemeClr val="tx1"/>
                </a:solidFill>
                <a:latin typeface="Arial" panose="020B0604020202020204" pitchFamily="34" charset="0"/>
              </a:rPr>
              <a:t>function called by main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>
                <a:solidFill>
                  <a:schemeClr val="tx1"/>
                </a:solidFill>
                <a:latin typeface="Arial" panose="020B0604020202020204" pitchFamily="34" charset="0"/>
              </a:rPr>
              <a:t>stack frame</a:t>
            </a:r>
          </a:p>
        </p:txBody>
      </p:sp>
      <p:sp>
        <p:nvSpPr>
          <p:cNvPr id="8202" name="Rectangle 9">
            <a:extLst>
              <a:ext uri="{FF2B5EF4-FFF2-40B4-BE49-F238E27FC236}">
                <a16:creationId xmlns:a16="http://schemas.microsoft.com/office/drawing/2014/main" id="{1DB4B480-6F5C-4C70-AE6F-201F73FFC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1888" y="6369050"/>
            <a:ext cx="12509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250" tIns="47625" rIns="95250" bIns="47625">
            <a:spAutoFit/>
          </a:bodyPr>
          <a:lstStyle>
            <a:lvl1pPr defTabSz="950913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1700">
                <a:solidFill>
                  <a:srgbClr val="660033"/>
                </a:solidFill>
                <a:latin typeface="Tahoma" panose="020B0604030504040204" pitchFamily="34" charset="0"/>
              </a:defRPr>
            </a:lvl1pPr>
            <a:lvl2pPr marL="742950" indent="-285750" defTabSz="950913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1500">
                <a:solidFill>
                  <a:srgbClr val="660033"/>
                </a:solidFill>
                <a:latin typeface="Tahoma" panose="020B0604030504040204" pitchFamily="34" charset="0"/>
              </a:defRPr>
            </a:lvl2pPr>
            <a:lvl3pPr marL="1143000" indent="-228600" defTabSz="9509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09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09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>
                <a:solidFill>
                  <a:schemeClr val="tx1"/>
                </a:solidFill>
                <a:latin typeface="Arial" panose="020B0604020202020204" pitchFamily="34" charset="0"/>
              </a:rPr>
              <a:t>current function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>
                <a:solidFill>
                  <a:schemeClr val="tx1"/>
                </a:solidFill>
                <a:latin typeface="Arial" panose="020B0604020202020204" pitchFamily="34" charset="0"/>
              </a:rPr>
              <a:t>   stack frame</a:t>
            </a:r>
          </a:p>
        </p:txBody>
      </p:sp>
      <p:sp>
        <p:nvSpPr>
          <p:cNvPr id="8203" name="Rectangle 10">
            <a:extLst>
              <a:ext uri="{FF2B5EF4-FFF2-40B4-BE49-F238E27FC236}">
                <a16:creationId xmlns:a16="http://schemas.microsoft.com/office/drawing/2014/main" id="{C08E958E-B6FD-4B77-BF10-287A5D882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200" y="5691188"/>
            <a:ext cx="1455738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250" tIns="47625" rIns="95250" bIns="47625">
            <a:spAutoFit/>
          </a:bodyPr>
          <a:lstStyle>
            <a:lvl1pPr defTabSz="950913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1700">
                <a:solidFill>
                  <a:srgbClr val="660033"/>
                </a:solidFill>
                <a:latin typeface="Tahoma" panose="020B0604030504040204" pitchFamily="34" charset="0"/>
              </a:defRPr>
            </a:lvl1pPr>
            <a:lvl2pPr marL="742950" indent="-285750" defTabSz="950913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1500">
                <a:solidFill>
                  <a:srgbClr val="660033"/>
                </a:solidFill>
                <a:latin typeface="Tahoma" panose="020B0604030504040204" pitchFamily="34" charset="0"/>
              </a:defRPr>
            </a:lvl2pPr>
            <a:lvl3pPr marL="1143000" indent="-228600" defTabSz="9509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09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09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>
                <a:solidFill>
                  <a:schemeClr val="tx1"/>
                </a:solidFill>
                <a:latin typeface="Arial" panose="020B0604020202020204" pitchFamily="34" charset="0"/>
              </a:rPr>
              <a:t>more stack frames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>
                <a:solidFill>
                  <a:schemeClr val="tx1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8204" name="Rectangle 11">
            <a:extLst>
              <a:ext uri="{FF2B5EF4-FFF2-40B4-BE49-F238E27FC236}">
                <a16:creationId xmlns:a16="http://schemas.microsoft.com/office/drawing/2014/main" id="{80157190-8799-421C-AB62-6D78CB5EB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8975" y="1831975"/>
            <a:ext cx="3806825" cy="210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tIns="47625" rIns="95250" bIns="47625">
            <a:spAutoFit/>
          </a:bodyPr>
          <a:lstStyle>
            <a:lvl1pPr defTabSz="950913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1700">
                <a:solidFill>
                  <a:srgbClr val="660033"/>
                </a:solidFill>
                <a:latin typeface="Tahoma" panose="020B0604030504040204" pitchFamily="34" charset="0"/>
              </a:defRPr>
            </a:lvl1pPr>
            <a:lvl2pPr marL="742950" indent="-285750" defTabSz="950913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1500">
                <a:solidFill>
                  <a:srgbClr val="660033"/>
                </a:solidFill>
                <a:latin typeface="Tahoma" panose="020B0604030504040204" pitchFamily="34" charset="0"/>
              </a:defRPr>
            </a:lvl2pPr>
            <a:lvl3pPr marL="1143000" indent="-228600" defTabSz="9509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09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09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>
                <a:solidFill>
                  <a:schemeClr val="tx1"/>
                </a:solidFill>
                <a:latin typeface="Arial" panose="020B0604020202020204" pitchFamily="34" charset="0"/>
              </a:rPr>
              <a:t>defined outside any function (globals) and initial-                                                                                                                                                                                                                                     ized before main is entered.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1200" u="none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1200" u="none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>
                <a:solidFill>
                  <a:schemeClr val="tx1"/>
                </a:solidFill>
                <a:latin typeface="Arial" panose="020B0604020202020204" pitchFamily="34" charset="0"/>
              </a:rPr>
              <a:t> global data and functions are made private by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>
                <a:solidFill>
                  <a:schemeClr val="tx1"/>
                </a:solidFill>
                <a:latin typeface="Arial" panose="020B0604020202020204" pitchFamily="34" charset="0"/>
              </a:rPr>
              <a:t> qualifying as static, otherwise they are public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1200" u="none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1200" u="none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>
                <a:solidFill>
                  <a:schemeClr val="tx1"/>
                </a:solidFill>
                <a:latin typeface="Arial" panose="020B0604020202020204" pitchFamily="34" charset="0"/>
              </a:rPr>
              <a:t>  memory allocations local to a function, but quali-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>
                <a:solidFill>
                  <a:schemeClr val="tx1"/>
                </a:solidFill>
                <a:latin typeface="Arial" panose="020B0604020202020204" pitchFamily="34" charset="0"/>
              </a:rPr>
              <a:t>  fied as static</a:t>
            </a:r>
          </a:p>
          <a:p>
            <a:pPr latinLnBrk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1200" u="none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205" name="Rectangle 12">
            <a:extLst>
              <a:ext uri="{FF2B5EF4-FFF2-40B4-BE49-F238E27FC236}">
                <a16:creationId xmlns:a16="http://schemas.microsoft.com/office/drawing/2014/main" id="{C09FDCC8-D4E1-4B72-A6EE-2C0FAD779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4697413"/>
            <a:ext cx="3637214" cy="2312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250" tIns="47625" rIns="95250" bIns="47625">
            <a:spAutoFit/>
          </a:bodyPr>
          <a:lstStyle>
            <a:lvl1pPr defTabSz="950913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1700">
                <a:solidFill>
                  <a:srgbClr val="660033"/>
                </a:solidFill>
                <a:latin typeface="Tahoma" panose="020B0604030504040204" pitchFamily="34" charset="0"/>
              </a:defRPr>
            </a:lvl1pPr>
            <a:lvl2pPr marL="742950" indent="-285750" defTabSz="950913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1500">
                <a:solidFill>
                  <a:srgbClr val="660033"/>
                </a:solidFill>
                <a:latin typeface="Tahoma" panose="020B0604030504040204" pitchFamily="34" charset="0"/>
              </a:defRPr>
            </a:lvl2pPr>
            <a:lvl3pPr marL="1143000" indent="-228600" defTabSz="9509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09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09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 dirty="0">
                <a:solidFill>
                  <a:schemeClr val="tx1"/>
                </a:solidFill>
                <a:latin typeface="Arial" panose="020B0604020202020204" pitchFamily="34" charset="0"/>
              </a:rPr>
              <a:t>  - defined only while computational thread passes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 dirty="0">
                <a:solidFill>
                  <a:schemeClr val="tx1"/>
                </a:solidFill>
                <a:latin typeface="Arial" panose="020B0604020202020204" pitchFamily="34" charset="0"/>
              </a:rPr>
              <a:t>    through a function or control scope.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 dirty="0">
                <a:solidFill>
                  <a:schemeClr val="tx1"/>
                </a:solidFill>
                <a:latin typeface="Arial" panose="020B0604020202020204" pitchFamily="34" charset="0"/>
              </a:rPr>
              <a:t>  - holds input parameters, local data, and return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 dirty="0">
                <a:solidFill>
                  <a:schemeClr val="tx1"/>
                </a:solidFill>
                <a:latin typeface="Arial" panose="020B0604020202020204" pitchFamily="34" charset="0"/>
              </a:rPr>
              <a:t>    values, used as scratch-pad memory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 dirty="0">
                <a:solidFill>
                  <a:schemeClr val="tx1"/>
                </a:solidFill>
                <a:latin typeface="Arial" panose="020B0604020202020204" pitchFamily="34" charset="0"/>
              </a:rPr>
              <a:t>  - guaranteed to be valid during the evaluation of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 dirty="0">
                <a:solidFill>
                  <a:schemeClr val="tx1"/>
                </a:solidFill>
                <a:latin typeface="Arial" panose="020B0604020202020204" pitchFamily="34" charset="0"/>
              </a:rPr>
              <a:t>    a containing expression, won’t be valid after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 dirty="0">
                <a:solidFill>
                  <a:schemeClr val="tx1"/>
                </a:solidFill>
                <a:latin typeface="Arial" panose="020B0604020202020204" pitchFamily="34" charset="0"/>
              </a:rPr>
              <a:t>  - expression evaluation starts with function </a:t>
            </a:r>
            <a:r>
              <a:rPr lang="en-US" altLang="en-US" sz="1200" u="none" dirty="0" err="1">
                <a:solidFill>
                  <a:schemeClr val="tx1"/>
                </a:solidFill>
                <a:latin typeface="Arial" panose="020B0604020202020204" pitchFamily="34" charset="0"/>
              </a:rPr>
              <a:t>eval</a:t>
            </a:r>
            <a:r>
              <a:rPr lang="en-US" altLang="en-US" sz="1200" u="none" dirty="0">
                <a:solidFill>
                  <a:schemeClr val="tx1"/>
                </a:solidFill>
                <a:latin typeface="Arial" panose="020B0604020202020204" pitchFamily="34" charset="0"/>
              </a:rPr>
              <a:t>-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 dirty="0">
                <a:solidFill>
                  <a:schemeClr val="tx1"/>
                </a:solidFill>
                <a:latin typeface="Arial" panose="020B0604020202020204" pitchFamily="34" charset="0"/>
              </a:rPr>
              <a:t>    </a:t>
            </a:r>
            <a:r>
              <a:rPr lang="en-US" altLang="en-US" sz="1200" u="none" dirty="0" err="1">
                <a:solidFill>
                  <a:schemeClr val="tx1"/>
                </a:solidFill>
                <a:latin typeface="Arial" panose="020B0604020202020204" pitchFamily="34" charset="0"/>
              </a:rPr>
              <a:t>uation</a:t>
            </a:r>
            <a:r>
              <a:rPr lang="en-US" altLang="en-US" sz="1200" u="none" dirty="0">
                <a:solidFill>
                  <a:schemeClr val="tx1"/>
                </a:solidFill>
                <a:latin typeface="Arial" panose="020B0604020202020204" pitchFamily="34" charset="0"/>
              </a:rPr>
              <a:t> first, then expression evaluation as </a:t>
            </a:r>
            <a:r>
              <a:rPr lang="en-US" altLang="en-US" sz="1200" u="none" dirty="0" err="1">
                <a:solidFill>
                  <a:schemeClr val="tx1"/>
                </a:solidFill>
                <a:latin typeface="Arial" panose="020B0604020202020204" pitchFamily="34" charset="0"/>
              </a:rPr>
              <a:t>alge</a:t>
            </a:r>
            <a:r>
              <a:rPr lang="en-US" altLang="en-US" sz="1200" u="none" dirty="0">
                <a:solidFill>
                  <a:schemeClr val="tx1"/>
                </a:solidFill>
                <a:latin typeface="Arial" panose="020B0604020202020204" pitchFamily="34" charset="0"/>
              </a:rPr>
              <a:t>-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 dirty="0">
                <a:solidFill>
                  <a:schemeClr val="tx1"/>
                </a:solidFill>
                <a:latin typeface="Arial" panose="020B0604020202020204" pitchFamily="34" charset="0"/>
              </a:rPr>
              <a:t>    </a:t>
            </a:r>
            <a:r>
              <a:rPr lang="en-US" altLang="en-US" sz="1200" u="none" dirty="0" err="1">
                <a:solidFill>
                  <a:schemeClr val="tx1"/>
                </a:solidFill>
                <a:latin typeface="Arial" panose="020B0604020202020204" pitchFamily="34" charset="0"/>
              </a:rPr>
              <a:t>braic</a:t>
            </a:r>
            <a:r>
              <a:rPr lang="en-US" altLang="en-US" sz="1200" u="none" dirty="0">
                <a:solidFill>
                  <a:schemeClr val="tx1"/>
                </a:solidFill>
                <a:latin typeface="Arial" panose="020B0604020202020204" pitchFamily="34" charset="0"/>
              </a:rPr>
              <a:t> combination of terms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 dirty="0">
                <a:solidFill>
                  <a:schemeClr val="tx1"/>
                </a:solidFill>
                <a:latin typeface="Arial" panose="020B0604020202020204" pitchFamily="34" charset="0"/>
              </a:rPr>
              <a:t>  - stack frame is destroyed when expression </a:t>
            </a:r>
            <a:r>
              <a:rPr lang="en-US" altLang="en-US" sz="1200" u="none" dirty="0" err="1">
                <a:solidFill>
                  <a:schemeClr val="tx1"/>
                </a:solidFill>
                <a:latin typeface="Arial" panose="020B0604020202020204" pitchFamily="34" charset="0"/>
              </a:rPr>
              <a:t>eval</a:t>
            </a:r>
            <a:r>
              <a:rPr lang="en-US" altLang="en-US" sz="1200" u="none" dirty="0">
                <a:solidFill>
                  <a:schemeClr val="tx1"/>
                </a:solidFill>
                <a:latin typeface="Arial" panose="020B0604020202020204" pitchFamily="34" charset="0"/>
              </a:rPr>
              <a:t>-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 dirty="0">
                <a:solidFill>
                  <a:schemeClr val="tx1"/>
                </a:solidFill>
                <a:latin typeface="Arial" panose="020B0604020202020204" pitchFamily="34" charset="0"/>
              </a:rPr>
              <a:t>    </a:t>
            </a:r>
            <a:r>
              <a:rPr lang="en-US" altLang="en-US" sz="1200" u="none" dirty="0" err="1">
                <a:solidFill>
                  <a:schemeClr val="tx1"/>
                </a:solidFill>
                <a:latin typeface="Arial" panose="020B0604020202020204" pitchFamily="34" charset="0"/>
              </a:rPr>
              <a:t>uation</a:t>
            </a:r>
            <a:r>
              <a:rPr lang="en-US" altLang="en-US" sz="1200" u="none" dirty="0">
                <a:solidFill>
                  <a:schemeClr val="tx1"/>
                </a:solidFill>
                <a:latin typeface="Arial" panose="020B0604020202020204" pitchFamily="34" charset="0"/>
              </a:rPr>
              <a:t> is complete</a:t>
            </a:r>
          </a:p>
          <a:p>
            <a:pPr latinLnBrk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1200" u="none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206" name="Rectangle 13">
            <a:extLst>
              <a:ext uri="{FF2B5EF4-FFF2-40B4-BE49-F238E27FC236}">
                <a16:creationId xmlns:a16="http://schemas.microsoft.com/office/drawing/2014/main" id="{EA57320B-F271-451C-B7AE-0B93BC8F8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913" y="7659688"/>
            <a:ext cx="3538537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250" tIns="47625" rIns="95250" bIns="47625">
            <a:spAutoFit/>
          </a:bodyPr>
          <a:lstStyle>
            <a:lvl1pPr defTabSz="950913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1700">
                <a:solidFill>
                  <a:srgbClr val="660033"/>
                </a:solidFill>
                <a:latin typeface="Tahoma" panose="020B0604030504040204" pitchFamily="34" charset="0"/>
              </a:defRPr>
            </a:lvl1pPr>
            <a:lvl2pPr marL="742950" indent="-285750" defTabSz="950913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1500">
                <a:solidFill>
                  <a:srgbClr val="660033"/>
                </a:solidFill>
                <a:latin typeface="Tahoma" panose="020B0604030504040204" pitchFamily="34" charset="0"/>
              </a:defRPr>
            </a:lvl2pPr>
            <a:lvl3pPr marL="1143000" indent="-228600" defTabSz="9509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09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09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>
                <a:solidFill>
                  <a:schemeClr val="tx1"/>
                </a:solidFill>
                <a:latin typeface="Arial" panose="020B0604020202020204" pitchFamily="34" charset="0"/>
              </a:rPr>
              <a:t>  - allocated/deallocated at run time by invoking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>
                <a:solidFill>
                  <a:schemeClr val="tx1"/>
                </a:solidFill>
                <a:latin typeface="Arial" panose="020B0604020202020204" pitchFamily="34" charset="0"/>
              </a:rPr>
              <a:t>    operators new /delete (or functions malloc/free)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>
                <a:solidFill>
                  <a:schemeClr val="tx1"/>
                </a:solidFill>
                <a:latin typeface="Arial" panose="020B0604020202020204" pitchFamily="34" charset="0"/>
              </a:rPr>
              <a:t>  - memory is available to anyone with a pointer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>
                <a:solidFill>
                  <a:schemeClr val="tx1"/>
                </a:solidFill>
                <a:latin typeface="Arial" panose="020B0604020202020204" pitchFamily="34" charset="0"/>
              </a:rPr>
              <a:t>    to the allocated memory from the time of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>
                <a:solidFill>
                  <a:schemeClr val="tx1"/>
                </a:solidFill>
                <a:latin typeface="Arial" panose="020B0604020202020204" pitchFamily="34" charset="0"/>
              </a:rPr>
              <a:t>    allocation until deallocated.  </a:t>
            </a:r>
          </a:p>
        </p:txBody>
      </p:sp>
      <p:grpSp>
        <p:nvGrpSpPr>
          <p:cNvPr id="8207" name="Group 20">
            <a:extLst>
              <a:ext uri="{FF2B5EF4-FFF2-40B4-BE49-F238E27FC236}">
                <a16:creationId xmlns:a16="http://schemas.microsoft.com/office/drawing/2014/main" id="{6360E467-3ADB-427A-9499-B62DC84257FC}"/>
              </a:ext>
            </a:extLst>
          </p:cNvPr>
          <p:cNvGrpSpPr>
            <a:grpSpLocks/>
          </p:cNvGrpSpPr>
          <p:nvPr/>
        </p:nvGrpSpPr>
        <p:grpSpPr bwMode="auto">
          <a:xfrm>
            <a:off x="782638" y="1827213"/>
            <a:ext cx="2028825" cy="2206625"/>
            <a:chOff x="493" y="1151"/>
            <a:chExt cx="1278" cy="1390"/>
          </a:xfrm>
        </p:grpSpPr>
        <p:sp>
          <p:nvSpPr>
            <p:cNvPr id="8211" name="Rectangle 14">
              <a:extLst>
                <a:ext uri="{FF2B5EF4-FFF2-40B4-BE49-F238E27FC236}">
                  <a16:creationId xmlns:a16="http://schemas.microsoft.com/office/drawing/2014/main" id="{7A845B5F-9AEF-44B9-934B-A9AC464DC2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" y="1151"/>
              <a:ext cx="1278" cy="13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212" name="Line 15">
              <a:extLst>
                <a:ext uri="{FF2B5EF4-FFF2-40B4-BE49-F238E27FC236}">
                  <a16:creationId xmlns:a16="http://schemas.microsoft.com/office/drawing/2014/main" id="{C5E77518-618B-4C5F-BC85-FC778AC494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3" y="1619"/>
              <a:ext cx="12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3" name="Rectangle 16">
              <a:extLst>
                <a:ext uri="{FF2B5EF4-FFF2-40B4-BE49-F238E27FC236}">
                  <a16:creationId xmlns:a16="http://schemas.microsoft.com/office/drawing/2014/main" id="{97D133C5-82A9-40AF-B2D7-2D5B0CC576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" y="1233"/>
              <a:ext cx="1068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5250" tIns="47625" rIns="95250" bIns="47625">
              <a:spAutoFit/>
            </a:bodyPr>
            <a:lstStyle>
              <a:lvl1pPr defTabSz="950913">
                <a:lnSpc>
                  <a:spcPct val="90000"/>
                </a:lnSpc>
                <a:spcBef>
                  <a:spcPct val="30000"/>
                </a:spcBef>
                <a:buSzPct val="100000"/>
                <a:buChar char="•"/>
                <a:defRPr sz="1700">
                  <a:solidFill>
                    <a:srgbClr val="660033"/>
                  </a:solidFill>
                  <a:latin typeface="Tahoma" panose="020B0604030504040204" pitchFamily="34" charset="0"/>
                </a:defRPr>
              </a:lvl1pPr>
              <a:lvl2pPr marL="742950" indent="-285750" defTabSz="950913">
                <a:lnSpc>
                  <a:spcPct val="90000"/>
                </a:lnSpc>
                <a:spcBef>
                  <a:spcPct val="30000"/>
                </a:spcBef>
                <a:buSzPct val="100000"/>
                <a:buChar char="–"/>
                <a:defRPr sz="1500">
                  <a:solidFill>
                    <a:srgbClr val="660033"/>
                  </a:solidFill>
                  <a:latin typeface="Tahoma" panose="020B0604030504040204" pitchFamily="34" charset="0"/>
                </a:defRPr>
              </a:lvl2pPr>
              <a:lvl3pPr marL="1143000" indent="-228600" defTabSz="950913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950913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950913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200" u="none">
                  <a:solidFill>
                    <a:schemeClr val="tx1"/>
                  </a:solidFill>
                  <a:latin typeface="Arial" panose="020B0604020202020204" pitchFamily="34" charset="0"/>
                </a:rPr>
                <a:t>public global functions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200" u="none">
                  <a:solidFill>
                    <a:schemeClr val="tx1"/>
                  </a:solidFill>
                  <a:latin typeface="Arial" panose="020B0604020202020204" pitchFamily="34" charset="0"/>
                </a:rPr>
                <a:t>and data</a:t>
              </a:r>
            </a:p>
          </p:txBody>
        </p:sp>
        <p:sp>
          <p:nvSpPr>
            <p:cNvPr id="8214" name="Rectangle 17">
              <a:extLst>
                <a:ext uri="{FF2B5EF4-FFF2-40B4-BE49-F238E27FC236}">
                  <a16:creationId xmlns:a16="http://schemas.microsoft.com/office/drawing/2014/main" id="{DBA5456C-085A-4DB0-82DC-2FB0DAA27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" y="1705"/>
              <a:ext cx="110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5250" tIns="47625" rIns="95250" bIns="47625">
              <a:spAutoFit/>
            </a:bodyPr>
            <a:lstStyle>
              <a:lvl1pPr defTabSz="950913">
                <a:lnSpc>
                  <a:spcPct val="90000"/>
                </a:lnSpc>
                <a:spcBef>
                  <a:spcPct val="30000"/>
                </a:spcBef>
                <a:buSzPct val="100000"/>
                <a:buChar char="•"/>
                <a:defRPr sz="1700">
                  <a:solidFill>
                    <a:srgbClr val="660033"/>
                  </a:solidFill>
                  <a:latin typeface="Tahoma" panose="020B0604030504040204" pitchFamily="34" charset="0"/>
                </a:defRPr>
              </a:lvl1pPr>
              <a:lvl2pPr marL="742950" indent="-285750" defTabSz="950913">
                <a:lnSpc>
                  <a:spcPct val="90000"/>
                </a:lnSpc>
                <a:spcBef>
                  <a:spcPct val="30000"/>
                </a:spcBef>
                <a:buSzPct val="100000"/>
                <a:buChar char="–"/>
                <a:defRPr sz="1500">
                  <a:solidFill>
                    <a:srgbClr val="660033"/>
                  </a:solidFill>
                  <a:latin typeface="Tahoma" panose="020B0604030504040204" pitchFamily="34" charset="0"/>
                </a:defRPr>
              </a:lvl2pPr>
              <a:lvl3pPr marL="1143000" indent="-228600" defTabSz="950913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950913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950913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200" u="none">
                  <a:solidFill>
                    <a:schemeClr val="tx1"/>
                  </a:solidFill>
                  <a:latin typeface="Arial" panose="020B0604020202020204" pitchFamily="34" charset="0"/>
                </a:rPr>
                <a:t>private global functions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200" u="none">
                  <a:solidFill>
                    <a:schemeClr val="tx1"/>
                  </a:solidFill>
                  <a:latin typeface="Arial" panose="020B0604020202020204" pitchFamily="34" charset="0"/>
                </a:rPr>
                <a:t>and data</a:t>
              </a:r>
            </a:p>
          </p:txBody>
        </p:sp>
        <p:sp>
          <p:nvSpPr>
            <p:cNvPr id="8215" name="Line 18">
              <a:extLst>
                <a:ext uri="{FF2B5EF4-FFF2-40B4-BE49-F238E27FC236}">
                  <a16:creationId xmlns:a16="http://schemas.microsoft.com/office/drawing/2014/main" id="{14765654-6F02-4878-80E1-4991109646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3" y="2120"/>
              <a:ext cx="12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6" name="Rectangle 19">
              <a:extLst>
                <a:ext uri="{FF2B5EF4-FFF2-40B4-BE49-F238E27FC236}">
                  <a16:creationId xmlns:a16="http://schemas.microsoft.com/office/drawing/2014/main" id="{979EAE35-2679-4FE7-9EC8-ED7475D491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" y="2241"/>
              <a:ext cx="788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5250" tIns="47625" rIns="95250" bIns="47625">
              <a:spAutoFit/>
            </a:bodyPr>
            <a:lstStyle>
              <a:lvl1pPr defTabSz="950913">
                <a:lnSpc>
                  <a:spcPct val="90000"/>
                </a:lnSpc>
                <a:spcBef>
                  <a:spcPct val="30000"/>
                </a:spcBef>
                <a:buSzPct val="100000"/>
                <a:buChar char="•"/>
                <a:defRPr sz="1700">
                  <a:solidFill>
                    <a:srgbClr val="660033"/>
                  </a:solidFill>
                  <a:latin typeface="Tahoma" panose="020B0604030504040204" pitchFamily="34" charset="0"/>
                </a:defRPr>
              </a:lvl1pPr>
              <a:lvl2pPr marL="742950" indent="-285750" defTabSz="950913">
                <a:lnSpc>
                  <a:spcPct val="90000"/>
                </a:lnSpc>
                <a:spcBef>
                  <a:spcPct val="30000"/>
                </a:spcBef>
                <a:buSzPct val="100000"/>
                <a:buChar char="–"/>
                <a:defRPr sz="1500">
                  <a:solidFill>
                    <a:srgbClr val="660033"/>
                  </a:solidFill>
                  <a:latin typeface="Tahoma" panose="020B0604030504040204" pitchFamily="34" charset="0"/>
                </a:defRPr>
              </a:lvl2pPr>
              <a:lvl3pPr marL="1143000" indent="-228600" defTabSz="950913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950913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950913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200" u="none">
                  <a:solidFill>
                    <a:schemeClr val="tx1"/>
                  </a:solidFill>
                  <a:latin typeface="Arial" panose="020B0604020202020204" pitchFamily="34" charset="0"/>
                </a:rPr>
                <a:t>local static data</a:t>
              </a:r>
            </a:p>
          </p:txBody>
        </p:sp>
      </p:grpSp>
      <p:sp>
        <p:nvSpPr>
          <p:cNvPr id="8208" name="Rectangle 27">
            <a:extLst>
              <a:ext uri="{FF2B5EF4-FFF2-40B4-BE49-F238E27FC236}">
                <a16:creationId xmlns:a16="http://schemas.microsoft.com/office/drawing/2014/main" id="{A9C6CE67-DC9C-4B01-8BD4-422DA5017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13" y="1485900"/>
            <a:ext cx="4068762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250" tIns="47625" rIns="95250" bIns="47625">
            <a:spAutoFit/>
          </a:bodyPr>
          <a:lstStyle>
            <a:lvl1pPr defTabSz="950913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1700">
                <a:solidFill>
                  <a:srgbClr val="660033"/>
                </a:solidFill>
                <a:latin typeface="Tahoma" panose="020B0604030504040204" pitchFamily="34" charset="0"/>
              </a:defRPr>
            </a:lvl1pPr>
            <a:lvl2pPr marL="742950" indent="-285750" defTabSz="950913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1500">
                <a:solidFill>
                  <a:srgbClr val="660033"/>
                </a:solidFill>
                <a:latin typeface="Tahoma" panose="020B0604030504040204" pitchFamily="34" charset="0"/>
              </a:defRPr>
            </a:lvl2pPr>
            <a:lvl3pPr marL="1143000" indent="-228600" defTabSz="9509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09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09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>
                <a:solidFill>
                  <a:schemeClr val="tx1"/>
                </a:solidFill>
                <a:latin typeface="Arial" panose="020B0604020202020204" pitchFamily="34" charset="0"/>
              </a:rPr>
              <a:t>Static memory:</a:t>
            </a:r>
            <a:r>
              <a:rPr lang="en-US" altLang="en-US" sz="1200" u="none">
                <a:solidFill>
                  <a:schemeClr val="tx1"/>
                </a:solidFill>
                <a:latin typeface="Arial" panose="020B0604020202020204" pitchFamily="34" charset="0"/>
              </a:rPr>
              <a:t> - available for the lifetime of the program  </a:t>
            </a:r>
          </a:p>
        </p:txBody>
      </p:sp>
      <p:sp>
        <p:nvSpPr>
          <p:cNvPr id="8209" name="Rectangle 28">
            <a:extLst>
              <a:ext uri="{FF2B5EF4-FFF2-40B4-BE49-F238E27FC236}">
                <a16:creationId xmlns:a16="http://schemas.microsoft.com/office/drawing/2014/main" id="{AEA29206-E4B6-4A02-BF8F-FC55D133B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688" y="4384675"/>
            <a:ext cx="297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tIns="47625" rIns="95250" bIns="47625">
            <a:spAutoFit/>
          </a:bodyPr>
          <a:lstStyle>
            <a:lvl1pPr defTabSz="950913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1700">
                <a:solidFill>
                  <a:srgbClr val="660033"/>
                </a:solidFill>
                <a:latin typeface="Tahoma" panose="020B0604030504040204" pitchFamily="34" charset="0"/>
              </a:defRPr>
            </a:lvl1pPr>
            <a:lvl2pPr marL="742950" indent="-285750" defTabSz="950913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1500">
                <a:solidFill>
                  <a:srgbClr val="660033"/>
                </a:solidFill>
                <a:latin typeface="Tahoma" panose="020B0604030504040204" pitchFamily="34" charset="0"/>
              </a:defRPr>
            </a:lvl2pPr>
            <a:lvl3pPr marL="1143000" indent="-228600" defTabSz="9509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09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09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>
                <a:solidFill>
                  <a:schemeClr val="tx1"/>
                </a:solidFill>
                <a:latin typeface="Arial" panose="020B0604020202020204" pitchFamily="34" charset="0"/>
              </a:rPr>
              <a:t>Stack memory:</a:t>
            </a:r>
            <a:r>
              <a:rPr lang="en-US" altLang="en-US" sz="1200" u="none">
                <a:solidFill>
                  <a:schemeClr val="tx1"/>
                </a:solidFill>
                <a:latin typeface="Arial" panose="020B0604020202020204" pitchFamily="34" charset="0"/>
              </a:rPr>
              <a:t> - temporary scratch pad</a:t>
            </a:r>
          </a:p>
        </p:txBody>
      </p:sp>
      <p:sp>
        <p:nvSpPr>
          <p:cNvPr id="8210" name="Rectangle 29">
            <a:extLst>
              <a:ext uri="{FF2B5EF4-FFF2-40B4-BE49-F238E27FC236}">
                <a16:creationId xmlns:a16="http://schemas.microsoft.com/office/drawing/2014/main" id="{F0A5886E-5CF8-462C-BBD6-DB4058FA63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7277100"/>
            <a:ext cx="44148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250" tIns="47625" rIns="95250" bIns="47625">
            <a:spAutoFit/>
          </a:bodyPr>
          <a:lstStyle>
            <a:lvl1pPr defTabSz="950913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1700">
                <a:solidFill>
                  <a:srgbClr val="660033"/>
                </a:solidFill>
                <a:latin typeface="Tahoma" panose="020B0604030504040204" pitchFamily="34" charset="0"/>
              </a:defRPr>
            </a:lvl1pPr>
            <a:lvl2pPr marL="742950" indent="-285750" defTabSz="950913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1500">
                <a:solidFill>
                  <a:srgbClr val="660033"/>
                </a:solidFill>
                <a:latin typeface="Tahoma" panose="020B0604030504040204" pitchFamily="34" charset="0"/>
              </a:defRPr>
            </a:lvl2pPr>
            <a:lvl3pPr marL="1143000" indent="-228600" defTabSz="9509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09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09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>
                <a:solidFill>
                  <a:schemeClr val="tx1"/>
                </a:solidFill>
                <a:latin typeface="Arial" panose="020B0604020202020204" pitchFamily="34" charset="0"/>
              </a:rPr>
              <a:t>heap memory</a:t>
            </a:r>
            <a:r>
              <a:rPr lang="en-US" altLang="en-US" sz="1200" u="none">
                <a:solidFill>
                  <a:schemeClr val="tx1"/>
                </a:solidFill>
                <a:latin typeface="Arial" panose="020B0604020202020204" pitchFamily="34" charset="0"/>
              </a:rPr>
              <a:t>: - valid from the time of allocation to deallocation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notes2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notes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otes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s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tes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s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s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s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s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283485421</TotalTime>
  <Pages>57</Pages>
  <Words>256</Words>
  <Application>Microsoft Office PowerPoint</Application>
  <PresentationFormat>Custom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Tahoma</vt:lpstr>
      <vt:lpstr>Times New Roman</vt:lpstr>
      <vt:lpstr>notes2</vt:lpstr>
      <vt:lpstr>C/C++ Memory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/>
  <dc:creator>Jim Fawcett</dc:creator>
  <cp:keywords/>
  <dc:description/>
  <cp:lastModifiedBy>James Fawcett</cp:lastModifiedBy>
  <cp:revision>157</cp:revision>
  <cp:lastPrinted>2000-01-13T20:10:19Z</cp:lastPrinted>
  <dcterms:created xsi:type="dcterms:W3CDTF">1995-12-18T04:01:40Z</dcterms:created>
  <dcterms:modified xsi:type="dcterms:W3CDTF">2017-07-30T16:13:20Z</dcterms:modified>
</cp:coreProperties>
</file>