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17" r:id="rId3"/>
    <p:sldId id="261" r:id="rId4"/>
    <p:sldId id="263" r:id="rId5"/>
    <p:sldId id="267" r:id="rId6"/>
    <p:sldId id="279" r:id="rId7"/>
    <p:sldId id="278" r:id="rId8"/>
    <p:sldId id="290" r:id="rId9"/>
    <p:sldId id="268" r:id="rId10"/>
    <p:sldId id="269" r:id="rId11"/>
    <p:sldId id="270" r:id="rId12"/>
    <p:sldId id="271" r:id="rId13"/>
    <p:sldId id="272" r:id="rId14"/>
    <p:sldId id="273" r:id="rId15"/>
    <p:sldId id="274" r:id="rId16"/>
    <p:sldId id="314" r:id="rId17"/>
    <p:sldId id="275" r:id="rId18"/>
    <p:sldId id="313" r:id="rId19"/>
    <p:sldId id="280" r:id="rId20"/>
    <p:sldId id="281" r:id="rId21"/>
    <p:sldId id="282" r:id="rId22"/>
    <p:sldId id="286" r:id="rId23"/>
    <p:sldId id="287" r:id="rId24"/>
    <p:sldId id="288" r:id="rId25"/>
    <p:sldId id="289" r:id="rId26"/>
    <p:sldId id="292" r:id="rId27"/>
    <p:sldId id="293" r:id="rId28"/>
    <p:sldId id="298" r:id="rId29"/>
    <p:sldId id="304" r:id="rId30"/>
    <p:sldId id="305" r:id="rId31"/>
    <p:sldId id="306" r:id="rId32"/>
    <p:sldId id="307" r:id="rId33"/>
    <p:sldId id="308" r:id="rId34"/>
    <p:sldId id="318" r:id="rId35"/>
    <p:sldId id="309" r:id="rId36"/>
    <p:sldId id="310" r:id="rId37"/>
    <p:sldId id="311" r:id="rId38"/>
    <p:sldId id="312" r:id="rId39"/>
    <p:sldId id="315" r:id="rId40"/>
    <p:sldId id="316" r:id="rId41"/>
  </p:sldIdLst>
  <p:sldSz cx="7589838" cy="9875838"/>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200"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u="sng" kern="1200">
        <a:solidFill>
          <a:schemeClr val="tx1"/>
        </a:solidFill>
        <a:latin typeface="Arial" panose="020B0604020202020204" pitchFamily="34" charset="0"/>
        <a:ea typeface="+mn-ea"/>
        <a:cs typeface="+mn-cs"/>
      </a:defRPr>
    </a:lvl5pPr>
    <a:lvl6pPr marL="2286000" algn="l" defTabSz="914400" rtl="0" eaLnBrk="1" latinLnBrk="0" hangingPunct="1">
      <a:defRPr sz="1200" u="sng" kern="1200">
        <a:solidFill>
          <a:schemeClr val="tx1"/>
        </a:solidFill>
        <a:latin typeface="Arial" panose="020B0604020202020204" pitchFamily="34" charset="0"/>
        <a:ea typeface="+mn-ea"/>
        <a:cs typeface="+mn-cs"/>
      </a:defRPr>
    </a:lvl6pPr>
    <a:lvl7pPr marL="2743200" algn="l" defTabSz="914400" rtl="0" eaLnBrk="1" latinLnBrk="0" hangingPunct="1">
      <a:defRPr sz="1200" u="sng" kern="1200">
        <a:solidFill>
          <a:schemeClr val="tx1"/>
        </a:solidFill>
        <a:latin typeface="Arial" panose="020B0604020202020204" pitchFamily="34" charset="0"/>
        <a:ea typeface="+mn-ea"/>
        <a:cs typeface="+mn-cs"/>
      </a:defRPr>
    </a:lvl7pPr>
    <a:lvl8pPr marL="3200400" algn="l" defTabSz="914400" rtl="0" eaLnBrk="1" latinLnBrk="0" hangingPunct="1">
      <a:defRPr sz="1200" u="sng" kern="1200">
        <a:solidFill>
          <a:schemeClr val="tx1"/>
        </a:solidFill>
        <a:latin typeface="Arial" panose="020B0604020202020204" pitchFamily="34" charset="0"/>
        <a:ea typeface="+mn-ea"/>
        <a:cs typeface="+mn-cs"/>
      </a:defRPr>
    </a:lvl8pPr>
    <a:lvl9pPr marL="3657600" algn="l" defTabSz="914400" rtl="0" eaLnBrk="1" latinLnBrk="0" hangingPunct="1">
      <a:defRPr sz="1200"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10">
          <p15:clr>
            <a:srgbClr val="A4A3A4"/>
          </p15:clr>
        </p15:guide>
        <p15:guide id="2" pos="239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33"/>
    <a:srgbClr val="FFFFCC"/>
    <a:srgbClr val="C0FE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58" d="100"/>
          <a:sy n="58" d="100"/>
        </p:scale>
        <p:origin x="924" y="96"/>
      </p:cViewPr>
      <p:guideLst>
        <p:guide orient="horz" pos="3110"/>
        <p:guide pos="23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99" d="100"/>
          <a:sy n="99" d="100"/>
        </p:scale>
        <p:origin x="-102"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5/10/relationships/revisionInfo" Target="revisionInfo.xml"/></Relationships>
</file>

<file path=ppt/_rels/viewProps.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312FAA6-D161-4E4E-B0AF-34653DFE47EC}"/>
              </a:ext>
            </a:extLst>
          </p:cNvPr>
          <p:cNvSpPr>
            <a:spLocks noChangeArrowheads="1"/>
          </p:cNvSpPr>
          <p:nvPr/>
        </p:nvSpPr>
        <p:spPr bwMode="auto">
          <a:xfrm>
            <a:off x="4194175" y="6521450"/>
            <a:ext cx="757238"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434975" defTabSz="868363">
              <a:defRPr sz="2400">
                <a:solidFill>
                  <a:schemeClr val="tx1"/>
                </a:solidFill>
                <a:latin typeface="Times New Roman" panose="02020603050405020304" pitchFamily="18" charset="0"/>
              </a:defRPr>
            </a:lvl2pPr>
            <a:lvl3pPr marL="868363" defTabSz="868363">
              <a:defRPr sz="2400">
                <a:solidFill>
                  <a:schemeClr val="tx1"/>
                </a:solidFill>
                <a:latin typeface="Times New Roman" panose="02020603050405020304" pitchFamily="18" charset="0"/>
              </a:defRPr>
            </a:lvl3pPr>
            <a:lvl4pPr marL="1303338" defTabSz="868363">
              <a:defRPr sz="2400">
                <a:solidFill>
                  <a:schemeClr val="tx1"/>
                </a:solidFill>
                <a:latin typeface="Times New Roman" panose="02020603050405020304" pitchFamily="18" charset="0"/>
              </a:defRPr>
            </a:lvl4pPr>
            <a:lvl5pPr marL="1736725" defTabSz="868363">
              <a:defRPr sz="2400">
                <a:solidFill>
                  <a:schemeClr val="tx1"/>
                </a:solidFill>
                <a:latin typeface="Times New Roman" panose="02020603050405020304" pitchFamily="18" charset="0"/>
              </a:defRPr>
            </a:lvl5pPr>
            <a:lvl6pPr marL="2193925" defTabSz="868363" eaLnBrk="0" fontAlgn="base" hangingPunct="0">
              <a:spcBef>
                <a:spcPct val="0"/>
              </a:spcBef>
              <a:spcAft>
                <a:spcPct val="0"/>
              </a:spcAft>
              <a:defRPr sz="2400">
                <a:solidFill>
                  <a:schemeClr val="tx1"/>
                </a:solidFill>
                <a:latin typeface="Times New Roman" panose="02020603050405020304" pitchFamily="18" charset="0"/>
              </a:defRPr>
            </a:lvl6pPr>
            <a:lvl7pPr marL="2651125" defTabSz="868363" eaLnBrk="0" fontAlgn="base" hangingPunct="0">
              <a:spcBef>
                <a:spcPct val="0"/>
              </a:spcBef>
              <a:spcAft>
                <a:spcPct val="0"/>
              </a:spcAft>
              <a:defRPr sz="2400">
                <a:solidFill>
                  <a:schemeClr val="tx1"/>
                </a:solidFill>
                <a:latin typeface="Times New Roman" panose="02020603050405020304" pitchFamily="18" charset="0"/>
              </a:defRPr>
            </a:lvl7pPr>
            <a:lvl8pPr marL="3108325" defTabSz="868363" eaLnBrk="0" fontAlgn="base" hangingPunct="0">
              <a:spcBef>
                <a:spcPct val="0"/>
              </a:spcBef>
              <a:spcAft>
                <a:spcPct val="0"/>
              </a:spcAft>
              <a:defRPr sz="2400">
                <a:solidFill>
                  <a:schemeClr val="tx1"/>
                </a:solidFill>
                <a:latin typeface="Times New Roman" panose="02020603050405020304" pitchFamily="18" charset="0"/>
              </a:defRPr>
            </a:lvl8pPr>
            <a:lvl9pPr marL="3565525"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defRPr/>
            </a:pPr>
            <a:r>
              <a:rPr lang="en-US" altLang="en-US" sz="1200" u="none">
                <a:latin typeface="Arial" panose="020B0604020202020204" pitchFamily="34" charset="0"/>
              </a:rPr>
              <a:t>Page </a:t>
            </a:r>
            <a:fld id="{C112B6BE-5587-40BA-B22A-29806168A6C4}" type="slidenum">
              <a:rPr lang="en-US" altLang="en-US" sz="1200" u="none" smtClean="0">
                <a:latin typeface="Arial" panose="020B0604020202020204" pitchFamily="34" charset="0"/>
              </a:rPr>
              <a:pPr algn="ctr">
                <a:lnSpc>
                  <a:spcPct val="90000"/>
                </a:lnSpc>
                <a:defRPr/>
              </a:pPr>
              <a:t>‹#›</a:t>
            </a:fld>
            <a:endParaRPr lang="en-US" altLang="en-US" sz="1200" u="none">
              <a:latin typeface="Arial" panose="020B0604020202020204" pitchFamily="34" charset="0"/>
            </a:endParaRPr>
          </a:p>
        </p:txBody>
      </p:sp>
      <p:sp>
        <p:nvSpPr>
          <p:cNvPr id="2051" name="Rectangle 3">
            <a:extLst>
              <a:ext uri="{FF2B5EF4-FFF2-40B4-BE49-F238E27FC236}">
                <a16:creationId xmlns:a16="http://schemas.microsoft.com/office/drawing/2014/main" id="{38AAE1B9-65CC-42D5-B030-24B63D449246}"/>
              </a:ext>
            </a:extLst>
          </p:cNvPr>
          <p:cNvSpPr>
            <a:spLocks noGrp="1" noRot="1" noChangeAspect="1" noChangeArrowheads="1" noTextEdit="1"/>
          </p:cNvSpPr>
          <p:nvPr>
            <p:ph type="sldImg" idx="2"/>
          </p:nvPr>
        </p:nvSpPr>
        <p:spPr bwMode="auto">
          <a:xfrm>
            <a:off x="3586163" y="515938"/>
            <a:ext cx="1973262" cy="2568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a:extLst>
              <a:ext uri="{FF2B5EF4-FFF2-40B4-BE49-F238E27FC236}">
                <a16:creationId xmlns:a16="http://schemas.microsoft.com/office/drawing/2014/main" id="{E4D9CC97-01AF-4A1B-8C24-084F506EA57E}"/>
              </a:ext>
            </a:extLst>
          </p:cNvPr>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9325" y="1616075"/>
            <a:ext cx="5691188" cy="343852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949325" y="5186363"/>
            <a:ext cx="5691188" cy="2384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64199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087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9538" y="719138"/>
            <a:ext cx="1392237" cy="80597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8063" y="719138"/>
            <a:ext cx="4029075" cy="80597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918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023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7525" y="2462213"/>
            <a:ext cx="6546850" cy="41084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517525" y="6608763"/>
            <a:ext cx="6546850" cy="2160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55836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08063" y="1563688"/>
            <a:ext cx="2709862" cy="7215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70325" y="1563688"/>
            <a:ext cx="2711450" cy="7215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515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288" y="525463"/>
            <a:ext cx="6546850" cy="1909762"/>
          </a:xfrm>
        </p:spPr>
        <p:txBody>
          <a:bodyPr/>
          <a:lstStyle/>
          <a:p>
            <a:r>
              <a:rPr lang="en-US"/>
              <a:t>Click to edit Master title style</a:t>
            </a:r>
          </a:p>
        </p:txBody>
      </p:sp>
      <p:sp>
        <p:nvSpPr>
          <p:cNvPr id="3" name="Text Placeholder 2"/>
          <p:cNvSpPr>
            <a:spLocks noGrp="1"/>
          </p:cNvSpPr>
          <p:nvPr>
            <p:ph type="body" idx="1"/>
          </p:nvPr>
        </p:nvSpPr>
        <p:spPr>
          <a:xfrm>
            <a:off x="522288" y="2420938"/>
            <a:ext cx="3211512" cy="1185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22288" y="3606800"/>
            <a:ext cx="3211512" cy="5307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41750" y="2420938"/>
            <a:ext cx="3227388" cy="1185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41750" y="3606800"/>
            <a:ext cx="3227388" cy="5307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692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1229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09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658813"/>
            <a:ext cx="2447925" cy="2303462"/>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227388" y="1422400"/>
            <a:ext cx="3841750" cy="7018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22288" y="2962275"/>
            <a:ext cx="2447925" cy="54895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377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88" y="658813"/>
            <a:ext cx="2447925" cy="2303462"/>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227388" y="1422400"/>
            <a:ext cx="3841750" cy="7018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522288" y="2962275"/>
            <a:ext cx="2447925" cy="54895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7487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ED22F0-751B-4ABC-B441-4D9F908DCE8C}"/>
              </a:ext>
            </a:extLst>
          </p:cNvPr>
          <p:cNvSpPr>
            <a:spLocks noGrp="1" noChangeArrowheads="1"/>
          </p:cNvSpPr>
          <p:nvPr>
            <p:ph type="title"/>
          </p:nvPr>
        </p:nvSpPr>
        <p:spPr bwMode="auto">
          <a:xfrm>
            <a:off x="1014413" y="719138"/>
            <a:ext cx="5561012" cy="509587"/>
          </a:xfrm>
          <a:prstGeom prst="rect">
            <a:avLst/>
          </a:prstGeom>
          <a:solidFill>
            <a:srgbClr val="FFFFCC"/>
          </a:solidFill>
          <a:ln w="12700">
            <a:solidFill>
              <a:schemeClr val="tx1"/>
            </a:solidFill>
            <a:miter lim="800000"/>
            <a:headEnd/>
            <a:tailEnd/>
          </a:ln>
          <a:effectLst>
            <a:outerShdw dist="107763" dir="2700000" algn="ctr" rotWithShape="0">
              <a:schemeClr val="bg2"/>
            </a:outerShdw>
          </a:effectLst>
        </p:spPr>
        <p:txBody>
          <a:bodyPr vert="horz" wrap="square" lIns="95250" tIns="47625" rIns="95250" bIns="47625" numCol="1" anchor="ctr" anchorCtr="0" compatLnSpc="1">
            <a:prstTxWarp prst="textNoShape">
              <a:avLst/>
            </a:prstTxWarp>
          </a:bodyPr>
          <a:lstStyle/>
          <a:p>
            <a:pPr lvl="0"/>
            <a:r>
              <a:rPr lang="en-US" altLang="en-US"/>
              <a:t>Slide Title</a:t>
            </a:r>
          </a:p>
        </p:txBody>
      </p:sp>
      <p:sp>
        <p:nvSpPr>
          <p:cNvPr id="1027" name="Rectangle 3">
            <a:extLst>
              <a:ext uri="{FF2B5EF4-FFF2-40B4-BE49-F238E27FC236}">
                <a16:creationId xmlns:a16="http://schemas.microsoft.com/office/drawing/2014/main" id="{09988B53-4E99-4227-98D6-7DF011B29882}"/>
              </a:ext>
            </a:extLst>
          </p:cNvPr>
          <p:cNvSpPr>
            <a:spLocks noGrp="1" noChangeArrowheads="1"/>
          </p:cNvSpPr>
          <p:nvPr>
            <p:ph type="body" idx="1"/>
          </p:nvPr>
        </p:nvSpPr>
        <p:spPr bwMode="auto">
          <a:xfrm>
            <a:off x="1008063" y="1563688"/>
            <a:ext cx="5573712" cy="721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50" tIns="47625" rIns="95250" bIns="47625" numCol="1" anchor="t" anchorCtr="0" compatLnSpc="1">
            <a:prstTxWarp prst="textNoShape">
              <a:avLst/>
            </a:prstTxWarp>
          </a:bodyPr>
          <a:lstStyle/>
          <a:p>
            <a:pPr lvl="0"/>
            <a:r>
              <a:rPr lang="en-US" altLang="en-US"/>
              <a:t>This is the first item</a:t>
            </a:r>
          </a:p>
          <a:p>
            <a:pPr lvl="1"/>
            <a:r>
              <a:rPr lang="en-US" altLang="en-US"/>
              <a:t>This is a sub-item</a:t>
            </a:r>
          </a:p>
        </p:txBody>
      </p:sp>
      <p:sp>
        <p:nvSpPr>
          <p:cNvPr id="1028" name="Rectangle 4">
            <a:extLst>
              <a:ext uri="{FF2B5EF4-FFF2-40B4-BE49-F238E27FC236}">
                <a16:creationId xmlns:a16="http://schemas.microsoft.com/office/drawing/2014/main" id="{BD94E5F8-FC4E-4301-997C-7F7C3D8BAC92}"/>
              </a:ext>
            </a:extLst>
          </p:cNvPr>
          <p:cNvSpPr>
            <a:spLocks noChangeArrowheads="1"/>
          </p:cNvSpPr>
          <p:nvPr/>
        </p:nvSpPr>
        <p:spPr bwMode="auto">
          <a:xfrm>
            <a:off x="747713" y="9282113"/>
            <a:ext cx="6178550" cy="8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nchor="ctr"/>
          <a:lstStyle>
            <a:lvl1pPr defTabSz="950913">
              <a:defRPr sz="2400">
                <a:solidFill>
                  <a:schemeClr val="tx1"/>
                </a:solidFill>
                <a:latin typeface="Times New Roman" panose="02020603050405020304" pitchFamily="18" charset="0"/>
              </a:defRPr>
            </a:lvl1pPr>
            <a:lvl2pPr marL="476250" defTabSz="950913">
              <a:defRPr sz="2400">
                <a:solidFill>
                  <a:schemeClr val="tx1"/>
                </a:solidFill>
                <a:latin typeface="Times New Roman" panose="02020603050405020304" pitchFamily="18" charset="0"/>
              </a:defRPr>
            </a:lvl2pPr>
            <a:lvl3pPr marL="950913" defTabSz="950913">
              <a:defRPr sz="2400">
                <a:solidFill>
                  <a:schemeClr val="tx1"/>
                </a:solidFill>
                <a:latin typeface="Times New Roman" panose="02020603050405020304" pitchFamily="18" charset="0"/>
              </a:defRPr>
            </a:lvl3pPr>
            <a:lvl4pPr marL="1427163" defTabSz="950913">
              <a:defRPr sz="2400">
                <a:solidFill>
                  <a:schemeClr val="tx1"/>
                </a:solidFill>
                <a:latin typeface="Times New Roman" panose="02020603050405020304" pitchFamily="18" charset="0"/>
              </a:defRPr>
            </a:lvl4pPr>
            <a:lvl5pPr marL="1901825" defTabSz="950913">
              <a:defRPr sz="2400">
                <a:solidFill>
                  <a:schemeClr val="tx1"/>
                </a:solidFill>
                <a:latin typeface="Times New Roman" panose="02020603050405020304" pitchFamily="18" charset="0"/>
              </a:defRPr>
            </a:lvl5pPr>
            <a:lvl6pPr marL="2359025" defTabSz="950913" eaLnBrk="0" fontAlgn="base" hangingPunct="0">
              <a:spcBef>
                <a:spcPct val="0"/>
              </a:spcBef>
              <a:spcAft>
                <a:spcPct val="0"/>
              </a:spcAft>
              <a:defRPr sz="2400">
                <a:solidFill>
                  <a:schemeClr val="tx1"/>
                </a:solidFill>
                <a:latin typeface="Times New Roman" panose="02020603050405020304" pitchFamily="18" charset="0"/>
              </a:defRPr>
            </a:lvl6pPr>
            <a:lvl7pPr marL="2816225" defTabSz="950913" eaLnBrk="0" fontAlgn="base" hangingPunct="0">
              <a:spcBef>
                <a:spcPct val="0"/>
              </a:spcBef>
              <a:spcAft>
                <a:spcPct val="0"/>
              </a:spcAft>
              <a:defRPr sz="2400">
                <a:solidFill>
                  <a:schemeClr val="tx1"/>
                </a:solidFill>
                <a:latin typeface="Times New Roman" panose="02020603050405020304" pitchFamily="18" charset="0"/>
              </a:defRPr>
            </a:lvl7pPr>
            <a:lvl8pPr marL="3273425" defTabSz="950913" eaLnBrk="0" fontAlgn="base" hangingPunct="0">
              <a:spcBef>
                <a:spcPct val="0"/>
              </a:spcBef>
              <a:spcAft>
                <a:spcPct val="0"/>
              </a:spcAft>
              <a:defRPr sz="2400">
                <a:solidFill>
                  <a:schemeClr val="tx1"/>
                </a:solidFill>
                <a:latin typeface="Times New Roman" panose="02020603050405020304" pitchFamily="18" charset="0"/>
              </a:defRPr>
            </a:lvl8pPr>
            <a:lvl9pPr marL="3730625"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defRPr/>
            </a:pPr>
            <a:r>
              <a:rPr lang="en-US" altLang="en-US" sz="1500" b="1" u="none">
                <a:solidFill>
                  <a:srgbClr val="660033"/>
                </a:solidFill>
                <a:latin typeface="Arial" panose="020B0604020202020204" pitchFamily="34" charset="0"/>
              </a:rPr>
              <a:t>Appendix I – Elements of C and C++                                      page </a:t>
            </a:r>
            <a:fld id="{5C459551-C7D5-436B-8B57-C0D06511F9F0}" type="slidenum">
              <a:rPr lang="en-US" altLang="en-US" sz="1500" b="1" u="none" smtClean="0">
                <a:solidFill>
                  <a:srgbClr val="660033"/>
                </a:solidFill>
                <a:latin typeface="Arial" panose="020B0604020202020204" pitchFamily="34" charset="0"/>
              </a:rPr>
              <a:pPr algn="ctr">
                <a:lnSpc>
                  <a:spcPct val="90000"/>
                </a:lnSpc>
                <a:defRPr/>
              </a:pPr>
              <a:t>‹#›</a:t>
            </a:fld>
            <a:r>
              <a:rPr lang="en-US" altLang="en-US" sz="1500" b="1" u="none">
                <a:solidFill>
                  <a:srgbClr val="660033"/>
                </a:solidFill>
                <a:latin typeface="Arial"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50913" rtl="0" eaLnBrk="0" fontAlgn="base" hangingPunct="0">
        <a:lnSpc>
          <a:spcPct val="90000"/>
        </a:lnSpc>
        <a:spcBef>
          <a:spcPct val="0"/>
        </a:spcBef>
        <a:spcAft>
          <a:spcPct val="0"/>
        </a:spcAft>
        <a:defRPr sz="2500" b="1" kern="1200">
          <a:solidFill>
            <a:srgbClr val="660033"/>
          </a:solidFill>
          <a:latin typeface="+mj-lt"/>
          <a:ea typeface="+mj-ea"/>
          <a:cs typeface="+mj-cs"/>
        </a:defRPr>
      </a:lvl1pPr>
      <a:lvl2pPr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2pPr>
      <a:lvl3pPr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3pPr>
      <a:lvl4pPr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4pPr>
      <a:lvl5pPr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5pPr>
      <a:lvl6pPr marL="457200"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6pPr>
      <a:lvl7pPr marL="914400"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7pPr>
      <a:lvl8pPr marL="1371600"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8pPr>
      <a:lvl9pPr marL="1828800" algn="ctr" defTabSz="950913" rtl="0" eaLnBrk="0" fontAlgn="base" hangingPunct="0">
        <a:lnSpc>
          <a:spcPct val="90000"/>
        </a:lnSpc>
        <a:spcBef>
          <a:spcPct val="0"/>
        </a:spcBef>
        <a:spcAft>
          <a:spcPct val="0"/>
        </a:spcAft>
        <a:defRPr sz="2500" b="1">
          <a:solidFill>
            <a:srgbClr val="660033"/>
          </a:solidFill>
          <a:latin typeface="Tahoma" panose="020B0604030504040204" pitchFamily="34" charset="0"/>
        </a:defRPr>
      </a:lvl9pPr>
    </p:titleStyle>
    <p:bodyStyle>
      <a:lvl1pPr marL="296863" indent="-296863" algn="l" defTabSz="950913" rtl="0" eaLnBrk="0" fontAlgn="base" hangingPunct="0">
        <a:lnSpc>
          <a:spcPct val="90000"/>
        </a:lnSpc>
        <a:spcBef>
          <a:spcPct val="30000"/>
        </a:spcBef>
        <a:spcAft>
          <a:spcPct val="0"/>
        </a:spcAft>
        <a:buSzPct val="100000"/>
        <a:buChar char="•"/>
        <a:defRPr sz="1700" kern="1200">
          <a:solidFill>
            <a:srgbClr val="660033"/>
          </a:solidFill>
          <a:latin typeface="+mn-lt"/>
          <a:ea typeface="+mn-ea"/>
          <a:cs typeface="+mn-cs"/>
        </a:defRPr>
      </a:lvl1pPr>
      <a:lvl2pPr marL="712788" indent="-236538" algn="l" defTabSz="950913" rtl="0" eaLnBrk="0" fontAlgn="base" hangingPunct="0">
        <a:lnSpc>
          <a:spcPct val="90000"/>
        </a:lnSpc>
        <a:spcBef>
          <a:spcPct val="30000"/>
        </a:spcBef>
        <a:spcAft>
          <a:spcPct val="0"/>
        </a:spcAft>
        <a:buSzPct val="100000"/>
        <a:buChar char="–"/>
        <a:defRPr sz="1500" kern="1200">
          <a:solidFill>
            <a:srgbClr val="660033"/>
          </a:solidFill>
          <a:latin typeface="+mn-lt"/>
          <a:ea typeface="+mn-ea"/>
          <a:cs typeface="+mn-cs"/>
        </a:defRPr>
      </a:lvl2pPr>
      <a:lvl3pPr marL="1189038" indent="-238125" algn="l" defTabSz="950913" rtl="0" eaLnBrk="0" fontAlgn="base" hangingPunct="0">
        <a:spcBef>
          <a:spcPct val="20000"/>
        </a:spcBef>
        <a:spcAft>
          <a:spcPct val="0"/>
        </a:spcAft>
        <a:buChar char="•"/>
        <a:defRPr sz="2400" kern="1200">
          <a:solidFill>
            <a:schemeClr val="tx1"/>
          </a:solidFill>
          <a:latin typeface="Times New Roman" panose="02020603050405020304" pitchFamily="18" charset="0"/>
          <a:ea typeface="+mn-ea"/>
          <a:cs typeface="+mn-cs"/>
        </a:defRPr>
      </a:lvl3pPr>
      <a:lvl4pPr marL="1604963" indent="-177800" algn="l" defTabSz="950913"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79625" indent="-177800" algn="l" defTabSz="950913"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ppreference.com/w/cpp/header"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ppreference.com/w/cpp/header"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7.xml"/><Relationship Id="rId3" Type="http://schemas.openxmlformats.org/officeDocument/2006/relationships/slide" Target="slide5.xml"/><Relationship Id="rId7" Type="http://schemas.openxmlformats.org/officeDocument/2006/relationships/slide" Target="slide15.xml"/><Relationship Id="rId12" Type="http://schemas.openxmlformats.org/officeDocument/2006/relationships/slide" Target="slide2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21.xml"/><Relationship Id="rId5" Type="http://schemas.openxmlformats.org/officeDocument/2006/relationships/slide" Target="slide11.xml"/><Relationship Id="rId15" Type="http://schemas.openxmlformats.org/officeDocument/2006/relationships/slide" Target="slide31.xml"/><Relationship Id="rId10" Type="http://schemas.openxmlformats.org/officeDocument/2006/relationships/slide" Target="slide20.xml"/><Relationship Id="rId4" Type="http://schemas.openxmlformats.org/officeDocument/2006/relationships/slide" Target="slide8.xml"/><Relationship Id="rId9" Type="http://schemas.openxmlformats.org/officeDocument/2006/relationships/slide" Target="slide19.xml"/><Relationship Id="rId14" Type="http://schemas.openxmlformats.org/officeDocument/2006/relationships/slide" Target="slide30.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E291BCA0-7B88-46AE-A176-04DB24340285}"/>
              </a:ext>
            </a:extLst>
          </p:cNvPr>
          <p:cNvSpPr>
            <a:spLocks noGrp="1" noChangeArrowheads="1"/>
          </p:cNvSpPr>
          <p:nvPr>
            <p:ph type="ctrTitle"/>
          </p:nvPr>
        </p:nvSpPr>
        <p:spPr>
          <a:xfrm>
            <a:off x="569913" y="3490913"/>
            <a:ext cx="6450012" cy="1693862"/>
          </a:xfrm>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nchor="ctr"/>
          <a:lstStyle/>
          <a:p>
            <a:r>
              <a:rPr lang="en-US" altLang="en-US" sz="2500" dirty="0"/>
              <a:t>Elements of C and C++</a:t>
            </a:r>
            <a:br>
              <a:rPr lang="en-US" altLang="en-US" sz="2500" dirty="0"/>
            </a:br>
            <a:endParaRPr lang="en-US" altLang="en-US" sz="2500" dirty="0"/>
          </a:p>
        </p:txBody>
      </p:sp>
      <p:sp>
        <p:nvSpPr>
          <p:cNvPr id="3075" name="Rectangle 6">
            <a:extLst>
              <a:ext uri="{FF2B5EF4-FFF2-40B4-BE49-F238E27FC236}">
                <a16:creationId xmlns:a16="http://schemas.microsoft.com/office/drawing/2014/main" id="{6C5CBCE9-381C-4AAE-9785-BADFB81F68FC}"/>
              </a:ext>
            </a:extLst>
          </p:cNvPr>
          <p:cNvSpPr>
            <a:spLocks noGrp="1" noChangeArrowheads="1"/>
          </p:cNvSpPr>
          <p:nvPr>
            <p:ph type="subTitle" idx="1"/>
          </p:nvPr>
        </p:nvSpPr>
        <p:spPr>
          <a:xfrm>
            <a:off x="1138238" y="5595938"/>
            <a:ext cx="5313362" cy="2524125"/>
          </a:xfrm>
        </p:spPr>
        <p:txBody>
          <a:bodyPr/>
          <a:lstStyle/>
          <a:p>
            <a:r>
              <a:rPr lang="en-US" altLang="en-US" sz="1700" b="1" dirty="0"/>
              <a:t>Jim Fawcett</a:t>
            </a:r>
          </a:p>
          <a:p>
            <a:r>
              <a:rPr lang="en-US" altLang="en-US" sz="1700" b="1" dirty="0"/>
              <a:t>Summer 2017</a:t>
            </a:r>
          </a:p>
          <a:p>
            <a:endParaRPr lang="en-US" altLang="en-US" sz="1700" dirty="0"/>
          </a:p>
        </p:txBody>
      </p:sp>
      <p:sp>
        <p:nvSpPr>
          <p:cNvPr id="3076" name="Rectangle 4">
            <a:extLst>
              <a:ext uri="{FF2B5EF4-FFF2-40B4-BE49-F238E27FC236}">
                <a16:creationId xmlns:a16="http://schemas.microsoft.com/office/drawing/2014/main" id="{F05EFB84-3D99-4356-9DB4-FCCD567B5734}"/>
              </a:ext>
            </a:extLst>
          </p:cNvPr>
          <p:cNvSpPr>
            <a:spLocks noChangeArrowheads="1"/>
          </p:cNvSpPr>
          <p:nvPr/>
        </p:nvSpPr>
        <p:spPr bwMode="auto">
          <a:xfrm>
            <a:off x="1204913" y="671513"/>
            <a:ext cx="5205412" cy="457200"/>
          </a:xfrm>
          <a:prstGeom prst="rect">
            <a:avLst/>
          </a:prstGeom>
          <a:solidFill>
            <a:srgbClr val="FFFFCC"/>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800" b="1" u="none">
                <a:latin typeface="Arial" panose="020B0604020202020204" pitchFamily="34" charset="0"/>
              </a:rPr>
              <a:t>CSE687 - Object Oriented Design Class Notes</a:t>
            </a:r>
            <a:endParaRPr lang="en-US" altLang="en-US" sz="2500" b="1" u="none"/>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0C349F4-1B7E-4402-9120-912B65574AAD}"/>
              </a:ext>
            </a:extLst>
          </p:cNvPr>
          <p:cNvSpPr>
            <a:spLocks noGrp="1" noChangeArrowheads="1"/>
          </p:cNvSpPr>
          <p:nvPr>
            <p:ph type="title"/>
          </p:nvPr>
        </p:nvSpPr>
        <p:spPr>
          <a:ln cap="flat"/>
        </p:spPr>
        <p:txBody>
          <a:bodyPr/>
          <a:lstStyle/>
          <a:p>
            <a:r>
              <a:rPr lang="en-US" altLang="en-US"/>
              <a:t>C/C++ Objects       </a:t>
            </a:r>
            <a:r>
              <a:rPr lang="en-US" altLang="en-US">
                <a:hlinkClick r:id="rId2" action="ppaction://hlinksldjump"/>
              </a:rPr>
              <a:t>Contents</a:t>
            </a:r>
            <a:endParaRPr lang="en-US" altLang="en-US"/>
          </a:p>
        </p:txBody>
      </p:sp>
      <p:sp>
        <p:nvSpPr>
          <p:cNvPr id="12291" name="Rectangle 3">
            <a:extLst>
              <a:ext uri="{FF2B5EF4-FFF2-40B4-BE49-F238E27FC236}">
                <a16:creationId xmlns:a16="http://schemas.microsoft.com/office/drawing/2014/main" id="{B9BA7A28-248E-4CED-893D-AE7CFF5A7811}"/>
              </a:ext>
            </a:extLst>
          </p:cNvPr>
          <p:cNvSpPr>
            <a:spLocks noGrp="1" noChangeArrowheads="1"/>
          </p:cNvSpPr>
          <p:nvPr>
            <p:ph type="body" idx="1"/>
          </p:nvPr>
        </p:nvSpPr>
        <p:spPr>
          <a:noFill/>
        </p:spPr>
        <p:txBody>
          <a:bodyPr/>
          <a:lstStyle/>
          <a:p>
            <a:pPr>
              <a:buFontTx/>
              <a:buChar char=" "/>
            </a:pPr>
            <a:r>
              <a:rPr lang="en-US" altLang="en-US"/>
              <a:t>  </a:t>
            </a:r>
          </a:p>
          <a:p>
            <a:pPr>
              <a:buFontTx/>
              <a:buChar char=" "/>
            </a:pPr>
            <a:endParaRPr lang="en-US" altLang="en-US"/>
          </a:p>
        </p:txBody>
      </p:sp>
      <p:grpSp>
        <p:nvGrpSpPr>
          <p:cNvPr id="12292" name="Group 65">
            <a:extLst>
              <a:ext uri="{FF2B5EF4-FFF2-40B4-BE49-F238E27FC236}">
                <a16:creationId xmlns:a16="http://schemas.microsoft.com/office/drawing/2014/main" id="{F89D2F8E-BA1F-4B9B-A22C-03056D88DED2}"/>
              </a:ext>
            </a:extLst>
          </p:cNvPr>
          <p:cNvGrpSpPr>
            <a:grpSpLocks/>
          </p:cNvGrpSpPr>
          <p:nvPr/>
        </p:nvGrpSpPr>
        <p:grpSpPr bwMode="auto">
          <a:xfrm>
            <a:off x="623888" y="2325688"/>
            <a:ext cx="6508750" cy="5330825"/>
            <a:chOff x="393" y="1465"/>
            <a:chExt cx="4100" cy="3358"/>
          </a:xfrm>
        </p:grpSpPr>
        <p:sp>
          <p:nvSpPr>
            <p:cNvPr id="12293" name="Rectangle 4">
              <a:extLst>
                <a:ext uri="{FF2B5EF4-FFF2-40B4-BE49-F238E27FC236}">
                  <a16:creationId xmlns:a16="http://schemas.microsoft.com/office/drawing/2014/main" id="{68A225E1-758B-411C-979E-6047EB22F149}"/>
                </a:ext>
              </a:extLst>
            </p:cNvPr>
            <p:cNvSpPr>
              <a:spLocks noChangeArrowheads="1"/>
            </p:cNvSpPr>
            <p:nvPr/>
          </p:nvSpPr>
          <p:spPr bwMode="auto">
            <a:xfrm>
              <a:off x="1538" y="2183"/>
              <a:ext cx="383"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scalar</a:t>
              </a:r>
            </a:p>
          </p:txBody>
        </p:sp>
        <p:sp>
          <p:nvSpPr>
            <p:cNvPr id="12294" name="Line 5">
              <a:extLst>
                <a:ext uri="{FF2B5EF4-FFF2-40B4-BE49-F238E27FC236}">
                  <a16:creationId xmlns:a16="http://schemas.microsoft.com/office/drawing/2014/main" id="{F58C9593-3BEB-4F5D-90B0-F09F43302D0B}"/>
                </a:ext>
              </a:extLst>
            </p:cNvPr>
            <p:cNvSpPr>
              <a:spLocks noChangeShapeType="1"/>
            </p:cNvSpPr>
            <p:nvPr/>
          </p:nvSpPr>
          <p:spPr bwMode="auto">
            <a:xfrm flipV="1">
              <a:off x="1287" y="2986"/>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6">
              <a:extLst>
                <a:ext uri="{FF2B5EF4-FFF2-40B4-BE49-F238E27FC236}">
                  <a16:creationId xmlns:a16="http://schemas.microsoft.com/office/drawing/2014/main" id="{7094A512-CE83-4B17-915F-52B67D96C669}"/>
                </a:ext>
              </a:extLst>
            </p:cNvPr>
            <p:cNvSpPr>
              <a:spLocks noChangeShapeType="1"/>
            </p:cNvSpPr>
            <p:nvPr/>
          </p:nvSpPr>
          <p:spPr bwMode="auto">
            <a:xfrm flipV="1">
              <a:off x="2160" y="3856"/>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Line 7">
              <a:extLst>
                <a:ext uri="{FF2B5EF4-FFF2-40B4-BE49-F238E27FC236}">
                  <a16:creationId xmlns:a16="http://schemas.microsoft.com/office/drawing/2014/main" id="{D7A2275C-7B1E-4468-B26B-ACE46B00DE55}"/>
                </a:ext>
              </a:extLst>
            </p:cNvPr>
            <p:cNvSpPr>
              <a:spLocks noChangeShapeType="1"/>
            </p:cNvSpPr>
            <p:nvPr/>
          </p:nvSpPr>
          <p:spPr bwMode="auto">
            <a:xfrm>
              <a:off x="1587" y="4158"/>
              <a:ext cx="8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Line 8">
              <a:extLst>
                <a:ext uri="{FF2B5EF4-FFF2-40B4-BE49-F238E27FC236}">
                  <a16:creationId xmlns:a16="http://schemas.microsoft.com/office/drawing/2014/main" id="{642D07B5-D8EC-4C6F-A97D-1FB91EA20AB4}"/>
                </a:ext>
              </a:extLst>
            </p:cNvPr>
            <p:cNvSpPr>
              <a:spLocks noChangeShapeType="1"/>
            </p:cNvSpPr>
            <p:nvPr/>
          </p:nvSpPr>
          <p:spPr bwMode="auto">
            <a:xfrm flipV="1">
              <a:off x="1576" y="4148"/>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9">
              <a:extLst>
                <a:ext uri="{FF2B5EF4-FFF2-40B4-BE49-F238E27FC236}">
                  <a16:creationId xmlns:a16="http://schemas.microsoft.com/office/drawing/2014/main" id="{61F56898-E597-4BC2-87B5-0579323B7D1A}"/>
                </a:ext>
              </a:extLst>
            </p:cNvPr>
            <p:cNvSpPr>
              <a:spLocks noChangeShapeType="1"/>
            </p:cNvSpPr>
            <p:nvPr/>
          </p:nvSpPr>
          <p:spPr bwMode="auto">
            <a:xfrm flipV="1">
              <a:off x="2427" y="4154"/>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Line 10">
              <a:extLst>
                <a:ext uri="{FF2B5EF4-FFF2-40B4-BE49-F238E27FC236}">
                  <a16:creationId xmlns:a16="http://schemas.microsoft.com/office/drawing/2014/main" id="{85828B06-0EFE-4B9C-9CD3-4F80A8FB7D49}"/>
                </a:ext>
              </a:extLst>
            </p:cNvPr>
            <p:cNvSpPr>
              <a:spLocks noChangeShapeType="1"/>
            </p:cNvSpPr>
            <p:nvPr/>
          </p:nvSpPr>
          <p:spPr bwMode="auto">
            <a:xfrm flipV="1">
              <a:off x="2160" y="3292"/>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Rectangle 11">
              <a:extLst>
                <a:ext uri="{FF2B5EF4-FFF2-40B4-BE49-F238E27FC236}">
                  <a16:creationId xmlns:a16="http://schemas.microsoft.com/office/drawing/2014/main" id="{B3DC9DB8-67F2-4C91-B1AF-F9C77206916C}"/>
                </a:ext>
              </a:extLst>
            </p:cNvPr>
            <p:cNvSpPr>
              <a:spLocks noChangeArrowheads="1"/>
            </p:cNvSpPr>
            <p:nvPr/>
          </p:nvSpPr>
          <p:spPr bwMode="auto">
            <a:xfrm>
              <a:off x="1956" y="3623"/>
              <a:ext cx="441"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integral</a:t>
              </a:r>
            </a:p>
          </p:txBody>
        </p:sp>
        <p:sp>
          <p:nvSpPr>
            <p:cNvPr id="12301" name="Rectangle 12">
              <a:extLst>
                <a:ext uri="{FF2B5EF4-FFF2-40B4-BE49-F238E27FC236}">
                  <a16:creationId xmlns:a16="http://schemas.microsoft.com/office/drawing/2014/main" id="{EF9F18B7-A11A-472D-9F0B-7556075DE270}"/>
                </a:ext>
              </a:extLst>
            </p:cNvPr>
            <p:cNvSpPr>
              <a:spLocks noChangeArrowheads="1"/>
            </p:cNvSpPr>
            <p:nvPr/>
          </p:nvSpPr>
          <p:spPr bwMode="auto">
            <a:xfrm>
              <a:off x="1372" y="4428"/>
              <a:ext cx="305"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short</a:t>
              </a:r>
            </a:p>
          </p:txBody>
        </p:sp>
        <p:sp>
          <p:nvSpPr>
            <p:cNvPr id="12302" name="Rectangle 13">
              <a:extLst>
                <a:ext uri="{FF2B5EF4-FFF2-40B4-BE49-F238E27FC236}">
                  <a16:creationId xmlns:a16="http://schemas.microsoft.com/office/drawing/2014/main" id="{3FAB4A06-2A7A-4335-96B2-9B1B3705BD18}"/>
                </a:ext>
              </a:extLst>
            </p:cNvPr>
            <p:cNvSpPr>
              <a:spLocks noChangeArrowheads="1"/>
            </p:cNvSpPr>
            <p:nvPr/>
          </p:nvSpPr>
          <p:spPr bwMode="auto">
            <a:xfrm>
              <a:off x="1703" y="4525"/>
              <a:ext cx="204"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int</a:t>
              </a:r>
            </a:p>
          </p:txBody>
        </p:sp>
        <p:sp>
          <p:nvSpPr>
            <p:cNvPr id="12303" name="Rectangle 14">
              <a:extLst>
                <a:ext uri="{FF2B5EF4-FFF2-40B4-BE49-F238E27FC236}">
                  <a16:creationId xmlns:a16="http://schemas.microsoft.com/office/drawing/2014/main" id="{143CBE4A-CC76-4866-B5A6-141752C3803E}"/>
                </a:ext>
              </a:extLst>
            </p:cNvPr>
            <p:cNvSpPr>
              <a:spLocks noChangeArrowheads="1"/>
            </p:cNvSpPr>
            <p:nvPr/>
          </p:nvSpPr>
          <p:spPr bwMode="auto">
            <a:xfrm>
              <a:off x="1887" y="4629"/>
              <a:ext cx="278"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long</a:t>
              </a:r>
            </a:p>
          </p:txBody>
        </p:sp>
        <p:sp>
          <p:nvSpPr>
            <p:cNvPr id="12304" name="Rectangle 15">
              <a:extLst>
                <a:ext uri="{FF2B5EF4-FFF2-40B4-BE49-F238E27FC236}">
                  <a16:creationId xmlns:a16="http://schemas.microsoft.com/office/drawing/2014/main" id="{CF0934C5-09E6-4494-B001-29DCB4D96E69}"/>
                </a:ext>
              </a:extLst>
            </p:cNvPr>
            <p:cNvSpPr>
              <a:spLocks noChangeArrowheads="1"/>
            </p:cNvSpPr>
            <p:nvPr/>
          </p:nvSpPr>
          <p:spPr bwMode="auto">
            <a:xfrm>
              <a:off x="2070" y="4532"/>
              <a:ext cx="283"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char</a:t>
              </a:r>
            </a:p>
          </p:txBody>
        </p:sp>
        <p:sp>
          <p:nvSpPr>
            <p:cNvPr id="12305" name="Rectangle 16">
              <a:extLst>
                <a:ext uri="{FF2B5EF4-FFF2-40B4-BE49-F238E27FC236}">
                  <a16:creationId xmlns:a16="http://schemas.microsoft.com/office/drawing/2014/main" id="{CEE87E42-0078-4868-A151-31653A804A4A}"/>
                </a:ext>
              </a:extLst>
            </p:cNvPr>
            <p:cNvSpPr>
              <a:spLocks noChangeArrowheads="1"/>
            </p:cNvSpPr>
            <p:nvPr/>
          </p:nvSpPr>
          <p:spPr bwMode="auto">
            <a:xfrm>
              <a:off x="2337" y="4434"/>
              <a:ext cx="319" cy="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enum</a:t>
              </a:r>
            </a:p>
          </p:txBody>
        </p:sp>
        <p:sp>
          <p:nvSpPr>
            <p:cNvPr id="12306" name="Line 17">
              <a:extLst>
                <a:ext uri="{FF2B5EF4-FFF2-40B4-BE49-F238E27FC236}">
                  <a16:creationId xmlns:a16="http://schemas.microsoft.com/office/drawing/2014/main" id="{CD370086-2784-4CEA-BCBA-0315A71906E7}"/>
                </a:ext>
              </a:extLst>
            </p:cNvPr>
            <p:cNvSpPr>
              <a:spLocks noChangeShapeType="1"/>
            </p:cNvSpPr>
            <p:nvPr/>
          </p:nvSpPr>
          <p:spPr bwMode="auto">
            <a:xfrm>
              <a:off x="1737" y="1978"/>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Line 18">
              <a:extLst>
                <a:ext uri="{FF2B5EF4-FFF2-40B4-BE49-F238E27FC236}">
                  <a16:creationId xmlns:a16="http://schemas.microsoft.com/office/drawing/2014/main" id="{4718ABC6-F4F8-4313-884C-2ACA0921EC13}"/>
                </a:ext>
              </a:extLst>
            </p:cNvPr>
            <p:cNvSpPr>
              <a:spLocks noChangeShapeType="1"/>
            </p:cNvSpPr>
            <p:nvPr/>
          </p:nvSpPr>
          <p:spPr bwMode="auto">
            <a:xfrm>
              <a:off x="1737" y="2376"/>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Line 19">
              <a:extLst>
                <a:ext uri="{FF2B5EF4-FFF2-40B4-BE49-F238E27FC236}">
                  <a16:creationId xmlns:a16="http://schemas.microsoft.com/office/drawing/2014/main" id="{8A6C5985-404C-48B7-881C-6E5CA5FF7BC6}"/>
                </a:ext>
              </a:extLst>
            </p:cNvPr>
            <p:cNvSpPr>
              <a:spLocks noChangeShapeType="1"/>
            </p:cNvSpPr>
            <p:nvPr/>
          </p:nvSpPr>
          <p:spPr bwMode="auto">
            <a:xfrm>
              <a:off x="1301" y="2579"/>
              <a:ext cx="8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Rectangle 20">
              <a:extLst>
                <a:ext uri="{FF2B5EF4-FFF2-40B4-BE49-F238E27FC236}">
                  <a16:creationId xmlns:a16="http://schemas.microsoft.com/office/drawing/2014/main" id="{66A490D9-FB66-450A-BE59-8718189AA21D}"/>
                </a:ext>
              </a:extLst>
            </p:cNvPr>
            <p:cNvSpPr>
              <a:spLocks noChangeArrowheads="1"/>
            </p:cNvSpPr>
            <p:nvPr/>
          </p:nvSpPr>
          <p:spPr bwMode="auto">
            <a:xfrm>
              <a:off x="1013" y="2787"/>
              <a:ext cx="543"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arithmetic</a:t>
              </a:r>
            </a:p>
          </p:txBody>
        </p:sp>
        <p:sp>
          <p:nvSpPr>
            <p:cNvPr id="12310" name="Line 21">
              <a:extLst>
                <a:ext uri="{FF2B5EF4-FFF2-40B4-BE49-F238E27FC236}">
                  <a16:creationId xmlns:a16="http://schemas.microsoft.com/office/drawing/2014/main" id="{407823FC-2A32-4E31-9542-38B8E7A7F6DC}"/>
                </a:ext>
              </a:extLst>
            </p:cNvPr>
            <p:cNvSpPr>
              <a:spLocks noChangeShapeType="1"/>
            </p:cNvSpPr>
            <p:nvPr/>
          </p:nvSpPr>
          <p:spPr bwMode="auto">
            <a:xfrm flipV="1">
              <a:off x="739" y="3839"/>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Line 22">
              <a:extLst>
                <a:ext uri="{FF2B5EF4-FFF2-40B4-BE49-F238E27FC236}">
                  <a16:creationId xmlns:a16="http://schemas.microsoft.com/office/drawing/2014/main" id="{6C6BEE06-B3BB-40F8-B814-0B30972A9CC7}"/>
                </a:ext>
              </a:extLst>
            </p:cNvPr>
            <p:cNvSpPr>
              <a:spLocks noChangeShapeType="1"/>
            </p:cNvSpPr>
            <p:nvPr/>
          </p:nvSpPr>
          <p:spPr bwMode="auto">
            <a:xfrm flipV="1">
              <a:off x="545" y="4135"/>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2" name="Line 23">
              <a:extLst>
                <a:ext uri="{FF2B5EF4-FFF2-40B4-BE49-F238E27FC236}">
                  <a16:creationId xmlns:a16="http://schemas.microsoft.com/office/drawing/2014/main" id="{D84E86A4-511E-45E5-84AA-7FB1EAEE4459}"/>
                </a:ext>
              </a:extLst>
            </p:cNvPr>
            <p:cNvSpPr>
              <a:spLocks noChangeShapeType="1"/>
            </p:cNvSpPr>
            <p:nvPr/>
          </p:nvSpPr>
          <p:spPr bwMode="auto">
            <a:xfrm flipV="1">
              <a:off x="739" y="3294"/>
              <a:ext cx="0" cy="30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3" name="Rectangle 24">
              <a:extLst>
                <a:ext uri="{FF2B5EF4-FFF2-40B4-BE49-F238E27FC236}">
                  <a16:creationId xmlns:a16="http://schemas.microsoft.com/office/drawing/2014/main" id="{28C6F427-50EE-4191-8208-BBC18CB669DF}"/>
                </a:ext>
              </a:extLst>
            </p:cNvPr>
            <p:cNvSpPr>
              <a:spLocks noChangeArrowheads="1"/>
            </p:cNvSpPr>
            <p:nvPr/>
          </p:nvSpPr>
          <p:spPr bwMode="auto">
            <a:xfrm>
              <a:off x="563" y="3619"/>
              <a:ext cx="43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floating</a:t>
              </a:r>
            </a:p>
          </p:txBody>
        </p:sp>
        <p:sp>
          <p:nvSpPr>
            <p:cNvPr id="12314" name="Rectangle 25">
              <a:extLst>
                <a:ext uri="{FF2B5EF4-FFF2-40B4-BE49-F238E27FC236}">
                  <a16:creationId xmlns:a16="http://schemas.microsoft.com/office/drawing/2014/main" id="{3AB0F84D-1D63-4B43-A925-93EF8580F83A}"/>
                </a:ext>
              </a:extLst>
            </p:cNvPr>
            <p:cNvSpPr>
              <a:spLocks noChangeArrowheads="1"/>
            </p:cNvSpPr>
            <p:nvPr/>
          </p:nvSpPr>
          <p:spPr bwMode="auto">
            <a:xfrm>
              <a:off x="393" y="4397"/>
              <a:ext cx="309"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float</a:t>
              </a:r>
            </a:p>
          </p:txBody>
        </p:sp>
        <p:sp>
          <p:nvSpPr>
            <p:cNvPr id="12315" name="Rectangle 26">
              <a:extLst>
                <a:ext uri="{FF2B5EF4-FFF2-40B4-BE49-F238E27FC236}">
                  <a16:creationId xmlns:a16="http://schemas.microsoft.com/office/drawing/2014/main" id="{3E872075-A48D-4D5F-8C6F-FE3690E12186}"/>
                </a:ext>
              </a:extLst>
            </p:cNvPr>
            <p:cNvSpPr>
              <a:spLocks noChangeArrowheads="1"/>
            </p:cNvSpPr>
            <p:nvPr/>
          </p:nvSpPr>
          <p:spPr bwMode="auto">
            <a:xfrm>
              <a:off x="603" y="4494"/>
              <a:ext cx="414"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double</a:t>
              </a:r>
            </a:p>
          </p:txBody>
        </p:sp>
        <p:sp>
          <p:nvSpPr>
            <p:cNvPr id="12316" name="Rectangle 27">
              <a:extLst>
                <a:ext uri="{FF2B5EF4-FFF2-40B4-BE49-F238E27FC236}">
                  <a16:creationId xmlns:a16="http://schemas.microsoft.com/office/drawing/2014/main" id="{E7A8B370-7FAE-4249-B437-73A55470E6DB}"/>
                </a:ext>
              </a:extLst>
            </p:cNvPr>
            <p:cNvSpPr>
              <a:spLocks noChangeArrowheads="1"/>
            </p:cNvSpPr>
            <p:nvPr/>
          </p:nvSpPr>
          <p:spPr bwMode="auto">
            <a:xfrm>
              <a:off x="816" y="4659"/>
              <a:ext cx="538"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long double</a:t>
              </a:r>
            </a:p>
          </p:txBody>
        </p:sp>
        <p:sp>
          <p:nvSpPr>
            <p:cNvPr id="12317" name="Line 28">
              <a:extLst>
                <a:ext uri="{FF2B5EF4-FFF2-40B4-BE49-F238E27FC236}">
                  <a16:creationId xmlns:a16="http://schemas.microsoft.com/office/drawing/2014/main" id="{AD7BCC77-60F0-4B51-8794-D6E37EC5213B}"/>
                </a:ext>
              </a:extLst>
            </p:cNvPr>
            <p:cNvSpPr>
              <a:spLocks noChangeShapeType="1"/>
            </p:cNvSpPr>
            <p:nvPr/>
          </p:nvSpPr>
          <p:spPr bwMode="auto">
            <a:xfrm>
              <a:off x="783" y="4143"/>
              <a:ext cx="0" cy="38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8" name="Line 29">
              <a:extLst>
                <a:ext uri="{FF2B5EF4-FFF2-40B4-BE49-F238E27FC236}">
                  <a16:creationId xmlns:a16="http://schemas.microsoft.com/office/drawing/2014/main" id="{A117703F-CC15-422E-BB20-F3C813106EA4}"/>
                </a:ext>
              </a:extLst>
            </p:cNvPr>
            <p:cNvSpPr>
              <a:spLocks noChangeShapeType="1"/>
            </p:cNvSpPr>
            <p:nvPr/>
          </p:nvSpPr>
          <p:spPr bwMode="auto">
            <a:xfrm>
              <a:off x="1093" y="4149"/>
              <a:ext cx="0" cy="5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9" name="Rectangle 30">
              <a:extLst>
                <a:ext uri="{FF2B5EF4-FFF2-40B4-BE49-F238E27FC236}">
                  <a16:creationId xmlns:a16="http://schemas.microsoft.com/office/drawing/2014/main" id="{5A04D30F-6B32-48EF-8D34-58F012A2700C}"/>
                </a:ext>
              </a:extLst>
            </p:cNvPr>
            <p:cNvSpPr>
              <a:spLocks noChangeArrowheads="1"/>
            </p:cNvSpPr>
            <p:nvPr/>
          </p:nvSpPr>
          <p:spPr bwMode="auto">
            <a:xfrm>
              <a:off x="2029" y="2805"/>
              <a:ext cx="420"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pointer</a:t>
              </a:r>
            </a:p>
          </p:txBody>
        </p:sp>
        <p:sp>
          <p:nvSpPr>
            <p:cNvPr id="12320" name="Rectangle 31">
              <a:extLst>
                <a:ext uri="{FF2B5EF4-FFF2-40B4-BE49-F238E27FC236}">
                  <a16:creationId xmlns:a16="http://schemas.microsoft.com/office/drawing/2014/main" id="{0DF26AE2-F1C6-4DC6-9E4A-4669E998F080}"/>
                </a:ext>
              </a:extLst>
            </p:cNvPr>
            <p:cNvSpPr>
              <a:spLocks noChangeArrowheads="1"/>
            </p:cNvSpPr>
            <p:nvPr/>
          </p:nvSpPr>
          <p:spPr bwMode="auto">
            <a:xfrm>
              <a:off x="2503" y="2196"/>
              <a:ext cx="441"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derived</a:t>
              </a:r>
            </a:p>
          </p:txBody>
        </p:sp>
        <p:sp>
          <p:nvSpPr>
            <p:cNvPr id="12321" name="Line 32">
              <a:extLst>
                <a:ext uri="{FF2B5EF4-FFF2-40B4-BE49-F238E27FC236}">
                  <a16:creationId xmlns:a16="http://schemas.microsoft.com/office/drawing/2014/main" id="{FE957556-0EA0-4A15-BDCE-26CE13B91C2B}"/>
                </a:ext>
              </a:extLst>
            </p:cNvPr>
            <p:cNvSpPr>
              <a:spLocks noChangeShapeType="1"/>
            </p:cNvSpPr>
            <p:nvPr/>
          </p:nvSpPr>
          <p:spPr bwMode="auto">
            <a:xfrm>
              <a:off x="2741" y="1991"/>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Rectangle 33">
              <a:extLst>
                <a:ext uri="{FF2B5EF4-FFF2-40B4-BE49-F238E27FC236}">
                  <a16:creationId xmlns:a16="http://schemas.microsoft.com/office/drawing/2014/main" id="{1FDB84FE-6953-4888-BF61-33024840855A}"/>
                </a:ext>
              </a:extLst>
            </p:cNvPr>
            <p:cNvSpPr>
              <a:spLocks noChangeArrowheads="1"/>
            </p:cNvSpPr>
            <p:nvPr/>
          </p:nvSpPr>
          <p:spPr bwMode="auto">
            <a:xfrm>
              <a:off x="522" y="2183"/>
              <a:ext cx="303"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void</a:t>
              </a:r>
            </a:p>
          </p:txBody>
        </p:sp>
        <p:sp>
          <p:nvSpPr>
            <p:cNvPr id="12323" name="Line 34">
              <a:extLst>
                <a:ext uri="{FF2B5EF4-FFF2-40B4-BE49-F238E27FC236}">
                  <a16:creationId xmlns:a16="http://schemas.microsoft.com/office/drawing/2014/main" id="{26785B65-6AFA-4F54-BBD0-FAEA51137516}"/>
                </a:ext>
              </a:extLst>
            </p:cNvPr>
            <p:cNvSpPr>
              <a:spLocks noChangeShapeType="1"/>
            </p:cNvSpPr>
            <p:nvPr/>
          </p:nvSpPr>
          <p:spPr bwMode="auto">
            <a:xfrm>
              <a:off x="722" y="1978"/>
              <a:ext cx="0"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Line 35">
              <a:extLst>
                <a:ext uri="{FF2B5EF4-FFF2-40B4-BE49-F238E27FC236}">
                  <a16:creationId xmlns:a16="http://schemas.microsoft.com/office/drawing/2014/main" id="{56F2800D-6B47-43CF-9B51-F42BDCD9497E}"/>
                </a:ext>
              </a:extLst>
            </p:cNvPr>
            <p:cNvSpPr>
              <a:spLocks noChangeShapeType="1"/>
            </p:cNvSpPr>
            <p:nvPr/>
          </p:nvSpPr>
          <p:spPr bwMode="auto">
            <a:xfrm>
              <a:off x="2309" y="2592"/>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5" name="Line 36">
              <a:extLst>
                <a:ext uri="{FF2B5EF4-FFF2-40B4-BE49-F238E27FC236}">
                  <a16:creationId xmlns:a16="http://schemas.microsoft.com/office/drawing/2014/main" id="{8DF9E035-FBB0-41D9-8BA7-8D4189952071}"/>
                </a:ext>
              </a:extLst>
            </p:cNvPr>
            <p:cNvSpPr>
              <a:spLocks noChangeShapeType="1"/>
            </p:cNvSpPr>
            <p:nvPr/>
          </p:nvSpPr>
          <p:spPr bwMode="auto">
            <a:xfrm>
              <a:off x="743" y="3296"/>
              <a:ext cx="14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Line 37">
              <a:extLst>
                <a:ext uri="{FF2B5EF4-FFF2-40B4-BE49-F238E27FC236}">
                  <a16:creationId xmlns:a16="http://schemas.microsoft.com/office/drawing/2014/main" id="{FC91E547-B6DF-4899-9BDA-15B4135CC6E0}"/>
                </a:ext>
              </a:extLst>
            </p:cNvPr>
            <p:cNvSpPr>
              <a:spLocks noChangeShapeType="1"/>
            </p:cNvSpPr>
            <p:nvPr/>
          </p:nvSpPr>
          <p:spPr bwMode="auto">
            <a:xfrm>
              <a:off x="2744" y="2376"/>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Line 38">
              <a:extLst>
                <a:ext uri="{FF2B5EF4-FFF2-40B4-BE49-F238E27FC236}">
                  <a16:creationId xmlns:a16="http://schemas.microsoft.com/office/drawing/2014/main" id="{0ACA0265-F5AD-4897-A1B5-719D50304446}"/>
                </a:ext>
              </a:extLst>
            </p:cNvPr>
            <p:cNvSpPr>
              <a:spLocks noChangeShapeType="1"/>
            </p:cNvSpPr>
            <p:nvPr/>
          </p:nvSpPr>
          <p:spPr bwMode="auto">
            <a:xfrm>
              <a:off x="2567" y="2592"/>
              <a:ext cx="0" cy="185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8" name="Line 39">
              <a:extLst>
                <a:ext uri="{FF2B5EF4-FFF2-40B4-BE49-F238E27FC236}">
                  <a16:creationId xmlns:a16="http://schemas.microsoft.com/office/drawing/2014/main" id="{78A17637-DA96-48DD-8C05-FE303C9B19FA}"/>
                </a:ext>
              </a:extLst>
            </p:cNvPr>
            <p:cNvSpPr>
              <a:spLocks noChangeShapeType="1"/>
            </p:cNvSpPr>
            <p:nvPr/>
          </p:nvSpPr>
          <p:spPr bwMode="auto">
            <a:xfrm>
              <a:off x="2221" y="4164"/>
              <a:ext cx="0" cy="39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Line 40">
              <a:extLst>
                <a:ext uri="{FF2B5EF4-FFF2-40B4-BE49-F238E27FC236}">
                  <a16:creationId xmlns:a16="http://schemas.microsoft.com/office/drawing/2014/main" id="{99D1681F-2D9D-4DCF-8F85-3222C99C99E2}"/>
                </a:ext>
              </a:extLst>
            </p:cNvPr>
            <p:cNvSpPr>
              <a:spLocks noChangeShapeType="1"/>
            </p:cNvSpPr>
            <p:nvPr/>
          </p:nvSpPr>
          <p:spPr bwMode="auto">
            <a:xfrm>
              <a:off x="2008" y="4164"/>
              <a:ext cx="0" cy="48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0" name="Line 41">
              <a:extLst>
                <a:ext uri="{FF2B5EF4-FFF2-40B4-BE49-F238E27FC236}">
                  <a16:creationId xmlns:a16="http://schemas.microsoft.com/office/drawing/2014/main" id="{7B1E779B-4768-4ACE-8493-3B06BB93E343}"/>
                </a:ext>
              </a:extLst>
            </p:cNvPr>
            <p:cNvSpPr>
              <a:spLocks noChangeShapeType="1"/>
            </p:cNvSpPr>
            <p:nvPr/>
          </p:nvSpPr>
          <p:spPr bwMode="auto">
            <a:xfrm>
              <a:off x="1801" y="4164"/>
              <a:ext cx="0" cy="3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1" name="Line 42">
              <a:extLst>
                <a:ext uri="{FF2B5EF4-FFF2-40B4-BE49-F238E27FC236}">
                  <a16:creationId xmlns:a16="http://schemas.microsoft.com/office/drawing/2014/main" id="{5BCEF0AC-6DD4-47E4-A930-36C17A1432FD}"/>
                </a:ext>
              </a:extLst>
            </p:cNvPr>
            <p:cNvSpPr>
              <a:spLocks noChangeShapeType="1"/>
            </p:cNvSpPr>
            <p:nvPr/>
          </p:nvSpPr>
          <p:spPr bwMode="auto">
            <a:xfrm>
              <a:off x="2867" y="2592"/>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2" name="Rectangle 43">
              <a:extLst>
                <a:ext uri="{FF2B5EF4-FFF2-40B4-BE49-F238E27FC236}">
                  <a16:creationId xmlns:a16="http://schemas.microsoft.com/office/drawing/2014/main" id="{391232C5-EF35-4532-A256-7BDD29A4A6E0}"/>
                </a:ext>
              </a:extLst>
            </p:cNvPr>
            <p:cNvSpPr>
              <a:spLocks noChangeArrowheads="1"/>
            </p:cNvSpPr>
            <p:nvPr/>
          </p:nvSpPr>
          <p:spPr bwMode="auto">
            <a:xfrm>
              <a:off x="2656" y="2798"/>
              <a:ext cx="463"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function</a:t>
              </a:r>
            </a:p>
          </p:txBody>
        </p:sp>
        <p:sp>
          <p:nvSpPr>
            <p:cNvPr id="12333" name="Rectangle 44">
              <a:extLst>
                <a:ext uri="{FF2B5EF4-FFF2-40B4-BE49-F238E27FC236}">
                  <a16:creationId xmlns:a16="http://schemas.microsoft.com/office/drawing/2014/main" id="{AB5D56F5-B667-45A6-932C-30F4D80095AC}"/>
                </a:ext>
              </a:extLst>
            </p:cNvPr>
            <p:cNvSpPr>
              <a:spLocks noChangeArrowheads="1"/>
            </p:cNvSpPr>
            <p:nvPr/>
          </p:nvSpPr>
          <p:spPr bwMode="auto">
            <a:xfrm>
              <a:off x="3005" y="2980"/>
              <a:ext cx="361"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union</a:t>
              </a:r>
            </a:p>
          </p:txBody>
        </p:sp>
        <p:sp>
          <p:nvSpPr>
            <p:cNvPr id="12334" name="Line 45">
              <a:extLst>
                <a:ext uri="{FF2B5EF4-FFF2-40B4-BE49-F238E27FC236}">
                  <a16:creationId xmlns:a16="http://schemas.microsoft.com/office/drawing/2014/main" id="{E490C2E9-515D-42C0-B2C8-658E539F0AC6}"/>
                </a:ext>
              </a:extLst>
            </p:cNvPr>
            <p:cNvSpPr>
              <a:spLocks noChangeShapeType="1"/>
            </p:cNvSpPr>
            <p:nvPr/>
          </p:nvSpPr>
          <p:spPr bwMode="auto">
            <a:xfrm>
              <a:off x="3194" y="2596"/>
              <a:ext cx="0" cy="40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5" name="Rectangle 46">
              <a:extLst>
                <a:ext uri="{FF2B5EF4-FFF2-40B4-BE49-F238E27FC236}">
                  <a16:creationId xmlns:a16="http://schemas.microsoft.com/office/drawing/2014/main" id="{A15C0CDD-E464-4718-8CF2-0A0A9DD2620F}"/>
                </a:ext>
              </a:extLst>
            </p:cNvPr>
            <p:cNvSpPr>
              <a:spLocks noChangeArrowheads="1"/>
            </p:cNvSpPr>
            <p:nvPr/>
          </p:nvSpPr>
          <p:spPr bwMode="auto">
            <a:xfrm>
              <a:off x="3373" y="3170"/>
              <a:ext cx="34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array</a:t>
              </a:r>
            </a:p>
          </p:txBody>
        </p:sp>
        <p:sp>
          <p:nvSpPr>
            <p:cNvPr id="12336" name="Rectangle 47">
              <a:extLst>
                <a:ext uri="{FF2B5EF4-FFF2-40B4-BE49-F238E27FC236}">
                  <a16:creationId xmlns:a16="http://schemas.microsoft.com/office/drawing/2014/main" id="{E866B80E-1D71-47C0-BA16-FE2D94943562}"/>
                </a:ext>
              </a:extLst>
            </p:cNvPr>
            <p:cNvSpPr>
              <a:spLocks noChangeArrowheads="1"/>
            </p:cNvSpPr>
            <p:nvPr/>
          </p:nvSpPr>
          <p:spPr bwMode="auto">
            <a:xfrm>
              <a:off x="3603" y="3336"/>
              <a:ext cx="600"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struct/class</a:t>
              </a:r>
            </a:p>
          </p:txBody>
        </p:sp>
        <p:sp>
          <p:nvSpPr>
            <p:cNvPr id="12337" name="Line 48">
              <a:extLst>
                <a:ext uri="{FF2B5EF4-FFF2-40B4-BE49-F238E27FC236}">
                  <a16:creationId xmlns:a16="http://schemas.microsoft.com/office/drawing/2014/main" id="{30BC2349-70C8-4216-B7AE-6FB7852EDE9F}"/>
                </a:ext>
              </a:extLst>
            </p:cNvPr>
            <p:cNvSpPr>
              <a:spLocks noChangeShapeType="1"/>
            </p:cNvSpPr>
            <p:nvPr/>
          </p:nvSpPr>
          <p:spPr bwMode="auto">
            <a:xfrm>
              <a:off x="3805" y="2590"/>
              <a:ext cx="0" cy="74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8" name="Line 49">
              <a:extLst>
                <a:ext uri="{FF2B5EF4-FFF2-40B4-BE49-F238E27FC236}">
                  <a16:creationId xmlns:a16="http://schemas.microsoft.com/office/drawing/2014/main" id="{DEA9676D-396A-4F79-BB0D-202DBD829D9C}"/>
                </a:ext>
              </a:extLst>
            </p:cNvPr>
            <p:cNvSpPr>
              <a:spLocks noChangeShapeType="1"/>
            </p:cNvSpPr>
            <p:nvPr/>
          </p:nvSpPr>
          <p:spPr bwMode="auto">
            <a:xfrm>
              <a:off x="3473" y="2592"/>
              <a:ext cx="0" cy="59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9" name="Rectangle 50">
              <a:extLst>
                <a:ext uri="{FF2B5EF4-FFF2-40B4-BE49-F238E27FC236}">
                  <a16:creationId xmlns:a16="http://schemas.microsoft.com/office/drawing/2014/main" id="{C34C3675-AC45-4058-AC17-9DABB81F13FF}"/>
                </a:ext>
              </a:extLst>
            </p:cNvPr>
            <p:cNvSpPr>
              <a:spLocks noChangeArrowheads="1"/>
            </p:cNvSpPr>
            <p:nvPr/>
          </p:nvSpPr>
          <p:spPr bwMode="auto">
            <a:xfrm>
              <a:off x="3461" y="2183"/>
              <a:ext cx="55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aggregate</a:t>
              </a:r>
            </a:p>
          </p:txBody>
        </p:sp>
        <p:sp>
          <p:nvSpPr>
            <p:cNvPr id="12340" name="Line 51">
              <a:extLst>
                <a:ext uri="{FF2B5EF4-FFF2-40B4-BE49-F238E27FC236}">
                  <a16:creationId xmlns:a16="http://schemas.microsoft.com/office/drawing/2014/main" id="{8F43442C-DC7F-4910-B6A8-F06ED22E69AE}"/>
                </a:ext>
              </a:extLst>
            </p:cNvPr>
            <p:cNvSpPr>
              <a:spLocks noChangeShapeType="1"/>
            </p:cNvSpPr>
            <p:nvPr/>
          </p:nvSpPr>
          <p:spPr bwMode="auto">
            <a:xfrm>
              <a:off x="3783" y="1987"/>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1" name="Line 52">
              <a:extLst>
                <a:ext uri="{FF2B5EF4-FFF2-40B4-BE49-F238E27FC236}">
                  <a16:creationId xmlns:a16="http://schemas.microsoft.com/office/drawing/2014/main" id="{56263E6D-8DC7-4558-8DBD-7D1665C6456F}"/>
                </a:ext>
              </a:extLst>
            </p:cNvPr>
            <p:cNvSpPr>
              <a:spLocks noChangeShapeType="1"/>
            </p:cNvSpPr>
            <p:nvPr/>
          </p:nvSpPr>
          <p:spPr bwMode="auto">
            <a:xfrm>
              <a:off x="3781" y="2369"/>
              <a:ext cx="0" cy="12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2" name="Line 53">
              <a:extLst>
                <a:ext uri="{FF2B5EF4-FFF2-40B4-BE49-F238E27FC236}">
                  <a16:creationId xmlns:a16="http://schemas.microsoft.com/office/drawing/2014/main" id="{13847F3A-5D89-49CE-8F26-433700E34FAC}"/>
                </a:ext>
              </a:extLst>
            </p:cNvPr>
            <p:cNvSpPr>
              <a:spLocks noChangeShapeType="1"/>
            </p:cNvSpPr>
            <p:nvPr/>
          </p:nvSpPr>
          <p:spPr bwMode="auto">
            <a:xfrm>
              <a:off x="3653" y="2495"/>
              <a:ext cx="335"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3" name="Line 54">
              <a:extLst>
                <a:ext uri="{FF2B5EF4-FFF2-40B4-BE49-F238E27FC236}">
                  <a16:creationId xmlns:a16="http://schemas.microsoft.com/office/drawing/2014/main" id="{5CC90543-EEBE-46CB-9732-323A735CAE49}"/>
                </a:ext>
              </a:extLst>
            </p:cNvPr>
            <p:cNvSpPr>
              <a:spLocks noChangeShapeType="1"/>
            </p:cNvSpPr>
            <p:nvPr/>
          </p:nvSpPr>
          <p:spPr bwMode="auto">
            <a:xfrm>
              <a:off x="4001" y="2499"/>
              <a:ext cx="0" cy="821"/>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4" name="Line 55">
              <a:extLst>
                <a:ext uri="{FF2B5EF4-FFF2-40B4-BE49-F238E27FC236}">
                  <a16:creationId xmlns:a16="http://schemas.microsoft.com/office/drawing/2014/main" id="{245616FF-FAA1-4966-98CD-631B0B9C03D6}"/>
                </a:ext>
              </a:extLst>
            </p:cNvPr>
            <p:cNvSpPr>
              <a:spLocks noChangeShapeType="1"/>
            </p:cNvSpPr>
            <p:nvPr/>
          </p:nvSpPr>
          <p:spPr bwMode="auto">
            <a:xfrm>
              <a:off x="3653" y="2499"/>
              <a:ext cx="0" cy="679"/>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5" name="Line 56">
              <a:extLst>
                <a:ext uri="{FF2B5EF4-FFF2-40B4-BE49-F238E27FC236}">
                  <a16:creationId xmlns:a16="http://schemas.microsoft.com/office/drawing/2014/main" id="{358A1073-A444-4B93-A3A0-7AAE1D1F93DF}"/>
                </a:ext>
              </a:extLst>
            </p:cNvPr>
            <p:cNvSpPr>
              <a:spLocks noChangeShapeType="1"/>
            </p:cNvSpPr>
            <p:nvPr/>
          </p:nvSpPr>
          <p:spPr bwMode="auto">
            <a:xfrm>
              <a:off x="2139" y="2592"/>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6" name="Line 57">
              <a:extLst>
                <a:ext uri="{FF2B5EF4-FFF2-40B4-BE49-F238E27FC236}">
                  <a16:creationId xmlns:a16="http://schemas.microsoft.com/office/drawing/2014/main" id="{877C2D6C-EE1A-40D5-838C-1E0AFEC829CB}"/>
                </a:ext>
              </a:extLst>
            </p:cNvPr>
            <p:cNvSpPr>
              <a:spLocks noChangeShapeType="1"/>
            </p:cNvSpPr>
            <p:nvPr/>
          </p:nvSpPr>
          <p:spPr bwMode="auto">
            <a:xfrm>
              <a:off x="1293" y="2592"/>
              <a:ext cx="0" cy="19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7" name="Line 58">
              <a:extLst>
                <a:ext uri="{FF2B5EF4-FFF2-40B4-BE49-F238E27FC236}">
                  <a16:creationId xmlns:a16="http://schemas.microsoft.com/office/drawing/2014/main" id="{42C70D11-D098-45C8-93AC-7CD9FD8801EB}"/>
                </a:ext>
              </a:extLst>
            </p:cNvPr>
            <p:cNvSpPr>
              <a:spLocks noChangeShapeType="1"/>
            </p:cNvSpPr>
            <p:nvPr/>
          </p:nvSpPr>
          <p:spPr bwMode="auto">
            <a:xfrm>
              <a:off x="2076" y="1659"/>
              <a:ext cx="0" cy="30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8" name="Rectangle 59">
              <a:extLst>
                <a:ext uri="{FF2B5EF4-FFF2-40B4-BE49-F238E27FC236}">
                  <a16:creationId xmlns:a16="http://schemas.microsoft.com/office/drawing/2014/main" id="{372AF63A-0AD9-4B70-A0DC-7E53405FE5AA}"/>
                </a:ext>
              </a:extLst>
            </p:cNvPr>
            <p:cNvSpPr>
              <a:spLocks noChangeArrowheads="1"/>
            </p:cNvSpPr>
            <p:nvPr/>
          </p:nvSpPr>
          <p:spPr bwMode="auto">
            <a:xfrm>
              <a:off x="1707" y="1465"/>
              <a:ext cx="749"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C/C++ Objects</a:t>
              </a:r>
            </a:p>
          </p:txBody>
        </p:sp>
        <p:sp>
          <p:nvSpPr>
            <p:cNvPr id="12349" name="Line 60">
              <a:extLst>
                <a:ext uri="{FF2B5EF4-FFF2-40B4-BE49-F238E27FC236}">
                  <a16:creationId xmlns:a16="http://schemas.microsoft.com/office/drawing/2014/main" id="{2DF0FB52-2B5F-4323-A66D-0AD2BF61CA23}"/>
                </a:ext>
              </a:extLst>
            </p:cNvPr>
            <p:cNvSpPr>
              <a:spLocks noChangeShapeType="1"/>
            </p:cNvSpPr>
            <p:nvPr/>
          </p:nvSpPr>
          <p:spPr bwMode="auto">
            <a:xfrm>
              <a:off x="2310" y="2592"/>
              <a:ext cx="19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0" name="Line 61">
              <a:extLst>
                <a:ext uri="{FF2B5EF4-FFF2-40B4-BE49-F238E27FC236}">
                  <a16:creationId xmlns:a16="http://schemas.microsoft.com/office/drawing/2014/main" id="{03144552-6B1D-4F2D-B503-855D09BBB050}"/>
                </a:ext>
              </a:extLst>
            </p:cNvPr>
            <p:cNvSpPr>
              <a:spLocks noChangeShapeType="1"/>
            </p:cNvSpPr>
            <p:nvPr/>
          </p:nvSpPr>
          <p:spPr bwMode="auto">
            <a:xfrm>
              <a:off x="732" y="1983"/>
              <a:ext cx="305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1" name="Line 62">
              <a:extLst>
                <a:ext uri="{FF2B5EF4-FFF2-40B4-BE49-F238E27FC236}">
                  <a16:creationId xmlns:a16="http://schemas.microsoft.com/office/drawing/2014/main" id="{7452FC8C-1256-4621-BA75-EB38A166EC0D}"/>
                </a:ext>
              </a:extLst>
            </p:cNvPr>
            <p:cNvSpPr>
              <a:spLocks noChangeShapeType="1"/>
            </p:cNvSpPr>
            <p:nvPr/>
          </p:nvSpPr>
          <p:spPr bwMode="auto">
            <a:xfrm>
              <a:off x="546" y="4141"/>
              <a:ext cx="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2" name="Line 63">
              <a:extLst>
                <a:ext uri="{FF2B5EF4-FFF2-40B4-BE49-F238E27FC236}">
                  <a16:creationId xmlns:a16="http://schemas.microsoft.com/office/drawing/2014/main" id="{1B168B32-528D-4105-B0D6-24B541A3677B}"/>
                </a:ext>
              </a:extLst>
            </p:cNvPr>
            <p:cNvSpPr>
              <a:spLocks noChangeShapeType="1"/>
            </p:cNvSpPr>
            <p:nvPr/>
          </p:nvSpPr>
          <p:spPr bwMode="auto">
            <a:xfrm>
              <a:off x="4260" y="2605"/>
              <a:ext cx="0" cy="109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3" name="Rectangle 64">
              <a:extLst>
                <a:ext uri="{FF2B5EF4-FFF2-40B4-BE49-F238E27FC236}">
                  <a16:creationId xmlns:a16="http://schemas.microsoft.com/office/drawing/2014/main" id="{54B93FB6-FEB8-4D7B-8EB0-2ACF9B5D4E60}"/>
                </a:ext>
              </a:extLst>
            </p:cNvPr>
            <p:cNvSpPr>
              <a:spLocks noChangeArrowheads="1"/>
            </p:cNvSpPr>
            <p:nvPr/>
          </p:nvSpPr>
          <p:spPr bwMode="auto">
            <a:xfrm>
              <a:off x="3961" y="3716"/>
              <a:ext cx="532"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reference</a:t>
              </a: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D2B3EAA-5224-4082-8058-A1C67FFDD893}"/>
              </a:ext>
            </a:extLst>
          </p:cNvPr>
          <p:cNvSpPr>
            <a:spLocks noGrp="1" noChangeArrowheads="1"/>
          </p:cNvSpPr>
          <p:nvPr>
            <p:ph type="title"/>
          </p:nvPr>
        </p:nvSpPr>
        <p:spPr>
          <a:ln cap="flat"/>
        </p:spPr>
        <p:txBody>
          <a:bodyPr/>
          <a:lstStyle/>
          <a:p>
            <a:r>
              <a:rPr lang="en-US" altLang="en-US"/>
              <a:t>C/C++ Keywords       </a:t>
            </a:r>
            <a:r>
              <a:rPr lang="en-US" altLang="en-US">
                <a:hlinkClick r:id="rId2" action="ppaction://hlinksldjump"/>
              </a:rPr>
              <a:t>Contents</a:t>
            </a:r>
            <a:endParaRPr lang="en-US" altLang="en-US"/>
          </a:p>
        </p:txBody>
      </p:sp>
      <p:sp>
        <p:nvSpPr>
          <p:cNvPr id="13315" name="Rectangle 3">
            <a:extLst>
              <a:ext uri="{FF2B5EF4-FFF2-40B4-BE49-F238E27FC236}">
                <a16:creationId xmlns:a16="http://schemas.microsoft.com/office/drawing/2014/main" id="{B20723C1-AD14-4195-BF9F-B3D275126B13}"/>
              </a:ext>
            </a:extLst>
          </p:cNvPr>
          <p:cNvSpPr>
            <a:spLocks noGrp="1" noChangeArrowheads="1"/>
          </p:cNvSpPr>
          <p:nvPr>
            <p:ph type="body" idx="1"/>
          </p:nvPr>
        </p:nvSpPr>
        <p:spPr/>
        <p:txBody>
          <a:bodyPr/>
          <a:lstStyle/>
          <a:p>
            <a:endParaRPr lang="en-US" altLang="en-US"/>
          </a:p>
        </p:txBody>
      </p:sp>
      <p:sp>
        <p:nvSpPr>
          <p:cNvPr id="13316" name="Rectangle 4">
            <a:extLst>
              <a:ext uri="{FF2B5EF4-FFF2-40B4-BE49-F238E27FC236}">
                <a16:creationId xmlns:a16="http://schemas.microsoft.com/office/drawing/2014/main" id="{1A3A2DB0-2F18-492C-ACEF-28EE8EC873BC}"/>
              </a:ext>
            </a:extLst>
          </p:cNvPr>
          <p:cNvSpPr>
            <a:spLocks noChangeArrowheads="1"/>
          </p:cNvSpPr>
          <p:nvPr/>
        </p:nvSpPr>
        <p:spPr bwMode="auto">
          <a:xfrm>
            <a:off x="968375" y="1528763"/>
            <a:ext cx="5653088" cy="7504112"/>
          </a:xfrm>
          <a:prstGeom prst="rect">
            <a:avLst/>
          </a:prstGeom>
          <a:solidFill>
            <a:srgbClr val="FFFFCC"/>
          </a:solidFill>
          <a:ln w="12700">
            <a:solidFill>
              <a:schemeClr val="tx1"/>
            </a:solidFill>
            <a:miter lim="800000"/>
            <a:headEnd/>
            <a:tailEnd/>
          </a:ln>
          <a:effectLst>
            <a:outerShdw dist="107763" dir="2700000" algn="ctr" rotWithShape="0">
              <a:schemeClr val="bg2"/>
            </a:outerShdw>
          </a:effec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3317" name="Rectangle 5">
            <a:extLst>
              <a:ext uri="{FF2B5EF4-FFF2-40B4-BE49-F238E27FC236}">
                <a16:creationId xmlns:a16="http://schemas.microsoft.com/office/drawing/2014/main" id="{7FD8DAAC-72ED-4D31-AF62-35AF88F13D13}"/>
              </a:ext>
            </a:extLst>
          </p:cNvPr>
          <p:cNvSpPr>
            <a:spLocks noChangeArrowheads="1"/>
          </p:cNvSpPr>
          <p:nvPr/>
        </p:nvSpPr>
        <p:spPr bwMode="auto">
          <a:xfrm>
            <a:off x="1447800" y="1752600"/>
            <a:ext cx="4800600" cy="1933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data definition &gt;---------------------------------&lt; C and C++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char	bool	double	- intrinsic data types</a:t>
            </a:r>
          </a:p>
          <a:p>
            <a:pPr>
              <a:lnSpc>
                <a:spcPct val="100000"/>
              </a:lnSpc>
              <a:spcBef>
                <a:spcPct val="0"/>
              </a:spcBef>
              <a:buSzTx/>
              <a:buFontTx/>
              <a:buNone/>
            </a:pPr>
            <a:r>
              <a:rPr lang="en-US" altLang="en-US" sz="1200" u="none">
                <a:solidFill>
                  <a:schemeClr val="tx1"/>
                </a:solidFill>
                <a:latin typeface="Arial" panose="020B0604020202020204" pitchFamily="34" charset="0"/>
              </a:rPr>
              <a:t>float	int	void</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const	extern	long	- data type modifiers</a:t>
            </a:r>
          </a:p>
          <a:p>
            <a:pPr>
              <a:lnSpc>
                <a:spcPct val="100000"/>
              </a:lnSpc>
              <a:spcBef>
                <a:spcPct val="0"/>
              </a:spcBef>
              <a:buSzTx/>
              <a:buFontTx/>
              <a:buNone/>
            </a:pPr>
            <a:r>
              <a:rPr lang="en-US" altLang="en-US" sz="1200" u="none">
                <a:solidFill>
                  <a:schemeClr val="tx1"/>
                </a:solidFill>
                <a:latin typeface="Arial" panose="020B0604020202020204" pitchFamily="34" charset="0"/>
              </a:rPr>
              <a:t>mutable	short	signed		</a:t>
            </a:r>
          </a:p>
          <a:p>
            <a:pPr>
              <a:lnSpc>
                <a:spcPct val="100000"/>
              </a:lnSpc>
              <a:spcBef>
                <a:spcPct val="0"/>
              </a:spcBef>
              <a:buSzTx/>
              <a:buFontTx/>
              <a:buNone/>
            </a:pPr>
            <a:r>
              <a:rPr lang="en-US" altLang="en-US" sz="1200" u="none">
                <a:solidFill>
                  <a:schemeClr val="tx1"/>
                </a:solidFill>
                <a:latin typeface="Arial" panose="020B0604020202020204" pitchFamily="34" charset="0"/>
              </a:rPr>
              <a:t>static	typename	unsigned</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enum	struct	union	- aggregate types</a:t>
            </a:r>
          </a:p>
        </p:txBody>
      </p:sp>
      <p:sp>
        <p:nvSpPr>
          <p:cNvPr id="13318" name="Rectangle 6">
            <a:extLst>
              <a:ext uri="{FF2B5EF4-FFF2-40B4-BE49-F238E27FC236}">
                <a16:creationId xmlns:a16="http://schemas.microsoft.com/office/drawing/2014/main" id="{C19168DD-D4A2-4249-AC80-89C466CFDA2A}"/>
              </a:ext>
            </a:extLst>
          </p:cNvPr>
          <p:cNvSpPr>
            <a:spLocks noChangeArrowheads="1"/>
          </p:cNvSpPr>
          <p:nvPr/>
        </p:nvSpPr>
        <p:spPr bwMode="auto">
          <a:xfrm>
            <a:off x="1447800" y="4191000"/>
            <a:ext cx="4800600" cy="1568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control flow &gt;--------------------------------------&lt; C and C++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do	while	for	- looping constructs</a:t>
            </a:r>
          </a:p>
          <a:p>
            <a:pPr>
              <a:lnSpc>
                <a:spcPct val="100000"/>
              </a:lnSpc>
              <a:spcBef>
                <a:spcPct val="0"/>
              </a:spcBef>
              <a:buSzTx/>
              <a:buFontTx/>
              <a:buNone/>
            </a:pPr>
            <a:r>
              <a:rPr lang="en-US" altLang="en-US" sz="1200" u="none">
                <a:solidFill>
                  <a:schemeClr val="tx1"/>
                </a:solidFill>
                <a:latin typeface="Arial" panose="020B0604020202020204" pitchFamily="34" charset="0"/>
              </a:rPr>
              <a:t>break	continue		- loop short circuits</a:t>
            </a:r>
          </a:p>
          <a:p>
            <a:pPr>
              <a:lnSpc>
                <a:spcPct val="100000"/>
              </a:lnSpc>
              <a:spcBef>
                <a:spcPct val="0"/>
              </a:spcBef>
              <a:buSzTx/>
              <a:buFontTx/>
              <a:buNone/>
            </a:pPr>
            <a:r>
              <a:rPr lang="en-US" altLang="en-US" sz="1200" u="none">
                <a:solidFill>
                  <a:schemeClr val="tx1"/>
                </a:solidFill>
                <a:latin typeface="Arial" panose="020B0604020202020204" pitchFamily="34" charset="0"/>
              </a:rPr>
              <a:t>if	else		- logical branches</a:t>
            </a:r>
          </a:p>
          <a:p>
            <a:pPr>
              <a:lnSpc>
                <a:spcPct val="100000"/>
              </a:lnSpc>
              <a:spcBef>
                <a:spcPct val="0"/>
              </a:spcBef>
              <a:buSzTx/>
              <a:buFontTx/>
              <a:buNone/>
            </a:pPr>
            <a:r>
              <a:rPr lang="en-US" altLang="en-US" sz="1200" u="none">
                <a:solidFill>
                  <a:schemeClr val="tx1"/>
                </a:solidFill>
                <a:latin typeface="Arial" panose="020B0604020202020204" pitchFamily="34" charset="0"/>
              </a:rPr>
              <a:t>goto			- illogical branches</a:t>
            </a:r>
          </a:p>
          <a:p>
            <a:pPr>
              <a:lnSpc>
                <a:spcPct val="100000"/>
              </a:lnSpc>
              <a:spcBef>
                <a:spcPct val="0"/>
              </a:spcBef>
              <a:buSzTx/>
              <a:buFontTx/>
              <a:buNone/>
            </a:pPr>
            <a:r>
              <a:rPr lang="en-US" altLang="en-US" sz="1200" u="none">
                <a:solidFill>
                  <a:schemeClr val="tx1"/>
                </a:solidFill>
                <a:latin typeface="Arial" panose="020B0604020202020204" pitchFamily="34" charset="0"/>
              </a:rPr>
              <a:t>return			- function termination</a:t>
            </a:r>
          </a:p>
          <a:p>
            <a:pPr>
              <a:lnSpc>
                <a:spcPct val="100000"/>
              </a:lnSpc>
              <a:spcBef>
                <a:spcPct val="0"/>
              </a:spcBef>
              <a:buSzTx/>
              <a:buFontTx/>
              <a:buNone/>
            </a:pPr>
            <a:r>
              <a:rPr lang="en-US" altLang="en-US" sz="1200" u="none">
                <a:solidFill>
                  <a:schemeClr val="tx1"/>
                </a:solidFill>
                <a:latin typeface="Arial" panose="020B0604020202020204" pitchFamily="34" charset="0"/>
              </a:rPr>
              <a:t>switch	case	default	- case selection</a:t>
            </a:r>
          </a:p>
        </p:txBody>
      </p:sp>
      <p:sp>
        <p:nvSpPr>
          <p:cNvPr id="13319" name="Rectangle 7">
            <a:extLst>
              <a:ext uri="{FF2B5EF4-FFF2-40B4-BE49-F238E27FC236}">
                <a16:creationId xmlns:a16="http://schemas.microsoft.com/office/drawing/2014/main" id="{4F8F6597-03C7-4492-800D-43082B622A97}"/>
              </a:ext>
            </a:extLst>
          </p:cNvPr>
          <p:cNvSpPr>
            <a:spLocks noChangeArrowheads="1"/>
          </p:cNvSpPr>
          <p:nvPr/>
        </p:nvSpPr>
        <p:spPr bwMode="auto">
          <a:xfrm>
            <a:off x="1466850" y="6477000"/>
            <a:ext cx="4779963" cy="1568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class definition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class			- user defined type</a:t>
            </a:r>
          </a:p>
          <a:p>
            <a:pPr>
              <a:lnSpc>
                <a:spcPct val="100000"/>
              </a:lnSpc>
              <a:spcBef>
                <a:spcPct val="0"/>
              </a:spcBef>
              <a:buSzTx/>
              <a:buFontTx/>
              <a:buNone/>
            </a:pPr>
            <a:r>
              <a:rPr lang="en-US" altLang="en-US" sz="1200" u="none">
                <a:solidFill>
                  <a:schemeClr val="tx1"/>
                </a:solidFill>
                <a:latin typeface="Arial" panose="020B0604020202020204" pitchFamily="34" charset="0"/>
              </a:rPr>
              <a:t>private	protected	public	- class access control</a:t>
            </a:r>
          </a:p>
          <a:p>
            <a:pPr>
              <a:lnSpc>
                <a:spcPct val="100000"/>
              </a:lnSpc>
              <a:spcBef>
                <a:spcPct val="0"/>
              </a:spcBef>
              <a:buSzTx/>
              <a:buFontTx/>
              <a:buNone/>
            </a:pPr>
            <a:r>
              <a:rPr lang="en-US" altLang="en-US" sz="1200" u="none">
                <a:solidFill>
                  <a:schemeClr val="tx1"/>
                </a:solidFill>
                <a:latin typeface="Arial" panose="020B0604020202020204" pitchFamily="34" charset="0"/>
              </a:rPr>
              <a:t>operator	virtual		- modifying functions</a:t>
            </a:r>
          </a:p>
          <a:p>
            <a:pPr>
              <a:lnSpc>
                <a:spcPct val="100000"/>
              </a:lnSpc>
              <a:spcBef>
                <a:spcPct val="0"/>
              </a:spcBef>
              <a:buSzTx/>
              <a:buFontTx/>
              <a:buNone/>
            </a:pPr>
            <a:r>
              <a:rPr lang="en-US" altLang="en-US" sz="1200" u="none">
                <a:solidFill>
                  <a:schemeClr val="tx1"/>
                </a:solidFill>
                <a:latin typeface="Arial" panose="020B0604020202020204" pitchFamily="34" charset="0"/>
              </a:rPr>
              <a:t>explicit			- prevent implicit convers.</a:t>
            </a:r>
          </a:p>
          <a:p>
            <a:pPr>
              <a:lnSpc>
                <a:spcPct val="100000"/>
              </a:lnSpc>
              <a:spcBef>
                <a:spcPct val="0"/>
              </a:spcBef>
              <a:buSzTx/>
              <a:buFontTx/>
              <a:buNone/>
            </a:pPr>
            <a:r>
              <a:rPr lang="en-US" altLang="en-US" sz="1200" u="none">
                <a:solidFill>
                  <a:schemeClr val="tx1"/>
                </a:solidFill>
                <a:latin typeface="Arial" panose="020B0604020202020204" pitchFamily="34" charset="0"/>
              </a:rPr>
              <a:t>this			- object state pointer</a:t>
            </a:r>
          </a:p>
          <a:p>
            <a:pPr>
              <a:lnSpc>
                <a:spcPct val="100000"/>
              </a:lnSpc>
              <a:spcBef>
                <a:spcPct val="0"/>
              </a:spcBef>
              <a:buSzTx/>
              <a:buFontTx/>
              <a:buNone/>
            </a:pPr>
            <a:r>
              <a:rPr lang="en-US" altLang="en-US" sz="1200" u="none">
                <a:solidFill>
                  <a:schemeClr val="tx1"/>
                </a:solidFill>
                <a:latin typeface="Arial" panose="020B0604020202020204" pitchFamily="34" charset="0"/>
              </a:rPr>
              <a:t>friend			- access override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6326280-E61A-4EAA-9CD3-8A8307DFB79D}"/>
              </a:ext>
            </a:extLst>
          </p:cNvPr>
          <p:cNvSpPr>
            <a:spLocks noGrp="1" noChangeArrowheads="1"/>
          </p:cNvSpPr>
          <p:nvPr>
            <p:ph type="title"/>
          </p:nvPr>
        </p:nvSpPr>
        <p:spPr>
          <a:ln cap="flat"/>
        </p:spPr>
        <p:txBody>
          <a:bodyPr/>
          <a:lstStyle/>
          <a:p>
            <a:r>
              <a:rPr lang="en-US" altLang="en-US"/>
              <a:t>C/C++ Keywords       </a:t>
            </a:r>
            <a:r>
              <a:rPr lang="en-US" altLang="en-US">
                <a:hlinkClick r:id="rId2" action="ppaction://hlinksldjump"/>
              </a:rPr>
              <a:t>Contents</a:t>
            </a:r>
            <a:endParaRPr lang="en-US" altLang="en-US"/>
          </a:p>
        </p:txBody>
      </p:sp>
      <p:sp>
        <p:nvSpPr>
          <p:cNvPr id="14339" name="Rectangle 3">
            <a:extLst>
              <a:ext uri="{FF2B5EF4-FFF2-40B4-BE49-F238E27FC236}">
                <a16:creationId xmlns:a16="http://schemas.microsoft.com/office/drawing/2014/main" id="{E0EE3FAB-9228-432F-B010-4CB859286859}"/>
              </a:ext>
            </a:extLst>
          </p:cNvPr>
          <p:cNvSpPr>
            <a:spLocks noGrp="1" noChangeArrowheads="1"/>
          </p:cNvSpPr>
          <p:nvPr>
            <p:ph type="body" idx="1"/>
          </p:nvPr>
        </p:nvSpPr>
        <p:spPr/>
        <p:txBody>
          <a:bodyPr/>
          <a:lstStyle/>
          <a:p>
            <a:endParaRPr lang="en-US" altLang="en-US"/>
          </a:p>
        </p:txBody>
      </p:sp>
      <p:sp>
        <p:nvSpPr>
          <p:cNvPr id="14340" name="Rectangle 4">
            <a:extLst>
              <a:ext uri="{FF2B5EF4-FFF2-40B4-BE49-F238E27FC236}">
                <a16:creationId xmlns:a16="http://schemas.microsoft.com/office/drawing/2014/main" id="{9B8DA2FF-3A3B-4092-9887-7D952DBF2C63}"/>
              </a:ext>
            </a:extLst>
          </p:cNvPr>
          <p:cNvSpPr>
            <a:spLocks noChangeArrowheads="1"/>
          </p:cNvSpPr>
          <p:nvPr/>
        </p:nvSpPr>
        <p:spPr bwMode="auto">
          <a:xfrm>
            <a:off x="968375" y="1528763"/>
            <a:ext cx="5680075" cy="7312025"/>
          </a:xfrm>
          <a:prstGeom prst="rect">
            <a:avLst/>
          </a:prstGeom>
          <a:solidFill>
            <a:srgbClr val="FFFFCC"/>
          </a:solidFill>
          <a:ln w="12700">
            <a:solidFill>
              <a:schemeClr val="tx1"/>
            </a:solidFill>
            <a:miter lim="800000"/>
            <a:headEnd/>
            <a:tailEnd/>
          </a:ln>
          <a:effectLst>
            <a:outerShdw dist="107763" dir="2700000" algn="ctr" rotWithShape="0">
              <a:schemeClr val="bg2"/>
            </a:outerShdw>
          </a:effec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4341" name="Rectangle 5">
            <a:extLst>
              <a:ext uri="{FF2B5EF4-FFF2-40B4-BE49-F238E27FC236}">
                <a16:creationId xmlns:a16="http://schemas.microsoft.com/office/drawing/2014/main" id="{AB358FD3-FAE3-4F0D-BF61-455DBA16CD65}"/>
              </a:ext>
            </a:extLst>
          </p:cNvPr>
          <p:cNvSpPr>
            <a:spLocks noChangeArrowheads="1"/>
          </p:cNvSpPr>
          <p:nvPr/>
        </p:nvSpPr>
        <p:spPr bwMode="auto">
          <a:xfrm>
            <a:off x="1584325" y="1935163"/>
            <a:ext cx="4664075" cy="6556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user allocated memory management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delete	new		</a:t>
            </a:r>
          </a:p>
        </p:txBody>
      </p:sp>
      <p:sp>
        <p:nvSpPr>
          <p:cNvPr id="14342" name="Rectangle 6">
            <a:extLst>
              <a:ext uri="{FF2B5EF4-FFF2-40B4-BE49-F238E27FC236}">
                <a16:creationId xmlns:a16="http://schemas.microsoft.com/office/drawing/2014/main" id="{8B29B8F0-2DA2-44CF-9267-38E255F0057A}"/>
              </a:ext>
            </a:extLst>
          </p:cNvPr>
          <p:cNvSpPr>
            <a:spLocks noChangeArrowheads="1"/>
          </p:cNvSpPr>
          <p:nvPr/>
        </p:nvSpPr>
        <p:spPr bwMode="auto">
          <a:xfrm>
            <a:off x="1600200" y="2743200"/>
            <a:ext cx="4648200" cy="6556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defining generic types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template	export	typename	</a:t>
            </a:r>
          </a:p>
        </p:txBody>
      </p:sp>
      <p:sp>
        <p:nvSpPr>
          <p:cNvPr id="14343" name="Rectangle 7">
            <a:extLst>
              <a:ext uri="{FF2B5EF4-FFF2-40B4-BE49-F238E27FC236}">
                <a16:creationId xmlns:a16="http://schemas.microsoft.com/office/drawing/2014/main" id="{7BDAAB03-4E56-4F62-B6D2-FD55478076FD}"/>
              </a:ext>
            </a:extLst>
          </p:cNvPr>
          <p:cNvSpPr>
            <a:spLocks noChangeArrowheads="1"/>
          </p:cNvSpPr>
          <p:nvPr/>
        </p:nvSpPr>
        <p:spPr bwMode="auto">
          <a:xfrm>
            <a:off x="1598613" y="3581400"/>
            <a:ext cx="4649787" cy="6556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handling exceptions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catch	throw	try		</a:t>
            </a:r>
          </a:p>
        </p:txBody>
      </p:sp>
      <p:sp>
        <p:nvSpPr>
          <p:cNvPr id="14344" name="Rectangle 8">
            <a:extLst>
              <a:ext uri="{FF2B5EF4-FFF2-40B4-BE49-F238E27FC236}">
                <a16:creationId xmlns:a16="http://schemas.microsoft.com/office/drawing/2014/main" id="{B2138AD1-9BB2-42FF-A6F9-D41EDC5CA0CD}"/>
              </a:ext>
            </a:extLst>
          </p:cNvPr>
          <p:cNvSpPr>
            <a:spLocks noChangeArrowheads="1"/>
          </p:cNvSpPr>
          <p:nvPr/>
        </p:nvSpPr>
        <p:spPr bwMode="auto">
          <a:xfrm>
            <a:off x="1598613" y="4419600"/>
            <a:ext cx="4649787" cy="6556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new style casts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const_cast	static_cast	dynamic_cast    reinterpret_cast</a:t>
            </a:r>
          </a:p>
        </p:txBody>
      </p:sp>
      <p:sp>
        <p:nvSpPr>
          <p:cNvPr id="14345" name="Rectangle 9">
            <a:extLst>
              <a:ext uri="{FF2B5EF4-FFF2-40B4-BE49-F238E27FC236}">
                <a16:creationId xmlns:a16="http://schemas.microsoft.com/office/drawing/2014/main" id="{DA4F006B-065E-4C2D-B89C-FD736E8607EE}"/>
              </a:ext>
            </a:extLst>
          </p:cNvPr>
          <p:cNvSpPr>
            <a:spLocks noChangeArrowheads="1"/>
          </p:cNvSpPr>
          <p:nvPr/>
        </p:nvSpPr>
        <p:spPr bwMode="auto">
          <a:xfrm>
            <a:off x="1611313" y="5486400"/>
            <a:ext cx="4637087" cy="6556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run-time type information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typeid	typeinfo - language defined type	</a:t>
            </a:r>
          </a:p>
        </p:txBody>
      </p:sp>
      <p:sp>
        <p:nvSpPr>
          <p:cNvPr id="14346" name="Rectangle 10">
            <a:extLst>
              <a:ext uri="{FF2B5EF4-FFF2-40B4-BE49-F238E27FC236}">
                <a16:creationId xmlns:a16="http://schemas.microsoft.com/office/drawing/2014/main" id="{997BC5C0-9341-4F5F-87D0-5CDE2393A090}"/>
              </a:ext>
            </a:extLst>
          </p:cNvPr>
          <p:cNvSpPr>
            <a:spLocks noChangeArrowheads="1"/>
          </p:cNvSpPr>
          <p:nvPr/>
        </p:nvSpPr>
        <p:spPr bwMode="auto">
          <a:xfrm>
            <a:off x="1584325" y="6553200"/>
            <a:ext cx="4664075" cy="6556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system resource control &gt;-------------------&lt; C++ only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inline	namespace	using	</a:t>
            </a:r>
          </a:p>
        </p:txBody>
      </p:sp>
      <p:sp>
        <p:nvSpPr>
          <p:cNvPr id="14347" name="Rectangle 11">
            <a:extLst>
              <a:ext uri="{FF2B5EF4-FFF2-40B4-BE49-F238E27FC236}">
                <a16:creationId xmlns:a16="http://schemas.microsoft.com/office/drawing/2014/main" id="{0E6EDC0D-9984-4BEE-9F58-1327E888D434}"/>
              </a:ext>
            </a:extLst>
          </p:cNvPr>
          <p:cNvSpPr>
            <a:spLocks noChangeArrowheads="1"/>
          </p:cNvSpPr>
          <p:nvPr/>
        </p:nvSpPr>
        <p:spPr bwMode="auto">
          <a:xfrm>
            <a:off x="1565275" y="7467600"/>
            <a:ext cx="4683125" cy="838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----&lt; system resource control &gt;-----------------&lt; C and C++ &gt;----</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asm	auto	register	sizeof	typedef volatile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A37287-9AD9-484A-9EE5-AAE49BB02599}"/>
              </a:ext>
            </a:extLst>
          </p:cNvPr>
          <p:cNvSpPr>
            <a:spLocks noGrp="1" noChangeArrowheads="1"/>
          </p:cNvSpPr>
          <p:nvPr>
            <p:ph type="title"/>
          </p:nvPr>
        </p:nvSpPr>
        <p:spPr>
          <a:ln cap="flat"/>
        </p:spPr>
        <p:txBody>
          <a:bodyPr/>
          <a:lstStyle/>
          <a:p>
            <a:r>
              <a:rPr lang="en-US" altLang="en-US"/>
              <a:t>C/C++ Operators       </a:t>
            </a:r>
            <a:r>
              <a:rPr lang="en-US" altLang="en-US">
                <a:hlinkClick r:id="rId2" action="ppaction://hlinksldjump"/>
              </a:rPr>
              <a:t>Contents</a:t>
            </a:r>
            <a:endParaRPr lang="en-US" altLang="en-US"/>
          </a:p>
        </p:txBody>
      </p:sp>
      <p:sp>
        <p:nvSpPr>
          <p:cNvPr id="15363" name="Rectangle 3">
            <a:extLst>
              <a:ext uri="{FF2B5EF4-FFF2-40B4-BE49-F238E27FC236}">
                <a16:creationId xmlns:a16="http://schemas.microsoft.com/office/drawing/2014/main" id="{4A3CD12B-CEEC-439D-9331-908D34A2577F}"/>
              </a:ext>
            </a:extLst>
          </p:cNvPr>
          <p:cNvSpPr>
            <a:spLocks noGrp="1" noChangeArrowheads="1"/>
          </p:cNvSpPr>
          <p:nvPr>
            <p:ph type="body" idx="1"/>
          </p:nvPr>
        </p:nvSpPr>
        <p:spPr/>
        <p:txBody>
          <a:bodyPr/>
          <a:lstStyle/>
          <a:p>
            <a:endParaRPr lang="en-US" altLang="en-US"/>
          </a:p>
        </p:txBody>
      </p:sp>
      <p:sp>
        <p:nvSpPr>
          <p:cNvPr id="15364" name="Rectangle 4">
            <a:extLst>
              <a:ext uri="{FF2B5EF4-FFF2-40B4-BE49-F238E27FC236}">
                <a16:creationId xmlns:a16="http://schemas.microsoft.com/office/drawing/2014/main" id="{410CBF94-AF16-448B-B01B-5433C474D6CA}"/>
              </a:ext>
            </a:extLst>
          </p:cNvPr>
          <p:cNvSpPr>
            <a:spLocks noChangeArrowheads="1"/>
          </p:cNvSpPr>
          <p:nvPr/>
        </p:nvSpPr>
        <p:spPr bwMode="auto">
          <a:xfrm>
            <a:off x="915988" y="1555750"/>
            <a:ext cx="5862637" cy="7204075"/>
          </a:xfrm>
          <a:prstGeom prst="rect">
            <a:avLst/>
          </a:prstGeom>
          <a:solidFill>
            <a:srgbClr val="FFFFCC"/>
          </a:solidFill>
          <a:ln w="12700">
            <a:solidFill>
              <a:schemeClr val="tx1"/>
            </a:solidFill>
            <a:miter lim="800000"/>
            <a:headEnd/>
            <a:tailEnd/>
          </a:ln>
          <a:effectLst>
            <a:outerShdw dist="107763" dir="2700000" algn="ctr" rotWithShape="0">
              <a:schemeClr val="bg2"/>
            </a:outerShdw>
          </a:effec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5365" name="Rectangle 5">
            <a:extLst>
              <a:ext uri="{FF2B5EF4-FFF2-40B4-BE49-F238E27FC236}">
                <a16:creationId xmlns:a16="http://schemas.microsoft.com/office/drawing/2014/main" id="{54D842F8-95FC-41C1-A062-EC5688E41194}"/>
              </a:ext>
            </a:extLst>
          </p:cNvPr>
          <p:cNvSpPr>
            <a:spLocks noChangeArrowheads="1"/>
          </p:cNvSpPr>
          <p:nvPr/>
        </p:nvSpPr>
        <p:spPr bwMode="auto">
          <a:xfrm>
            <a:off x="1150938" y="1738313"/>
            <a:ext cx="5173662" cy="603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b="1" u="none">
                <a:solidFill>
                  <a:schemeClr val="tx1"/>
                </a:solidFill>
                <a:latin typeface="Courier New" panose="02070309020205020404" pitchFamily="49" charset="0"/>
              </a:rPr>
              <a:t>::	scope resolution	class_name::member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global		::name		</a:t>
            </a:r>
          </a:p>
          <a:p>
            <a:pPr>
              <a:lnSpc>
                <a:spcPct val="100000"/>
              </a:lnSpc>
              <a:spcBef>
                <a:spcPct val="0"/>
              </a:spcBef>
              <a:buSzTx/>
              <a:buFontTx/>
              <a:buNone/>
            </a:pPr>
            <a:br>
              <a:rPr lang="en-US" altLang="en-US" sz="1000" b="1" u="none">
                <a:solidFill>
                  <a:schemeClr val="tx1"/>
                </a:solidFill>
                <a:latin typeface="Courier New" panose="02070309020205020404" pitchFamily="49" charset="0"/>
              </a:rPr>
            </a:b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r>
              <a:rPr lang="en-US" altLang="en-US" sz="1000" b="1" u="none">
                <a:solidFill>
                  <a:schemeClr val="tx1"/>
                </a:solidFill>
                <a:latin typeface="Courier New" panose="02070309020205020404" pitchFamily="49" charset="0"/>
              </a:rPr>
              <a:t>.	member selection	object.member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-&gt;	member selection	pointer-&gt;member	</a:t>
            </a:r>
          </a:p>
          <a:p>
            <a:pPr>
              <a:lnSpc>
                <a:spcPct val="100000"/>
              </a:lnSpc>
              <a:spcBef>
                <a:spcPct val="0"/>
              </a:spcBef>
              <a:buSzTx/>
              <a:buFontTx/>
              <a:buNone/>
            </a:pPr>
            <a:r>
              <a:rPr lang="en-US" altLang="en-US" sz="1000" b="1" u="none">
                <a:solidFill>
                  <a:schemeClr val="tx1"/>
                </a:solidFill>
                <a:latin typeface="Courier New" panose="02070309020205020404" pitchFamily="49" charset="0"/>
              </a:rPr>
              <a:t>[ ]	subscripting	pointer [ int expr ]	</a:t>
            </a:r>
          </a:p>
          <a:p>
            <a:pPr>
              <a:lnSpc>
                <a:spcPct val="100000"/>
              </a:lnSpc>
              <a:spcBef>
                <a:spcPct val="0"/>
              </a:spcBef>
              <a:buSzTx/>
              <a:buFontTx/>
              <a:buNone/>
            </a:pPr>
            <a:r>
              <a:rPr lang="en-US" altLang="en-US" sz="1000" b="1" u="none">
                <a:solidFill>
                  <a:schemeClr val="tx1"/>
                </a:solidFill>
                <a:latin typeface="Courier New" panose="02070309020205020404" pitchFamily="49" charset="0"/>
              </a:rPr>
              <a:t>( )	function call	expr ( expr_list )</a:t>
            </a:r>
          </a:p>
          <a:p>
            <a:pPr>
              <a:lnSpc>
                <a:spcPct val="100000"/>
              </a:lnSpc>
              <a:spcBef>
                <a:spcPct val="0"/>
              </a:spcBef>
              <a:buSzTx/>
              <a:buFontTx/>
              <a:buNone/>
            </a:pPr>
            <a:r>
              <a:rPr lang="en-US" altLang="en-US" sz="1000" b="1" u="none">
                <a:solidFill>
                  <a:schemeClr val="tx1"/>
                </a:solidFill>
                <a:latin typeface="Courier New" panose="02070309020205020404" pitchFamily="49" charset="0"/>
              </a:rPr>
              <a:t>( )	value construction	type ( expr_list )</a:t>
            </a:r>
          </a:p>
          <a:p>
            <a:pPr>
              <a:lnSpc>
                <a:spcPct val="100000"/>
              </a:lnSpc>
              <a:spcBef>
                <a:spcPct val="0"/>
              </a:spcBef>
              <a:buSzTx/>
              <a:buFontTx/>
              <a:buNone/>
            </a:pPr>
            <a:r>
              <a:rPr lang="en-US" altLang="en-US" sz="1000" b="1" u="none">
                <a:solidFill>
                  <a:schemeClr val="tx1"/>
                </a:solidFill>
                <a:latin typeface="Courier New" panose="02070309020205020404" pitchFamily="49" charset="0"/>
              </a:rPr>
              <a:t>sizeof	size of object	sizeof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sizeof	size of type	sizeof ( type )</a:t>
            </a:r>
          </a:p>
          <a:p>
            <a:pPr>
              <a:lnSpc>
                <a:spcPct val="100000"/>
              </a:lnSpc>
              <a:spcBef>
                <a:spcPct val="0"/>
              </a:spcBef>
              <a:buSzTx/>
              <a:buFontTx/>
              <a:buNone/>
            </a:pPr>
            <a:br>
              <a:rPr lang="en-US" altLang="en-US" sz="1000" b="1" u="none">
                <a:solidFill>
                  <a:schemeClr val="tx1"/>
                </a:solidFill>
                <a:latin typeface="Courier New" panose="02070309020205020404" pitchFamily="49" charset="0"/>
              </a:rPr>
            </a:b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r>
              <a:rPr lang="en-US" altLang="en-US" sz="1000" b="1" u="none">
                <a:solidFill>
                  <a:schemeClr val="tx1"/>
                </a:solidFill>
                <a:latin typeface="Courier New" panose="02070309020205020404" pitchFamily="49" charset="0"/>
              </a:rPr>
              <a:t>++	post increment	lvalue ++		rtl</a:t>
            </a:r>
          </a:p>
          <a:p>
            <a:pPr>
              <a:lnSpc>
                <a:spcPct val="100000"/>
              </a:lnSpc>
              <a:spcBef>
                <a:spcPct val="0"/>
              </a:spcBef>
              <a:buSzTx/>
              <a:buFontTx/>
              <a:buNone/>
            </a:pPr>
            <a:r>
              <a:rPr lang="en-US" altLang="en-US" sz="1000" b="1" u="none">
                <a:solidFill>
                  <a:schemeClr val="tx1"/>
                </a:solidFill>
                <a:latin typeface="Courier New" panose="02070309020205020404" pitchFamily="49" charset="0"/>
              </a:rPr>
              <a:t>++	pre increment	++ lvalue</a:t>
            </a:r>
          </a:p>
          <a:p>
            <a:pPr>
              <a:lnSpc>
                <a:spcPct val="100000"/>
              </a:lnSpc>
              <a:spcBef>
                <a:spcPct val="0"/>
              </a:spcBef>
              <a:buSzTx/>
              <a:buFontTx/>
              <a:buNone/>
            </a:pPr>
            <a:r>
              <a:rPr lang="en-US" altLang="en-US" sz="1000" b="1" u="none">
                <a:solidFill>
                  <a:schemeClr val="tx1"/>
                </a:solidFill>
                <a:latin typeface="Courier New" panose="02070309020205020404" pitchFamily="49" charset="0"/>
              </a:rPr>
              <a:t>--	post decrement	lvalue --</a:t>
            </a:r>
          </a:p>
          <a:p>
            <a:pPr>
              <a:lnSpc>
                <a:spcPct val="100000"/>
              </a:lnSpc>
              <a:spcBef>
                <a:spcPct val="0"/>
              </a:spcBef>
              <a:buSzTx/>
              <a:buFontTx/>
              <a:buNone/>
            </a:pPr>
            <a:r>
              <a:rPr lang="en-US" altLang="en-US" sz="1000" b="1" u="none">
                <a:solidFill>
                  <a:schemeClr val="tx1"/>
                </a:solidFill>
                <a:latin typeface="Courier New" panose="02070309020205020404" pitchFamily="49" charset="0"/>
              </a:rPr>
              <a:t>--	pre decrement	-- lvalue</a:t>
            </a:r>
          </a:p>
          <a:p>
            <a:pPr>
              <a:lnSpc>
                <a:spcPct val="100000"/>
              </a:lnSpc>
              <a:spcBef>
                <a:spcPct val="0"/>
              </a:spcBef>
              <a:buSzTx/>
              <a:buFontTx/>
              <a:buNone/>
            </a:pPr>
            <a:r>
              <a:rPr lang="en-US" altLang="en-US" sz="1000" b="1" u="none">
                <a:solidFill>
                  <a:schemeClr val="tx1"/>
                </a:solidFill>
                <a:latin typeface="Courier New" panose="02070309020205020404" pitchFamily="49" charset="0"/>
              </a:rPr>
              <a:t>~	complement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not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unary minus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unary plus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&amp;	address of		&amp; lvalue</a:t>
            </a:r>
          </a:p>
          <a:p>
            <a:pPr>
              <a:lnSpc>
                <a:spcPct val="100000"/>
              </a:lnSpc>
              <a:spcBef>
                <a:spcPct val="0"/>
              </a:spcBef>
              <a:buSzTx/>
              <a:buFontTx/>
              <a:buNone/>
            </a:pPr>
            <a:r>
              <a:rPr lang="en-US" altLang="en-US" sz="1000" b="1" u="none">
                <a:solidFill>
                  <a:schemeClr val="tx1"/>
                </a:solidFill>
                <a:latin typeface="Courier New" panose="02070309020205020404" pitchFamily="49" charset="0"/>
              </a:rPr>
              <a:t>*	dereference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new	create (allocate)	new type</a:t>
            </a:r>
          </a:p>
          <a:p>
            <a:pPr>
              <a:lnSpc>
                <a:spcPct val="100000"/>
              </a:lnSpc>
              <a:spcBef>
                <a:spcPct val="0"/>
              </a:spcBef>
              <a:buSzTx/>
              <a:buFontTx/>
              <a:buNone/>
            </a:pPr>
            <a:r>
              <a:rPr lang="en-US" altLang="en-US" sz="1000" b="1" u="none">
                <a:solidFill>
                  <a:schemeClr val="tx1"/>
                </a:solidFill>
                <a:latin typeface="Courier New" panose="02070309020205020404" pitchFamily="49" charset="0"/>
              </a:rPr>
              <a:t>new[ ]	create array	new type[ int expr ]</a:t>
            </a:r>
          </a:p>
          <a:p>
            <a:pPr>
              <a:lnSpc>
                <a:spcPct val="100000"/>
              </a:lnSpc>
              <a:spcBef>
                <a:spcPct val="0"/>
              </a:spcBef>
              <a:buSzTx/>
              <a:buFontTx/>
              <a:buNone/>
            </a:pPr>
            <a:r>
              <a:rPr lang="en-US" altLang="en-US" sz="1000" b="1" u="none">
                <a:solidFill>
                  <a:schemeClr val="tx1"/>
                </a:solidFill>
                <a:latin typeface="Courier New" panose="02070309020205020404" pitchFamily="49" charset="0"/>
              </a:rPr>
              <a:t>delete	destroy (de-allocate)	delete pointer</a:t>
            </a:r>
          </a:p>
          <a:p>
            <a:pPr>
              <a:lnSpc>
                <a:spcPct val="100000"/>
              </a:lnSpc>
              <a:spcBef>
                <a:spcPct val="0"/>
              </a:spcBef>
              <a:buSzTx/>
              <a:buFontTx/>
              <a:buNone/>
            </a:pPr>
            <a:r>
              <a:rPr lang="en-US" altLang="en-US" sz="1000" b="1" u="none">
                <a:solidFill>
                  <a:schemeClr val="tx1"/>
                </a:solidFill>
                <a:latin typeface="Courier New" panose="02070309020205020404" pitchFamily="49" charset="0"/>
              </a:rPr>
              <a:t>delete[ ]	destroy array	delete [ ] pointer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	cast (type conversion)	( type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member section	object.pointer-to-member</a:t>
            </a:r>
          </a:p>
          <a:p>
            <a:pPr>
              <a:lnSpc>
                <a:spcPct val="100000"/>
              </a:lnSpc>
              <a:spcBef>
                <a:spcPct val="0"/>
              </a:spcBef>
              <a:buSzTx/>
              <a:buFontTx/>
              <a:buNone/>
            </a:pPr>
            <a:r>
              <a:rPr lang="en-US" altLang="en-US" sz="1000" b="1" u="none">
                <a:solidFill>
                  <a:schemeClr val="tx1"/>
                </a:solidFill>
                <a:latin typeface="Courier New" panose="02070309020205020404" pitchFamily="49" charset="0"/>
              </a:rPr>
              <a:t>-&gt;*	member section	pointer-&gt;pointer-to-member</a:t>
            </a:r>
          </a:p>
          <a:p>
            <a:pPr>
              <a:lnSpc>
                <a:spcPct val="100000"/>
              </a:lnSpc>
              <a:spcBef>
                <a:spcPct val="0"/>
              </a:spcBef>
              <a:buSzTx/>
              <a:buFontTx/>
              <a:buNone/>
            </a:pPr>
            <a:br>
              <a:rPr lang="en-US" altLang="en-US" sz="1000" b="1" u="none">
                <a:solidFill>
                  <a:schemeClr val="tx1"/>
                </a:solidFill>
                <a:latin typeface="Courier New" panose="02070309020205020404" pitchFamily="49" charset="0"/>
              </a:rPr>
            </a:b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r>
              <a:rPr lang="en-US" altLang="en-US" sz="1000" b="1" u="none">
                <a:solidFill>
                  <a:schemeClr val="tx1"/>
                </a:solidFill>
                <a:latin typeface="Courier New" panose="02070309020205020404" pitchFamily="49" charset="0"/>
              </a:rPr>
              <a:t>*	multiply		expr * expr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divide		expr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modulo (remainder)	expr % expr</a:t>
            </a:r>
          </a:p>
          <a:p>
            <a:pPr>
              <a:lnSpc>
                <a:spcPct val="100000"/>
              </a:lnSpc>
              <a:spcBef>
                <a:spcPct val="0"/>
              </a:spcBef>
              <a:buSzTx/>
              <a:buFontTx/>
              <a:buNone/>
            </a:pPr>
            <a:br>
              <a:rPr lang="en-US" altLang="en-US" sz="1000" b="1" u="none">
                <a:solidFill>
                  <a:schemeClr val="tx1"/>
                </a:solidFill>
                <a:latin typeface="Courier New" panose="02070309020205020404" pitchFamily="49" charset="0"/>
              </a:rPr>
            </a:b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r>
              <a:rPr lang="en-US" altLang="en-US" sz="1000" b="1" u="none">
                <a:solidFill>
                  <a:schemeClr val="tx1"/>
                </a:solidFill>
                <a:latin typeface="Courier New" panose="02070309020205020404" pitchFamily="49" charset="0"/>
              </a:rPr>
              <a:t>+	add 		expr + expr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subtract		expr - expr</a:t>
            </a:r>
          </a:p>
        </p:txBody>
      </p:sp>
      <p:sp>
        <p:nvSpPr>
          <p:cNvPr id="15366" name="Line 6">
            <a:extLst>
              <a:ext uri="{FF2B5EF4-FFF2-40B4-BE49-F238E27FC236}">
                <a16:creationId xmlns:a16="http://schemas.microsoft.com/office/drawing/2014/main" id="{3FB03856-EB66-415D-A229-962D081F06BA}"/>
              </a:ext>
            </a:extLst>
          </p:cNvPr>
          <p:cNvSpPr>
            <a:spLocks noChangeShapeType="1"/>
          </p:cNvSpPr>
          <p:nvPr/>
        </p:nvSpPr>
        <p:spPr bwMode="auto">
          <a:xfrm>
            <a:off x="995363" y="2235200"/>
            <a:ext cx="5599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Line 7">
            <a:extLst>
              <a:ext uri="{FF2B5EF4-FFF2-40B4-BE49-F238E27FC236}">
                <a16:creationId xmlns:a16="http://schemas.microsoft.com/office/drawing/2014/main" id="{E87DEB30-B369-43B3-8ADA-FA5F833162BD}"/>
              </a:ext>
            </a:extLst>
          </p:cNvPr>
          <p:cNvSpPr>
            <a:spLocks noChangeShapeType="1"/>
          </p:cNvSpPr>
          <p:nvPr/>
        </p:nvSpPr>
        <p:spPr bwMode="auto">
          <a:xfrm>
            <a:off x="1033463" y="3630613"/>
            <a:ext cx="5600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Line 8">
            <a:extLst>
              <a:ext uri="{FF2B5EF4-FFF2-40B4-BE49-F238E27FC236}">
                <a16:creationId xmlns:a16="http://schemas.microsoft.com/office/drawing/2014/main" id="{29B7E369-6191-4F98-BCE1-66D709D7CF72}"/>
              </a:ext>
            </a:extLst>
          </p:cNvPr>
          <p:cNvSpPr>
            <a:spLocks noChangeShapeType="1"/>
          </p:cNvSpPr>
          <p:nvPr/>
        </p:nvSpPr>
        <p:spPr bwMode="auto">
          <a:xfrm>
            <a:off x="1071563" y="6542088"/>
            <a:ext cx="5600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9" name="Line 9">
            <a:extLst>
              <a:ext uri="{FF2B5EF4-FFF2-40B4-BE49-F238E27FC236}">
                <a16:creationId xmlns:a16="http://schemas.microsoft.com/office/drawing/2014/main" id="{524B5A30-19C6-4ADB-B3E2-5B78F5E57C15}"/>
              </a:ext>
            </a:extLst>
          </p:cNvPr>
          <p:cNvSpPr>
            <a:spLocks noChangeShapeType="1"/>
          </p:cNvSpPr>
          <p:nvPr/>
        </p:nvSpPr>
        <p:spPr bwMode="auto">
          <a:xfrm>
            <a:off x="1033463" y="7289800"/>
            <a:ext cx="5600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5B27EF9-E779-4E2F-B3C8-C61190289902}"/>
              </a:ext>
            </a:extLst>
          </p:cNvPr>
          <p:cNvSpPr>
            <a:spLocks noGrp="1" noChangeArrowheads="1"/>
          </p:cNvSpPr>
          <p:nvPr>
            <p:ph type="title"/>
          </p:nvPr>
        </p:nvSpPr>
        <p:spPr>
          <a:xfrm>
            <a:off x="1014413" y="279400"/>
            <a:ext cx="5561012" cy="509588"/>
          </a:xfrm>
          <a:ln cap="flat"/>
        </p:spPr>
        <p:txBody>
          <a:bodyPr/>
          <a:lstStyle/>
          <a:p>
            <a:r>
              <a:rPr lang="en-US" altLang="en-US"/>
              <a:t>C/C++ Operators       </a:t>
            </a:r>
            <a:r>
              <a:rPr lang="en-US" altLang="en-US">
                <a:hlinkClick r:id="rId2" action="ppaction://hlinksldjump"/>
              </a:rPr>
              <a:t>Contents</a:t>
            </a:r>
            <a:endParaRPr lang="en-US" altLang="en-US"/>
          </a:p>
        </p:txBody>
      </p:sp>
      <p:sp>
        <p:nvSpPr>
          <p:cNvPr id="16387" name="Rectangle 3">
            <a:extLst>
              <a:ext uri="{FF2B5EF4-FFF2-40B4-BE49-F238E27FC236}">
                <a16:creationId xmlns:a16="http://schemas.microsoft.com/office/drawing/2014/main" id="{4FF7C58C-DF08-4240-A0BE-228DB5C948FC}"/>
              </a:ext>
            </a:extLst>
          </p:cNvPr>
          <p:cNvSpPr>
            <a:spLocks noGrp="1" noChangeArrowheads="1"/>
          </p:cNvSpPr>
          <p:nvPr>
            <p:ph type="body" idx="1"/>
          </p:nvPr>
        </p:nvSpPr>
        <p:spPr/>
        <p:txBody>
          <a:bodyPr/>
          <a:lstStyle/>
          <a:p>
            <a:endParaRPr lang="en-US" altLang="en-US"/>
          </a:p>
        </p:txBody>
      </p:sp>
      <p:sp>
        <p:nvSpPr>
          <p:cNvPr id="16388" name="Rectangle 4">
            <a:extLst>
              <a:ext uri="{FF2B5EF4-FFF2-40B4-BE49-F238E27FC236}">
                <a16:creationId xmlns:a16="http://schemas.microsoft.com/office/drawing/2014/main" id="{B5DC2D6A-B158-4BED-92A4-D5A2C024C033}"/>
              </a:ext>
            </a:extLst>
          </p:cNvPr>
          <p:cNvSpPr>
            <a:spLocks noChangeArrowheads="1"/>
          </p:cNvSpPr>
          <p:nvPr/>
        </p:nvSpPr>
        <p:spPr bwMode="auto">
          <a:xfrm>
            <a:off x="935038" y="1076325"/>
            <a:ext cx="5759450" cy="7683500"/>
          </a:xfrm>
          <a:prstGeom prst="rect">
            <a:avLst/>
          </a:prstGeom>
          <a:solidFill>
            <a:srgbClr val="FFFFCC"/>
          </a:solidFill>
          <a:ln w="12700">
            <a:solidFill>
              <a:schemeClr val="tx1"/>
            </a:solidFill>
            <a:miter lim="800000"/>
            <a:headEnd/>
            <a:tailEnd/>
          </a:ln>
          <a:effectLst>
            <a:outerShdw dist="107763" dir="2700000" algn="ctr" rotWithShape="0">
              <a:schemeClr val="bg2"/>
            </a:outerShdw>
          </a:effec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6389" name="Rectangle 5">
            <a:extLst>
              <a:ext uri="{FF2B5EF4-FFF2-40B4-BE49-F238E27FC236}">
                <a16:creationId xmlns:a16="http://schemas.microsoft.com/office/drawing/2014/main" id="{B523A0D1-A2E7-4B25-BD28-9833E139F51E}"/>
              </a:ext>
            </a:extLst>
          </p:cNvPr>
          <p:cNvSpPr>
            <a:spLocks noChangeArrowheads="1"/>
          </p:cNvSpPr>
          <p:nvPr/>
        </p:nvSpPr>
        <p:spPr bwMode="auto">
          <a:xfrm>
            <a:off x="1320800" y="1217613"/>
            <a:ext cx="5173663" cy="725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b="1" u="none">
                <a:solidFill>
                  <a:schemeClr val="tx1"/>
                </a:solidFill>
                <a:latin typeface="Courier New" panose="02070309020205020404" pitchFamily="49" charset="0"/>
              </a:rPr>
              <a:t>&lt;&lt;	shift left		expr &lt;&lt; expr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&gt;&gt;	shift right		expr &gt;&gt; expr</a:t>
            </a: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r>
              <a:rPr lang="en-US" altLang="en-US" sz="1000" b="1" u="none">
                <a:solidFill>
                  <a:schemeClr val="tx1"/>
                </a:solidFill>
                <a:latin typeface="Courier New" panose="02070309020205020404" pitchFamily="49" charset="0"/>
              </a:rPr>
              <a:t>&lt;	less than		expr &lt; expr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&lt;=   	less than or equal to	expr &lt;=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&gt;	greater than	expr &gt;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&gt;=       greater than or equal to	expr &gt;= expr</a:t>
            </a:r>
          </a:p>
          <a:p>
            <a:pPr>
              <a:lnSpc>
                <a:spcPct val="100000"/>
              </a:lnSpc>
              <a:spcBef>
                <a:spcPct val="0"/>
              </a:spcBef>
              <a:buSzTx/>
              <a:buFontTx/>
              <a:buNone/>
            </a:pPr>
            <a:br>
              <a:rPr lang="en-US" altLang="en-US" sz="1000" b="1" u="none">
                <a:solidFill>
                  <a:schemeClr val="tx1"/>
                </a:solidFill>
                <a:latin typeface="Courier New" panose="02070309020205020404" pitchFamily="49" charset="0"/>
              </a:rPr>
            </a:b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equality test	expr == expr		ltr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non equality test	expr != expr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&amp;	bitwise AND		expr &amp; expr		ltr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bitwise exclusive OR	expr ^ expr		ltr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bitwise inclusive OR	expr | expr		ltr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&amp;&amp;	logical AND		expr &amp;&amp; expr		ltr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logical inclusive OR	expr || expr		ltr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    	conditional expression	expr ? expr : expr	rtl</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assignment		lvalue = expr	rtl</a:t>
            </a:r>
          </a:p>
          <a:p>
            <a:pPr>
              <a:lnSpc>
                <a:spcPct val="100000"/>
              </a:lnSpc>
              <a:spcBef>
                <a:spcPct val="0"/>
              </a:spcBef>
              <a:buSzTx/>
              <a:buFontTx/>
              <a:buNone/>
            </a:pPr>
            <a:r>
              <a:rPr lang="en-US" altLang="en-US" sz="1000" b="1" u="none">
                <a:solidFill>
                  <a:schemeClr val="tx1"/>
                </a:solidFill>
                <a:latin typeface="Courier New" panose="02070309020205020404" pitchFamily="49" charset="0"/>
              </a:rPr>
              <a:t>*=	multiply and assign	lvalue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divide and assign	lvalue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modulo and assign	lvalue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add and assign	lvalue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subtract and assign	lvalue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&lt;&lt;=	shift left and assign	lvalue &lt;&lt;=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&gt;&gt;=	shift right and assign	lvalue &gt;&gt;=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&amp;=	AND and assign	lvalue &amp;=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OR and assign	lvalue |= expr</a:t>
            </a:r>
          </a:p>
          <a:p>
            <a:pPr>
              <a:lnSpc>
                <a:spcPct val="100000"/>
              </a:lnSpc>
              <a:spcBef>
                <a:spcPct val="0"/>
              </a:spcBef>
              <a:buSzTx/>
              <a:buFontTx/>
              <a:buNone/>
            </a:pPr>
            <a:r>
              <a:rPr lang="en-US" altLang="en-US" sz="1000" b="1" u="none">
                <a:solidFill>
                  <a:schemeClr val="tx1"/>
                </a:solidFill>
                <a:latin typeface="Courier New" panose="02070309020205020404" pitchFamily="49" charset="0"/>
              </a:rPr>
              <a:t>^=	exclusive or and assign	lvalue ^= expr</a:t>
            </a:r>
          </a:p>
          <a:p>
            <a:pPr>
              <a:lnSpc>
                <a:spcPct val="100000"/>
              </a:lnSpc>
              <a:spcBef>
                <a:spcPct val="0"/>
              </a:spcBef>
              <a:buSzTx/>
              <a:buFontTx/>
              <a:buNone/>
            </a:pPr>
            <a:endParaRPr lang="en-US" altLang="en-US" sz="1000" b="1" u="none">
              <a:solidFill>
                <a:schemeClr val="tx1"/>
              </a:solidFill>
              <a:latin typeface="Courier New" panose="02070309020205020404" pitchFamily="49" charset="0"/>
            </a:endParaRPr>
          </a:p>
          <a:p>
            <a:pPr>
              <a:lnSpc>
                <a:spcPct val="100000"/>
              </a:lnSpc>
              <a:spcBef>
                <a:spcPct val="0"/>
              </a:spcBef>
              <a:buSzTx/>
              <a:buFontTx/>
              <a:buNone/>
            </a:pPr>
            <a:br>
              <a:rPr lang="en-US" altLang="en-US" sz="1000" b="1" u="none">
                <a:solidFill>
                  <a:schemeClr val="tx1"/>
                </a:solidFill>
                <a:latin typeface="Courier New" panose="02070309020205020404" pitchFamily="49" charset="0"/>
              </a:rPr>
            </a:br>
            <a:r>
              <a:rPr lang="en-US" altLang="en-US" sz="1000" b="1" u="none">
                <a:solidFill>
                  <a:schemeClr val="tx1"/>
                </a:solidFill>
                <a:latin typeface="Courier New" panose="02070309020205020404" pitchFamily="49" charset="0"/>
              </a:rPr>
              <a:t>,	comma (sequencing)	expr, expr		ltr</a:t>
            </a:r>
          </a:p>
          <a:p>
            <a:pPr latinLnBrk="1">
              <a:lnSpc>
                <a:spcPct val="100000"/>
              </a:lnSpc>
              <a:spcBef>
                <a:spcPct val="0"/>
              </a:spcBef>
              <a:buSzTx/>
              <a:buFontTx/>
              <a:buNone/>
            </a:pPr>
            <a:endParaRPr lang="en-US" altLang="en-US" sz="1000" b="1" u="none">
              <a:solidFill>
                <a:schemeClr val="tx1"/>
              </a:solidFill>
              <a:latin typeface="Courier New" panose="02070309020205020404" pitchFamily="49" charset="0"/>
            </a:endParaRPr>
          </a:p>
        </p:txBody>
      </p:sp>
      <p:sp>
        <p:nvSpPr>
          <p:cNvPr id="16390" name="Line 6">
            <a:extLst>
              <a:ext uri="{FF2B5EF4-FFF2-40B4-BE49-F238E27FC236}">
                <a16:creationId xmlns:a16="http://schemas.microsoft.com/office/drawing/2014/main" id="{77002A86-EB38-4236-B241-72CD5078E569}"/>
              </a:ext>
            </a:extLst>
          </p:cNvPr>
          <p:cNvSpPr>
            <a:spLocks noChangeShapeType="1"/>
          </p:cNvSpPr>
          <p:nvPr/>
        </p:nvSpPr>
        <p:spPr bwMode="auto">
          <a:xfrm>
            <a:off x="995363" y="1690688"/>
            <a:ext cx="5599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Line 7">
            <a:extLst>
              <a:ext uri="{FF2B5EF4-FFF2-40B4-BE49-F238E27FC236}">
                <a16:creationId xmlns:a16="http://schemas.microsoft.com/office/drawing/2014/main" id="{4A782B58-94D8-4C24-AF5E-1A60D3ACFC60}"/>
              </a:ext>
            </a:extLst>
          </p:cNvPr>
          <p:cNvSpPr>
            <a:spLocks noChangeShapeType="1"/>
          </p:cNvSpPr>
          <p:nvPr/>
        </p:nvSpPr>
        <p:spPr bwMode="auto">
          <a:xfrm>
            <a:off x="1020763" y="2670175"/>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Line 8">
            <a:extLst>
              <a:ext uri="{FF2B5EF4-FFF2-40B4-BE49-F238E27FC236}">
                <a16:creationId xmlns:a16="http://schemas.microsoft.com/office/drawing/2014/main" id="{968BDE7E-9177-4247-90FB-8C03D56CE801}"/>
              </a:ext>
            </a:extLst>
          </p:cNvPr>
          <p:cNvSpPr>
            <a:spLocks noChangeShapeType="1"/>
          </p:cNvSpPr>
          <p:nvPr/>
        </p:nvSpPr>
        <p:spPr bwMode="auto">
          <a:xfrm>
            <a:off x="1020763" y="325278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Line 9">
            <a:extLst>
              <a:ext uri="{FF2B5EF4-FFF2-40B4-BE49-F238E27FC236}">
                <a16:creationId xmlns:a16="http://schemas.microsoft.com/office/drawing/2014/main" id="{BC5EA88D-0DB7-474B-9535-AC6AC5871429}"/>
              </a:ext>
            </a:extLst>
          </p:cNvPr>
          <p:cNvSpPr>
            <a:spLocks noChangeShapeType="1"/>
          </p:cNvSpPr>
          <p:nvPr/>
        </p:nvSpPr>
        <p:spPr bwMode="auto">
          <a:xfrm>
            <a:off x="1020763" y="372903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10">
            <a:extLst>
              <a:ext uri="{FF2B5EF4-FFF2-40B4-BE49-F238E27FC236}">
                <a16:creationId xmlns:a16="http://schemas.microsoft.com/office/drawing/2014/main" id="{1D5619F8-914B-4CCB-B286-8EB58BB93C9B}"/>
              </a:ext>
            </a:extLst>
          </p:cNvPr>
          <p:cNvSpPr>
            <a:spLocks noChangeShapeType="1"/>
          </p:cNvSpPr>
          <p:nvPr/>
        </p:nvSpPr>
        <p:spPr bwMode="auto">
          <a:xfrm>
            <a:off x="1020763" y="419893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Line 11">
            <a:extLst>
              <a:ext uri="{FF2B5EF4-FFF2-40B4-BE49-F238E27FC236}">
                <a16:creationId xmlns:a16="http://schemas.microsoft.com/office/drawing/2014/main" id="{D0CF565E-CDDF-4ACF-B597-B05073D8896D}"/>
              </a:ext>
            </a:extLst>
          </p:cNvPr>
          <p:cNvSpPr>
            <a:spLocks noChangeShapeType="1"/>
          </p:cNvSpPr>
          <p:nvPr/>
        </p:nvSpPr>
        <p:spPr bwMode="auto">
          <a:xfrm>
            <a:off x="1020763" y="463073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Line 12">
            <a:extLst>
              <a:ext uri="{FF2B5EF4-FFF2-40B4-BE49-F238E27FC236}">
                <a16:creationId xmlns:a16="http://schemas.microsoft.com/office/drawing/2014/main" id="{A808ED1F-E04B-406E-95C5-70DC833F7D79}"/>
              </a:ext>
            </a:extLst>
          </p:cNvPr>
          <p:cNvSpPr>
            <a:spLocks noChangeShapeType="1"/>
          </p:cNvSpPr>
          <p:nvPr/>
        </p:nvSpPr>
        <p:spPr bwMode="auto">
          <a:xfrm>
            <a:off x="1020763" y="5095875"/>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Line 13">
            <a:extLst>
              <a:ext uri="{FF2B5EF4-FFF2-40B4-BE49-F238E27FC236}">
                <a16:creationId xmlns:a16="http://schemas.microsoft.com/office/drawing/2014/main" id="{5561BEA4-3BF4-4719-9981-E62BA183DE09}"/>
              </a:ext>
            </a:extLst>
          </p:cNvPr>
          <p:cNvSpPr>
            <a:spLocks noChangeShapeType="1"/>
          </p:cNvSpPr>
          <p:nvPr/>
        </p:nvSpPr>
        <p:spPr bwMode="auto">
          <a:xfrm>
            <a:off x="1020763" y="558958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4">
            <a:extLst>
              <a:ext uri="{FF2B5EF4-FFF2-40B4-BE49-F238E27FC236}">
                <a16:creationId xmlns:a16="http://schemas.microsoft.com/office/drawing/2014/main" id="{7E40DF56-FA5D-4E57-AB25-30DBEE66DBD1}"/>
              </a:ext>
            </a:extLst>
          </p:cNvPr>
          <p:cNvSpPr>
            <a:spLocks noChangeShapeType="1"/>
          </p:cNvSpPr>
          <p:nvPr/>
        </p:nvSpPr>
        <p:spPr bwMode="auto">
          <a:xfrm>
            <a:off x="1020763" y="605948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Line 15">
            <a:extLst>
              <a:ext uri="{FF2B5EF4-FFF2-40B4-BE49-F238E27FC236}">
                <a16:creationId xmlns:a16="http://schemas.microsoft.com/office/drawing/2014/main" id="{7335DCB2-9F66-49EC-A3D1-D8DED990BB82}"/>
              </a:ext>
            </a:extLst>
          </p:cNvPr>
          <p:cNvSpPr>
            <a:spLocks noChangeShapeType="1"/>
          </p:cNvSpPr>
          <p:nvPr/>
        </p:nvSpPr>
        <p:spPr bwMode="auto">
          <a:xfrm>
            <a:off x="1020763" y="8008938"/>
            <a:ext cx="5548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14CB0A8-1329-4D38-A328-C59223022AD5}"/>
              </a:ext>
            </a:extLst>
          </p:cNvPr>
          <p:cNvSpPr>
            <a:spLocks noGrp="1" noChangeArrowheads="1"/>
          </p:cNvSpPr>
          <p:nvPr>
            <p:ph type="title"/>
          </p:nvPr>
        </p:nvSpPr>
        <p:spPr>
          <a:ln cap="flat"/>
        </p:spPr>
        <p:txBody>
          <a:bodyPr/>
          <a:lstStyle/>
          <a:p>
            <a:r>
              <a:rPr lang="en-US" altLang="en-US" sz="2100"/>
              <a:t>The ANSI Standard C Library    </a:t>
            </a:r>
            <a:r>
              <a:rPr lang="en-US" altLang="en-US" sz="2100">
                <a:hlinkClick r:id="rId2" action="ppaction://hlinksldjump"/>
              </a:rPr>
              <a:t>Contents</a:t>
            </a:r>
            <a:endParaRPr lang="en-US" altLang="en-US" sz="2100"/>
          </a:p>
        </p:txBody>
      </p:sp>
      <p:sp>
        <p:nvSpPr>
          <p:cNvPr id="17411" name="Rectangle 3">
            <a:extLst>
              <a:ext uri="{FF2B5EF4-FFF2-40B4-BE49-F238E27FC236}">
                <a16:creationId xmlns:a16="http://schemas.microsoft.com/office/drawing/2014/main" id="{E4A618B2-037F-4C8D-BE9E-A3D4846DC234}"/>
              </a:ext>
            </a:extLst>
          </p:cNvPr>
          <p:cNvSpPr>
            <a:spLocks noGrp="1" noChangeArrowheads="1"/>
          </p:cNvSpPr>
          <p:nvPr>
            <p:ph type="body" idx="1"/>
          </p:nvPr>
        </p:nvSpPr>
        <p:spPr>
          <a:noFill/>
        </p:spPr>
        <p:txBody>
          <a:bodyPr/>
          <a:lstStyle/>
          <a:p>
            <a:r>
              <a:rPr lang="en-US" altLang="en-US"/>
              <a:t>The C language provides:</a:t>
            </a:r>
            <a:br>
              <a:rPr lang="en-US" altLang="en-US"/>
            </a:br>
            <a:endParaRPr lang="en-US" altLang="en-US"/>
          </a:p>
          <a:p>
            <a:pPr lvl="1"/>
            <a:r>
              <a:rPr lang="en-US" altLang="en-US"/>
              <a:t>no operations to deal directly with composite objects such as character strings, lists, or arrays other than bit-for-bit assignment of structures</a:t>
            </a:r>
            <a:br>
              <a:rPr lang="en-US" altLang="en-US"/>
            </a:br>
            <a:endParaRPr lang="en-US" altLang="en-US"/>
          </a:p>
          <a:p>
            <a:pPr lvl="1"/>
            <a:r>
              <a:rPr lang="en-US" altLang="en-US"/>
              <a:t>no storage other than static and local variables</a:t>
            </a:r>
            <a:br>
              <a:rPr lang="en-US" altLang="en-US"/>
            </a:br>
            <a:endParaRPr lang="en-US" altLang="en-US"/>
          </a:p>
          <a:p>
            <a:pPr lvl="1"/>
            <a:r>
              <a:rPr lang="en-US" altLang="en-US"/>
              <a:t>no input and output to devices or files</a:t>
            </a:r>
            <a:br>
              <a:rPr lang="en-US" altLang="en-US"/>
            </a:br>
            <a:endParaRPr lang="en-US" altLang="en-US"/>
          </a:p>
          <a:p>
            <a:r>
              <a:rPr lang="en-US" altLang="en-US"/>
              <a:t>These capabilities and more are provided by the ANSI C library:</a:t>
            </a:r>
            <a:br>
              <a:rPr lang="en-US" altLang="en-US"/>
            </a:br>
            <a:endParaRPr lang="en-US" altLang="en-US"/>
          </a:p>
          <a:p>
            <a:pPr lvl="1"/>
            <a:r>
              <a:rPr lang="en-US" altLang="en-US"/>
              <a:t>cstdio provides input and output functionality</a:t>
            </a:r>
            <a:br>
              <a:rPr lang="en-US" altLang="en-US"/>
            </a:br>
            <a:endParaRPr lang="en-US" altLang="en-US"/>
          </a:p>
          <a:p>
            <a:pPr lvl="1"/>
            <a:r>
              <a:rPr lang="en-US" altLang="en-US"/>
              <a:t>cstdlib provides dynamic memory allocation</a:t>
            </a:r>
            <a:br>
              <a:rPr lang="en-US" altLang="en-US"/>
            </a:br>
            <a:endParaRPr lang="en-US" altLang="en-US"/>
          </a:p>
          <a:p>
            <a:pPr lvl="1"/>
            <a:r>
              <a:rPr lang="en-US" altLang="en-US"/>
              <a:t>cstring has facilities for managing null terminated strings of characters</a:t>
            </a:r>
            <a:br>
              <a:rPr lang="en-US" altLang="en-US"/>
            </a:br>
            <a:endParaRPr lang="en-US" altLang="en-US"/>
          </a:p>
          <a:p>
            <a:pPr lvl="1"/>
            <a:r>
              <a:rPr lang="en-US" altLang="en-US"/>
              <a:t>cctype provides support for testing a character’s inclusion in classes, e.g., alphanumeric, whitespace, control, ...</a:t>
            </a:r>
            <a:br>
              <a:rPr lang="en-US" altLang="en-US"/>
            </a:br>
            <a:endParaRPr lang="en-US" altLang="en-US"/>
          </a:p>
          <a:p>
            <a:pPr lvl="1"/>
            <a:r>
              <a:rPr lang="en-US" altLang="en-US"/>
              <a:t>cmath provides many of the elementary transcendental functions</a:t>
            </a:r>
            <a:br>
              <a:rPr lang="en-US" altLang="en-US"/>
            </a:br>
            <a:endParaRPr lang="en-US" altLang="en-US"/>
          </a:p>
          <a:p>
            <a:pPr lvl="1"/>
            <a:r>
              <a:rPr lang="en-US" altLang="en-US"/>
              <a:t>cfloat helps in dealing with underflow, overflow and loss of precision in floating point operations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30EF72B-C574-40DB-9969-D0BEA74BFD18}"/>
              </a:ext>
            </a:extLst>
          </p:cNvPr>
          <p:cNvSpPr>
            <a:spLocks noGrp="1" noChangeArrowheads="1"/>
          </p:cNvSpPr>
          <p:nvPr>
            <p:ph type="title"/>
          </p:nvPr>
        </p:nvSpPr>
        <p:spPr/>
        <p:txBody>
          <a:bodyPr/>
          <a:lstStyle/>
          <a:p>
            <a:r>
              <a:rPr lang="en-US" altLang="en-US" sz="2100"/>
              <a:t>ANSI Standard C Library       </a:t>
            </a:r>
            <a:r>
              <a:rPr lang="en-US" altLang="en-US" sz="2100">
                <a:hlinkClick r:id="rId2" action="ppaction://hlinksldjump"/>
              </a:rPr>
              <a:t>Contents</a:t>
            </a:r>
            <a:endParaRPr lang="en-US" altLang="en-US" sz="2100"/>
          </a:p>
        </p:txBody>
      </p:sp>
      <p:sp>
        <p:nvSpPr>
          <p:cNvPr id="18435" name="Rectangle 3">
            <a:extLst>
              <a:ext uri="{FF2B5EF4-FFF2-40B4-BE49-F238E27FC236}">
                <a16:creationId xmlns:a16="http://schemas.microsoft.com/office/drawing/2014/main" id="{FFC2B71F-FB37-4639-B370-6A53B892F278}"/>
              </a:ext>
            </a:extLst>
          </p:cNvPr>
          <p:cNvSpPr>
            <a:spLocks noGrp="1" noChangeArrowheads="1"/>
          </p:cNvSpPr>
          <p:nvPr>
            <p:ph type="body" idx="1"/>
          </p:nvPr>
        </p:nvSpPr>
        <p:spPr/>
        <p:txBody>
          <a:bodyPr/>
          <a:lstStyle/>
          <a:p>
            <a:r>
              <a:rPr lang="en-US" altLang="en-US"/>
              <a:t>Additional C library capabilities are:</a:t>
            </a:r>
          </a:p>
          <a:p>
            <a:pPr lvl="1"/>
            <a:r>
              <a:rPr lang="en-US" altLang="en-US"/>
              <a:t>ctime	// C-style date and time</a:t>
            </a:r>
          </a:p>
          <a:p>
            <a:pPr lvl="1"/>
            <a:r>
              <a:rPr lang="en-US" altLang="en-US"/>
              <a:t>cassert	// macros supporting use of assertions</a:t>
            </a:r>
          </a:p>
          <a:p>
            <a:pPr lvl="1"/>
            <a:r>
              <a:rPr lang="en-US" altLang="en-US"/>
              <a:t>cerrno	// C-style error handling</a:t>
            </a:r>
          </a:p>
          <a:p>
            <a:pPr lvl="1"/>
            <a:r>
              <a:rPr lang="en-US" altLang="en-US"/>
              <a:t>cctype	// character classification</a:t>
            </a:r>
          </a:p>
          <a:p>
            <a:pPr lvl="1"/>
            <a:r>
              <a:rPr lang="en-US" altLang="en-US"/>
              <a:t>cwtype	// classifying wide characters</a:t>
            </a:r>
          </a:p>
          <a:p>
            <a:pPr lvl="1"/>
            <a:r>
              <a:rPr lang="en-US" altLang="en-US"/>
              <a:t>cstring	// management of C-style strings</a:t>
            </a:r>
          </a:p>
          <a:p>
            <a:pPr lvl="1"/>
            <a:r>
              <a:rPr lang="en-US" altLang="en-US"/>
              <a:t>cwchar	// supports wide C-style strings</a:t>
            </a:r>
          </a:p>
          <a:p>
            <a:pPr lvl="1"/>
            <a:r>
              <a:rPr lang="en-US" altLang="en-US"/>
              <a:t>climits	// numeric scalar limit macros</a:t>
            </a:r>
          </a:p>
          <a:p>
            <a:pPr lvl="1"/>
            <a:r>
              <a:rPr lang="en-US" altLang="en-US"/>
              <a:t>cstddef	// C-language support</a:t>
            </a:r>
          </a:p>
          <a:p>
            <a:pPr lvl="1"/>
            <a:r>
              <a:rPr lang="en-US" altLang="en-US"/>
              <a:t>cstdarg	// supports variable length argument lists</a:t>
            </a:r>
          </a:p>
          <a:p>
            <a:pPr lvl="1"/>
            <a:r>
              <a:rPr lang="en-US" altLang="en-US"/>
              <a:t>csignal	// C-style signal handling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6D7381A-1EBA-4C39-BE4C-C06BAFDCF499}"/>
              </a:ext>
            </a:extLst>
          </p:cNvPr>
          <p:cNvSpPr>
            <a:spLocks noGrp="1" noChangeArrowheads="1"/>
          </p:cNvSpPr>
          <p:nvPr>
            <p:ph type="title"/>
          </p:nvPr>
        </p:nvSpPr>
        <p:spPr>
          <a:ln cap="flat"/>
        </p:spPr>
        <p:txBody>
          <a:bodyPr/>
          <a:lstStyle/>
          <a:p>
            <a:r>
              <a:rPr lang="en-US" altLang="en-US"/>
              <a:t>ANSI C++ Library       </a:t>
            </a:r>
            <a:r>
              <a:rPr lang="en-US" altLang="en-US">
                <a:hlinkClick r:id="rId2" action="ppaction://hlinksldjump"/>
              </a:rPr>
              <a:t>Contents</a:t>
            </a:r>
            <a:endParaRPr lang="en-US" altLang="en-US"/>
          </a:p>
        </p:txBody>
      </p:sp>
      <p:sp>
        <p:nvSpPr>
          <p:cNvPr id="19459" name="Rectangle 3">
            <a:extLst>
              <a:ext uri="{FF2B5EF4-FFF2-40B4-BE49-F238E27FC236}">
                <a16:creationId xmlns:a16="http://schemas.microsoft.com/office/drawing/2014/main" id="{96AD9FE1-053E-4BDF-93BC-98BC9873DD57}"/>
              </a:ext>
            </a:extLst>
          </p:cNvPr>
          <p:cNvSpPr>
            <a:spLocks noGrp="1" noChangeArrowheads="1"/>
          </p:cNvSpPr>
          <p:nvPr>
            <p:ph type="body" idx="1"/>
          </p:nvPr>
        </p:nvSpPr>
        <p:spPr>
          <a:noFill/>
        </p:spPr>
        <p:txBody>
          <a:bodyPr/>
          <a:lstStyle/>
          <a:p>
            <a:r>
              <a:rPr lang="en-US" altLang="en-US"/>
              <a:t>A standard for the C++ language has been approved by the ANSI X3J16 committee and ISO committee WG21.  A draft standard was released for public review in February, 1994, and approved November, 1997.  The official standard was approved in 1998.</a:t>
            </a:r>
            <a:br>
              <a:rPr lang="en-US" altLang="en-US"/>
            </a:br>
            <a:endParaRPr lang="en-US" altLang="en-US"/>
          </a:p>
          <a:p>
            <a:r>
              <a:rPr lang="en-US" altLang="en-US"/>
              <a:t>The standard defines a library which includes modu-les:</a:t>
            </a:r>
          </a:p>
          <a:p>
            <a:pPr lvl="1"/>
            <a:r>
              <a:rPr lang="en-US" altLang="en-US"/>
              <a:t>exception	//  defines exception, bad_exception</a:t>
            </a:r>
            <a:br>
              <a:rPr lang="en-US" altLang="en-US"/>
            </a:br>
            <a:r>
              <a:rPr lang="en-US" altLang="en-US"/>
              <a:t>stdexcept 	//  defines all other exception types</a:t>
            </a:r>
            <a:br>
              <a:rPr lang="en-US" altLang="en-US"/>
            </a:br>
            <a:r>
              <a:rPr lang="en-US" altLang="en-US"/>
              <a:t>new 	//  defines bad_alloc</a:t>
            </a:r>
            <a:br>
              <a:rPr lang="en-US" altLang="en-US"/>
            </a:br>
            <a:r>
              <a:rPr lang="en-US" altLang="en-US"/>
              <a:t>typeinfo 	// defines bad_cast, bad_typeid</a:t>
            </a:r>
            <a:br>
              <a:rPr lang="en-US" altLang="en-US"/>
            </a:br>
            <a:r>
              <a:rPr lang="en-US" altLang="en-US"/>
              <a:t>ios 	// defines ios_base::failure</a:t>
            </a:r>
          </a:p>
          <a:p>
            <a:pPr lvl="1"/>
            <a:r>
              <a:rPr lang="en-US" altLang="en-US"/>
              <a:t>new	// augmenting operators new and delete</a:t>
            </a:r>
          </a:p>
          <a:p>
            <a:pPr lvl="1"/>
            <a:r>
              <a:rPr lang="en-US" altLang="en-US"/>
              <a:t>typeinfo	// run-time type identification</a:t>
            </a:r>
          </a:p>
          <a:p>
            <a:pPr lvl="1"/>
            <a:r>
              <a:rPr lang="en-US" altLang="en-US"/>
              <a:t>iostream	// io streams, standard stream objects</a:t>
            </a:r>
          </a:p>
          <a:p>
            <a:pPr lvl="1"/>
            <a:r>
              <a:rPr lang="en-US" altLang="en-US"/>
              <a:t>iomanip	// formating, state control of iostreams</a:t>
            </a:r>
          </a:p>
          <a:p>
            <a:pPr lvl="1"/>
            <a:r>
              <a:rPr lang="en-US" altLang="en-US"/>
              <a:t>fstream	// read/write to files you open by name</a:t>
            </a:r>
          </a:p>
          <a:p>
            <a:pPr lvl="1"/>
            <a:r>
              <a:rPr lang="en-US" altLang="en-US"/>
              <a:t>sstream	// read/write char sequences in memory</a:t>
            </a:r>
          </a:p>
          <a:p>
            <a:pPr lvl="1"/>
            <a:r>
              <a:rPr lang="en-US" altLang="en-US"/>
              <a:t>string	// create character string objects</a:t>
            </a:r>
          </a:p>
          <a:p>
            <a:pPr lvl="1"/>
            <a:r>
              <a:rPr lang="en-US" altLang="en-US"/>
              <a:t>complex	// definition of complex numbers</a:t>
            </a:r>
          </a:p>
          <a:p>
            <a:pPr lvl="1"/>
            <a:r>
              <a:rPr lang="en-US" altLang="en-US"/>
              <a:t>numerics	// numeric operations</a:t>
            </a:r>
          </a:p>
          <a:p>
            <a:pPr lvl="1">
              <a:buFontTx/>
              <a:buNone/>
            </a:pPr>
            <a:endParaRPr lang="en-US" altLang="en-US"/>
          </a:p>
          <a:p>
            <a:r>
              <a:rPr lang="en-US" altLang="en-US"/>
              <a:t>Here’s a complete list: </a:t>
            </a:r>
            <a:r>
              <a:rPr lang="en-US" altLang="en-US">
                <a:hlinkClick r:id="rId3"/>
              </a:rPr>
              <a:t>http://CppReference.com/w/cpp/header</a:t>
            </a:r>
            <a:endParaRPr lang="en-US" alt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4C17E5D-C0AC-4C6D-9FA5-EA5F23E84DDB}"/>
              </a:ext>
            </a:extLst>
          </p:cNvPr>
          <p:cNvSpPr>
            <a:spLocks noGrp="1" noChangeArrowheads="1"/>
          </p:cNvSpPr>
          <p:nvPr>
            <p:ph type="title"/>
          </p:nvPr>
        </p:nvSpPr>
        <p:spPr/>
        <p:txBody>
          <a:bodyPr/>
          <a:lstStyle/>
          <a:p>
            <a:r>
              <a:rPr lang="en-US" altLang="en-US"/>
              <a:t>ANSI C++ Library       </a:t>
            </a:r>
            <a:r>
              <a:rPr lang="en-US" altLang="en-US">
                <a:hlinkClick r:id="rId2" action="ppaction://hlinksldjump"/>
              </a:rPr>
              <a:t>Contents</a:t>
            </a:r>
            <a:endParaRPr lang="en-US" altLang="en-US"/>
          </a:p>
        </p:txBody>
      </p:sp>
      <p:sp>
        <p:nvSpPr>
          <p:cNvPr id="20483" name="Rectangle 3">
            <a:extLst>
              <a:ext uri="{FF2B5EF4-FFF2-40B4-BE49-F238E27FC236}">
                <a16:creationId xmlns:a16="http://schemas.microsoft.com/office/drawing/2014/main" id="{EB855F0A-6959-403E-B573-FCDBFB47B76D}"/>
              </a:ext>
            </a:extLst>
          </p:cNvPr>
          <p:cNvSpPr>
            <a:spLocks noGrp="1" noChangeArrowheads="1"/>
          </p:cNvSpPr>
          <p:nvPr>
            <p:ph type="body" idx="1"/>
          </p:nvPr>
        </p:nvSpPr>
        <p:spPr/>
        <p:txBody>
          <a:bodyPr/>
          <a:lstStyle/>
          <a:p>
            <a:pPr>
              <a:defRPr/>
            </a:pPr>
            <a:r>
              <a:rPr lang="en-US" altLang="en-US" dirty="0"/>
              <a:t>A set of extensible generic programming modules are also provided, referred to collectively as the STL, or standard template library, which includes:</a:t>
            </a:r>
            <a:br>
              <a:rPr lang="en-US" altLang="en-US" dirty="0"/>
            </a:br>
            <a:endParaRPr lang="en-US" altLang="en-US" dirty="0"/>
          </a:p>
          <a:p>
            <a:pPr lvl="1">
              <a:defRPr/>
            </a:pPr>
            <a:r>
              <a:rPr lang="en-US" altLang="en-US" dirty="0"/>
              <a:t>functional		// function objects</a:t>
            </a:r>
          </a:p>
          <a:p>
            <a:pPr lvl="1">
              <a:defRPr/>
            </a:pPr>
            <a:r>
              <a:rPr lang="en-US" altLang="en-US" dirty="0"/>
              <a:t>memory		// allocators for containers</a:t>
            </a:r>
          </a:p>
          <a:p>
            <a:pPr lvl="1">
              <a:defRPr/>
            </a:pPr>
            <a:r>
              <a:rPr lang="en-US" altLang="en-US" dirty="0"/>
              <a:t>iterator		// support for iteration</a:t>
            </a:r>
          </a:p>
          <a:p>
            <a:pPr lvl="1">
              <a:defRPr/>
            </a:pPr>
            <a:r>
              <a:rPr lang="en-US" altLang="en-US" dirty="0"/>
              <a:t>algorithm		// general algorithms</a:t>
            </a:r>
          </a:p>
          <a:p>
            <a:pPr lvl="1">
              <a:defRPr/>
            </a:pPr>
            <a:r>
              <a:rPr lang="en-US" altLang="en-US" dirty="0"/>
              <a:t>vector		// expandable array</a:t>
            </a:r>
          </a:p>
          <a:p>
            <a:pPr lvl="1">
              <a:defRPr/>
            </a:pPr>
            <a:r>
              <a:rPr lang="en-US" altLang="en-US" dirty="0"/>
              <a:t>list			// doubly linked lists</a:t>
            </a:r>
          </a:p>
          <a:p>
            <a:pPr lvl="1">
              <a:defRPr/>
            </a:pPr>
            <a:r>
              <a:rPr lang="en-US" altLang="en-US" dirty="0" err="1"/>
              <a:t>deque</a:t>
            </a:r>
            <a:r>
              <a:rPr lang="en-US" altLang="en-US" dirty="0"/>
              <a:t>		// double-ended queue</a:t>
            </a:r>
          </a:p>
          <a:p>
            <a:pPr lvl="1">
              <a:defRPr/>
            </a:pPr>
            <a:r>
              <a:rPr lang="en-US" altLang="en-US" dirty="0"/>
              <a:t>queue		// queue of T</a:t>
            </a:r>
          </a:p>
          <a:p>
            <a:pPr lvl="1">
              <a:defRPr/>
            </a:pPr>
            <a:r>
              <a:rPr lang="en-US" altLang="en-US" dirty="0"/>
              <a:t>stack		// stack of T</a:t>
            </a:r>
          </a:p>
          <a:p>
            <a:pPr lvl="1">
              <a:defRPr/>
            </a:pPr>
            <a:r>
              <a:rPr lang="en-US" altLang="en-US" dirty="0"/>
              <a:t>map		// ordered set of pairs of   			// (</a:t>
            </a:r>
            <a:r>
              <a:rPr lang="en-US" altLang="en-US" dirty="0" err="1"/>
              <a:t>key,value</a:t>
            </a:r>
            <a:r>
              <a:rPr lang="en-US" altLang="en-US" dirty="0"/>
              <a:t>)</a:t>
            </a:r>
          </a:p>
          <a:p>
            <a:pPr lvl="1">
              <a:defRPr/>
            </a:pPr>
            <a:r>
              <a:rPr lang="en-US" altLang="en-US" dirty="0"/>
              <a:t>set		// ordered set of key</a:t>
            </a:r>
          </a:p>
          <a:p>
            <a:pPr lvl="1">
              <a:defRPr/>
            </a:pPr>
            <a:r>
              <a:rPr lang="en-US" altLang="en-US" dirty="0" err="1"/>
              <a:t>Unordered_map</a:t>
            </a:r>
            <a:r>
              <a:rPr lang="en-US" altLang="en-US" dirty="0"/>
              <a:t>	// unordered set of pairs of 			// (key, value)</a:t>
            </a:r>
          </a:p>
          <a:p>
            <a:pPr lvl="1">
              <a:defRPr/>
            </a:pPr>
            <a:r>
              <a:rPr lang="en-US" altLang="en-US" dirty="0" err="1"/>
              <a:t>bitset</a:t>
            </a:r>
            <a:r>
              <a:rPr lang="en-US" altLang="en-US" dirty="0"/>
              <a:t>		// set of Booleans</a:t>
            </a:r>
          </a:p>
          <a:p>
            <a:pPr marL="476250" lvl="1" indent="0">
              <a:buFontTx/>
              <a:buNone/>
              <a:defRPr/>
            </a:pPr>
            <a:endParaRPr lang="en-US" altLang="en-US" dirty="0"/>
          </a:p>
          <a:p>
            <a:pPr marL="476250" lvl="1" indent="0">
              <a:buFontTx/>
              <a:buNone/>
              <a:defRPr/>
            </a:pPr>
            <a:endParaRPr lang="en-US" altLang="en-US" dirty="0"/>
          </a:p>
          <a:p>
            <a:pPr>
              <a:defRPr/>
            </a:pPr>
            <a:r>
              <a:rPr lang="en-US" altLang="en-US" dirty="0"/>
              <a:t>Here’s a complete list: </a:t>
            </a:r>
            <a:r>
              <a:rPr lang="en-US" altLang="en-US" dirty="0">
                <a:hlinkClick r:id="rId3"/>
              </a:rPr>
              <a:t>http://CppReference.com/w/cpp/header</a:t>
            </a:r>
            <a:endParaRPr lang="en-US" altLang="en-US" dirty="0"/>
          </a:p>
          <a:p>
            <a:pPr marL="0" indent="0">
              <a:buFontTx/>
              <a:buNone/>
              <a:defRPr/>
            </a:pPr>
            <a:endParaRPr lang="en-US" altLang="en-US" dirty="0"/>
          </a:p>
          <a:p>
            <a:pPr lvl="1">
              <a:defRPr/>
            </a:pPr>
            <a:endParaRPr lang="en-US" altLang="en-US" dirty="0"/>
          </a:p>
          <a:p>
            <a:pPr marL="476250" lvl="1" indent="0">
              <a:buFontTx/>
              <a:buNone/>
              <a:defRPr/>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2A46160-CF70-4275-968A-30B4F14A1CC9}"/>
              </a:ext>
            </a:extLst>
          </p:cNvPr>
          <p:cNvSpPr>
            <a:spLocks noGrp="1" noChangeArrowheads="1"/>
          </p:cNvSpPr>
          <p:nvPr>
            <p:ph type="title"/>
          </p:nvPr>
        </p:nvSpPr>
        <p:spPr>
          <a:ln cap="flat"/>
        </p:spPr>
        <p:txBody>
          <a:bodyPr/>
          <a:lstStyle/>
          <a:p>
            <a:r>
              <a:rPr lang="en-US" altLang="en-US" sz="2100"/>
              <a:t>C/C++ Compilation Model     </a:t>
            </a:r>
            <a:r>
              <a:rPr lang="en-US" altLang="en-US" sz="2100">
                <a:hlinkClick r:id="rId3" action="ppaction://hlinksldjump"/>
              </a:rPr>
              <a:t>Contents</a:t>
            </a:r>
            <a:endParaRPr lang="en-US" altLang="en-US" sz="2100"/>
          </a:p>
        </p:txBody>
      </p:sp>
      <p:graphicFrame>
        <p:nvGraphicFramePr>
          <p:cNvPr id="21507" name="Object 37">
            <a:extLst>
              <a:ext uri="{FF2B5EF4-FFF2-40B4-BE49-F238E27FC236}">
                <a16:creationId xmlns:a16="http://schemas.microsoft.com/office/drawing/2014/main" id="{151473E9-F5BD-42E3-803A-E5034539668A}"/>
              </a:ext>
            </a:extLst>
          </p:cNvPr>
          <p:cNvGraphicFramePr>
            <a:graphicFrameLocks noGrp="1" noChangeAspect="1"/>
          </p:cNvGraphicFramePr>
          <p:nvPr>
            <p:ph idx="1"/>
          </p:nvPr>
        </p:nvGraphicFramePr>
        <p:xfrm>
          <a:off x="1128713" y="1585913"/>
          <a:ext cx="5302250" cy="7215187"/>
        </p:xfrm>
        <a:graphic>
          <a:graphicData uri="http://schemas.openxmlformats.org/presentationml/2006/ole">
            <mc:AlternateContent xmlns:mc="http://schemas.openxmlformats.org/markup-compatibility/2006">
              <mc:Choice xmlns:v="urn:schemas-microsoft-com:vml" Requires="v">
                <p:oleObj spid="_x0000_s21511" name="VISIO" r:id="rId4" imgW="6492600" imgH="8835840" progId="Visio.Drawing.6">
                  <p:embed/>
                </p:oleObj>
              </mc:Choice>
              <mc:Fallback>
                <p:oleObj name="VISIO" r:id="rId4" imgW="6492600" imgH="8835840" progId="Visio.Drawing.6">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8713" y="1585913"/>
                        <a:ext cx="5302250" cy="721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605D734-85EA-44A9-8C03-726C7846EBA6}"/>
              </a:ext>
            </a:extLst>
          </p:cNvPr>
          <p:cNvSpPr>
            <a:spLocks noGrp="1" noChangeArrowheads="1"/>
          </p:cNvSpPr>
          <p:nvPr>
            <p:ph type="title"/>
          </p:nvPr>
        </p:nvSpPr>
        <p:spPr/>
        <p:txBody>
          <a:bodyPr/>
          <a:lstStyle/>
          <a:p>
            <a:r>
              <a:rPr lang="en-US" altLang="en-US"/>
              <a:t>Contents</a:t>
            </a:r>
          </a:p>
        </p:txBody>
      </p:sp>
      <p:sp>
        <p:nvSpPr>
          <p:cNvPr id="4099" name="Rectangle 3">
            <a:extLst>
              <a:ext uri="{FF2B5EF4-FFF2-40B4-BE49-F238E27FC236}">
                <a16:creationId xmlns:a16="http://schemas.microsoft.com/office/drawing/2014/main" id="{972EC946-1138-4F33-9E19-3478296C9077}"/>
              </a:ext>
            </a:extLst>
          </p:cNvPr>
          <p:cNvSpPr>
            <a:spLocks noGrp="1" noChangeArrowheads="1"/>
          </p:cNvSpPr>
          <p:nvPr>
            <p:ph type="body" idx="1"/>
          </p:nvPr>
        </p:nvSpPr>
        <p:spPr/>
        <p:txBody>
          <a:bodyPr/>
          <a:lstStyle/>
          <a:p>
            <a:r>
              <a:rPr lang="en-US" altLang="en-US">
                <a:hlinkClick r:id="rId2" action="ppaction://hlinksldjump"/>
              </a:rPr>
              <a:t>C++ Goals</a:t>
            </a:r>
            <a:endParaRPr lang="en-US" altLang="en-US"/>
          </a:p>
          <a:p>
            <a:r>
              <a:rPr lang="en-US" altLang="en-US">
                <a:hlinkClick r:id="rId3" action="ppaction://hlinksldjump"/>
              </a:rPr>
              <a:t>C Language Elements</a:t>
            </a:r>
            <a:endParaRPr lang="en-US" altLang="en-US"/>
          </a:p>
          <a:p>
            <a:r>
              <a:rPr lang="en-US" altLang="en-US">
                <a:hlinkClick r:id="rId4" action="ppaction://hlinksldjump"/>
              </a:rPr>
              <a:t>C Language Summary</a:t>
            </a:r>
            <a:endParaRPr lang="en-US" altLang="en-US"/>
          </a:p>
          <a:p>
            <a:r>
              <a:rPr lang="en-US" altLang="en-US">
                <a:hlinkClick r:id="rId5" action="ppaction://hlinksldjump"/>
              </a:rPr>
              <a:t>C++ Keywords</a:t>
            </a:r>
            <a:endParaRPr lang="en-US" altLang="en-US"/>
          </a:p>
          <a:p>
            <a:r>
              <a:rPr lang="en-US" altLang="en-US">
                <a:hlinkClick r:id="rId6" action="ppaction://hlinksldjump"/>
              </a:rPr>
              <a:t>C++ Operators</a:t>
            </a:r>
            <a:endParaRPr lang="en-US" altLang="en-US"/>
          </a:p>
          <a:p>
            <a:r>
              <a:rPr lang="en-US" altLang="en-US">
                <a:hlinkClick r:id="rId7" action="ppaction://hlinksldjump"/>
              </a:rPr>
              <a:t>The ANSI Standard C Library</a:t>
            </a:r>
            <a:endParaRPr lang="en-US" altLang="en-US"/>
          </a:p>
          <a:p>
            <a:r>
              <a:rPr lang="en-US" altLang="en-US">
                <a:hlinkClick r:id="rId8" action="ppaction://hlinksldjump"/>
              </a:rPr>
              <a:t>ANSI C++ Library</a:t>
            </a:r>
            <a:endParaRPr lang="en-US" altLang="en-US"/>
          </a:p>
          <a:p>
            <a:r>
              <a:rPr lang="en-US" altLang="en-US">
                <a:hlinkClick r:id="rId9" action="ppaction://hlinksldjump"/>
              </a:rPr>
              <a:t>C/C++ Compilation Model</a:t>
            </a:r>
            <a:endParaRPr lang="en-US" altLang="en-US"/>
          </a:p>
          <a:p>
            <a:r>
              <a:rPr lang="en-US" altLang="en-US">
                <a:hlinkClick r:id="rId10" action="ppaction://hlinksldjump"/>
              </a:rPr>
              <a:t>C/C++ Computational Model</a:t>
            </a:r>
            <a:endParaRPr lang="en-US" altLang="en-US"/>
          </a:p>
          <a:p>
            <a:r>
              <a:rPr lang="en-US" altLang="en-US">
                <a:hlinkClick r:id="rId11" action="ppaction://hlinksldjump"/>
              </a:rPr>
              <a:t>C/C++ Memory Model</a:t>
            </a:r>
            <a:endParaRPr lang="en-US" altLang="en-US"/>
          </a:p>
          <a:p>
            <a:r>
              <a:rPr lang="en-US" altLang="en-US">
                <a:hlinkClick r:id="rId12" action="ppaction://hlinksldjump"/>
              </a:rPr>
              <a:t>Elements of the C++ Language</a:t>
            </a:r>
            <a:endParaRPr lang="en-US" altLang="en-US"/>
          </a:p>
          <a:p>
            <a:r>
              <a:rPr lang="en-US" altLang="en-US">
                <a:hlinkClick r:id="rId13" action="ppaction://hlinksldjump"/>
              </a:rPr>
              <a:t>Pass by Value and by Reference</a:t>
            </a:r>
            <a:endParaRPr lang="en-US" altLang="en-US"/>
          </a:p>
          <a:p>
            <a:r>
              <a:rPr lang="en-US" altLang="en-US">
                <a:hlinkClick r:id="rId14" action="ppaction://hlinksldjump"/>
              </a:rPr>
              <a:t>C++ Language at a Glance</a:t>
            </a:r>
            <a:endParaRPr lang="en-US" altLang="en-US"/>
          </a:p>
          <a:p>
            <a:r>
              <a:rPr lang="en-US" altLang="en-US">
                <a:hlinkClick r:id="rId15" action="ppaction://hlinksldjump"/>
              </a:rPr>
              <a:t>Differences between C and C++</a:t>
            </a:r>
            <a:endParaRPr lang="en-US" altLang="en-US"/>
          </a:p>
          <a:p>
            <a:endParaRPr lang="en-US" altLang="en-US"/>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ED3373-FD78-41A9-8CFC-89C6E14FDE3A}"/>
              </a:ext>
            </a:extLst>
          </p:cNvPr>
          <p:cNvSpPr>
            <a:spLocks noGrp="1" noChangeArrowheads="1"/>
          </p:cNvSpPr>
          <p:nvPr>
            <p:ph type="title"/>
          </p:nvPr>
        </p:nvSpPr>
        <p:spPr>
          <a:xfrm>
            <a:off x="979488" y="749300"/>
            <a:ext cx="5561012" cy="509588"/>
          </a:xfrm>
          <a:ln cap="flat"/>
        </p:spPr>
        <p:txBody>
          <a:bodyPr/>
          <a:lstStyle/>
          <a:p>
            <a:r>
              <a:rPr lang="en-US" altLang="en-US" sz="2100"/>
              <a:t>C/C++ Computational Model   </a:t>
            </a:r>
            <a:r>
              <a:rPr lang="en-US" altLang="en-US" sz="2100">
                <a:hlinkClick r:id="rId3" action="ppaction://hlinksldjump"/>
              </a:rPr>
              <a:t>Contents</a:t>
            </a:r>
            <a:endParaRPr lang="en-US" altLang="en-US" sz="2100"/>
          </a:p>
        </p:txBody>
      </p:sp>
      <p:graphicFrame>
        <p:nvGraphicFramePr>
          <p:cNvPr id="22531" name="Object 34">
            <a:extLst>
              <a:ext uri="{FF2B5EF4-FFF2-40B4-BE49-F238E27FC236}">
                <a16:creationId xmlns:a16="http://schemas.microsoft.com/office/drawing/2014/main" id="{D9D9CCFC-76A9-4028-8B41-473EA1FC3B8C}"/>
              </a:ext>
            </a:extLst>
          </p:cNvPr>
          <p:cNvGraphicFramePr>
            <a:graphicFrameLocks noChangeAspect="1"/>
          </p:cNvGraphicFramePr>
          <p:nvPr/>
        </p:nvGraphicFramePr>
        <p:xfrm>
          <a:off x="1025525" y="2058988"/>
          <a:ext cx="5540375" cy="5756275"/>
        </p:xfrm>
        <a:graphic>
          <a:graphicData uri="http://schemas.openxmlformats.org/presentationml/2006/ole">
            <mc:AlternateContent xmlns:mc="http://schemas.openxmlformats.org/markup-compatibility/2006">
              <mc:Choice xmlns:v="urn:schemas-microsoft-com:vml" Requires="v">
                <p:oleObj spid="_x0000_s22535" name="VISIO" r:id="rId4" imgW="5539320" imgH="5755680" progId="Visio.Drawing.6">
                  <p:embed/>
                </p:oleObj>
              </mc:Choice>
              <mc:Fallback>
                <p:oleObj name="VISIO" r:id="rId4" imgW="5539320" imgH="5755680" progId="Visio.Drawing.6">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5525" y="2058988"/>
                        <a:ext cx="5540375" cy="575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6">
            <a:extLst>
              <a:ext uri="{FF2B5EF4-FFF2-40B4-BE49-F238E27FC236}">
                <a16:creationId xmlns:a16="http://schemas.microsoft.com/office/drawing/2014/main" id="{5800AD88-D009-4D03-8D2F-EA2F8595699A}"/>
              </a:ext>
            </a:extLst>
          </p:cNvPr>
          <p:cNvGrpSpPr>
            <a:grpSpLocks/>
          </p:cNvGrpSpPr>
          <p:nvPr/>
        </p:nvGrpSpPr>
        <p:grpSpPr bwMode="auto">
          <a:xfrm>
            <a:off x="838200" y="7620000"/>
            <a:ext cx="2030413" cy="1265238"/>
            <a:chOff x="479" y="4777"/>
            <a:chExt cx="1279" cy="797"/>
          </a:xfrm>
        </p:grpSpPr>
        <p:sp>
          <p:nvSpPr>
            <p:cNvPr id="23577" name="Rectangle 21">
              <a:extLst>
                <a:ext uri="{FF2B5EF4-FFF2-40B4-BE49-F238E27FC236}">
                  <a16:creationId xmlns:a16="http://schemas.microsoft.com/office/drawing/2014/main" id="{80FEBAA4-3340-4BB8-B9BF-80B7B8FE7117}"/>
                </a:ext>
              </a:extLst>
            </p:cNvPr>
            <p:cNvSpPr>
              <a:spLocks noChangeArrowheads="1"/>
            </p:cNvSpPr>
            <p:nvPr/>
          </p:nvSpPr>
          <p:spPr bwMode="auto">
            <a:xfrm>
              <a:off x="746" y="5295"/>
              <a:ext cx="65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free memory</a:t>
              </a:r>
            </a:p>
          </p:txBody>
        </p:sp>
        <p:sp>
          <p:nvSpPr>
            <p:cNvPr id="23578" name="Rectangle 22">
              <a:extLst>
                <a:ext uri="{FF2B5EF4-FFF2-40B4-BE49-F238E27FC236}">
                  <a16:creationId xmlns:a16="http://schemas.microsoft.com/office/drawing/2014/main" id="{2F9D9FBF-FFED-430B-8A74-402C4625C991}"/>
                </a:ext>
              </a:extLst>
            </p:cNvPr>
            <p:cNvSpPr>
              <a:spLocks noChangeArrowheads="1"/>
            </p:cNvSpPr>
            <p:nvPr/>
          </p:nvSpPr>
          <p:spPr bwMode="auto">
            <a:xfrm>
              <a:off x="479" y="4777"/>
              <a:ext cx="1279" cy="797"/>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23579" name="Rectangle 23">
              <a:extLst>
                <a:ext uri="{FF2B5EF4-FFF2-40B4-BE49-F238E27FC236}">
                  <a16:creationId xmlns:a16="http://schemas.microsoft.com/office/drawing/2014/main" id="{56F8DF39-F66D-46C5-A895-B144D176E243}"/>
                </a:ext>
              </a:extLst>
            </p:cNvPr>
            <p:cNvSpPr>
              <a:spLocks noChangeArrowheads="1"/>
            </p:cNvSpPr>
            <p:nvPr/>
          </p:nvSpPr>
          <p:spPr bwMode="auto">
            <a:xfrm>
              <a:off x="540" y="4905"/>
              <a:ext cx="1114"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allocated heap memory</a:t>
              </a:r>
            </a:p>
          </p:txBody>
        </p:sp>
        <p:sp>
          <p:nvSpPr>
            <p:cNvPr id="23580" name="Line 24">
              <a:extLst>
                <a:ext uri="{FF2B5EF4-FFF2-40B4-BE49-F238E27FC236}">
                  <a16:creationId xmlns:a16="http://schemas.microsoft.com/office/drawing/2014/main" id="{201C7360-682C-4FB8-A7C8-55B626D1111A}"/>
                </a:ext>
              </a:extLst>
            </p:cNvPr>
            <p:cNvSpPr>
              <a:spLocks noChangeShapeType="1"/>
            </p:cNvSpPr>
            <p:nvPr/>
          </p:nvSpPr>
          <p:spPr bwMode="auto">
            <a:xfrm>
              <a:off x="486" y="5205"/>
              <a:ext cx="126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Rectangle 25">
              <a:extLst>
                <a:ext uri="{FF2B5EF4-FFF2-40B4-BE49-F238E27FC236}">
                  <a16:creationId xmlns:a16="http://schemas.microsoft.com/office/drawing/2014/main" id="{25C221AD-EFBF-4823-8A1F-E6CA25812FC5}"/>
                </a:ext>
              </a:extLst>
            </p:cNvPr>
            <p:cNvSpPr>
              <a:spLocks noChangeArrowheads="1"/>
            </p:cNvSpPr>
            <p:nvPr/>
          </p:nvSpPr>
          <p:spPr bwMode="auto">
            <a:xfrm>
              <a:off x="656" y="5286"/>
              <a:ext cx="897"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free heap memory</a:t>
              </a:r>
            </a:p>
          </p:txBody>
        </p:sp>
      </p:grpSp>
      <p:sp>
        <p:nvSpPr>
          <p:cNvPr id="23555" name="Rectangle 2">
            <a:extLst>
              <a:ext uri="{FF2B5EF4-FFF2-40B4-BE49-F238E27FC236}">
                <a16:creationId xmlns:a16="http://schemas.microsoft.com/office/drawing/2014/main" id="{35A391D6-E257-4877-8DC1-9002AAA18948}"/>
              </a:ext>
            </a:extLst>
          </p:cNvPr>
          <p:cNvSpPr>
            <a:spLocks noGrp="1" noChangeArrowheads="1"/>
          </p:cNvSpPr>
          <p:nvPr>
            <p:ph type="title"/>
          </p:nvPr>
        </p:nvSpPr>
        <p:spPr>
          <a:ln cap="flat"/>
        </p:spPr>
        <p:txBody>
          <a:bodyPr/>
          <a:lstStyle/>
          <a:p>
            <a:r>
              <a:rPr lang="en-US" altLang="en-US" sz="2100"/>
              <a:t>C/C++ Memory Model       </a:t>
            </a:r>
            <a:r>
              <a:rPr lang="en-US" altLang="en-US" sz="2100">
                <a:hlinkClick r:id="rId2" action="ppaction://hlinksldjump"/>
              </a:rPr>
              <a:t>Contents</a:t>
            </a:r>
            <a:endParaRPr lang="en-US" altLang="en-US" sz="2100"/>
          </a:p>
        </p:txBody>
      </p:sp>
      <p:sp>
        <p:nvSpPr>
          <p:cNvPr id="23556" name="Rectangle 3">
            <a:extLst>
              <a:ext uri="{FF2B5EF4-FFF2-40B4-BE49-F238E27FC236}">
                <a16:creationId xmlns:a16="http://schemas.microsoft.com/office/drawing/2014/main" id="{CAA922AA-0035-4F95-ADFA-627D14B15268}"/>
              </a:ext>
            </a:extLst>
          </p:cNvPr>
          <p:cNvSpPr>
            <a:spLocks noChangeArrowheads="1"/>
          </p:cNvSpPr>
          <p:nvPr/>
        </p:nvSpPr>
        <p:spPr bwMode="auto">
          <a:xfrm>
            <a:off x="798513" y="4703763"/>
            <a:ext cx="2030412" cy="2251075"/>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23557" name="Line 4">
            <a:extLst>
              <a:ext uri="{FF2B5EF4-FFF2-40B4-BE49-F238E27FC236}">
                <a16:creationId xmlns:a16="http://schemas.microsoft.com/office/drawing/2014/main" id="{30CA14E7-E068-4DDF-825D-228D9DA0C887}"/>
              </a:ext>
            </a:extLst>
          </p:cNvPr>
          <p:cNvSpPr>
            <a:spLocks noChangeShapeType="1"/>
          </p:cNvSpPr>
          <p:nvPr/>
        </p:nvSpPr>
        <p:spPr bwMode="auto">
          <a:xfrm>
            <a:off x="830263" y="5081588"/>
            <a:ext cx="198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Line 5">
            <a:extLst>
              <a:ext uri="{FF2B5EF4-FFF2-40B4-BE49-F238E27FC236}">
                <a16:creationId xmlns:a16="http://schemas.microsoft.com/office/drawing/2014/main" id="{490246CD-7B8B-489D-A144-586C6D5B5A07}"/>
              </a:ext>
            </a:extLst>
          </p:cNvPr>
          <p:cNvSpPr>
            <a:spLocks noChangeShapeType="1"/>
          </p:cNvSpPr>
          <p:nvPr/>
        </p:nvSpPr>
        <p:spPr bwMode="auto">
          <a:xfrm>
            <a:off x="839788" y="5607050"/>
            <a:ext cx="19986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Line 6">
            <a:extLst>
              <a:ext uri="{FF2B5EF4-FFF2-40B4-BE49-F238E27FC236}">
                <a16:creationId xmlns:a16="http://schemas.microsoft.com/office/drawing/2014/main" id="{679B92E3-C2A2-4AAD-8663-E3107C08F53A}"/>
              </a:ext>
            </a:extLst>
          </p:cNvPr>
          <p:cNvSpPr>
            <a:spLocks noChangeShapeType="1"/>
          </p:cNvSpPr>
          <p:nvPr/>
        </p:nvSpPr>
        <p:spPr bwMode="auto">
          <a:xfrm>
            <a:off x="798513" y="6273800"/>
            <a:ext cx="20129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Rectangle 7">
            <a:extLst>
              <a:ext uri="{FF2B5EF4-FFF2-40B4-BE49-F238E27FC236}">
                <a16:creationId xmlns:a16="http://schemas.microsoft.com/office/drawing/2014/main" id="{1C6F4C4A-4467-4F22-84ED-227DC25FB35A}"/>
              </a:ext>
            </a:extLst>
          </p:cNvPr>
          <p:cNvSpPr>
            <a:spLocks noChangeArrowheads="1"/>
          </p:cNvSpPr>
          <p:nvPr/>
        </p:nvSpPr>
        <p:spPr bwMode="auto">
          <a:xfrm>
            <a:off x="1084263" y="4745038"/>
            <a:ext cx="1362075"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main stack frame</a:t>
            </a:r>
          </a:p>
        </p:txBody>
      </p:sp>
      <p:sp>
        <p:nvSpPr>
          <p:cNvPr id="23561" name="Rectangle 8">
            <a:extLst>
              <a:ext uri="{FF2B5EF4-FFF2-40B4-BE49-F238E27FC236}">
                <a16:creationId xmlns:a16="http://schemas.microsoft.com/office/drawing/2014/main" id="{C07930D0-7D4B-43B4-86B6-767A818F51FA}"/>
              </a:ext>
            </a:extLst>
          </p:cNvPr>
          <p:cNvSpPr>
            <a:spLocks noChangeArrowheads="1"/>
          </p:cNvSpPr>
          <p:nvPr/>
        </p:nvSpPr>
        <p:spPr bwMode="auto">
          <a:xfrm>
            <a:off x="923925" y="5122863"/>
            <a:ext cx="17478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200" u="none">
                <a:solidFill>
                  <a:schemeClr val="tx1"/>
                </a:solidFill>
                <a:latin typeface="Arial" panose="020B0604020202020204" pitchFamily="34" charset="0"/>
              </a:rPr>
              <a:t>function called by main</a:t>
            </a:r>
          </a:p>
          <a:p>
            <a:pPr algn="ctr">
              <a:lnSpc>
                <a:spcPct val="100000"/>
              </a:lnSpc>
              <a:spcBef>
                <a:spcPct val="0"/>
              </a:spcBef>
              <a:buSzTx/>
              <a:buFontTx/>
              <a:buNone/>
            </a:pPr>
            <a:r>
              <a:rPr lang="en-US" altLang="en-US" sz="1200" u="none">
                <a:solidFill>
                  <a:schemeClr val="tx1"/>
                </a:solidFill>
                <a:latin typeface="Arial" panose="020B0604020202020204" pitchFamily="34" charset="0"/>
              </a:rPr>
              <a:t>stack frame</a:t>
            </a:r>
          </a:p>
        </p:txBody>
      </p:sp>
      <p:sp>
        <p:nvSpPr>
          <p:cNvPr id="23562" name="Rectangle 9">
            <a:extLst>
              <a:ext uri="{FF2B5EF4-FFF2-40B4-BE49-F238E27FC236}">
                <a16:creationId xmlns:a16="http://schemas.microsoft.com/office/drawing/2014/main" id="{7C5CF023-AC2D-483A-8277-E8C801ED487F}"/>
              </a:ext>
            </a:extLst>
          </p:cNvPr>
          <p:cNvSpPr>
            <a:spLocks noChangeArrowheads="1"/>
          </p:cNvSpPr>
          <p:nvPr/>
        </p:nvSpPr>
        <p:spPr bwMode="auto">
          <a:xfrm>
            <a:off x="1131888" y="6369050"/>
            <a:ext cx="12509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current function</a:t>
            </a:r>
          </a:p>
          <a:p>
            <a:pPr>
              <a:lnSpc>
                <a:spcPct val="100000"/>
              </a:lnSpc>
              <a:spcBef>
                <a:spcPct val="0"/>
              </a:spcBef>
              <a:buSzTx/>
              <a:buFontTx/>
              <a:buNone/>
            </a:pPr>
            <a:r>
              <a:rPr lang="en-US" altLang="en-US" sz="1200" u="none">
                <a:solidFill>
                  <a:schemeClr val="tx1"/>
                </a:solidFill>
                <a:latin typeface="Arial" panose="020B0604020202020204" pitchFamily="34" charset="0"/>
              </a:rPr>
              <a:t>   stack frame</a:t>
            </a:r>
          </a:p>
        </p:txBody>
      </p:sp>
      <p:sp>
        <p:nvSpPr>
          <p:cNvPr id="23563" name="Rectangle 10">
            <a:extLst>
              <a:ext uri="{FF2B5EF4-FFF2-40B4-BE49-F238E27FC236}">
                <a16:creationId xmlns:a16="http://schemas.microsoft.com/office/drawing/2014/main" id="{EDB07E28-D321-44E9-A1D7-710F83F4742E}"/>
              </a:ext>
            </a:extLst>
          </p:cNvPr>
          <p:cNvSpPr>
            <a:spLocks noChangeArrowheads="1"/>
          </p:cNvSpPr>
          <p:nvPr/>
        </p:nvSpPr>
        <p:spPr bwMode="auto">
          <a:xfrm>
            <a:off x="1092200" y="5691188"/>
            <a:ext cx="14557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200" u="none">
                <a:solidFill>
                  <a:schemeClr val="tx1"/>
                </a:solidFill>
                <a:latin typeface="Arial" panose="020B0604020202020204" pitchFamily="34" charset="0"/>
              </a:rPr>
              <a:t>more stack frames</a:t>
            </a:r>
          </a:p>
          <a:p>
            <a:pPr algn="ctr">
              <a:lnSpc>
                <a:spcPct val="100000"/>
              </a:lnSpc>
              <a:spcBef>
                <a:spcPct val="0"/>
              </a:spcBef>
              <a:buSzTx/>
              <a:buFontTx/>
              <a:buNone/>
            </a:pPr>
            <a:r>
              <a:rPr lang="en-US" altLang="en-US" sz="1200" u="none">
                <a:solidFill>
                  <a:schemeClr val="tx1"/>
                </a:solidFill>
                <a:latin typeface="Arial" panose="020B0604020202020204" pitchFamily="34" charset="0"/>
              </a:rPr>
              <a:t>:</a:t>
            </a:r>
          </a:p>
        </p:txBody>
      </p:sp>
      <p:sp>
        <p:nvSpPr>
          <p:cNvPr id="23564" name="Rectangle 11">
            <a:extLst>
              <a:ext uri="{FF2B5EF4-FFF2-40B4-BE49-F238E27FC236}">
                <a16:creationId xmlns:a16="http://schemas.microsoft.com/office/drawing/2014/main" id="{320428AC-D29C-470F-9CF5-1A53B0A54B99}"/>
              </a:ext>
            </a:extLst>
          </p:cNvPr>
          <p:cNvSpPr>
            <a:spLocks noChangeArrowheads="1"/>
          </p:cNvSpPr>
          <p:nvPr/>
        </p:nvSpPr>
        <p:spPr bwMode="auto">
          <a:xfrm>
            <a:off x="3228975" y="1831975"/>
            <a:ext cx="3806825" cy="210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defined outside any function (globals) and initial-                                                                                                                                                                                                                                     ized before main is entered.</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 global data and functions are made private by</a:t>
            </a:r>
          </a:p>
          <a:p>
            <a:pPr>
              <a:lnSpc>
                <a:spcPct val="100000"/>
              </a:lnSpc>
              <a:spcBef>
                <a:spcPct val="0"/>
              </a:spcBef>
              <a:buSzTx/>
              <a:buFontTx/>
              <a:buNone/>
            </a:pPr>
            <a:r>
              <a:rPr lang="en-US" altLang="en-US" sz="1200" u="none">
                <a:solidFill>
                  <a:schemeClr val="tx1"/>
                </a:solidFill>
                <a:latin typeface="Arial" panose="020B0604020202020204" pitchFamily="34" charset="0"/>
              </a:rPr>
              <a:t> qualifying as static, otherwise they are public</a:t>
            </a: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endParaRPr lang="en-US" altLang="en-US" sz="1200" u="none">
              <a:solidFill>
                <a:schemeClr val="tx1"/>
              </a:solidFill>
              <a:latin typeface="Arial" panose="020B0604020202020204" pitchFamily="34" charset="0"/>
            </a:endParaRPr>
          </a:p>
          <a:p>
            <a:pPr>
              <a:lnSpc>
                <a:spcPct val="100000"/>
              </a:lnSpc>
              <a:spcBef>
                <a:spcPct val="0"/>
              </a:spcBef>
              <a:buSzTx/>
              <a:buFontTx/>
              <a:buNone/>
            </a:pPr>
            <a:r>
              <a:rPr lang="en-US" altLang="en-US" sz="1200" u="none">
                <a:solidFill>
                  <a:schemeClr val="tx1"/>
                </a:solidFill>
                <a:latin typeface="Arial" panose="020B0604020202020204" pitchFamily="34" charset="0"/>
              </a:rPr>
              <a:t>  memory allocations local to a function, but quali-</a:t>
            </a:r>
          </a:p>
          <a:p>
            <a:pPr>
              <a:lnSpc>
                <a:spcPct val="100000"/>
              </a:lnSpc>
              <a:spcBef>
                <a:spcPct val="0"/>
              </a:spcBef>
              <a:buSzTx/>
              <a:buFontTx/>
              <a:buNone/>
            </a:pPr>
            <a:r>
              <a:rPr lang="en-US" altLang="en-US" sz="1200" u="none">
                <a:solidFill>
                  <a:schemeClr val="tx1"/>
                </a:solidFill>
                <a:latin typeface="Arial" panose="020B0604020202020204" pitchFamily="34" charset="0"/>
              </a:rPr>
              <a:t>  fied as static</a:t>
            </a:r>
          </a:p>
          <a:p>
            <a:pPr latinLnBrk="1">
              <a:lnSpc>
                <a:spcPct val="100000"/>
              </a:lnSpc>
              <a:spcBef>
                <a:spcPct val="0"/>
              </a:spcBef>
              <a:buSzTx/>
              <a:buFontTx/>
              <a:buNone/>
            </a:pPr>
            <a:endParaRPr lang="en-US" altLang="en-US" sz="1200" u="none">
              <a:solidFill>
                <a:schemeClr val="tx1"/>
              </a:solidFill>
              <a:latin typeface="Arial" panose="020B0604020202020204" pitchFamily="34" charset="0"/>
            </a:endParaRPr>
          </a:p>
        </p:txBody>
      </p:sp>
      <p:sp>
        <p:nvSpPr>
          <p:cNvPr id="23565" name="Rectangle 12">
            <a:extLst>
              <a:ext uri="{FF2B5EF4-FFF2-40B4-BE49-F238E27FC236}">
                <a16:creationId xmlns:a16="http://schemas.microsoft.com/office/drawing/2014/main" id="{544CC3A2-C395-4F47-BE60-B6934B196E39}"/>
              </a:ext>
            </a:extLst>
          </p:cNvPr>
          <p:cNvSpPr>
            <a:spLocks noChangeArrowheads="1"/>
          </p:cNvSpPr>
          <p:nvPr/>
        </p:nvSpPr>
        <p:spPr bwMode="auto">
          <a:xfrm>
            <a:off x="3203575" y="4697413"/>
            <a:ext cx="36020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  - defined only while computational thread passes </a:t>
            </a:r>
          </a:p>
          <a:p>
            <a:pPr>
              <a:lnSpc>
                <a:spcPct val="100000"/>
              </a:lnSpc>
              <a:spcBef>
                <a:spcPct val="0"/>
              </a:spcBef>
              <a:buSzTx/>
              <a:buFontTx/>
              <a:buNone/>
            </a:pPr>
            <a:r>
              <a:rPr lang="en-US" altLang="en-US" sz="1200" u="none">
                <a:solidFill>
                  <a:schemeClr val="tx1"/>
                </a:solidFill>
                <a:latin typeface="Arial" panose="020B0604020202020204" pitchFamily="34" charset="0"/>
              </a:rPr>
              <a:t>    through a function.</a:t>
            </a:r>
          </a:p>
          <a:p>
            <a:pPr>
              <a:lnSpc>
                <a:spcPct val="100000"/>
              </a:lnSpc>
              <a:spcBef>
                <a:spcPct val="0"/>
              </a:spcBef>
              <a:buSzTx/>
              <a:buFontTx/>
              <a:buNone/>
            </a:pPr>
            <a:r>
              <a:rPr lang="en-US" altLang="en-US" sz="1200" u="none">
                <a:solidFill>
                  <a:schemeClr val="tx1"/>
                </a:solidFill>
                <a:latin typeface="Arial" panose="020B0604020202020204" pitchFamily="34" charset="0"/>
              </a:rPr>
              <a:t>  - holds input parameters, local data, and return </a:t>
            </a:r>
          </a:p>
          <a:p>
            <a:pPr>
              <a:lnSpc>
                <a:spcPct val="100000"/>
              </a:lnSpc>
              <a:spcBef>
                <a:spcPct val="0"/>
              </a:spcBef>
              <a:buSzTx/>
              <a:buFontTx/>
              <a:buNone/>
            </a:pPr>
            <a:r>
              <a:rPr lang="en-US" altLang="en-US" sz="1200" u="none">
                <a:solidFill>
                  <a:schemeClr val="tx1"/>
                </a:solidFill>
                <a:latin typeface="Arial" panose="020B0604020202020204" pitchFamily="34" charset="0"/>
              </a:rPr>
              <a:t>    values, used as scratch-pad memory</a:t>
            </a:r>
          </a:p>
          <a:p>
            <a:pPr>
              <a:lnSpc>
                <a:spcPct val="100000"/>
              </a:lnSpc>
              <a:spcBef>
                <a:spcPct val="0"/>
              </a:spcBef>
              <a:buSzTx/>
              <a:buFontTx/>
              <a:buNone/>
            </a:pPr>
            <a:r>
              <a:rPr lang="en-US" altLang="en-US" sz="1200" u="none">
                <a:solidFill>
                  <a:schemeClr val="tx1"/>
                </a:solidFill>
                <a:latin typeface="Arial" panose="020B0604020202020204" pitchFamily="34" charset="0"/>
              </a:rPr>
              <a:t>  - guaranteed to be valid during the evaluation of </a:t>
            </a:r>
          </a:p>
          <a:p>
            <a:pPr>
              <a:lnSpc>
                <a:spcPct val="100000"/>
              </a:lnSpc>
              <a:spcBef>
                <a:spcPct val="0"/>
              </a:spcBef>
              <a:buSzTx/>
              <a:buFontTx/>
              <a:buNone/>
            </a:pPr>
            <a:r>
              <a:rPr lang="en-US" altLang="en-US" sz="1200" u="none">
                <a:solidFill>
                  <a:schemeClr val="tx1"/>
                </a:solidFill>
                <a:latin typeface="Arial" panose="020B0604020202020204" pitchFamily="34" charset="0"/>
              </a:rPr>
              <a:t>    a containing expression, won’t be valid after</a:t>
            </a:r>
          </a:p>
          <a:p>
            <a:pPr>
              <a:lnSpc>
                <a:spcPct val="100000"/>
              </a:lnSpc>
              <a:spcBef>
                <a:spcPct val="0"/>
              </a:spcBef>
              <a:buSzTx/>
              <a:buFontTx/>
              <a:buNone/>
            </a:pPr>
            <a:r>
              <a:rPr lang="en-US" altLang="en-US" sz="1200" u="none">
                <a:solidFill>
                  <a:schemeClr val="tx1"/>
                </a:solidFill>
                <a:latin typeface="Arial" panose="020B0604020202020204" pitchFamily="34" charset="0"/>
              </a:rPr>
              <a:t>  - expression evaluation starts with function eval-</a:t>
            </a:r>
          </a:p>
          <a:p>
            <a:pPr>
              <a:lnSpc>
                <a:spcPct val="100000"/>
              </a:lnSpc>
              <a:spcBef>
                <a:spcPct val="0"/>
              </a:spcBef>
              <a:buSzTx/>
              <a:buFontTx/>
              <a:buNone/>
            </a:pPr>
            <a:r>
              <a:rPr lang="en-US" altLang="en-US" sz="1200" u="none">
                <a:solidFill>
                  <a:schemeClr val="tx1"/>
                </a:solidFill>
                <a:latin typeface="Arial" panose="020B0604020202020204" pitchFamily="34" charset="0"/>
              </a:rPr>
              <a:t>    uation first, then expression evaluation as alge-</a:t>
            </a:r>
          </a:p>
          <a:p>
            <a:pPr>
              <a:lnSpc>
                <a:spcPct val="100000"/>
              </a:lnSpc>
              <a:spcBef>
                <a:spcPct val="0"/>
              </a:spcBef>
              <a:buSzTx/>
              <a:buFontTx/>
              <a:buNone/>
            </a:pPr>
            <a:r>
              <a:rPr lang="en-US" altLang="en-US" sz="1200" u="none">
                <a:solidFill>
                  <a:schemeClr val="tx1"/>
                </a:solidFill>
                <a:latin typeface="Arial" panose="020B0604020202020204" pitchFamily="34" charset="0"/>
              </a:rPr>
              <a:t>    braic combination of terms</a:t>
            </a:r>
          </a:p>
          <a:p>
            <a:pPr>
              <a:lnSpc>
                <a:spcPct val="100000"/>
              </a:lnSpc>
              <a:spcBef>
                <a:spcPct val="0"/>
              </a:spcBef>
              <a:buSzTx/>
              <a:buFontTx/>
              <a:buNone/>
            </a:pPr>
            <a:r>
              <a:rPr lang="en-US" altLang="en-US" sz="1200" u="none">
                <a:solidFill>
                  <a:schemeClr val="tx1"/>
                </a:solidFill>
                <a:latin typeface="Arial" panose="020B0604020202020204" pitchFamily="34" charset="0"/>
              </a:rPr>
              <a:t>  - stack frame is destroyed when expression eval-</a:t>
            </a:r>
          </a:p>
          <a:p>
            <a:pPr>
              <a:lnSpc>
                <a:spcPct val="100000"/>
              </a:lnSpc>
              <a:spcBef>
                <a:spcPct val="0"/>
              </a:spcBef>
              <a:buSzTx/>
              <a:buFontTx/>
              <a:buNone/>
            </a:pPr>
            <a:r>
              <a:rPr lang="en-US" altLang="en-US" sz="1200" u="none">
                <a:solidFill>
                  <a:schemeClr val="tx1"/>
                </a:solidFill>
                <a:latin typeface="Arial" panose="020B0604020202020204" pitchFamily="34" charset="0"/>
              </a:rPr>
              <a:t>    uation is complete</a:t>
            </a:r>
          </a:p>
          <a:p>
            <a:pPr latinLnBrk="1">
              <a:lnSpc>
                <a:spcPct val="100000"/>
              </a:lnSpc>
              <a:spcBef>
                <a:spcPct val="0"/>
              </a:spcBef>
              <a:buSzTx/>
              <a:buFontTx/>
              <a:buNone/>
            </a:pPr>
            <a:endParaRPr lang="en-US" altLang="en-US" sz="1200" u="none">
              <a:solidFill>
                <a:schemeClr val="tx1"/>
              </a:solidFill>
              <a:latin typeface="Arial" panose="020B0604020202020204" pitchFamily="34" charset="0"/>
            </a:endParaRPr>
          </a:p>
        </p:txBody>
      </p:sp>
      <p:sp>
        <p:nvSpPr>
          <p:cNvPr id="23566" name="Rectangle 13">
            <a:extLst>
              <a:ext uri="{FF2B5EF4-FFF2-40B4-BE49-F238E27FC236}">
                <a16:creationId xmlns:a16="http://schemas.microsoft.com/office/drawing/2014/main" id="{8DB07A93-F8F8-4571-A206-9A41EFABB6FA}"/>
              </a:ext>
            </a:extLst>
          </p:cNvPr>
          <p:cNvSpPr>
            <a:spLocks noChangeArrowheads="1"/>
          </p:cNvSpPr>
          <p:nvPr/>
        </p:nvSpPr>
        <p:spPr bwMode="auto">
          <a:xfrm>
            <a:off x="3236913" y="7659688"/>
            <a:ext cx="3538537"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  - allocated/deallocated at run time by invoking </a:t>
            </a:r>
          </a:p>
          <a:p>
            <a:pPr>
              <a:lnSpc>
                <a:spcPct val="100000"/>
              </a:lnSpc>
              <a:spcBef>
                <a:spcPct val="0"/>
              </a:spcBef>
              <a:buSzTx/>
              <a:buFontTx/>
              <a:buNone/>
            </a:pPr>
            <a:r>
              <a:rPr lang="en-US" altLang="en-US" sz="1200" u="none">
                <a:solidFill>
                  <a:schemeClr val="tx1"/>
                </a:solidFill>
                <a:latin typeface="Arial" panose="020B0604020202020204" pitchFamily="34" charset="0"/>
              </a:rPr>
              <a:t>    operators new /delete (or functions malloc/free)</a:t>
            </a:r>
          </a:p>
          <a:p>
            <a:pPr>
              <a:lnSpc>
                <a:spcPct val="100000"/>
              </a:lnSpc>
              <a:spcBef>
                <a:spcPct val="0"/>
              </a:spcBef>
              <a:buSzTx/>
              <a:buFontTx/>
              <a:buNone/>
            </a:pPr>
            <a:r>
              <a:rPr lang="en-US" altLang="en-US" sz="1200" u="none">
                <a:solidFill>
                  <a:schemeClr val="tx1"/>
                </a:solidFill>
                <a:latin typeface="Arial" panose="020B0604020202020204" pitchFamily="34" charset="0"/>
              </a:rPr>
              <a:t>  - memory is available to anyone with a pointer</a:t>
            </a:r>
          </a:p>
          <a:p>
            <a:pPr>
              <a:lnSpc>
                <a:spcPct val="100000"/>
              </a:lnSpc>
              <a:spcBef>
                <a:spcPct val="0"/>
              </a:spcBef>
              <a:buSzTx/>
              <a:buFontTx/>
              <a:buNone/>
            </a:pPr>
            <a:r>
              <a:rPr lang="en-US" altLang="en-US" sz="1200" u="none">
                <a:solidFill>
                  <a:schemeClr val="tx1"/>
                </a:solidFill>
                <a:latin typeface="Arial" panose="020B0604020202020204" pitchFamily="34" charset="0"/>
              </a:rPr>
              <a:t>    to the allocated memory from the time of</a:t>
            </a:r>
          </a:p>
          <a:p>
            <a:pPr>
              <a:lnSpc>
                <a:spcPct val="100000"/>
              </a:lnSpc>
              <a:spcBef>
                <a:spcPct val="0"/>
              </a:spcBef>
              <a:buSzTx/>
              <a:buFontTx/>
              <a:buNone/>
            </a:pPr>
            <a:r>
              <a:rPr lang="en-US" altLang="en-US" sz="1200" u="none">
                <a:solidFill>
                  <a:schemeClr val="tx1"/>
                </a:solidFill>
                <a:latin typeface="Arial" panose="020B0604020202020204" pitchFamily="34" charset="0"/>
              </a:rPr>
              <a:t>    allocation until deallocated.  </a:t>
            </a:r>
          </a:p>
        </p:txBody>
      </p:sp>
      <p:grpSp>
        <p:nvGrpSpPr>
          <p:cNvPr id="23567" name="Group 20">
            <a:extLst>
              <a:ext uri="{FF2B5EF4-FFF2-40B4-BE49-F238E27FC236}">
                <a16:creationId xmlns:a16="http://schemas.microsoft.com/office/drawing/2014/main" id="{13A9933B-56E1-4AD7-B5D7-AF35B3E1AC29}"/>
              </a:ext>
            </a:extLst>
          </p:cNvPr>
          <p:cNvGrpSpPr>
            <a:grpSpLocks/>
          </p:cNvGrpSpPr>
          <p:nvPr/>
        </p:nvGrpSpPr>
        <p:grpSpPr bwMode="auto">
          <a:xfrm>
            <a:off x="782638" y="1827213"/>
            <a:ext cx="2028825" cy="2206625"/>
            <a:chOff x="493" y="1151"/>
            <a:chExt cx="1278" cy="1390"/>
          </a:xfrm>
        </p:grpSpPr>
        <p:sp>
          <p:nvSpPr>
            <p:cNvPr id="23571" name="Rectangle 14">
              <a:extLst>
                <a:ext uri="{FF2B5EF4-FFF2-40B4-BE49-F238E27FC236}">
                  <a16:creationId xmlns:a16="http://schemas.microsoft.com/office/drawing/2014/main" id="{073D025A-DE53-4C4F-A692-5919844B7056}"/>
                </a:ext>
              </a:extLst>
            </p:cNvPr>
            <p:cNvSpPr>
              <a:spLocks noChangeArrowheads="1"/>
            </p:cNvSpPr>
            <p:nvPr/>
          </p:nvSpPr>
          <p:spPr bwMode="auto">
            <a:xfrm>
              <a:off x="493" y="1151"/>
              <a:ext cx="1278" cy="139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23572" name="Line 15">
              <a:extLst>
                <a:ext uri="{FF2B5EF4-FFF2-40B4-BE49-F238E27FC236}">
                  <a16:creationId xmlns:a16="http://schemas.microsoft.com/office/drawing/2014/main" id="{86866644-77B7-4C5A-86DA-9C9EA795D277}"/>
                </a:ext>
              </a:extLst>
            </p:cNvPr>
            <p:cNvSpPr>
              <a:spLocks noChangeShapeType="1"/>
            </p:cNvSpPr>
            <p:nvPr/>
          </p:nvSpPr>
          <p:spPr bwMode="auto">
            <a:xfrm>
              <a:off x="503" y="1619"/>
              <a:ext cx="126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Rectangle 16">
              <a:extLst>
                <a:ext uri="{FF2B5EF4-FFF2-40B4-BE49-F238E27FC236}">
                  <a16:creationId xmlns:a16="http://schemas.microsoft.com/office/drawing/2014/main" id="{427B0443-1B31-4145-BA8B-C250A43E2783}"/>
                </a:ext>
              </a:extLst>
            </p:cNvPr>
            <p:cNvSpPr>
              <a:spLocks noChangeArrowheads="1"/>
            </p:cNvSpPr>
            <p:nvPr/>
          </p:nvSpPr>
          <p:spPr bwMode="auto">
            <a:xfrm>
              <a:off x="608" y="1233"/>
              <a:ext cx="1068"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200" u="none">
                  <a:solidFill>
                    <a:schemeClr val="tx1"/>
                  </a:solidFill>
                  <a:latin typeface="Arial" panose="020B0604020202020204" pitchFamily="34" charset="0"/>
                </a:rPr>
                <a:t>public global functions</a:t>
              </a:r>
            </a:p>
            <a:p>
              <a:pPr algn="ctr">
                <a:lnSpc>
                  <a:spcPct val="100000"/>
                </a:lnSpc>
                <a:spcBef>
                  <a:spcPct val="0"/>
                </a:spcBef>
                <a:buSzTx/>
                <a:buFontTx/>
                <a:buNone/>
              </a:pPr>
              <a:r>
                <a:rPr lang="en-US" altLang="en-US" sz="1200" u="none">
                  <a:solidFill>
                    <a:schemeClr val="tx1"/>
                  </a:solidFill>
                  <a:latin typeface="Arial" panose="020B0604020202020204" pitchFamily="34" charset="0"/>
                </a:rPr>
                <a:t>and data</a:t>
              </a:r>
            </a:p>
          </p:txBody>
        </p:sp>
        <p:sp>
          <p:nvSpPr>
            <p:cNvPr id="23574" name="Rectangle 17">
              <a:extLst>
                <a:ext uri="{FF2B5EF4-FFF2-40B4-BE49-F238E27FC236}">
                  <a16:creationId xmlns:a16="http://schemas.microsoft.com/office/drawing/2014/main" id="{490E857C-DC9E-4C34-A7BC-B49215C9D836}"/>
                </a:ext>
              </a:extLst>
            </p:cNvPr>
            <p:cNvSpPr>
              <a:spLocks noChangeArrowheads="1"/>
            </p:cNvSpPr>
            <p:nvPr/>
          </p:nvSpPr>
          <p:spPr bwMode="auto">
            <a:xfrm>
              <a:off x="574" y="1705"/>
              <a:ext cx="1106"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200" u="none">
                  <a:solidFill>
                    <a:schemeClr val="tx1"/>
                  </a:solidFill>
                  <a:latin typeface="Arial" panose="020B0604020202020204" pitchFamily="34" charset="0"/>
                </a:rPr>
                <a:t>private global functions</a:t>
              </a:r>
            </a:p>
            <a:p>
              <a:pPr algn="ctr">
                <a:lnSpc>
                  <a:spcPct val="100000"/>
                </a:lnSpc>
                <a:spcBef>
                  <a:spcPct val="0"/>
                </a:spcBef>
                <a:buSzTx/>
                <a:buFontTx/>
                <a:buNone/>
              </a:pPr>
              <a:r>
                <a:rPr lang="en-US" altLang="en-US" sz="1200" u="none">
                  <a:solidFill>
                    <a:schemeClr val="tx1"/>
                  </a:solidFill>
                  <a:latin typeface="Arial" panose="020B0604020202020204" pitchFamily="34" charset="0"/>
                </a:rPr>
                <a:t>and data</a:t>
              </a:r>
            </a:p>
          </p:txBody>
        </p:sp>
        <p:sp>
          <p:nvSpPr>
            <p:cNvPr id="23575" name="Line 18">
              <a:extLst>
                <a:ext uri="{FF2B5EF4-FFF2-40B4-BE49-F238E27FC236}">
                  <a16:creationId xmlns:a16="http://schemas.microsoft.com/office/drawing/2014/main" id="{03F6F41E-7B5C-4009-A30C-CFF56D28D782}"/>
                </a:ext>
              </a:extLst>
            </p:cNvPr>
            <p:cNvSpPr>
              <a:spLocks noChangeShapeType="1"/>
            </p:cNvSpPr>
            <p:nvPr/>
          </p:nvSpPr>
          <p:spPr bwMode="auto">
            <a:xfrm>
              <a:off x="503" y="2120"/>
              <a:ext cx="126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Rectangle 19">
              <a:extLst>
                <a:ext uri="{FF2B5EF4-FFF2-40B4-BE49-F238E27FC236}">
                  <a16:creationId xmlns:a16="http://schemas.microsoft.com/office/drawing/2014/main" id="{E1B12172-8852-4F79-BA95-8B08F328C4C0}"/>
                </a:ext>
              </a:extLst>
            </p:cNvPr>
            <p:cNvSpPr>
              <a:spLocks noChangeArrowheads="1"/>
            </p:cNvSpPr>
            <p:nvPr/>
          </p:nvSpPr>
          <p:spPr bwMode="auto">
            <a:xfrm>
              <a:off x="733" y="2241"/>
              <a:ext cx="78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200" u="none">
                  <a:solidFill>
                    <a:schemeClr val="tx1"/>
                  </a:solidFill>
                  <a:latin typeface="Arial" panose="020B0604020202020204" pitchFamily="34" charset="0"/>
                </a:rPr>
                <a:t>local static data</a:t>
              </a:r>
            </a:p>
          </p:txBody>
        </p:sp>
      </p:grpSp>
      <p:sp>
        <p:nvSpPr>
          <p:cNvPr id="23568" name="Rectangle 27">
            <a:extLst>
              <a:ext uri="{FF2B5EF4-FFF2-40B4-BE49-F238E27FC236}">
                <a16:creationId xmlns:a16="http://schemas.microsoft.com/office/drawing/2014/main" id="{EB0080C8-9CCD-40F3-B564-9DAF29F15878}"/>
              </a:ext>
            </a:extLst>
          </p:cNvPr>
          <p:cNvSpPr>
            <a:spLocks noChangeArrowheads="1"/>
          </p:cNvSpPr>
          <p:nvPr/>
        </p:nvSpPr>
        <p:spPr bwMode="auto">
          <a:xfrm>
            <a:off x="658813" y="1485900"/>
            <a:ext cx="4068762"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a:solidFill>
                  <a:schemeClr val="tx1"/>
                </a:solidFill>
                <a:latin typeface="Arial" panose="020B0604020202020204" pitchFamily="34" charset="0"/>
              </a:rPr>
              <a:t>Static memory:</a:t>
            </a:r>
            <a:r>
              <a:rPr lang="en-US" altLang="en-US" sz="1200" u="none">
                <a:solidFill>
                  <a:schemeClr val="tx1"/>
                </a:solidFill>
                <a:latin typeface="Arial" panose="020B0604020202020204" pitchFamily="34" charset="0"/>
              </a:rPr>
              <a:t> - available for the lifetime of the program  </a:t>
            </a:r>
          </a:p>
        </p:txBody>
      </p:sp>
      <p:sp>
        <p:nvSpPr>
          <p:cNvPr id="23569" name="Rectangle 28">
            <a:extLst>
              <a:ext uri="{FF2B5EF4-FFF2-40B4-BE49-F238E27FC236}">
                <a16:creationId xmlns:a16="http://schemas.microsoft.com/office/drawing/2014/main" id="{0941F895-F5C4-4DCE-A251-D80E9AD7570D}"/>
              </a:ext>
            </a:extLst>
          </p:cNvPr>
          <p:cNvSpPr>
            <a:spLocks noChangeArrowheads="1"/>
          </p:cNvSpPr>
          <p:nvPr/>
        </p:nvSpPr>
        <p:spPr bwMode="auto">
          <a:xfrm>
            <a:off x="674688" y="4384675"/>
            <a:ext cx="297180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a:solidFill>
                  <a:schemeClr val="tx1"/>
                </a:solidFill>
                <a:latin typeface="Arial" panose="020B0604020202020204" pitchFamily="34" charset="0"/>
              </a:rPr>
              <a:t>Stack memory:</a:t>
            </a:r>
            <a:r>
              <a:rPr lang="en-US" altLang="en-US" sz="1200" u="none">
                <a:solidFill>
                  <a:schemeClr val="tx1"/>
                </a:solidFill>
                <a:latin typeface="Arial" panose="020B0604020202020204" pitchFamily="34" charset="0"/>
              </a:rPr>
              <a:t> - temporary scratch pad</a:t>
            </a:r>
          </a:p>
        </p:txBody>
      </p:sp>
      <p:sp>
        <p:nvSpPr>
          <p:cNvPr id="23570" name="Rectangle 29">
            <a:extLst>
              <a:ext uri="{FF2B5EF4-FFF2-40B4-BE49-F238E27FC236}">
                <a16:creationId xmlns:a16="http://schemas.microsoft.com/office/drawing/2014/main" id="{2A781E83-F346-457B-9AB4-86E707ADE358}"/>
              </a:ext>
            </a:extLst>
          </p:cNvPr>
          <p:cNvSpPr>
            <a:spLocks noChangeArrowheads="1"/>
          </p:cNvSpPr>
          <p:nvPr/>
        </p:nvSpPr>
        <p:spPr bwMode="auto">
          <a:xfrm>
            <a:off x="681038" y="7277100"/>
            <a:ext cx="4414837"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a:solidFill>
                  <a:schemeClr val="tx1"/>
                </a:solidFill>
                <a:latin typeface="Arial" panose="020B0604020202020204" pitchFamily="34" charset="0"/>
              </a:rPr>
              <a:t>heap memory</a:t>
            </a:r>
            <a:r>
              <a:rPr lang="en-US" altLang="en-US" sz="1200" u="none">
                <a:solidFill>
                  <a:schemeClr val="tx1"/>
                </a:solidFill>
                <a:latin typeface="Arial" panose="020B0604020202020204" pitchFamily="34" charset="0"/>
              </a:rPr>
              <a:t>: - valid from the time of allocation to deallocation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8AC8F6F-CC59-4AD1-9357-72D5194764EB}"/>
              </a:ext>
            </a:extLst>
          </p:cNvPr>
          <p:cNvSpPr>
            <a:spLocks noGrp="1" noChangeArrowheads="1"/>
          </p:cNvSpPr>
          <p:nvPr>
            <p:ph type="title"/>
          </p:nvPr>
        </p:nvSpPr>
        <p:spPr>
          <a:xfrm>
            <a:off x="1014413" y="471488"/>
            <a:ext cx="5561012" cy="509587"/>
          </a:xfrm>
          <a:ln cap="flat"/>
        </p:spPr>
        <p:txBody>
          <a:bodyPr/>
          <a:lstStyle/>
          <a:p>
            <a:r>
              <a:rPr lang="en-US" altLang="en-US"/>
              <a:t>Run Time Flexibility       </a:t>
            </a:r>
            <a:r>
              <a:rPr lang="en-US" altLang="en-US">
                <a:hlinkClick r:id="rId2" action="ppaction://hlinksldjump"/>
              </a:rPr>
              <a:t>Contents</a:t>
            </a:r>
            <a:endParaRPr lang="en-US" altLang="en-US"/>
          </a:p>
        </p:txBody>
      </p:sp>
      <p:sp>
        <p:nvSpPr>
          <p:cNvPr id="24579" name="Rectangle 3">
            <a:extLst>
              <a:ext uri="{FF2B5EF4-FFF2-40B4-BE49-F238E27FC236}">
                <a16:creationId xmlns:a16="http://schemas.microsoft.com/office/drawing/2014/main" id="{668CB471-BF6F-4641-B3A5-A9238AD221D3}"/>
              </a:ext>
            </a:extLst>
          </p:cNvPr>
          <p:cNvSpPr>
            <a:spLocks noGrp="1" noChangeArrowheads="1"/>
          </p:cNvSpPr>
          <p:nvPr>
            <p:ph type="body" idx="1"/>
          </p:nvPr>
        </p:nvSpPr>
        <p:spPr>
          <a:xfrm>
            <a:off x="1008063" y="1276350"/>
            <a:ext cx="5573712" cy="7215188"/>
          </a:xfrm>
          <a:noFill/>
        </p:spPr>
        <p:txBody>
          <a:bodyPr/>
          <a:lstStyle/>
          <a:p>
            <a:r>
              <a:rPr lang="en-US" altLang="en-US" b="1"/>
              <a:t>Compile-time memory allocation</a:t>
            </a:r>
            <a:br>
              <a:rPr lang="en-US" altLang="en-US" b="1"/>
            </a:br>
            <a:r>
              <a:rPr lang="en-US" altLang="en-US"/>
              <a:t>Compile-time allocation of data objects is directly supported by the language.  </a:t>
            </a:r>
            <a:br>
              <a:rPr lang="en-US" altLang="en-US"/>
            </a:br>
            <a:endParaRPr lang="en-US" altLang="en-US"/>
          </a:p>
          <a:p>
            <a:pPr>
              <a:buFontTx/>
              <a:buChar char=" "/>
            </a:pPr>
            <a:r>
              <a:rPr lang="en-US" altLang="en-US" sz="1500"/>
              <a:t>	int x[25];   /* size determined at compile-time */</a:t>
            </a:r>
            <a:br>
              <a:rPr lang="en-US" altLang="en-US" sz="1500"/>
            </a:br>
            <a:br>
              <a:rPr lang="en-US" altLang="en-US"/>
            </a:br>
            <a:r>
              <a:rPr lang="en-US" altLang="en-US"/>
              <a:t>But frequently the designer does not know  either the size of objects collected at run time or the number of objects that the program must handle.</a:t>
            </a:r>
            <a:br>
              <a:rPr lang="en-US" altLang="en-US"/>
            </a:br>
            <a:endParaRPr lang="en-US" altLang="en-US"/>
          </a:p>
          <a:p>
            <a:r>
              <a:rPr lang="en-US" altLang="en-US" b="1"/>
              <a:t>dynamic memory allocation</a:t>
            </a:r>
            <a:r>
              <a:rPr lang="en-US" altLang="en-US"/>
              <a:t>.  </a:t>
            </a:r>
            <a:br>
              <a:rPr lang="en-US" altLang="en-US"/>
            </a:br>
            <a:r>
              <a:rPr lang="en-US" altLang="en-US"/>
              <a:t>The Standard Library modules stdlib (C) and new (C++) provide simple and effective means of acquiring additional memory allocations from the operating system.  These facilities are especially useful for creating composite data objects on demand on the heap at run-time.</a:t>
            </a:r>
            <a:br>
              <a:rPr lang="en-US" altLang="en-US"/>
            </a:br>
            <a:br>
              <a:rPr lang="en-US" altLang="en-US"/>
            </a:br>
            <a:r>
              <a:rPr lang="en-US" altLang="en-US"/>
              <a:t>    X* x = (X*) malloc( numObjs * sizeof(X) );    (C)</a:t>
            </a:r>
            <a:br>
              <a:rPr lang="en-US" altLang="en-US"/>
            </a:br>
            <a:r>
              <a:rPr lang="en-US" altLang="en-US"/>
              <a:t>    X* x = new X[numObjs]  		(C++)</a:t>
            </a:r>
            <a:br>
              <a:rPr lang="en-US" altLang="en-US"/>
            </a:br>
            <a:endParaRPr lang="en-US" altLang="en-US"/>
          </a:p>
          <a:p>
            <a:r>
              <a:rPr lang="en-US" altLang="en-US" b="1"/>
              <a:t>pointers</a:t>
            </a:r>
            <a:br>
              <a:rPr lang="en-US" altLang="en-US" b="1"/>
            </a:br>
            <a:r>
              <a:rPr lang="en-US" altLang="en-US"/>
              <a:t>C provides access to dynamic memory through pointers.  Address arithmetic supports incrementing and adding offsets to pointers.  Arithmetic is “smart”:</a:t>
            </a:r>
          </a:p>
          <a:p>
            <a:pPr lvl="1"/>
            <a:r>
              <a:rPr lang="en-US" altLang="en-US"/>
              <a:t>Incrementing a pointer adds to the pointer address the size of one object of the type pointed to.  </a:t>
            </a:r>
          </a:p>
          <a:p>
            <a:pPr lvl="1"/>
            <a:r>
              <a:rPr lang="en-US" altLang="en-US"/>
              <a:t>Adding an integer, n, offset to a pointer creates an address n objects away from the original address.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5951F16-2263-4EB1-ACD3-038EE6159C68}"/>
              </a:ext>
            </a:extLst>
          </p:cNvPr>
          <p:cNvSpPr>
            <a:spLocks noGrp="1" noChangeArrowheads="1"/>
          </p:cNvSpPr>
          <p:nvPr>
            <p:ph type="title"/>
          </p:nvPr>
        </p:nvSpPr>
        <p:spPr>
          <a:ln cap="flat"/>
        </p:spPr>
        <p:txBody>
          <a:bodyPr/>
          <a:lstStyle/>
          <a:p>
            <a:r>
              <a:rPr lang="en-US" altLang="en-US" sz="2100"/>
              <a:t>Run-Time Flexibility Example  </a:t>
            </a:r>
            <a:r>
              <a:rPr lang="en-US" altLang="en-US" sz="2100">
                <a:hlinkClick r:id="rId2" action="ppaction://hlinksldjump"/>
              </a:rPr>
              <a:t>Contents</a:t>
            </a:r>
            <a:endParaRPr lang="en-US" altLang="en-US" sz="2100"/>
          </a:p>
        </p:txBody>
      </p:sp>
      <p:sp>
        <p:nvSpPr>
          <p:cNvPr id="25603" name="Rectangle 3">
            <a:extLst>
              <a:ext uri="{FF2B5EF4-FFF2-40B4-BE49-F238E27FC236}">
                <a16:creationId xmlns:a16="http://schemas.microsoft.com/office/drawing/2014/main" id="{C130B137-F2B5-49B2-9B9B-9C2F2F9371D2}"/>
              </a:ext>
            </a:extLst>
          </p:cNvPr>
          <p:cNvSpPr>
            <a:spLocks noGrp="1" noChangeArrowheads="1"/>
          </p:cNvSpPr>
          <p:nvPr>
            <p:ph type="body" idx="1"/>
          </p:nvPr>
        </p:nvSpPr>
        <p:spPr>
          <a:noFill/>
        </p:spPr>
        <p:txBody>
          <a:bodyPr/>
          <a:lstStyle/>
          <a:p>
            <a:r>
              <a:rPr lang="en-US" altLang="en-US"/>
              <a:t>The standard containers are good examples of the flexibility C++ programs  enjoy by using run-time allocation of resources - in this case memory from the heap.</a:t>
            </a:r>
            <a:br>
              <a:rPr lang="en-US" altLang="en-US"/>
            </a:br>
            <a:endParaRPr lang="en-US" altLang="en-US"/>
          </a:p>
          <a:p>
            <a:r>
              <a:rPr lang="en-US" altLang="en-US"/>
              <a:t>The str class (Handouts/CSE687/Code/STR) is a demonstration of how to build Abstract Data Types.</a:t>
            </a:r>
            <a:br>
              <a:rPr lang="en-US" altLang="en-US"/>
            </a:br>
            <a:r>
              <a:rPr lang="en-US" altLang="en-US"/>
              <a:t>Objects from the str class have a specific amount of character memory defined by the str constructor.  If appends to the string build a character sequence which is longer than constructed memory size the str object will reallocate a larger memory block, copy over the current characters, and continue appending.</a:t>
            </a:r>
            <a:br>
              <a:rPr lang="en-US" altLang="en-US"/>
            </a:br>
            <a:br>
              <a:rPr lang="en-US" altLang="en-US"/>
            </a:br>
            <a:r>
              <a:rPr lang="en-US" altLang="en-US"/>
              <a:t>None of this requires intervention by client code.  The result of this is that str objects appear to have  unlimited ability to append characters without wasting a lot of space when handling small strings.</a:t>
            </a:r>
            <a:br>
              <a:rPr lang="en-US" altLang="en-US"/>
            </a:br>
            <a:endParaRPr lang="en-US" altLang="en-US"/>
          </a:p>
          <a:p>
            <a:r>
              <a:rPr lang="en-US" altLang="en-US"/>
              <a:t>Advantages of run-time allocation are hard to over-state.  Clients simply use str objects without needing a lot of fussy logic to make sure fixed memory allocations are not overrun.  </a:t>
            </a:r>
            <a:br>
              <a:rPr lang="en-US" altLang="en-US"/>
            </a:br>
            <a:br>
              <a:rPr lang="en-US" altLang="en-US"/>
            </a:br>
            <a:r>
              <a:rPr lang="en-US" altLang="en-US"/>
              <a:t>str use seems simple to clients, even though quite a bit of memory management is going on silently.  That simplicity translates into fewer errors, and no anomalous behavior, as happens when fixed memory limits are reached.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76131CE-8DDF-4089-9256-5902B8FB0117}"/>
              </a:ext>
            </a:extLst>
          </p:cNvPr>
          <p:cNvSpPr>
            <a:spLocks noGrp="1" noChangeArrowheads="1"/>
          </p:cNvSpPr>
          <p:nvPr>
            <p:ph type="title"/>
          </p:nvPr>
        </p:nvSpPr>
        <p:spPr>
          <a:ln cap="flat"/>
        </p:spPr>
        <p:txBody>
          <a:bodyPr/>
          <a:lstStyle/>
          <a:p>
            <a:r>
              <a:rPr lang="en-US" altLang="en-US"/>
              <a:t>Efficiency                </a:t>
            </a:r>
            <a:r>
              <a:rPr lang="en-US" altLang="en-US">
                <a:hlinkClick r:id="rId2" action="ppaction://hlinksldjump"/>
              </a:rPr>
              <a:t>Contents</a:t>
            </a:r>
            <a:endParaRPr lang="en-US" altLang="en-US"/>
          </a:p>
        </p:txBody>
      </p:sp>
      <p:sp>
        <p:nvSpPr>
          <p:cNvPr id="26627" name="Rectangle 3">
            <a:extLst>
              <a:ext uri="{FF2B5EF4-FFF2-40B4-BE49-F238E27FC236}">
                <a16:creationId xmlns:a16="http://schemas.microsoft.com/office/drawing/2014/main" id="{5B09384E-5BBE-492F-B484-4BA85A5B1D29}"/>
              </a:ext>
            </a:extLst>
          </p:cNvPr>
          <p:cNvSpPr>
            <a:spLocks noGrp="1" noChangeArrowheads="1"/>
          </p:cNvSpPr>
          <p:nvPr>
            <p:ph type="body" idx="1"/>
          </p:nvPr>
        </p:nvSpPr>
        <p:spPr>
          <a:noFill/>
        </p:spPr>
        <p:txBody>
          <a:bodyPr/>
          <a:lstStyle/>
          <a:p>
            <a:pPr>
              <a:lnSpc>
                <a:spcPct val="80000"/>
              </a:lnSpc>
            </a:pPr>
            <a:r>
              <a:rPr lang="en-US" altLang="en-US"/>
              <a:t>One goal of the C language was to replace the use of assembly language in system programming.  The UNIX system, for example, is written mostly in C.</a:t>
            </a:r>
            <a:br>
              <a:rPr lang="en-US" altLang="en-US"/>
            </a:br>
            <a:endParaRPr lang="en-US" altLang="en-US"/>
          </a:p>
          <a:p>
            <a:pPr lvl="1">
              <a:lnSpc>
                <a:spcPct val="80000"/>
              </a:lnSpc>
            </a:pPr>
            <a:r>
              <a:rPr lang="en-US" altLang="en-US"/>
              <a:t>C was designed to create and manage composite data structures with small computational and memory costs</a:t>
            </a:r>
          </a:p>
          <a:p>
            <a:pPr lvl="2">
              <a:lnSpc>
                <a:spcPct val="90000"/>
              </a:lnSpc>
              <a:spcBef>
                <a:spcPct val="30000"/>
              </a:spcBef>
              <a:buFontTx/>
              <a:buChar char="–"/>
            </a:pPr>
            <a:r>
              <a:rPr lang="en-US" altLang="en-US" sz="1500">
                <a:latin typeface="Arial" panose="020B0604020202020204" pitchFamily="34" charset="0"/>
              </a:rPr>
              <a:t>C is a strongly typed language that provides the designer with a lot of help in using complex data correctly</a:t>
            </a:r>
          </a:p>
          <a:p>
            <a:pPr lvl="2">
              <a:lnSpc>
                <a:spcPct val="90000"/>
              </a:lnSpc>
              <a:spcBef>
                <a:spcPct val="30000"/>
              </a:spcBef>
              <a:buFontTx/>
              <a:buChar char="–"/>
            </a:pPr>
            <a:r>
              <a:rPr lang="en-US" altLang="en-US" sz="1500">
                <a:latin typeface="Arial" panose="020B0604020202020204" pitchFamily="34" charset="0"/>
              </a:rPr>
              <a:t>However, the language allows the designer to by-pass type matching through casts in order to support interfaces with hardware and other system software.</a:t>
            </a:r>
          </a:p>
          <a:p>
            <a:pPr lvl="2">
              <a:lnSpc>
                <a:spcPct val="90000"/>
              </a:lnSpc>
              <a:spcBef>
                <a:spcPct val="30000"/>
              </a:spcBef>
              <a:buFontTx/>
              <a:buChar char="–"/>
            </a:pPr>
            <a:r>
              <a:rPr lang="en-US" altLang="en-US" sz="1500">
                <a:latin typeface="Arial" panose="020B0604020202020204" pitchFamily="34" charset="0"/>
              </a:rPr>
              <a:t>Furthermore, C provides a set of coercions between data types to flexibly support mixed mode expressions.</a:t>
            </a:r>
            <a:br>
              <a:rPr lang="en-US" altLang="en-US" sz="1500">
                <a:latin typeface="Arial" panose="020B0604020202020204" pitchFamily="34" charset="0"/>
              </a:rPr>
            </a:br>
            <a:endParaRPr lang="en-US" altLang="en-US" sz="1500">
              <a:latin typeface="Arial" panose="020B0604020202020204" pitchFamily="34" charset="0"/>
            </a:endParaRPr>
          </a:p>
          <a:p>
            <a:pPr lvl="1">
              <a:lnSpc>
                <a:spcPct val="80000"/>
              </a:lnSpc>
            </a:pPr>
            <a:r>
              <a:rPr lang="en-US" altLang="en-US"/>
              <a:t>C does no run-time checking.  It will:</a:t>
            </a:r>
          </a:p>
          <a:p>
            <a:pPr lvl="2">
              <a:lnSpc>
                <a:spcPct val="90000"/>
              </a:lnSpc>
              <a:spcBef>
                <a:spcPct val="30000"/>
              </a:spcBef>
              <a:buFontTx/>
              <a:buChar char="–"/>
            </a:pPr>
            <a:r>
              <a:rPr lang="en-US" altLang="en-US" sz="1500">
                <a:latin typeface="Arial" panose="020B0604020202020204" pitchFamily="34" charset="0"/>
              </a:rPr>
              <a:t>support requests to index beyond static and dynamic array bounds for both reading and writing</a:t>
            </a:r>
          </a:p>
          <a:p>
            <a:pPr lvl="2">
              <a:lnSpc>
                <a:spcPct val="90000"/>
              </a:lnSpc>
              <a:spcBef>
                <a:spcPct val="30000"/>
              </a:spcBef>
              <a:buFontTx/>
              <a:buChar char="–"/>
            </a:pPr>
            <a:r>
              <a:rPr lang="en-US" altLang="en-US" sz="1500">
                <a:latin typeface="Arial" panose="020B0604020202020204" pitchFamily="34" charset="0"/>
              </a:rPr>
              <a:t>maintain pointers to objects which go out of scope</a:t>
            </a:r>
          </a:p>
          <a:p>
            <a:pPr lvl="2">
              <a:lnSpc>
                <a:spcPct val="90000"/>
              </a:lnSpc>
              <a:spcBef>
                <a:spcPct val="30000"/>
              </a:spcBef>
              <a:buFontTx/>
              <a:buChar char="–"/>
            </a:pPr>
            <a:r>
              <a:rPr lang="en-US" altLang="en-US" sz="1500">
                <a:latin typeface="Arial" panose="020B0604020202020204" pitchFamily="34" charset="0"/>
              </a:rPr>
              <a:t>copy data into memory that has never been allocated to the program or is no longer valid</a:t>
            </a:r>
          </a:p>
          <a:p>
            <a:pPr lvl="2">
              <a:lnSpc>
                <a:spcPct val="90000"/>
              </a:lnSpc>
              <a:spcBef>
                <a:spcPct val="30000"/>
              </a:spcBef>
              <a:buFontTx/>
              <a:buChar char="–"/>
            </a:pPr>
            <a:r>
              <a:rPr lang="en-US" altLang="en-US" sz="1500">
                <a:latin typeface="Arial" panose="020B0604020202020204" pitchFamily="34" charset="0"/>
              </a:rPr>
              <a:t>attempt to return memory to the operating system more than once if asked to do so</a:t>
            </a:r>
            <a:br>
              <a:rPr lang="en-US" altLang="en-US" sz="1500">
                <a:latin typeface="Arial" panose="020B0604020202020204" pitchFamily="34" charset="0"/>
              </a:rPr>
            </a:br>
            <a:endParaRPr lang="en-US" altLang="en-US" sz="1500">
              <a:latin typeface="Arial" panose="020B0604020202020204" pitchFamily="34" charset="0"/>
            </a:endParaRPr>
          </a:p>
          <a:p>
            <a:pPr lvl="1">
              <a:lnSpc>
                <a:spcPct val="80000"/>
              </a:lnSpc>
            </a:pPr>
            <a:r>
              <a:rPr lang="en-US" altLang="en-US"/>
              <a:t>Any of  the preceding events spells </a:t>
            </a:r>
            <a:r>
              <a:rPr lang="en-US" altLang="en-US" b="1"/>
              <a:t>DISASTER</a:t>
            </a:r>
            <a:r>
              <a:rPr lang="en-US" altLang="en-US"/>
              <a:t>.  The C language comes without seat belts.  It will happily do what it is asked to do, assuming that the designer understands the consequenses of any request.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CAB1AF7-DCB3-41F9-9652-708766DE6B75}"/>
              </a:ext>
            </a:extLst>
          </p:cNvPr>
          <p:cNvSpPr>
            <a:spLocks noGrp="1" noChangeArrowheads="1"/>
          </p:cNvSpPr>
          <p:nvPr>
            <p:ph type="title"/>
          </p:nvPr>
        </p:nvSpPr>
        <p:spPr>
          <a:ln cap="flat"/>
        </p:spPr>
        <p:txBody>
          <a:bodyPr/>
          <a:lstStyle/>
          <a:p>
            <a:r>
              <a:rPr lang="en-US" altLang="en-US" sz="2100"/>
              <a:t>Efficiency Trade-offs in C++    </a:t>
            </a:r>
            <a:r>
              <a:rPr lang="en-US" altLang="en-US" sz="2100">
                <a:hlinkClick r:id="rId2" action="ppaction://hlinksldjump"/>
              </a:rPr>
              <a:t>Contents</a:t>
            </a:r>
            <a:endParaRPr lang="en-US" altLang="en-US" sz="2100"/>
          </a:p>
        </p:txBody>
      </p:sp>
      <p:sp>
        <p:nvSpPr>
          <p:cNvPr id="27651" name="Rectangle 3">
            <a:extLst>
              <a:ext uri="{FF2B5EF4-FFF2-40B4-BE49-F238E27FC236}">
                <a16:creationId xmlns:a16="http://schemas.microsoft.com/office/drawing/2014/main" id="{B4670A68-66B2-4BAB-B81B-6AB6909B2694}"/>
              </a:ext>
            </a:extLst>
          </p:cNvPr>
          <p:cNvSpPr>
            <a:spLocks noGrp="1" noChangeArrowheads="1"/>
          </p:cNvSpPr>
          <p:nvPr>
            <p:ph type="body" idx="1"/>
          </p:nvPr>
        </p:nvSpPr>
        <p:spPr>
          <a:xfrm>
            <a:off x="1008063" y="1563688"/>
            <a:ext cx="5697537" cy="7215187"/>
          </a:xfrm>
          <a:noFill/>
        </p:spPr>
        <p:txBody>
          <a:bodyPr/>
          <a:lstStyle/>
          <a:p>
            <a:r>
              <a:rPr lang="en-US" altLang="en-US"/>
              <a:t>C has no run-time checking of array indexing, pointer arithmetic, or memory allocation status.  The result is very fast programs, but the possibility of nasty errors induced by overrunning memory bounds, using uninitialized pointers, or invalid memory.</a:t>
            </a:r>
            <a:br>
              <a:rPr lang="en-US" altLang="en-US"/>
            </a:br>
            <a:endParaRPr lang="en-US" altLang="en-US"/>
          </a:p>
          <a:p>
            <a:r>
              <a:rPr lang="en-US" altLang="en-US"/>
              <a:t>C++ has the facilities to allow designers to buld in as much or as little run time checking as they want.  It is even possible to build in checks that can be turned on or off as needed.</a:t>
            </a:r>
            <a:br>
              <a:rPr lang="en-US" altLang="en-US"/>
            </a:br>
            <a:br>
              <a:rPr lang="en-US" altLang="en-US"/>
            </a:br>
            <a:r>
              <a:rPr lang="en-US" altLang="en-US"/>
              <a:t>An example is the str class.  The indexing operator which returns values or writes into characters defined by s[i] has built in bounds checks on the index i.  Should i be negative or exceed the allocated array size, the index operator will throw an exception with an informative error message.</a:t>
            </a:r>
            <a:br>
              <a:rPr lang="en-US" altLang="en-US"/>
            </a:br>
            <a:endParaRPr lang="en-US" altLang="en-US"/>
          </a:p>
          <a:p>
            <a:r>
              <a:rPr lang="en-US" altLang="en-US"/>
              <a:t>This level of flexibility is just not available in the tradi-tional languages like FORTRAN or Pascal.</a:t>
            </a:r>
            <a:br>
              <a:rPr lang="en-US" altLang="en-US"/>
            </a:br>
            <a:endParaRPr lang="en-US" altLang="en-US"/>
          </a:p>
          <a:p>
            <a:r>
              <a:rPr lang="en-US" altLang="en-US"/>
              <a:t>Note that, unlike my str class, bounds checking is not done in the standard C++ string class.  This design choice was made for reasons of performance.</a:t>
            </a:r>
            <a:br>
              <a:rPr lang="en-US" altLang="en-US"/>
            </a:br>
            <a:endParaRPr lang="en-US" altLang="en-US" b="1" u="sng"/>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4311CAD-C5D2-4F01-B8FC-CBE52C852247}"/>
              </a:ext>
            </a:extLst>
          </p:cNvPr>
          <p:cNvSpPr>
            <a:spLocks noGrp="1" noChangeArrowheads="1"/>
          </p:cNvSpPr>
          <p:nvPr>
            <p:ph type="title"/>
          </p:nvPr>
        </p:nvSpPr>
        <p:spPr>
          <a:ln cap="flat"/>
        </p:spPr>
        <p:txBody>
          <a:bodyPr/>
          <a:lstStyle/>
          <a:p>
            <a:r>
              <a:rPr lang="en-US" altLang="en-US" sz="2100"/>
              <a:t>Elements of C++ Language    </a:t>
            </a:r>
            <a:r>
              <a:rPr lang="en-US" altLang="en-US" sz="2100">
                <a:hlinkClick r:id="rId2" action="ppaction://hlinksldjump"/>
              </a:rPr>
              <a:t>Contents</a:t>
            </a:r>
            <a:endParaRPr lang="en-US" altLang="en-US" sz="2100"/>
          </a:p>
        </p:txBody>
      </p:sp>
      <p:sp>
        <p:nvSpPr>
          <p:cNvPr id="28675" name="Rectangle 3">
            <a:extLst>
              <a:ext uri="{FF2B5EF4-FFF2-40B4-BE49-F238E27FC236}">
                <a16:creationId xmlns:a16="http://schemas.microsoft.com/office/drawing/2014/main" id="{B7C2DD44-2C5C-4791-8089-88585A75CA23}"/>
              </a:ext>
            </a:extLst>
          </p:cNvPr>
          <p:cNvSpPr>
            <a:spLocks noGrp="1" noChangeArrowheads="1"/>
          </p:cNvSpPr>
          <p:nvPr>
            <p:ph type="body" idx="1"/>
          </p:nvPr>
        </p:nvSpPr>
        <p:spPr>
          <a:noFill/>
        </p:spPr>
        <p:txBody>
          <a:bodyPr/>
          <a:lstStyle/>
          <a:p>
            <a:r>
              <a:rPr lang="en-US" altLang="en-US"/>
              <a:t>C++ is nearly a superset of C. </a:t>
            </a:r>
            <a:br>
              <a:rPr lang="en-US" altLang="en-US"/>
            </a:br>
            <a:endParaRPr lang="en-US" altLang="en-US"/>
          </a:p>
          <a:p>
            <a:r>
              <a:rPr lang="en-US" altLang="en-US"/>
              <a:t>Many, but not all, C programs will compile as C++ programs.  C and C++ components are link compat-ible and so both may be parts of the same program.</a:t>
            </a:r>
            <a:br>
              <a:rPr lang="en-US" altLang="en-US"/>
            </a:br>
            <a:endParaRPr lang="en-US" altLang="en-US"/>
          </a:p>
          <a:p>
            <a:r>
              <a:rPr lang="en-US" altLang="en-US"/>
              <a:t>C++ strengthens C language </a:t>
            </a:r>
            <a:r>
              <a:rPr lang="en-US" altLang="en-US" u="sng"/>
              <a:t>support for procedural programming</a:t>
            </a:r>
            <a:r>
              <a:rPr lang="en-US" altLang="en-US"/>
              <a:t>:</a:t>
            </a:r>
            <a:br>
              <a:rPr lang="en-US" altLang="en-US"/>
            </a:br>
            <a:endParaRPr lang="en-US" altLang="en-US"/>
          </a:p>
          <a:p>
            <a:pPr lvl="1"/>
            <a:r>
              <a:rPr lang="en-US" altLang="en-US"/>
              <a:t>a new derived type, the reference, is provided to enable pass by reference, not provided by C.  </a:t>
            </a:r>
          </a:p>
          <a:p>
            <a:pPr lvl="1"/>
            <a:r>
              <a:rPr lang="en-US" altLang="en-US"/>
              <a:t>Pass by reference makes external objects directly accessible in functions instead of providing  copies of the original objects.  </a:t>
            </a:r>
          </a:p>
          <a:p>
            <a:pPr lvl="1"/>
            <a:r>
              <a:rPr lang="en-US" altLang="en-US"/>
              <a:t>This allows the designer much more control over when side effects do or do not occur.</a:t>
            </a:r>
          </a:p>
          <a:p>
            <a:pPr lvl="1"/>
            <a:r>
              <a:rPr lang="en-US" altLang="en-US"/>
              <a:t>new input/output streams modules are provided which greatly simplify I/O.</a:t>
            </a:r>
          </a:p>
          <a:p>
            <a:pPr lvl="1"/>
            <a:r>
              <a:rPr lang="en-US" altLang="en-US"/>
              <a:t>C++ provides the keyword template to support the design of generic components - one design and implementation for many different types.</a:t>
            </a:r>
          </a:p>
          <a:p>
            <a:pPr lvl="1"/>
            <a:r>
              <a:rPr lang="en-US" altLang="en-US"/>
              <a:t>keyword inline supports the use of function syntax for inline code to eliminate function call overhead for very simple processing.</a:t>
            </a:r>
          </a:p>
          <a:p>
            <a:pPr lvl="1"/>
            <a:r>
              <a:rPr lang="en-US" altLang="en-US"/>
              <a:t>keywords catch and throw support the handling of exceptions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942ED1D-5067-4D5C-AFCA-71FD5C3F4ABD}"/>
              </a:ext>
            </a:extLst>
          </p:cNvPr>
          <p:cNvSpPr>
            <a:spLocks noGrp="1" noChangeArrowheads="1"/>
          </p:cNvSpPr>
          <p:nvPr>
            <p:ph type="title"/>
          </p:nvPr>
        </p:nvSpPr>
        <p:spPr>
          <a:xfrm>
            <a:off x="900113" y="719138"/>
            <a:ext cx="5829300" cy="509587"/>
          </a:xfrm>
          <a:ln cap="flat"/>
        </p:spPr>
        <p:txBody>
          <a:bodyPr/>
          <a:lstStyle/>
          <a:p>
            <a:r>
              <a:rPr lang="en-US" altLang="en-US" sz="2100"/>
              <a:t>Pass by Value and by Reference  </a:t>
            </a:r>
            <a:r>
              <a:rPr lang="en-US" altLang="en-US" sz="2100">
                <a:hlinkClick r:id="rId2" action="ppaction://hlinksldjump"/>
              </a:rPr>
              <a:t>Contents</a:t>
            </a:r>
            <a:endParaRPr lang="en-US" altLang="en-US" sz="2100"/>
          </a:p>
        </p:txBody>
      </p:sp>
      <p:sp>
        <p:nvSpPr>
          <p:cNvPr id="29699" name="Rectangle 3">
            <a:extLst>
              <a:ext uri="{FF2B5EF4-FFF2-40B4-BE49-F238E27FC236}">
                <a16:creationId xmlns:a16="http://schemas.microsoft.com/office/drawing/2014/main" id="{A2C8A179-5C69-45E4-B90B-3017291FDF97}"/>
              </a:ext>
            </a:extLst>
          </p:cNvPr>
          <p:cNvSpPr>
            <a:spLocks noGrp="1" noChangeArrowheads="1"/>
          </p:cNvSpPr>
          <p:nvPr>
            <p:ph type="body" idx="1"/>
          </p:nvPr>
        </p:nvSpPr>
        <p:spPr>
          <a:xfrm>
            <a:off x="1127125" y="1563688"/>
            <a:ext cx="5335588" cy="7493000"/>
          </a:xfrm>
          <a:noFill/>
        </p:spPr>
        <p:txBody>
          <a:bodyPr/>
          <a:lstStyle/>
          <a:p>
            <a:pPr>
              <a:buFontTx/>
              <a:buNone/>
            </a:pP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br>
              <a:rPr lang="en-US" altLang="en-US" sz="1500"/>
            </a:br>
            <a:endParaRPr lang="en-US" altLang="en-US" sz="1500"/>
          </a:p>
          <a:p>
            <a:r>
              <a:rPr lang="en-US" altLang="en-US" sz="1500"/>
              <a:t>Suppose function g is declared as:</a:t>
            </a:r>
            <a:br>
              <a:rPr lang="en-US" altLang="en-US" sz="1500"/>
            </a:br>
            <a:br>
              <a:rPr lang="en-US" altLang="en-US" sz="1500"/>
            </a:br>
            <a:r>
              <a:rPr lang="en-US" altLang="en-US" sz="1500"/>
              <a:t>	void g(char a, char&amp; b);</a:t>
            </a:r>
            <a:br>
              <a:rPr lang="en-US" altLang="en-US" sz="1500"/>
            </a:br>
            <a:endParaRPr lang="en-US" altLang="en-US" sz="1500"/>
          </a:p>
          <a:p>
            <a:r>
              <a:rPr lang="en-US" altLang="en-US" sz="1500"/>
              <a:t>When a is passed by value to function g(a,b) a copy of a is created on g’s stack frame for all use by g.  If g should change a’s value, no change is made to the original back in static memory.</a:t>
            </a:r>
            <a:br>
              <a:rPr lang="en-US" altLang="en-US" sz="1500"/>
            </a:br>
            <a:endParaRPr lang="en-US" altLang="en-US" sz="1500"/>
          </a:p>
          <a:p>
            <a:r>
              <a:rPr lang="en-US" altLang="en-US" sz="1500"/>
              <a:t>when b is passed by reference to g(a,b) an implicit pointer to b is copied onto the stack frame for all accesses by g to the object b.  Should g change the value of b it changes the original back in static memory.</a:t>
            </a:r>
            <a:br>
              <a:rPr lang="en-US" altLang="en-US" sz="1500"/>
            </a:br>
            <a:endParaRPr lang="en-US" altLang="en-US" sz="1500"/>
          </a:p>
          <a:p>
            <a:r>
              <a:rPr lang="en-US" altLang="en-US" sz="1500"/>
              <a:t>You should think of the reference parameter as an alias, e.g., another name, for the object passed to the function in that position.</a:t>
            </a:r>
          </a:p>
        </p:txBody>
      </p:sp>
      <p:grpSp>
        <p:nvGrpSpPr>
          <p:cNvPr id="29700" name="Group 21">
            <a:extLst>
              <a:ext uri="{FF2B5EF4-FFF2-40B4-BE49-F238E27FC236}">
                <a16:creationId xmlns:a16="http://schemas.microsoft.com/office/drawing/2014/main" id="{3B06E3AE-3C76-49ED-B0A0-4A3DFFCBC470}"/>
              </a:ext>
            </a:extLst>
          </p:cNvPr>
          <p:cNvGrpSpPr>
            <a:grpSpLocks/>
          </p:cNvGrpSpPr>
          <p:nvPr/>
        </p:nvGrpSpPr>
        <p:grpSpPr bwMode="auto">
          <a:xfrm>
            <a:off x="1555750" y="1590675"/>
            <a:ext cx="4478338" cy="3355975"/>
            <a:chOff x="980" y="1002"/>
            <a:chExt cx="2821" cy="2114"/>
          </a:xfrm>
        </p:grpSpPr>
        <p:sp>
          <p:nvSpPr>
            <p:cNvPr id="29701" name="Rectangle 4">
              <a:extLst>
                <a:ext uri="{FF2B5EF4-FFF2-40B4-BE49-F238E27FC236}">
                  <a16:creationId xmlns:a16="http://schemas.microsoft.com/office/drawing/2014/main" id="{BDE64803-0F1E-47F5-AA17-DEAC104B97E1}"/>
                </a:ext>
              </a:extLst>
            </p:cNvPr>
            <p:cNvSpPr>
              <a:spLocks noChangeArrowheads="1"/>
            </p:cNvSpPr>
            <p:nvPr/>
          </p:nvSpPr>
          <p:spPr bwMode="auto">
            <a:xfrm>
              <a:off x="980" y="1015"/>
              <a:ext cx="2811" cy="210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29702" name="Line 5">
              <a:extLst>
                <a:ext uri="{FF2B5EF4-FFF2-40B4-BE49-F238E27FC236}">
                  <a16:creationId xmlns:a16="http://schemas.microsoft.com/office/drawing/2014/main" id="{B8C85BCC-3CCE-488F-A140-0685D0118A17}"/>
                </a:ext>
              </a:extLst>
            </p:cNvPr>
            <p:cNvSpPr>
              <a:spLocks noChangeShapeType="1"/>
            </p:cNvSpPr>
            <p:nvPr/>
          </p:nvSpPr>
          <p:spPr bwMode="auto">
            <a:xfrm>
              <a:off x="2321" y="1015"/>
              <a:ext cx="0" cy="210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Line 6">
              <a:extLst>
                <a:ext uri="{FF2B5EF4-FFF2-40B4-BE49-F238E27FC236}">
                  <a16:creationId xmlns:a16="http://schemas.microsoft.com/office/drawing/2014/main" id="{BD502C91-EC61-4370-AE74-E3D35154F419}"/>
                </a:ext>
              </a:extLst>
            </p:cNvPr>
            <p:cNvSpPr>
              <a:spLocks noChangeShapeType="1"/>
            </p:cNvSpPr>
            <p:nvPr/>
          </p:nvSpPr>
          <p:spPr bwMode="auto">
            <a:xfrm>
              <a:off x="2345" y="2080"/>
              <a:ext cx="145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Line 7">
              <a:extLst>
                <a:ext uri="{FF2B5EF4-FFF2-40B4-BE49-F238E27FC236}">
                  <a16:creationId xmlns:a16="http://schemas.microsoft.com/office/drawing/2014/main" id="{F8EA3771-13EF-49FF-AD5D-A97B96683BFC}"/>
                </a:ext>
              </a:extLst>
            </p:cNvPr>
            <p:cNvSpPr>
              <a:spLocks noChangeShapeType="1"/>
            </p:cNvSpPr>
            <p:nvPr/>
          </p:nvSpPr>
          <p:spPr bwMode="auto">
            <a:xfrm>
              <a:off x="2334" y="2527"/>
              <a:ext cx="144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5" name="Rectangle 8">
              <a:extLst>
                <a:ext uri="{FF2B5EF4-FFF2-40B4-BE49-F238E27FC236}">
                  <a16:creationId xmlns:a16="http://schemas.microsoft.com/office/drawing/2014/main" id="{3ADECB75-6D9C-4627-89AF-C8B46E007428}"/>
                </a:ext>
              </a:extLst>
            </p:cNvPr>
            <p:cNvSpPr>
              <a:spLocks noChangeArrowheads="1"/>
            </p:cNvSpPr>
            <p:nvPr/>
          </p:nvSpPr>
          <p:spPr bwMode="auto">
            <a:xfrm>
              <a:off x="1145" y="1196"/>
              <a:ext cx="1016" cy="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29706" name="Rectangle 9">
              <a:extLst>
                <a:ext uri="{FF2B5EF4-FFF2-40B4-BE49-F238E27FC236}">
                  <a16:creationId xmlns:a16="http://schemas.microsoft.com/office/drawing/2014/main" id="{6068196B-4247-47BF-AF4F-9FDC3BE47208}"/>
                </a:ext>
              </a:extLst>
            </p:cNvPr>
            <p:cNvSpPr>
              <a:spLocks noChangeArrowheads="1"/>
            </p:cNvSpPr>
            <p:nvPr/>
          </p:nvSpPr>
          <p:spPr bwMode="auto">
            <a:xfrm>
              <a:off x="988" y="1002"/>
              <a:ext cx="87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static memory</a:t>
              </a:r>
            </a:p>
          </p:txBody>
        </p:sp>
        <p:sp>
          <p:nvSpPr>
            <p:cNvPr id="29707" name="Rectangle 10">
              <a:extLst>
                <a:ext uri="{FF2B5EF4-FFF2-40B4-BE49-F238E27FC236}">
                  <a16:creationId xmlns:a16="http://schemas.microsoft.com/office/drawing/2014/main" id="{09936DE3-7FEC-4990-95EC-FC732300D436}"/>
                </a:ext>
              </a:extLst>
            </p:cNvPr>
            <p:cNvSpPr>
              <a:spLocks noChangeArrowheads="1"/>
            </p:cNvSpPr>
            <p:nvPr/>
          </p:nvSpPr>
          <p:spPr bwMode="auto">
            <a:xfrm>
              <a:off x="2296" y="1012"/>
              <a:ext cx="146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g’s stack frame memory</a:t>
              </a:r>
            </a:p>
          </p:txBody>
        </p:sp>
        <p:sp>
          <p:nvSpPr>
            <p:cNvPr id="29708" name="Rectangle 11">
              <a:extLst>
                <a:ext uri="{FF2B5EF4-FFF2-40B4-BE49-F238E27FC236}">
                  <a16:creationId xmlns:a16="http://schemas.microsoft.com/office/drawing/2014/main" id="{F3251741-4685-4830-A684-8CBF3181859D}"/>
                </a:ext>
              </a:extLst>
            </p:cNvPr>
            <p:cNvSpPr>
              <a:spLocks noChangeArrowheads="1"/>
            </p:cNvSpPr>
            <p:nvPr/>
          </p:nvSpPr>
          <p:spPr bwMode="auto">
            <a:xfrm>
              <a:off x="2339" y="2538"/>
              <a:ext cx="8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heap memory</a:t>
              </a:r>
            </a:p>
          </p:txBody>
        </p:sp>
        <p:sp>
          <p:nvSpPr>
            <p:cNvPr id="29709" name="Rectangle 12">
              <a:extLst>
                <a:ext uri="{FF2B5EF4-FFF2-40B4-BE49-F238E27FC236}">
                  <a16:creationId xmlns:a16="http://schemas.microsoft.com/office/drawing/2014/main" id="{5428FA85-6B69-4387-A6ED-BBE3AB69C17B}"/>
                </a:ext>
              </a:extLst>
            </p:cNvPr>
            <p:cNvSpPr>
              <a:spLocks noChangeArrowheads="1"/>
            </p:cNvSpPr>
            <p:nvPr/>
          </p:nvSpPr>
          <p:spPr bwMode="auto">
            <a:xfrm>
              <a:off x="1461" y="1648"/>
              <a:ext cx="195" cy="2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a</a:t>
              </a:r>
            </a:p>
          </p:txBody>
        </p:sp>
        <p:sp>
          <p:nvSpPr>
            <p:cNvPr id="29710" name="Rectangle 13">
              <a:extLst>
                <a:ext uri="{FF2B5EF4-FFF2-40B4-BE49-F238E27FC236}">
                  <a16:creationId xmlns:a16="http://schemas.microsoft.com/office/drawing/2014/main" id="{029E7C21-2DBF-4D19-8100-E57E6A73CF7F}"/>
                </a:ext>
              </a:extLst>
            </p:cNvPr>
            <p:cNvSpPr>
              <a:spLocks noChangeArrowheads="1"/>
            </p:cNvSpPr>
            <p:nvPr/>
          </p:nvSpPr>
          <p:spPr bwMode="auto">
            <a:xfrm>
              <a:off x="1424" y="1988"/>
              <a:ext cx="268" cy="2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ptr</a:t>
              </a:r>
            </a:p>
          </p:txBody>
        </p:sp>
        <p:sp>
          <p:nvSpPr>
            <p:cNvPr id="29711" name="Rectangle 14">
              <a:extLst>
                <a:ext uri="{FF2B5EF4-FFF2-40B4-BE49-F238E27FC236}">
                  <a16:creationId xmlns:a16="http://schemas.microsoft.com/office/drawing/2014/main" id="{B5D0E40A-F576-4FB5-96AE-DA6AF16CC49F}"/>
                </a:ext>
              </a:extLst>
            </p:cNvPr>
            <p:cNvSpPr>
              <a:spLocks noChangeArrowheads="1"/>
            </p:cNvSpPr>
            <p:nvPr/>
          </p:nvSpPr>
          <p:spPr bwMode="auto">
            <a:xfrm>
              <a:off x="1461" y="2474"/>
              <a:ext cx="195" cy="2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b</a:t>
              </a:r>
            </a:p>
          </p:txBody>
        </p:sp>
        <p:sp>
          <p:nvSpPr>
            <p:cNvPr id="29712" name="Line 15">
              <a:extLst>
                <a:ext uri="{FF2B5EF4-FFF2-40B4-BE49-F238E27FC236}">
                  <a16:creationId xmlns:a16="http://schemas.microsoft.com/office/drawing/2014/main" id="{F06D3313-54B3-4447-9546-5B0BB947C3BE}"/>
                </a:ext>
              </a:extLst>
            </p:cNvPr>
            <p:cNvSpPr>
              <a:spLocks noChangeShapeType="1"/>
            </p:cNvSpPr>
            <p:nvPr/>
          </p:nvSpPr>
          <p:spPr bwMode="auto">
            <a:xfrm>
              <a:off x="1554" y="2211"/>
              <a:ext cx="0" cy="25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3" name="Rectangle 16">
              <a:extLst>
                <a:ext uri="{FF2B5EF4-FFF2-40B4-BE49-F238E27FC236}">
                  <a16:creationId xmlns:a16="http://schemas.microsoft.com/office/drawing/2014/main" id="{AAE75391-1C91-4155-96EE-1A22D642000E}"/>
                </a:ext>
              </a:extLst>
            </p:cNvPr>
            <p:cNvSpPr>
              <a:spLocks noChangeArrowheads="1"/>
            </p:cNvSpPr>
            <p:nvPr/>
          </p:nvSpPr>
          <p:spPr bwMode="auto">
            <a:xfrm>
              <a:off x="2789" y="1580"/>
              <a:ext cx="268" cy="2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ptr</a:t>
              </a:r>
            </a:p>
          </p:txBody>
        </p:sp>
        <p:sp>
          <p:nvSpPr>
            <p:cNvPr id="29714" name="Rectangle 17">
              <a:extLst>
                <a:ext uri="{FF2B5EF4-FFF2-40B4-BE49-F238E27FC236}">
                  <a16:creationId xmlns:a16="http://schemas.microsoft.com/office/drawing/2014/main" id="{7ADA4612-1B0C-4D1F-A21B-5BB7A614CEAF}"/>
                </a:ext>
              </a:extLst>
            </p:cNvPr>
            <p:cNvSpPr>
              <a:spLocks noChangeArrowheads="1"/>
            </p:cNvSpPr>
            <p:nvPr/>
          </p:nvSpPr>
          <p:spPr bwMode="auto">
            <a:xfrm>
              <a:off x="2806" y="1230"/>
              <a:ext cx="195" cy="2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nchor="ctr">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00000"/>
                </a:lnSpc>
                <a:spcBef>
                  <a:spcPct val="0"/>
                </a:spcBef>
                <a:buSzTx/>
                <a:buFontTx/>
                <a:buNone/>
              </a:pPr>
              <a:r>
                <a:rPr lang="en-US" altLang="en-US" sz="1500" u="none">
                  <a:solidFill>
                    <a:schemeClr val="tx1"/>
                  </a:solidFill>
                  <a:latin typeface="Arial" panose="020B0604020202020204" pitchFamily="34" charset="0"/>
                </a:rPr>
                <a:t>a</a:t>
              </a:r>
            </a:p>
          </p:txBody>
        </p:sp>
        <p:sp>
          <p:nvSpPr>
            <p:cNvPr id="29715" name="Line 18">
              <a:extLst>
                <a:ext uri="{FF2B5EF4-FFF2-40B4-BE49-F238E27FC236}">
                  <a16:creationId xmlns:a16="http://schemas.microsoft.com/office/drawing/2014/main" id="{656F4F0A-33C6-4327-86E6-559FCF043F62}"/>
                </a:ext>
              </a:extLst>
            </p:cNvPr>
            <p:cNvSpPr>
              <a:spLocks noChangeShapeType="1"/>
            </p:cNvSpPr>
            <p:nvPr/>
          </p:nvSpPr>
          <p:spPr bwMode="auto">
            <a:xfrm flipV="1">
              <a:off x="1675" y="1329"/>
              <a:ext cx="1112" cy="423"/>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6" name="Line 19">
              <a:extLst>
                <a:ext uri="{FF2B5EF4-FFF2-40B4-BE49-F238E27FC236}">
                  <a16:creationId xmlns:a16="http://schemas.microsoft.com/office/drawing/2014/main" id="{EF1DFA81-10AA-4B63-A63E-EC7746894C1E}"/>
                </a:ext>
              </a:extLst>
            </p:cNvPr>
            <p:cNvSpPr>
              <a:spLocks noChangeShapeType="1"/>
            </p:cNvSpPr>
            <p:nvPr/>
          </p:nvSpPr>
          <p:spPr bwMode="auto">
            <a:xfrm flipV="1">
              <a:off x="1755" y="1660"/>
              <a:ext cx="972" cy="413"/>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7" name="Line 20">
              <a:extLst>
                <a:ext uri="{FF2B5EF4-FFF2-40B4-BE49-F238E27FC236}">
                  <a16:creationId xmlns:a16="http://schemas.microsoft.com/office/drawing/2014/main" id="{E894D5AA-FC4C-42A8-AB77-C26A77916B70}"/>
                </a:ext>
              </a:extLst>
            </p:cNvPr>
            <p:cNvSpPr>
              <a:spLocks noChangeShapeType="1"/>
            </p:cNvSpPr>
            <p:nvPr/>
          </p:nvSpPr>
          <p:spPr bwMode="auto">
            <a:xfrm flipH="1">
              <a:off x="1659" y="1802"/>
              <a:ext cx="1294" cy="7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210187A-05E9-40AD-A1A4-9828E32FBB22}"/>
              </a:ext>
            </a:extLst>
          </p:cNvPr>
          <p:cNvSpPr>
            <a:spLocks noGrp="1" noChangeArrowheads="1"/>
          </p:cNvSpPr>
          <p:nvPr>
            <p:ph type="title"/>
          </p:nvPr>
        </p:nvSpPr>
        <p:spPr>
          <a:ln cap="flat"/>
        </p:spPr>
        <p:txBody>
          <a:bodyPr/>
          <a:lstStyle/>
          <a:p>
            <a:r>
              <a:rPr lang="en-US" altLang="en-US" sz="2100"/>
              <a:t>More Elements of C++       </a:t>
            </a:r>
            <a:r>
              <a:rPr lang="en-US" altLang="en-US" sz="2100">
                <a:hlinkClick r:id="rId2" action="ppaction://hlinksldjump"/>
              </a:rPr>
              <a:t>Contents</a:t>
            </a:r>
            <a:endParaRPr lang="en-US" altLang="en-US" sz="2100"/>
          </a:p>
        </p:txBody>
      </p:sp>
      <p:sp>
        <p:nvSpPr>
          <p:cNvPr id="30723" name="Rectangle 3">
            <a:extLst>
              <a:ext uri="{FF2B5EF4-FFF2-40B4-BE49-F238E27FC236}">
                <a16:creationId xmlns:a16="http://schemas.microsoft.com/office/drawing/2014/main" id="{9FC16F40-B96B-48DC-BEAB-22B12FD72315}"/>
              </a:ext>
            </a:extLst>
          </p:cNvPr>
          <p:cNvSpPr>
            <a:spLocks noGrp="1" noChangeArrowheads="1"/>
          </p:cNvSpPr>
          <p:nvPr>
            <p:ph type="body" idx="1"/>
          </p:nvPr>
        </p:nvSpPr>
        <p:spPr>
          <a:noFill/>
        </p:spPr>
        <p:txBody>
          <a:bodyPr/>
          <a:lstStyle/>
          <a:p>
            <a:r>
              <a:rPr lang="en-US" altLang="en-US" sz="1600"/>
              <a:t>C++ provides </a:t>
            </a:r>
            <a:r>
              <a:rPr lang="en-US" altLang="en-US" sz="1600" u="sng"/>
              <a:t>strong support for data abstraction</a:t>
            </a:r>
            <a:r>
              <a:rPr lang="en-US" altLang="en-US" sz="1600"/>
              <a:t>:</a:t>
            </a:r>
            <a:br>
              <a:rPr lang="en-US" altLang="en-US" sz="1600"/>
            </a:br>
            <a:endParaRPr lang="en-US" altLang="en-US" sz="1600"/>
          </a:p>
          <a:p>
            <a:r>
              <a:rPr lang="en-US" altLang="en-US" sz="1600"/>
              <a:t>designers create new types using classes</a:t>
            </a:r>
          </a:p>
          <a:p>
            <a:pPr lvl="1"/>
            <a:r>
              <a:rPr lang="en-US" altLang="en-US" sz="1400"/>
              <a:t>classes have both data members and member functions</a:t>
            </a:r>
          </a:p>
          <a:p>
            <a:pPr lvl="1"/>
            <a:r>
              <a:rPr lang="en-US" altLang="en-US" sz="1400"/>
              <a:t>these are divided into a public interface and private or protected implementation</a:t>
            </a:r>
            <a:br>
              <a:rPr lang="en-US" altLang="en-US" sz="1600"/>
            </a:br>
            <a:endParaRPr lang="en-US" altLang="en-US" sz="1600"/>
          </a:p>
          <a:p>
            <a:r>
              <a:rPr lang="en-US" altLang="en-US" sz="1600"/>
              <a:t>objects (instances of a class) are essentially active data.  Public members provide safe and simple access to data which may have complex internal and private management</a:t>
            </a:r>
            <a:br>
              <a:rPr lang="en-US" altLang="en-US" sz="1600"/>
            </a:br>
            <a:endParaRPr lang="en-US" altLang="en-US" sz="1600"/>
          </a:p>
          <a:p>
            <a:r>
              <a:rPr lang="en-US" altLang="en-US" sz="1600"/>
              <a:t>objects are declared and destroyed in exactly the same way that variables of the basic C language types are.</a:t>
            </a:r>
          </a:p>
          <a:p>
            <a:pPr lvl="1"/>
            <a:r>
              <a:rPr lang="en-US" altLang="en-US" sz="1400"/>
              <a:t>user defined constructors build class objects when they are declared</a:t>
            </a:r>
          </a:p>
          <a:p>
            <a:pPr lvl="1"/>
            <a:r>
              <a:rPr lang="en-US" altLang="en-US" sz="1400"/>
              <a:t>user defined destructors remove the objects when they go out of scope</a:t>
            </a:r>
            <a:br>
              <a:rPr lang="en-US" altLang="en-US" sz="1400"/>
            </a:br>
            <a:endParaRPr lang="en-US" altLang="en-US" sz="1600"/>
          </a:p>
          <a:p>
            <a:r>
              <a:rPr lang="en-US" altLang="en-US" sz="1600"/>
              <a:t>C++ operators new and delete directly support the run-time creation of objects</a:t>
            </a:r>
            <a:br>
              <a:rPr lang="en-US" altLang="en-US" sz="1600"/>
            </a:br>
            <a:endParaRPr lang="en-US" altLang="en-US" sz="1600"/>
          </a:p>
          <a:p>
            <a:r>
              <a:rPr lang="en-US" altLang="en-US" sz="1600"/>
              <a:t>Operators can be overloaded to have meanings unique to each class</a:t>
            </a:r>
          </a:p>
          <a:p>
            <a:pPr lvl="1"/>
            <a:r>
              <a:rPr lang="en-US" altLang="en-US" sz="1400"/>
              <a:t>overloading, which applies to all functions, not just operators, is accomplished by using the function’s signature (name and types of formal parameters) as its identifier.  Thus two functions with the same name but different argument tuypes represent unique functions.</a:t>
            </a:r>
            <a:br>
              <a:rPr lang="en-US" altLang="en-US" sz="1400"/>
            </a:br>
            <a:endParaRPr lang="en-US" altLang="en-US" sz="140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05CC404-5F34-45B9-AAFF-32E059F3080A}"/>
              </a:ext>
            </a:extLst>
          </p:cNvPr>
          <p:cNvSpPr>
            <a:spLocks noGrp="1" noChangeArrowheads="1"/>
          </p:cNvSpPr>
          <p:nvPr>
            <p:ph type="title"/>
          </p:nvPr>
        </p:nvSpPr>
        <p:spPr>
          <a:xfrm>
            <a:off x="990600" y="533400"/>
            <a:ext cx="5561013" cy="509588"/>
          </a:xfrm>
          <a:ln cap="flat"/>
        </p:spPr>
        <p:txBody>
          <a:bodyPr/>
          <a:lstStyle/>
          <a:p>
            <a:r>
              <a:rPr lang="en-US" altLang="en-US" sz="2100"/>
              <a:t>Still More C++ Elements     </a:t>
            </a:r>
            <a:r>
              <a:rPr lang="en-US" altLang="en-US" sz="2100">
                <a:hlinkClick r:id="rId2" action="ppaction://hlinksldjump"/>
              </a:rPr>
              <a:t>Contents</a:t>
            </a:r>
            <a:endParaRPr lang="en-US" altLang="en-US" sz="2100"/>
          </a:p>
        </p:txBody>
      </p:sp>
      <p:sp>
        <p:nvSpPr>
          <p:cNvPr id="31747" name="Rectangle 3">
            <a:extLst>
              <a:ext uri="{FF2B5EF4-FFF2-40B4-BE49-F238E27FC236}">
                <a16:creationId xmlns:a16="http://schemas.microsoft.com/office/drawing/2014/main" id="{003FBCAC-D1E5-4550-9835-94FE81A02945}"/>
              </a:ext>
            </a:extLst>
          </p:cNvPr>
          <p:cNvSpPr>
            <a:spLocks noGrp="1" noChangeArrowheads="1"/>
          </p:cNvSpPr>
          <p:nvPr>
            <p:ph type="body" idx="1"/>
          </p:nvPr>
        </p:nvSpPr>
        <p:spPr>
          <a:xfrm>
            <a:off x="1008063" y="1219200"/>
            <a:ext cx="5573712" cy="7559675"/>
          </a:xfrm>
          <a:noFill/>
        </p:spPr>
        <p:txBody>
          <a:bodyPr/>
          <a:lstStyle/>
          <a:p>
            <a:pPr>
              <a:lnSpc>
                <a:spcPct val="80000"/>
              </a:lnSpc>
            </a:pPr>
            <a:r>
              <a:rPr lang="en-US" altLang="en-US"/>
              <a:t>C++  </a:t>
            </a:r>
            <a:r>
              <a:rPr lang="en-US" altLang="en-US" u="sng"/>
              <a:t>supports object oriented programming (OOP)</a:t>
            </a:r>
            <a:r>
              <a:rPr lang="en-US" altLang="en-US"/>
              <a:t>:</a:t>
            </a:r>
            <a:br>
              <a:rPr lang="en-US" altLang="en-US" u="sng"/>
            </a:br>
            <a:endParaRPr lang="en-US" altLang="en-US" u="sng"/>
          </a:p>
          <a:p>
            <a:pPr>
              <a:lnSpc>
                <a:spcPct val="80000"/>
              </a:lnSpc>
            </a:pPr>
            <a:r>
              <a:rPr lang="en-US" altLang="en-US"/>
              <a:t>OOP is concerned with building type relationships and type hierarchies</a:t>
            </a:r>
            <a:br>
              <a:rPr lang="en-US" altLang="en-US"/>
            </a:br>
            <a:endParaRPr lang="en-US" altLang="en-US"/>
          </a:p>
          <a:p>
            <a:pPr>
              <a:lnSpc>
                <a:spcPct val="80000"/>
              </a:lnSpc>
            </a:pPr>
            <a:r>
              <a:rPr lang="en-US" altLang="en-US"/>
              <a:t>objects may be composed by using one object as a data member of another object.  This relationship is called aggregation or composition.</a:t>
            </a:r>
          </a:p>
          <a:p>
            <a:pPr lvl="1">
              <a:lnSpc>
                <a:spcPct val="80000"/>
              </a:lnSpc>
            </a:pPr>
            <a:r>
              <a:rPr lang="en-US" altLang="en-US"/>
              <a:t>This is a very powerful way of building software incrementally.</a:t>
            </a:r>
            <a:br>
              <a:rPr lang="en-US" altLang="en-US"/>
            </a:br>
            <a:endParaRPr lang="en-US" altLang="en-US"/>
          </a:p>
          <a:p>
            <a:pPr>
              <a:lnSpc>
                <a:spcPct val="80000"/>
              </a:lnSpc>
            </a:pPr>
            <a:r>
              <a:rPr lang="en-US" altLang="en-US"/>
              <a:t>two classes which share some common attributes and behaviors can be derived from a common base class, sharing both design and code.</a:t>
            </a:r>
            <a:br>
              <a:rPr lang="en-US" altLang="en-US"/>
            </a:br>
            <a:endParaRPr lang="en-US" altLang="en-US"/>
          </a:p>
          <a:p>
            <a:pPr>
              <a:lnSpc>
                <a:spcPct val="80000"/>
              </a:lnSpc>
            </a:pPr>
            <a:r>
              <a:rPr lang="en-US" altLang="en-US"/>
              <a:t>public inheritance provides the derivation mechan-ism.  It establishes an “is-a” relationship between derived classes and their base class.  A derived object “is-a” base class object with extensions or modifications.</a:t>
            </a:r>
            <a:br>
              <a:rPr lang="en-US" altLang="en-US"/>
            </a:br>
            <a:endParaRPr lang="en-US" altLang="en-US"/>
          </a:p>
          <a:p>
            <a:pPr>
              <a:lnSpc>
                <a:spcPct val="80000"/>
              </a:lnSpc>
            </a:pPr>
            <a:r>
              <a:rPr lang="en-US" altLang="en-US"/>
              <a:t>since derived classes have all the attributes and behaviors of their base classes, client code will accept them wherever it expects a base class object. </a:t>
            </a:r>
          </a:p>
          <a:p>
            <a:pPr lvl="1">
              <a:lnSpc>
                <a:spcPct val="80000"/>
              </a:lnSpc>
            </a:pPr>
            <a:r>
              <a:rPr lang="en-US" altLang="en-US"/>
              <a:t>this is a very powerful way of removing need-to-know from client code.  Clients do not need to know the details which separate the various flavors of derived objects.</a:t>
            </a:r>
          </a:p>
          <a:p>
            <a:pPr lvl="1">
              <a:lnSpc>
                <a:spcPct val="80000"/>
              </a:lnSpc>
            </a:pPr>
            <a:r>
              <a:rPr lang="en-US" altLang="en-US"/>
              <a:t>derived class objects tailor base class behaviors in a way suitable for their own needs by redefining virtual base class functions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6B83FE5-0F69-47F9-B93B-E7BE5F4B5255}"/>
              </a:ext>
            </a:extLst>
          </p:cNvPr>
          <p:cNvSpPr>
            <a:spLocks noGrp="1" noChangeArrowheads="1"/>
          </p:cNvSpPr>
          <p:nvPr>
            <p:ph type="title"/>
          </p:nvPr>
        </p:nvSpPr>
        <p:spPr>
          <a:ln cap="flat"/>
        </p:spPr>
        <p:txBody>
          <a:bodyPr/>
          <a:lstStyle/>
          <a:p>
            <a:r>
              <a:rPr lang="en-US" altLang="en-US"/>
              <a:t>C++ Goals		</a:t>
            </a:r>
            <a:r>
              <a:rPr lang="en-US" altLang="en-US">
                <a:hlinkClick r:id="rId2" action="ppaction://hlinksldjump"/>
              </a:rPr>
              <a:t>Contents</a:t>
            </a:r>
            <a:endParaRPr lang="en-US" altLang="en-US"/>
          </a:p>
        </p:txBody>
      </p:sp>
      <p:sp>
        <p:nvSpPr>
          <p:cNvPr id="5123" name="Rectangle 3">
            <a:extLst>
              <a:ext uri="{FF2B5EF4-FFF2-40B4-BE49-F238E27FC236}">
                <a16:creationId xmlns:a16="http://schemas.microsoft.com/office/drawing/2014/main" id="{40086BA7-7A67-43E6-856B-B941EC0D3A52}"/>
              </a:ext>
            </a:extLst>
          </p:cNvPr>
          <p:cNvSpPr>
            <a:spLocks noGrp="1" noChangeArrowheads="1"/>
          </p:cNvSpPr>
          <p:nvPr>
            <p:ph type="body" idx="1"/>
          </p:nvPr>
        </p:nvSpPr>
        <p:spPr>
          <a:xfrm>
            <a:off x="838200" y="1563688"/>
            <a:ext cx="5943600" cy="7215187"/>
          </a:xfrm>
          <a:noFill/>
        </p:spPr>
        <p:txBody>
          <a:bodyPr/>
          <a:lstStyle/>
          <a:p>
            <a:r>
              <a:rPr lang="en-US" altLang="en-US"/>
              <a:t>“The language thus provided </a:t>
            </a:r>
            <a:r>
              <a:rPr lang="en-US" altLang="en-US" u="sng"/>
              <a:t>general mechanisms for organizing programs</a:t>
            </a:r>
            <a:r>
              <a:rPr lang="en-US" altLang="en-US"/>
              <a:t>, rather than support for specific application areas.  This was what made C with Classes - and later, C++ - a general-purpose language rather than a C variant with extensions to support specialized applic-ations.”</a:t>
            </a:r>
            <a:br>
              <a:rPr lang="en-US" altLang="en-US"/>
            </a:br>
            <a:endParaRPr lang="en-US" altLang="en-US"/>
          </a:p>
          <a:p>
            <a:r>
              <a:rPr lang="en-US" altLang="en-US"/>
              <a:t>“C with Classes was explicitly designed to allow better organization of programs;  “computation” was consider-ed a problem solved by C.  I was very concerned that </a:t>
            </a:r>
            <a:r>
              <a:rPr lang="en-US" altLang="en-US" u="sng"/>
              <a:t>improved program structure was not achieved at the expense of run-time overhead compared to C</a:t>
            </a:r>
            <a:r>
              <a:rPr lang="en-US" altLang="en-US"/>
              <a:t>.”</a:t>
            </a:r>
            <a:br>
              <a:rPr lang="en-US" altLang="en-US"/>
            </a:br>
            <a:endParaRPr lang="en-US" altLang="en-US"/>
          </a:p>
          <a:p>
            <a:r>
              <a:rPr lang="en-US" altLang="en-US"/>
              <a:t>“I strongly felt then, as I still do, that there is no one right way of writing every program, and a language designer has no business trying to force programmers to use a particular style.  The language designer does, on the other hand, have an obligation to </a:t>
            </a:r>
            <a:r>
              <a:rPr lang="en-US" altLang="en-US" u="sng"/>
              <a:t>encourage and support a variety of styles and practices that have proven effective</a:t>
            </a:r>
            <a:r>
              <a:rPr lang="en-US" altLang="en-US"/>
              <a:t> and to provide language features and tools to help programmers avoid the well-known traps and pitfalls.”</a:t>
            </a:r>
            <a:br>
              <a:rPr lang="en-US" altLang="en-US"/>
            </a:br>
            <a:br>
              <a:rPr lang="en-US" altLang="en-US"/>
            </a:br>
            <a:r>
              <a:rPr lang="en-US" altLang="en-US"/>
              <a:t>Bjarne Stroustrup, “The Design and Evolution of C++”</a:t>
            </a:r>
            <a:br>
              <a:rPr lang="en-US" altLang="en-US"/>
            </a:br>
            <a:br>
              <a:rPr lang="en-US" altLang="en-US"/>
            </a:br>
            <a:r>
              <a:rPr lang="en-US" altLang="en-US"/>
              <a:t>	[underlines are mine]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7A3CDD7-2F36-4F26-B4A1-62EA582FDD2C}"/>
              </a:ext>
            </a:extLst>
          </p:cNvPr>
          <p:cNvSpPr>
            <a:spLocks noGrp="1" noChangeArrowheads="1"/>
          </p:cNvSpPr>
          <p:nvPr>
            <p:ph type="title"/>
          </p:nvPr>
        </p:nvSpPr>
        <p:spPr>
          <a:ln cap="flat"/>
        </p:spPr>
        <p:txBody>
          <a:bodyPr/>
          <a:lstStyle/>
          <a:p>
            <a:r>
              <a:rPr lang="en-US" altLang="en-US" sz="2100"/>
              <a:t>C++ Language at a Glance    </a:t>
            </a:r>
            <a:r>
              <a:rPr lang="en-US" altLang="en-US" sz="2100">
                <a:hlinkClick r:id="rId2" action="ppaction://hlinksldjump"/>
              </a:rPr>
              <a:t>Contents</a:t>
            </a:r>
            <a:endParaRPr lang="en-US" altLang="en-US" sz="2100"/>
          </a:p>
        </p:txBody>
      </p:sp>
      <p:sp>
        <p:nvSpPr>
          <p:cNvPr id="32771" name="Rectangle 3">
            <a:extLst>
              <a:ext uri="{FF2B5EF4-FFF2-40B4-BE49-F238E27FC236}">
                <a16:creationId xmlns:a16="http://schemas.microsoft.com/office/drawing/2014/main" id="{582D7406-34F1-4CD2-B581-E19BA2EF8572}"/>
              </a:ext>
            </a:extLst>
          </p:cNvPr>
          <p:cNvSpPr>
            <a:spLocks noGrp="1" noChangeArrowheads="1"/>
          </p:cNvSpPr>
          <p:nvPr>
            <p:ph type="body" idx="1"/>
          </p:nvPr>
        </p:nvSpPr>
        <p:spPr>
          <a:noFill/>
        </p:spPr>
        <p:txBody>
          <a:bodyPr/>
          <a:lstStyle/>
          <a:p>
            <a:pPr>
              <a:buFontTx/>
              <a:buChar char=" "/>
            </a:pPr>
            <a:endParaRPr lang="en-US" altLang="en-US"/>
          </a:p>
          <a:p>
            <a:pPr>
              <a:buFontTx/>
              <a:buChar char=" "/>
            </a:pPr>
            <a:r>
              <a:rPr lang="en-US" altLang="en-US"/>
              <a:t>The C++ language is essentially this:</a:t>
            </a:r>
          </a:p>
        </p:txBody>
      </p:sp>
      <p:sp>
        <p:nvSpPr>
          <p:cNvPr id="32772" name="Oval 4">
            <a:extLst>
              <a:ext uri="{FF2B5EF4-FFF2-40B4-BE49-F238E27FC236}">
                <a16:creationId xmlns:a16="http://schemas.microsoft.com/office/drawing/2014/main" id="{80A74710-0FB5-4D39-A099-F6173097F8EA}"/>
              </a:ext>
            </a:extLst>
          </p:cNvPr>
          <p:cNvSpPr>
            <a:spLocks noChangeArrowheads="1"/>
          </p:cNvSpPr>
          <p:nvPr/>
        </p:nvSpPr>
        <p:spPr bwMode="auto">
          <a:xfrm>
            <a:off x="1500188" y="4630738"/>
            <a:ext cx="3379787" cy="223678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32773" name="Rectangle 5">
            <a:extLst>
              <a:ext uri="{FF2B5EF4-FFF2-40B4-BE49-F238E27FC236}">
                <a16:creationId xmlns:a16="http://schemas.microsoft.com/office/drawing/2014/main" id="{BC896CE3-859D-4F6B-883A-EA229542E4DE}"/>
              </a:ext>
            </a:extLst>
          </p:cNvPr>
          <p:cNvSpPr>
            <a:spLocks noChangeArrowheads="1"/>
          </p:cNvSpPr>
          <p:nvPr/>
        </p:nvSpPr>
        <p:spPr bwMode="auto">
          <a:xfrm>
            <a:off x="2043113" y="5929313"/>
            <a:ext cx="2363787" cy="415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2100" u="none">
                <a:solidFill>
                  <a:schemeClr val="tx1"/>
                </a:solidFill>
                <a:latin typeface="Arial" panose="020B0604020202020204" pitchFamily="34" charset="0"/>
              </a:rPr>
              <a:t>47 library modules</a:t>
            </a:r>
          </a:p>
        </p:txBody>
      </p:sp>
      <p:sp>
        <p:nvSpPr>
          <p:cNvPr id="32774" name="Oval 7">
            <a:extLst>
              <a:ext uri="{FF2B5EF4-FFF2-40B4-BE49-F238E27FC236}">
                <a16:creationId xmlns:a16="http://schemas.microsoft.com/office/drawing/2014/main" id="{3AC6E12D-34E1-4DF1-8C78-80E0AEC5C168}"/>
              </a:ext>
            </a:extLst>
          </p:cNvPr>
          <p:cNvSpPr>
            <a:spLocks noChangeArrowheads="1"/>
          </p:cNvSpPr>
          <p:nvPr/>
        </p:nvSpPr>
        <p:spPr bwMode="auto">
          <a:xfrm>
            <a:off x="3316288" y="3051175"/>
            <a:ext cx="2943225" cy="2163763"/>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32775" name="Rectangle 8">
            <a:extLst>
              <a:ext uri="{FF2B5EF4-FFF2-40B4-BE49-F238E27FC236}">
                <a16:creationId xmlns:a16="http://schemas.microsoft.com/office/drawing/2014/main" id="{F63E8FFF-2A6E-42AB-B5BF-3B7828A9D007}"/>
              </a:ext>
            </a:extLst>
          </p:cNvPr>
          <p:cNvSpPr>
            <a:spLocks noChangeArrowheads="1"/>
          </p:cNvSpPr>
          <p:nvPr/>
        </p:nvSpPr>
        <p:spPr bwMode="auto">
          <a:xfrm>
            <a:off x="4521200" y="3900488"/>
            <a:ext cx="1697038"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2100" u="none">
                <a:solidFill>
                  <a:schemeClr val="tx1"/>
                </a:solidFill>
                <a:latin typeface="Arial" panose="020B0604020202020204" pitchFamily="34" charset="0"/>
              </a:rPr>
              <a:t>56 operators</a:t>
            </a:r>
          </a:p>
        </p:txBody>
      </p:sp>
      <p:sp>
        <p:nvSpPr>
          <p:cNvPr id="32776" name="Oval 9">
            <a:extLst>
              <a:ext uri="{FF2B5EF4-FFF2-40B4-BE49-F238E27FC236}">
                <a16:creationId xmlns:a16="http://schemas.microsoft.com/office/drawing/2014/main" id="{6B441198-5E27-4E38-A719-AD0A86A9E8F1}"/>
              </a:ext>
            </a:extLst>
          </p:cNvPr>
          <p:cNvSpPr>
            <a:spLocks noChangeArrowheads="1"/>
          </p:cNvSpPr>
          <p:nvPr/>
        </p:nvSpPr>
        <p:spPr bwMode="auto">
          <a:xfrm>
            <a:off x="1054100" y="3349625"/>
            <a:ext cx="3379788" cy="227488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32777" name="Rectangle 10">
            <a:extLst>
              <a:ext uri="{FF2B5EF4-FFF2-40B4-BE49-F238E27FC236}">
                <a16:creationId xmlns:a16="http://schemas.microsoft.com/office/drawing/2014/main" id="{BB3F50D4-5D21-4AB0-931D-5B466E734FE4}"/>
              </a:ext>
            </a:extLst>
          </p:cNvPr>
          <p:cNvSpPr>
            <a:spLocks noChangeArrowheads="1"/>
          </p:cNvSpPr>
          <p:nvPr/>
        </p:nvSpPr>
        <p:spPr bwMode="auto">
          <a:xfrm>
            <a:off x="2122488" y="4440238"/>
            <a:ext cx="1697037"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2100" u="none">
                <a:solidFill>
                  <a:schemeClr val="tx1"/>
                </a:solidFill>
                <a:latin typeface="Arial" panose="020B0604020202020204" pitchFamily="34" charset="0"/>
              </a:rPr>
              <a:t>55 keywords</a:t>
            </a:r>
          </a:p>
        </p:txBody>
      </p:sp>
      <p:sp>
        <p:nvSpPr>
          <p:cNvPr id="32778" name="Line 11">
            <a:extLst>
              <a:ext uri="{FF2B5EF4-FFF2-40B4-BE49-F238E27FC236}">
                <a16:creationId xmlns:a16="http://schemas.microsoft.com/office/drawing/2014/main" id="{CA0BBECE-DB2F-4C0C-B263-93F9650783BE}"/>
              </a:ext>
            </a:extLst>
          </p:cNvPr>
          <p:cNvSpPr>
            <a:spLocks noChangeShapeType="1"/>
          </p:cNvSpPr>
          <p:nvPr/>
        </p:nvSpPr>
        <p:spPr bwMode="auto">
          <a:xfrm flipV="1">
            <a:off x="1054100" y="3584575"/>
            <a:ext cx="2725738" cy="1030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Rectangle 12">
            <a:extLst>
              <a:ext uri="{FF2B5EF4-FFF2-40B4-BE49-F238E27FC236}">
                <a16:creationId xmlns:a16="http://schemas.microsoft.com/office/drawing/2014/main" id="{3A800D72-C7EC-4A94-9E4E-79D695BDB41E}"/>
              </a:ext>
            </a:extLst>
          </p:cNvPr>
          <p:cNvSpPr>
            <a:spLocks noChangeArrowheads="1"/>
          </p:cNvSpPr>
          <p:nvPr/>
        </p:nvSpPr>
        <p:spPr bwMode="auto">
          <a:xfrm>
            <a:off x="1697038" y="3643313"/>
            <a:ext cx="8397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500" u="none">
                <a:solidFill>
                  <a:schemeClr val="tx1"/>
                </a:solidFill>
                <a:latin typeface="Arial" panose="020B0604020202020204" pitchFamily="34" charset="0"/>
              </a:rPr>
              <a:t>classes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AFF502E-7349-406A-BFE0-D6F6FA28F3A6}"/>
              </a:ext>
            </a:extLst>
          </p:cNvPr>
          <p:cNvSpPr>
            <a:spLocks noGrp="1" noChangeArrowheads="1"/>
          </p:cNvSpPr>
          <p:nvPr>
            <p:ph type="title"/>
          </p:nvPr>
        </p:nvSpPr>
        <p:spPr>
          <a:xfrm>
            <a:off x="747713" y="501650"/>
            <a:ext cx="6096000" cy="512763"/>
          </a:xfrm>
          <a:ln cap="flat"/>
        </p:spPr>
        <p:txBody>
          <a:bodyPr/>
          <a:lstStyle/>
          <a:p>
            <a:r>
              <a:rPr lang="en-US" altLang="en-US" sz="2100"/>
              <a:t>Differences between C and C++    </a:t>
            </a:r>
            <a:r>
              <a:rPr lang="en-US" altLang="en-US" sz="2100">
                <a:hlinkClick r:id="rId2" action="ppaction://hlinksldjump"/>
              </a:rPr>
              <a:t>Contents</a:t>
            </a:r>
            <a:endParaRPr lang="en-US" altLang="en-US" sz="2100"/>
          </a:p>
        </p:txBody>
      </p:sp>
      <p:sp>
        <p:nvSpPr>
          <p:cNvPr id="33795" name="Rectangle 3">
            <a:extLst>
              <a:ext uri="{FF2B5EF4-FFF2-40B4-BE49-F238E27FC236}">
                <a16:creationId xmlns:a16="http://schemas.microsoft.com/office/drawing/2014/main" id="{DD9E636B-8E80-4548-AD66-27A997668E8A}"/>
              </a:ext>
            </a:extLst>
          </p:cNvPr>
          <p:cNvSpPr>
            <a:spLocks noGrp="1" noChangeArrowheads="1"/>
          </p:cNvSpPr>
          <p:nvPr>
            <p:ph type="body" idx="1"/>
          </p:nvPr>
        </p:nvSpPr>
        <p:spPr>
          <a:xfrm>
            <a:off x="1008063" y="1316038"/>
            <a:ext cx="5573712" cy="7215187"/>
          </a:xfrm>
          <a:noFill/>
        </p:spPr>
        <p:txBody>
          <a:bodyPr/>
          <a:lstStyle/>
          <a:p>
            <a:pPr>
              <a:lnSpc>
                <a:spcPct val="80000"/>
              </a:lnSpc>
            </a:pPr>
            <a:r>
              <a:rPr lang="en-US" altLang="en-US"/>
              <a:t>C++ is almost a superset of the C programming lan-guage.  There are many additions, and a few changes to the existing C syntax and semantics.</a:t>
            </a:r>
            <a:br>
              <a:rPr lang="en-US" altLang="en-US"/>
            </a:br>
            <a:endParaRPr lang="en-US" altLang="en-US"/>
          </a:p>
          <a:p>
            <a:pPr>
              <a:lnSpc>
                <a:spcPct val="80000"/>
              </a:lnSpc>
            </a:pPr>
            <a:r>
              <a:rPr lang="en-US" altLang="en-US"/>
              <a:t>The largest differences are introduction of classes, inheritance, and polymorphism to support object oriented software development and templates to support generic programming.</a:t>
            </a:r>
            <a:br>
              <a:rPr lang="en-US" altLang="en-US"/>
            </a:br>
            <a:endParaRPr lang="en-US" altLang="en-US"/>
          </a:p>
          <a:p>
            <a:pPr>
              <a:lnSpc>
                <a:spcPct val="80000"/>
              </a:lnSpc>
            </a:pPr>
            <a:r>
              <a:rPr lang="en-US" altLang="en-US"/>
              <a:t>A </a:t>
            </a:r>
            <a:r>
              <a:rPr lang="en-US" altLang="en-US" u="sng"/>
              <a:t>class</a:t>
            </a:r>
            <a:r>
              <a:rPr lang="en-US" altLang="en-US"/>
              <a:t> represents a set of objects, all of  which share the same attributes and behaviours, e.g., a user defined type.</a:t>
            </a:r>
          </a:p>
          <a:p>
            <a:pPr lvl="1">
              <a:lnSpc>
                <a:spcPct val="80000"/>
              </a:lnSpc>
            </a:pPr>
            <a:r>
              <a:rPr lang="en-US" altLang="en-US"/>
              <a:t>Attributes are the set of values an object may assume.  The specific values of an object’s attributes are called it’s state.  The state of each object is unique.</a:t>
            </a:r>
          </a:p>
          <a:p>
            <a:pPr lvl="1">
              <a:lnSpc>
                <a:spcPct val="80000"/>
              </a:lnSpc>
            </a:pPr>
            <a:r>
              <a:rPr lang="en-US" altLang="en-US"/>
              <a:t>Behaviours are all the operations allowable on an object’s state.  They are defined by class member and friend functions.</a:t>
            </a:r>
            <a:br>
              <a:rPr lang="en-US" altLang="en-US"/>
            </a:br>
            <a:endParaRPr lang="en-US" altLang="en-US"/>
          </a:p>
          <a:p>
            <a:pPr>
              <a:lnSpc>
                <a:spcPct val="80000"/>
              </a:lnSpc>
            </a:pPr>
            <a:r>
              <a:rPr lang="en-US" altLang="en-US" u="sng"/>
              <a:t>Inheritance</a:t>
            </a:r>
            <a:r>
              <a:rPr lang="en-US" altLang="en-US"/>
              <a:t> defines a relationship between classes.</a:t>
            </a:r>
          </a:p>
          <a:p>
            <a:pPr lvl="1">
              <a:lnSpc>
                <a:spcPct val="80000"/>
              </a:lnSpc>
            </a:pPr>
            <a:r>
              <a:rPr lang="en-US" altLang="en-US"/>
              <a:t>public inheritance defines type compatibility relationships between the base and derived classes</a:t>
            </a:r>
          </a:p>
          <a:p>
            <a:pPr lvl="1">
              <a:lnSpc>
                <a:spcPct val="80000"/>
              </a:lnSpc>
            </a:pPr>
            <a:r>
              <a:rPr lang="en-US" altLang="en-US"/>
              <a:t>private inheritance defines a uses relationship between base and derived classes.</a:t>
            </a:r>
            <a:br>
              <a:rPr lang="en-US" altLang="en-US"/>
            </a:br>
            <a:endParaRPr lang="en-US" altLang="en-US"/>
          </a:p>
          <a:p>
            <a:pPr>
              <a:lnSpc>
                <a:spcPct val="80000"/>
              </a:lnSpc>
            </a:pPr>
            <a:r>
              <a:rPr lang="en-US" altLang="en-US" u="sng"/>
              <a:t>Polymorphism</a:t>
            </a:r>
            <a:r>
              <a:rPr lang="en-US" altLang="en-US"/>
              <a:t> allows client code to treat all objects drawn from one inheritance hierarchy as members of the base class.  Clients don’t need to know all the details that distinguish one derived class from another.</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a:extLst>
              <a:ext uri="{FF2B5EF4-FFF2-40B4-BE49-F238E27FC236}">
                <a16:creationId xmlns:a16="http://schemas.microsoft.com/office/drawing/2014/main" id="{728A346B-1919-4C89-BB33-0F0C04A9812D}"/>
              </a:ext>
            </a:extLst>
          </p:cNvPr>
          <p:cNvSpPr>
            <a:spLocks noGrp="1" noChangeArrowheads="1"/>
          </p:cNvSpPr>
          <p:nvPr>
            <p:ph type="title"/>
          </p:nvPr>
        </p:nvSpPr>
        <p:spPr>
          <a:xfrm>
            <a:off x="938213" y="719138"/>
            <a:ext cx="6057900" cy="509587"/>
          </a:xfrm>
          <a:ln cap="flat"/>
        </p:spPr>
        <p:txBody>
          <a:bodyPr/>
          <a:lstStyle/>
          <a:p>
            <a:r>
              <a:rPr lang="en-US" altLang="en-US" sz="2100"/>
              <a:t>Differences between C and C++    </a:t>
            </a:r>
            <a:r>
              <a:rPr lang="en-US" altLang="en-US" sz="2100">
                <a:hlinkClick r:id="rId2" action="ppaction://hlinksldjump"/>
              </a:rPr>
              <a:t>Contents</a:t>
            </a:r>
            <a:endParaRPr lang="en-US" altLang="en-US" sz="2100"/>
          </a:p>
        </p:txBody>
      </p:sp>
      <p:sp>
        <p:nvSpPr>
          <p:cNvPr id="34819" name="Rectangle 1027">
            <a:extLst>
              <a:ext uri="{FF2B5EF4-FFF2-40B4-BE49-F238E27FC236}">
                <a16:creationId xmlns:a16="http://schemas.microsoft.com/office/drawing/2014/main" id="{13219464-4BEC-42C8-B8EF-E2ED080E30CC}"/>
              </a:ext>
            </a:extLst>
          </p:cNvPr>
          <p:cNvSpPr>
            <a:spLocks noGrp="1" noChangeArrowheads="1"/>
          </p:cNvSpPr>
          <p:nvPr>
            <p:ph type="body" idx="1"/>
          </p:nvPr>
        </p:nvSpPr>
        <p:spPr>
          <a:xfrm>
            <a:off x="1008063" y="1600200"/>
            <a:ext cx="5573712" cy="6608763"/>
          </a:xfrm>
          <a:noFill/>
        </p:spPr>
        <p:txBody>
          <a:bodyPr/>
          <a:lstStyle/>
          <a:p>
            <a:pPr>
              <a:buFontTx/>
              <a:buChar char=" "/>
            </a:pPr>
            <a:r>
              <a:rPr lang="en-US" altLang="en-US" b="1"/>
              <a:t>Additions</a:t>
            </a:r>
            <a:br>
              <a:rPr lang="en-US" altLang="en-US" b="1"/>
            </a:br>
            <a:endParaRPr lang="en-US" altLang="en-US" sz="1500"/>
          </a:p>
          <a:p>
            <a:pPr lvl="1"/>
            <a:r>
              <a:rPr lang="en-US" altLang="en-US"/>
              <a:t>Keywords </a:t>
            </a:r>
            <a:r>
              <a:rPr lang="en-US" altLang="en-US" b="1" i="1"/>
              <a:t>class, friend, operator, private, protected, public, this</a:t>
            </a:r>
            <a:r>
              <a:rPr lang="en-US" altLang="en-US"/>
              <a:t>, and </a:t>
            </a:r>
            <a:r>
              <a:rPr lang="en-US" altLang="en-US" b="1" i="1"/>
              <a:t>virtual</a:t>
            </a:r>
            <a:r>
              <a:rPr lang="en-US" altLang="en-US"/>
              <a:t> support the structuring of classes</a:t>
            </a:r>
            <a:br>
              <a:rPr lang="en-US" altLang="en-US"/>
            </a:br>
            <a:endParaRPr lang="en-US" altLang="en-US"/>
          </a:p>
          <a:p>
            <a:pPr lvl="1"/>
            <a:r>
              <a:rPr lang="en-US" altLang="en-US"/>
              <a:t>Keywords </a:t>
            </a:r>
            <a:r>
              <a:rPr lang="en-US" altLang="en-US" b="1" i="1"/>
              <a:t>new</a:t>
            </a:r>
            <a:r>
              <a:rPr lang="en-US" altLang="en-US"/>
              <a:t> and </a:t>
            </a:r>
            <a:r>
              <a:rPr lang="en-US" altLang="en-US" b="1" i="1"/>
              <a:t>delete</a:t>
            </a:r>
            <a:r>
              <a:rPr lang="en-US" altLang="en-US"/>
              <a:t> support a revised dynamic memory management process</a:t>
            </a:r>
            <a:br>
              <a:rPr lang="en-US" altLang="en-US"/>
            </a:br>
            <a:endParaRPr lang="en-US" altLang="en-US"/>
          </a:p>
          <a:p>
            <a:pPr lvl="1"/>
            <a:r>
              <a:rPr lang="en-US" altLang="en-US"/>
              <a:t>Keywords </a:t>
            </a:r>
            <a:r>
              <a:rPr lang="en-US" altLang="en-US" b="1" i="1"/>
              <a:t>template</a:t>
            </a:r>
            <a:r>
              <a:rPr lang="en-US" altLang="en-US"/>
              <a:t>, </a:t>
            </a:r>
            <a:r>
              <a:rPr lang="en-US" altLang="en-US" b="1" i="1"/>
              <a:t>typename</a:t>
            </a:r>
            <a:r>
              <a:rPr lang="en-US" altLang="en-US" u="sng"/>
              <a:t>,</a:t>
            </a:r>
            <a:r>
              <a:rPr lang="en-US" altLang="en-US"/>
              <a:t> and </a:t>
            </a:r>
            <a:r>
              <a:rPr lang="en-US" altLang="en-US" b="1" i="1"/>
              <a:t>export</a:t>
            </a:r>
            <a:r>
              <a:rPr lang="en-US" altLang="en-US"/>
              <a:t> support the implementation of generic classes</a:t>
            </a:r>
            <a:br>
              <a:rPr lang="en-US" altLang="en-US"/>
            </a:br>
            <a:endParaRPr lang="en-US" altLang="en-US"/>
          </a:p>
          <a:p>
            <a:pPr lvl="1"/>
            <a:r>
              <a:rPr lang="en-US" altLang="en-US"/>
              <a:t>Keywords </a:t>
            </a:r>
            <a:r>
              <a:rPr lang="en-US" altLang="en-US" b="1" i="1"/>
              <a:t>try</a:t>
            </a:r>
            <a:r>
              <a:rPr lang="en-US" altLang="en-US"/>
              <a:t>, </a:t>
            </a:r>
            <a:r>
              <a:rPr lang="en-US" altLang="en-US" b="1" i="1"/>
              <a:t>catch</a:t>
            </a:r>
            <a:r>
              <a:rPr lang="en-US" altLang="en-US"/>
              <a:t> and </a:t>
            </a:r>
            <a:r>
              <a:rPr lang="en-US" altLang="en-US" b="1" i="1"/>
              <a:t>throw</a:t>
            </a:r>
            <a:r>
              <a:rPr lang="en-US" altLang="en-US"/>
              <a:t> support exceptions.</a:t>
            </a:r>
            <a:br>
              <a:rPr lang="en-US" altLang="en-US"/>
            </a:br>
            <a:endParaRPr lang="en-US" altLang="en-US"/>
          </a:p>
          <a:p>
            <a:pPr lvl="1"/>
            <a:r>
              <a:rPr lang="en-US" altLang="en-US"/>
              <a:t>Keyword </a:t>
            </a:r>
            <a:r>
              <a:rPr lang="en-US" altLang="en-US" b="1" i="1"/>
              <a:t>inline</a:t>
            </a:r>
            <a:r>
              <a:rPr lang="en-US" altLang="en-US"/>
              <a:t> supports efficient partitioning</a:t>
            </a:r>
            <a:br>
              <a:rPr lang="en-US" altLang="en-US"/>
            </a:br>
            <a:endParaRPr lang="en-US" altLang="en-US"/>
          </a:p>
          <a:p>
            <a:pPr lvl="1"/>
            <a:r>
              <a:rPr lang="en-US" altLang="en-US"/>
              <a:t>Keywords </a:t>
            </a:r>
            <a:r>
              <a:rPr lang="en-US" altLang="en-US" b="1" i="1"/>
              <a:t>const</a:t>
            </a:r>
            <a:r>
              <a:rPr lang="en-US" altLang="en-US"/>
              <a:t>, </a:t>
            </a:r>
            <a:r>
              <a:rPr lang="en-US" altLang="en-US" b="1" i="1"/>
              <a:t>volatile</a:t>
            </a:r>
            <a:r>
              <a:rPr lang="en-US" altLang="en-US"/>
              <a:t>, and </a:t>
            </a:r>
            <a:r>
              <a:rPr lang="en-US" altLang="en-US" b="1" i="1"/>
              <a:t>mutable</a:t>
            </a:r>
            <a:r>
              <a:rPr lang="en-US" altLang="en-US"/>
              <a:t> allow the compiler to enforce rules concerning changes to program variables.</a:t>
            </a:r>
            <a:br>
              <a:rPr lang="en-US" altLang="en-US"/>
            </a:br>
            <a:endParaRPr lang="en-US" altLang="en-US"/>
          </a:p>
          <a:p>
            <a:pPr lvl="1"/>
            <a:r>
              <a:rPr lang="en-US" altLang="en-US"/>
              <a:t>keyword </a:t>
            </a:r>
            <a:r>
              <a:rPr lang="en-US" altLang="en-US" b="1" i="1"/>
              <a:t>namespace</a:t>
            </a:r>
            <a:r>
              <a:rPr lang="en-US" altLang="en-US"/>
              <a:t> supports large scale software development</a:t>
            </a:r>
            <a:br>
              <a:rPr lang="en-US" altLang="en-US"/>
            </a:br>
            <a:endParaRPr lang="en-US" altLang="en-US"/>
          </a:p>
          <a:p>
            <a:pPr lvl="1"/>
            <a:r>
              <a:rPr lang="en-US" altLang="en-US"/>
              <a:t>keyword </a:t>
            </a:r>
            <a:r>
              <a:rPr lang="en-US" altLang="en-US" b="1" i="1"/>
              <a:t>typeid</a:t>
            </a:r>
            <a:r>
              <a:rPr lang="en-US" altLang="en-US"/>
              <a:t> supports run-time type information</a:t>
            </a:r>
            <a:br>
              <a:rPr lang="en-US" altLang="en-US"/>
            </a:br>
            <a:endParaRPr lang="en-US" altLang="en-US"/>
          </a:p>
          <a:p>
            <a:pPr lvl="1"/>
            <a:r>
              <a:rPr lang="en-US" altLang="en-US"/>
              <a:t>keywords </a:t>
            </a:r>
            <a:r>
              <a:rPr lang="en-US" altLang="en-US" b="1" i="1"/>
              <a:t>dynamic_cast</a:t>
            </a:r>
            <a:r>
              <a:rPr lang="en-US" altLang="en-US"/>
              <a:t>, </a:t>
            </a:r>
            <a:r>
              <a:rPr lang="en-US" altLang="en-US" b="1" i="1"/>
              <a:t>static_cast</a:t>
            </a:r>
            <a:r>
              <a:rPr lang="en-US" altLang="en-US"/>
              <a:t>, </a:t>
            </a:r>
            <a:r>
              <a:rPr lang="en-US" altLang="en-US" b="1" i="1"/>
              <a:t>const_cast</a:t>
            </a:r>
            <a:r>
              <a:rPr lang="en-US" altLang="en-US"/>
              <a:t>, and </a:t>
            </a:r>
            <a:r>
              <a:rPr lang="en-US" altLang="en-US" b="1" i="1"/>
              <a:t>reinterpret_cast</a:t>
            </a:r>
            <a:r>
              <a:rPr lang="en-US" altLang="en-US"/>
              <a:t> make casts visible and unambiguous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D8C228DB-EC2F-4C64-AC83-493B9F08BBDF}"/>
              </a:ext>
            </a:extLst>
          </p:cNvPr>
          <p:cNvSpPr>
            <a:spLocks noChangeArrowheads="1"/>
          </p:cNvSpPr>
          <p:nvPr/>
        </p:nvSpPr>
        <p:spPr bwMode="auto">
          <a:xfrm>
            <a:off x="1433513" y="2347913"/>
            <a:ext cx="5181600" cy="838200"/>
          </a:xfrm>
          <a:prstGeom prst="rect">
            <a:avLst/>
          </a:prstGeom>
          <a:gradFill rotWithShape="1">
            <a:gsLst>
              <a:gs pos="0">
                <a:srgbClr val="DCDCB0"/>
              </a:gs>
              <a:gs pos="100000">
                <a:srgbClr val="FFFFCC"/>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35843" name="Rectangle 2">
            <a:extLst>
              <a:ext uri="{FF2B5EF4-FFF2-40B4-BE49-F238E27FC236}">
                <a16:creationId xmlns:a16="http://schemas.microsoft.com/office/drawing/2014/main" id="{DE8D4E39-19BC-4B6F-9206-40209CBFD52F}"/>
              </a:ext>
            </a:extLst>
          </p:cNvPr>
          <p:cNvSpPr>
            <a:spLocks noGrp="1" noChangeArrowheads="1"/>
          </p:cNvSpPr>
          <p:nvPr>
            <p:ph type="title"/>
          </p:nvPr>
        </p:nvSpPr>
        <p:spPr>
          <a:xfrm>
            <a:off x="823913" y="719138"/>
            <a:ext cx="6057900" cy="509587"/>
          </a:xfrm>
          <a:ln cap="flat"/>
        </p:spPr>
        <p:txBody>
          <a:bodyPr/>
          <a:lstStyle/>
          <a:p>
            <a:r>
              <a:rPr lang="en-US" altLang="en-US" sz="2100"/>
              <a:t>Differences between C and C++    </a:t>
            </a:r>
            <a:r>
              <a:rPr lang="en-US" altLang="en-US" sz="2100">
                <a:hlinkClick r:id="rId2" action="ppaction://hlinksldjump"/>
              </a:rPr>
              <a:t>Contents</a:t>
            </a:r>
            <a:endParaRPr lang="en-US" altLang="en-US" sz="2100"/>
          </a:p>
        </p:txBody>
      </p:sp>
      <p:sp>
        <p:nvSpPr>
          <p:cNvPr id="35844" name="Rectangle 3">
            <a:extLst>
              <a:ext uri="{FF2B5EF4-FFF2-40B4-BE49-F238E27FC236}">
                <a16:creationId xmlns:a16="http://schemas.microsoft.com/office/drawing/2014/main" id="{BC9A3F88-5670-466A-95A1-46184C947335}"/>
              </a:ext>
            </a:extLst>
          </p:cNvPr>
          <p:cNvSpPr>
            <a:spLocks noGrp="1" noChangeArrowheads="1"/>
          </p:cNvSpPr>
          <p:nvPr>
            <p:ph type="body" idx="1"/>
          </p:nvPr>
        </p:nvSpPr>
        <p:spPr>
          <a:noFill/>
        </p:spPr>
        <p:txBody>
          <a:bodyPr/>
          <a:lstStyle/>
          <a:p>
            <a:pPr>
              <a:buFontTx/>
              <a:buNone/>
            </a:pPr>
            <a:endParaRPr lang="en-US" altLang="en-US"/>
          </a:p>
          <a:p>
            <a:r>
              <a:rPr lang="en-US" altLang="en-US" b="1"/>
              <a:t>Additions</a:t>
            </a:r>
            <a:r>
              <a:rPr lang="en-US" altLang="en-US"/>
              <a:t> (continued)</a:t>
            </a:r>
            <a:br>
              <a:rPr lang="en-US" altLang="en-US"/>
            </a:br>
            <a:endParaRPr lang="en-US" altLang="en-US"/>
          </a:p>
          <a:p>
            <a:pPr lvl="1"/>
            <a:r>
              <a:rPr lang="en-US" altLang="en-US" b="1" i="1"/>
              <a:t>Functions may be </a:t>
            </a:r>
            <a:r>
              <a:rPr lang="en-US" altLang="en-US" b="1" i="1" u="sng"/>
              <a:t>overloaded</a:t>
            </a:r>
            <a:r>
              <a:rPr lang="en-US" altLang="en-US"/>
              <a:t>.  That is, one name may refer to more than one function.  Overloaded functions are distinguished based on their signatures.</a:t>
            </a:r>
            <a:br>
              <a:rPr lang="en-US" altLang="en-US"/>
            </a:br>
            <a:endParaRPr lang="en-US" altLang="en-US"/>
          </a:p>
          <a:p>
            <a:pPr lvl="1">
              <a:buFontTx/>
              <a:buChar char=" "/>
            </a:pPr>
            <a:r>
              <a:rPr lang="en-US" altLang="en-US"/>
              <a:t>The signature consists of a concatenation of the func-tion name and type of each of its arguments.  </a:t>
            </a:r>
            <a:r>
              <a:rPr lang="en-US" altLang="en-US" u="sng"/>
              <a:t>Return type is not part of the signature</a:t>
            </a:r>
            <a:r>
              <a:rPr lang="en-US" altLang="en-US"/>
              <a:t>.  </a:t>
            </a:r>
            <a:br>
              <a:rPr lang="en-US" altLang="en-US"/>
            </a:br>
            <a:br>
              <a:rPr lang="en-US" altLang="en-US"/>
            </a:br>
            <a:r>
              <a:rPr lang="en-US" altLang="en-US" u="sng"/>
              <a:t>The signature acts as an extended identifier and is bound to specific code at compile time</a:t>
            </a:r>
            <a:r>
              <a:rPr lang="en-US" altLang="en-US"/>
              <a:t>.</a:t>
            </a:r>
            <a:br>
              <a:rPr lang="en-US" altLang="en-US"/>
            </a:br>
            <a:endParaRPr lang="en-US" altLang="en-US"/>
          </a:p>
          <a:p>
            <a:pPr lvl="1"/>
            <a:r>
              <a:rPr lang="en-US" altLang="en-US"/>
              <a:t>A C++ expression can pass objects to a function by reference as well as by value (the C language supports only pass by value).</a:t>
            </a:r>
            <a:br>
              <a:rPr lang="en-US" altLang="en-US"/>
            </a:br>
            <a:endParaRPr lang="en-US" altLang="en-US"/>
          </a:p>
          <a:p>
            <a:pPr lvl="1"/>
            <a:r>
              <a:rPr lang="en-US" altLang="en-US"/>
              <a:t>Function arguments can have default values.  If the argument is omitted in an invocation, the default value is supplied.</a:t>
            </a:r>
            <a:br>
              <a:rPr lang="en-US" altLang="en-US"/>
            </a:br>
            <a:endParaRPr lang="en-US" altLang="en-US"/>
          </a:p>
          <a:p>
            <a:pPr lvl="1"/>
            <a:r>
              <a:rPr lang="en-US" altLang="en-US"/>
              <a:t>Some simple functions can be inlined to avoid the overhead of function calls, e.g., creating a stack frame and copying parameters and return values.</a:t>
            </a:r>
            <a:br>
              <a:rPr lang="en-US" altLang="en-US"/>
            </a:br>
            <a:br>
              <a:rPr lang="en-US" altLang="en-US"/>
            </a:br>
            <a:endParaRPr lang="en-US" alt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D2D2F441-A16C-443E-9877-E6F5D69CB394}"/>
              </a:ext>
            </a:extLst>
          </p:cNvPr>
          <p:cNvSpPr>
            <a:spLocks noChangeArrowheads="1"/>
          </p:cNvSpPr>
          <p:nvPr/>
        </p:nvSpPr>
        <p:spPr bwMode="auto">
          <a:xfrm>
            <a:off x="976313" y="1662113"/>
            <a:ext cx="6096000" cy="2209800"/>
          </a:xfrm>
          <a:prstGeom prst="rect">
            <a:avLst/>
          </a:prstGeom>
          <a:gradFill rotWithShape="1">
            <a:gsLst>
              <a:gs pos="0">
                <a:srgbClr val="DCDCB0"/>
              </a:gs>
              <a:gs pos="100000">
                <a:srgbClr val="FFFFCC"/>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36867" name="Rectangle 2">
            <a:extLst>
              <a:ext uri="{FF2B5EF4-FFF2-40B4-BE49-F238E27FC236}">
                <a16:creationId xmlns:a16="http://schemas.microsoft.com/office/drawing/2014/main" id="{69AF6C70-619E-43C5-A222-671E0EC052A1}"/>
              </a:ext>
            </a:extLst>
          </p:cNvPr>
          <p:cNvSpPr>
            <a:spLocks noGrp="1" noChangeArrowheads="1"/>
          </p:cNvSpPr>
          <p:nvPr>
            <p:ph type="title"/>
          </p:nvPr>
        </p:nvSpPr>
        <p:spPr>
          <a:xfrm>
            <a:off x="823913" y="442913"/>
            <a:ext cx="6057900" cy="509587"/>
          </a:xfrm>
          <a:ln cap="flat"/>
        </p:spPr>
        <p:txBody>
          <a:bodyPr/>
          <a:lstStyle/>
          <a:p>
            <a:r>
              <a:rPr lang="en-US" altLang="en-US" sz="2100"/>
              <a:t>Differences between C and C++    </a:t>
            </a:r>
            <a:r>
              <a:rPr lang="en-US" altLang="en-US" sz="2100">
                <a:hlinkClick r:id="rId2" action="ppaction://hlinksldjump"/>
              </a:rPr>
              <a:t>Contents</a:t>
            </a:r>
            <a:endParaRPr lang="en-US" altLang="en-US" sz="2100"/>
          </a:p>
        </p:txBody>
      </p:sp>
      <p:sp>
        <p:nvSpPr>
          <p:cNvPr id="36868" name="Rectangle 3">
            <a:extLst>
              <a:ext uri="{FF2B5EF4-FFF2-40B4-BE49-F238E27FC236}">
                <a16:creationId xmlns:a16="http://schemas.microsoft.com/office/drawing/2014/main" id="{EB8596AE-327C-4F90-AFFC-081643C75B7A}"/>
              </a:ext>
            </a:extLst>
          </p:cNvPr>
          <p:cNvSpPr>
            <a:spLocks noGrp="1" noChangeArrowheads="1"/>
          </p:cNvSpPr>
          <p:nvPr>
            <p:ph type="body" idx="1"/>
          </p:nvPr>
        </p:nvSpPr>
        <p:spPr>
          <a:xfrm>
            <a:off x="671513" y="1204913"/>
            <a:ext cx="6248400" cy="7573962"/>
          </a:xfrm>
          <a:noFill/>
        </p:spPr>
        <p:txBody>
          <a:bodyPr/>
          <a:lstStyle/>
          <a:p>
            <a:r>
              <a:rPr lang="en-US" altLang="en-US" b="1"/>
              <a:t>Additions</a:t>
            </a:r>
            <a:r>
              <a:rPr lang="en-US" altLang="en-US"/>
              <a:t> (continued)</a:t>
            </a:r>
            <a:br>
              <a:rPr lang="en-US" altLang="en-US"/>
            </a:br>
            <a:endParaRPr lang="en-US" altLang="en-US"/>
          </a:p>
          <a:p>
            <a:pPr lvl="1"/>
            <a:r>
              <a:rPr lang="en-US" altLang="en-US" b="1" i="1"/>
              <a:t>Virtual Member Functions may be </a:t>
            </a:r>
            <a:r>
              <a:rPr lang="en-US" altLang="en-US" b="1" i="1" u="sng"/>
              <a:t>overridden</a:t>
            </a:r>
            <a:r>
              <a:rPr lang="en-US" altLang="en-US"/>
              <a:t>.  That is, one name may refer to more than one virtual function, based on whether it belongs to a base class or one of its derived classes.  Overridden functions are distinguished based on the type of the object referred to by pointer or reference.</a:t>
            </a:r>
            <a:br>
              <a:rPr lang="en-US" altLang="en-US"/>
            </a:br>
            <a:endParaRPr lang="en-US" altLang="en-US"/>
          </a:p>
          <a:p>
            <a:pPr lvl="1">
              <a:buFontTx/>
              <a:buChar char=" "/>
            </a:pPr>
            <a:r>
              <a:rPr lang="en-US" altLang="en-US"/>
              <a:t>The signature of overriding functions must match exactly with the signature used in the base class.  There is one exception to this for covariant return types (see below). </a:t>
            </a:r>
            <a:br>
              <a:rPr lang="en-US" altLang="en-US"/>
            </a:br>
            <a:br>
              <a:rPr lang="en-US" altLang="en-US"/>
            </a:br>
            <a:br>
              <a:rPr lang="en-US" altLang="en-US"/>
            </a:br>
            <a:r>
              <a:rPr lang="en-US" altLang="en-US"/>
              <a:t>Since this is the C++ language, there is a qualification of this rule.  If the return type of the base function is a base pointer or reference, the return type of the overriding function can be a pointer or reference to that derived type.  This is called a covariant return type.</a:t>
            </a:r>
          </a:p>
          <a:p>
            <a:pPr lvl="1">
              <a:buFontTx/>
              <a:buChar char=" "/>
            </a:pPr>
            <a:endParaRPr lang="en-US" altLang="en-US" sz="800"/>
          </a:p>
          <a:p>
            <a:pPr lvl="1"/>
            <a:r>
              <a:rPr lang="en-US" altLang="en-US"/>
              <a:t>A client using a pointer or reference to an object of a class hierarchy (base-derived graph) the client does not need to know the type of object referred to.  It simply uses the protocol provided by the base class public interface.  Overridden (virtual) functions are called based on the object type, not on the type of the base class pointer or reference.</a:t>
            </a:r>
            <a:br>
              <a:rPr lang="en-US" altLang="en-US"/>
            </a:br>
            <a:br>
              <a:rPr lang="en-US" altLang="en-US"/>
            </a:br>
            <a:r>
              <a:rPr lang="en-US" altLang="en-US"/>
              <a:t>This action is called polymorphism, and is a very powerful way of designing loosely coupled systems.  Clients do not need to know anything about the design of a class hierarchy, nor are they bound in any way to those details.  All they need to know is the base class protocol.</a:t>
            </a:r>
            <a:br>
              <a:rPr lang="en-US" altLang="en-US"/>
            </a:br>
            <a:endParaRPr lang="en-US" altLang="en-US" sz="800"/>
          </a:p>
          <a:p>
            <a:pPr lvl="1"/>
            <a:r>
              <a:rPr lang="en-US" altLang="en-US"/>
              <a:t>Very often polymorphic calls are the result of passing a function a base class pointer or reference, bound to a derived class object.  This is one reason why C++ references are so important.  </a:t>
            </a:r>
            <a:r>
              <a:rPr lang="en-US" altLang="en-US" u="sng"/>
              <a:t>These polymorphic calls are bound at run time</a:t>
            </a:r>
            <a:r>
              <a:rPr lang="en-US" altLang="en-US"/>
              <a: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98499B9B-A292-46DF-A88E-DBABF012BB41}"/>
              </a:ext>
            </a:extLst>
          </p:cNvPr>
          <p:cNvSpPr>
            <a:spLocks noGrp="1" noChangeArrowheads="1"/>
          </p:cNvSpPr>
          <p:nvPr>
            <p:ph type="title"/>
          </p:nvPr>
        </p:nvSpPr>
        <p:spPr>
          <a:xfrm>
            <a:off x="823913" y="747713"/>
            <a:ext cx="6057900" cy="509587"/>
          </a:xfrm>
          <a:ln cap="flat"/>
        </p:spPr>
        <p:txBody>
          <a:bodyPr/>
          <a:lstStyle/>
          <a:p>
            <a:r>
              <a:rPr lang="en-US" altLang="en-US" sz="2100"/>
              <a:t>Differences between C and C++    </a:t>
            </a:r>
            <a:r>
              <a:rPr lang="en-US" altLang="en-US" sz="2100">
                <a:hlinkClick r:id="rId2" action="ppaction://hlinksldjump"/>
              </a:rPr>
              <a:t>Contents</a:t>
            </a:r>
            <a:endParaRPr lang="en-US" altLang="en-US" sz="2100"/>
          </a:p>
        </p:txBody>
      </p:sp>
      <p:sp>
        <p:nvSpPr>
          <p:cNvPr id="37891" name="Rectangle 3">
            <a:extLst>
              <a:ext uri="{FF2B5EF4-FFF2-40B4-BE49-F238E27FC236}">
                <a16:creationId xmlns:a16="http://schemas.microsoft.com/office/drawing/2014/main" id="{917FE154-2279-4CBF-97BE-7B31FF0D6768}"/>
              </a:ext>
            </a:extLst>
          </p:cNvPr>
          <p:cNvSpPr>
            <a:spLocks noGrp="1" noChangeArrowheads="1"/>
          </p:cNvSpPr>
          <p:nvPr>
            <p:ph type="body" idx="1"/>
          </p:nvPr>
        </p:nvSpPr>
        <p:spPr>
          <a:xfrm>
            <a:off x="1008063" y="1408113"/>
            <a:ext cx="5573712" cy="7218362"/>
          </a:xfrm>
          <a:noFill/>
        </p:spPr>
        <p:txBody>
          <a:bodyPr/>
          <a:lstStyle/>
          <a:p>
            <a:pPr>
              <a:buFontTx/>
              <a:buChar char=" "/>
            </a:pPr>
            <a:endParaRPr lang="en-US" altLang="en-US" sz="1500" b="1"/>
          </a:p>
          <a:p>
            <a:pPr>
              <a:buFontTx/>
              <a:buChar char=" "/>
            </a:pPr>
            <a:r>
              <a:rPr lang="en-US" altLang="en-US" b="1"/>
              <a:t>Changes </a:t>
            </a:r>
            <a:br>
              <a:rPr lang="en-US" altLang="en-US" b="1"/>
            </a:br>
            <a:endParaRPr lang="en-US" altLang="en-US" sz="1500" b="1"/>
          </a:p>
          <a:p>
            <a:r>
              <a:rPr lang="en-US" altLang="en-US" sz="1500"/>
              <a:t>keyword </a:t>
            </a:r>
            <a:r>
              <a:rPr lang="en-US" altLang="en-US" sz="1500" u="sng"/>
              <a:t>static</a:t>
            </a:r>
            <a:r>
              <a:rPr lang="en-US" altLang="en-US" sz="1500"/>
              <a:t> has additional semantics used to support the structuring of classes</a:t>
            </a:r>
            <a:br>
              <a:rPr lang="en-US" altLang="en-US" sz="1500"/>
            </a:br>
            <a:endParaRPr lang="en-US" altLang="en-US" sz="1500"/>
          </a:p>
          <a:p>
            <a:pPr lvl="1"/>
            <a:r>
              <a:rPr lang="en-US" altLang="en-US" u="sng"/>
              <a:t>original meaning #1:  </a:t>
            </a:r>
            <a:br>
              <a:rPr lang="en-US" altLang="en-US"/>
            </a:br>
            <a:r>
              <a:rPr lang="en-US" altLang="en-US"/>
              <a:t>When qualifying a global function or variable, reduces visibility from linker public to file global.</a:t>
            </a:r>
            <a:br>
              <a:rPr lang="en-US" altLang="en-US"/>
            </a:br>
            <a:endParaRPr lang="en-US" altLang="en-US"/>
          </a:p>
          <a:p>
            <a:pPr lvl="1"/>
            <a:r>
              <a:rPr lang="en-US" altLang="en-US" u="sng"/>
              <a:t>original meaning #2:  </a:t>
            </a:r>
            <a:br>
              <a:rPr lang="en-US" altLang="en-US"/>
            </a:br>
            <a:r>
              <a:rPr lang="en-US" altLang="en-US"/>
              <a:t>When qualifying a local variable, expands the valid lifetime from this invocation to the lifetime of the program.</a:t>
            </a:r>
            <a:br>
              <a:rPr lang="en-US" altLang="en-US"/>
            </a:br>
            <a:endParaRPr lang="en-US" altLang="en-US"/>
          </a:p>
          <a:p>
            <a:pPr lvl="1"/>
            <a:r>
              <a:rPr lang="en-US" altLang="en-US" u="sng"/>
              <a:t>new meaning #1:</a:t>
            </a:r>
            <a:br>
              <a:rPr lang="en-US" altLang="en-US"/>
            </a:br>
            <a:r>
              <a:rPr lang="en-US" altLang="en-US"/>
              <a:t>Static member data items in a class are shared among all objects of the class.</a:t>
            </a:r>
            <a:br>
              <a:rPr lang="en-US" altLang="en-US"/>
            </a:br>
            <a:endParaRPr lang="en-US" altLang="en-US"/>
          </a:p>
          <a:p>
            <a:pPr lvl="1"/>
            <a:r>
              <a:rPr lang="en-US" altLang="en-US" u="sng"/>
              <a:t>new meaning #2:</a:t>
            </a:r>
            <a:br>
              <a:rPr lang="en-US" altLang="en-US"/>
            </a:br>
            <a:r>
              <a:rPr lang="en-US" altLang="en-US"/>
              <a:t>Static member functions are invoked using the class name, as in C::memfunc(), and can operate only on static member data, global data, or formal parameters.</a:t>
            </a:r>
            <a:br>
              <a:rPr lang="en-US" altLang="en-US" sz="1200"/>
            </a:br>
            <a:endParaRPr lang="en-US" altLang="en-US" sz="1200"/>
          </a:p>
          <a:p>
            <a:pPr>
              <a:buFontTx/>
              <a:buChar char=" "/>
            </a:pPr>
            <a:r>
              <a:rPr lang="en-US" altLang="en-US"/>
              <a:t>Obviously C++ is a context dependent language!</a:t>
            </a:r>
            <a:br>
              <a:rPr lang="en-US" altLang="en-US"/>
            </a:br>
            <a:endParaRPr lang="en-US" alt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EA59063-3498-4180-8452-A09FA978E987}"/>
              </a:ext>
            </a:extLst>
          </p:cNvPr>
          <p:cNvSpPr>
            <a:spLocks noGrp="1" noChangeArrowheads="1"/>
          </p:cNvSpPr>
          <p:nvPr>
            <p:ph type="title"/>
          </p:nvPr>
        </p:nvSpPr>
        <p:spPr>
          <a:ln cap="flat"/>
        </p:spPr>
        <p:txBody>
          <a:bodyPr/>
          <a:lstStyle/>
          <a:p>
            <a:r>
              <a:rPr lang="en-US" altLang="en-US"/>
              <a:t>Differences between C and C++</a:t>
            </a:r>
          </a:p>
        </p:txBody>
      </p:sp>
      <p:sp>
        <p:nvSpPr>
          <p:cNvPr id="38915" name="Rectangle 3">
            <a:extLst>
              <a:ext uri="{FF2B5EF4-FFF2-40B4-BE49-F238E27FC236}">
                <a16:creationId xmlns:a16="http://schemas.microsoft.com/office/drawing/2014/main" id="{6D201707-2C75-4927-B79A-9597A6C7FE58}"/>
              </a:ext>
            </a:extLst>
          </p:cNvPr>
          <p:cNvSpPr>
            <a:spLocks noGrp="1" noChangeArrowheads="1"/>
          </p:cNvSpPr>
          <p:nvPr>
            <p:ph type="body" idx="1"/>
          </p:nvPr>
        </p:nvSpPr>
        <p:spPr>
          <a:noFill/>
        </p:spPr>
        <p:txBody>
          <a:bodyPr/>
          <a:lstStyle/>
          <a:p>
            <a:pPr>
              <a:lnSpc>
                <a:spcPct val="80000"/>
              </a:lnSpc>
              <a:buFontTx/>
              <a:buNone/>
            </a:pPr>
            <a:endParaRPr lang="en-US" altLang="en-US" sz="1500">
              <a:latin typeface="Courier New" panose="02070309020205020404" pitchFamily="49" charset="0"/>
            </a:endParaRPr>
          </a:p>
          <a:p>
            <a:pPr>
              <a:lnSpc>
                <a:spcPct val="80000"/>
              </a:lnSpc>
              <a:buFontTx/>
              <a:buNone/>
            </a:pPr>
            <a:r>
              <a:rPr lang="en-US" altLang="en-US" b="1"/>
              <a:t>More Changes</a:t>
            </a:r>
            <a:endParaRPr lang="en-US" altLang="en-US" sz="1500">
              <a:latin typeface="Courier New" panose="02070309020205020404" pitchFamily="49" charset="0"/>
            </a:endParaRPr>
          </a:p>
          <a:p>
            <a:pPr>
              <a:lnSpc>
                <a:spcPct val="80000"/>
              </a:lnSpc>
              <a:buFontTx/>
              <a:buNone/>
            </a:pPr>
            <a:endParaRPr lang="en-US" altLang="en-US" sz="1500">
              <a:latin typeface="Courier New" panose="02070309020205020404" pitchFamily="49" charset="0"/>
            </a:endParaRPr>
          </a:p>
          <a:p>
            <a:pPr>
              <a:lnSpc>
                <a:spcPct val="80000"/>
              </a:lnSpc>
            </a:pPr>
            <a:r>
              <a:rPr lang="en-US" altLang="en-US" sz="1500"/>
              <a:t>single line comments can now be created</a:t>
            </a:r>
            <a:br>
              <a:rPr lang="en-US" altLang="en-US" sz="1500"/>
            </a:br>
            <a:endParaRPr lang="en-US" altLang="en-US" sz="1500"/>
          </a:p>
          <a:p>
            <a:pPr lvl="1">
              <a:lnSpc>
                <a:spcPct val="80000"/>
              </a:lnSpc>
            </a:pPr>
            <a:r>
              <a:rPr lang="en-US" altLang="en-US" sz="1200"/>
              <a:t>the prefix string "//" starts a one line comment</a:t>
            </a:r>
          </a:p>
          <a:p>
            <a:pPr lvl="1">
              <a:lnSpc>
                <a:spcPct val="80000"/>
              </a:lnSpc>
            </a:pPr>
            <a:r>
              <a:rPr lang="en-US" altLang="en-US" sz="1200"/>
              <a:t>traditional C style comments, /* ... */ are still supported</a:t>
            </a:r>
            <a:br>
              <a:rPr lang="en-US" altLang="en-US" sz="1200"/>
            </a:br>
            <a:endParaRPr lang="en-US" altLang="en-US"/>
          </a:p>
          <a:p>
            <a:pPr>
              <a:lnSpc>
                <a:spcPct val="80000"/>
              </a:lnSpc>
            </a:pPr>
            <a:r>
              <a:rPr lang="en-US" altLang="en-US" sz="1500"/>
              <a:t>C++ has added an "IOSTREAM" class implemented with standard library and header files which makes the ANSI C STDIO obsolete for simple I/O.</a:t>
            </a:r>
            <a:br>
              <a:rPr lang="en-US" altLang="en-US" sz="1500"/>
            </a:br>
            <a:endParaRPr lang="en-US" altLang="en-US" sz="1500"/>
          </a:p>
          <a:p>
            <a:pPr lvl="1">
              <a:lnSpc>
                <a:spcPct val="80000"/>
              </a:lnSpc>
              <a:buFontTx/>
              <a:buChar char=" "/>
            </a:pPr>
            <a:r>
              <a:rPr lang="en-US" altLang="en-US" sz="1200"/>
              <a:t>Output to stdout is invoked by the statement:</a:t>
            </a:r>
          </a:p>
          <a:p>
            <a:pPr lvl="1">
              <a:lnSpc>
                <a:spcPct val="80000"/>
              </a:lnSpc>
              <a:buFontTx/>
              <a:buChar char=" "/>
            </a:pPr>
            <a:r>
              <a:rPr lang="en-US" altLang="en-US" sz="1200">
                <a:latin typeface="Courier New" panose="02070309020205020404" pitchFamily="49" charset="0"/>
              </a:rPr>
              <a:t>  </a:t>
            </a:r>
            <a:r>
              <a:rPr lang="en-US" altLang="en-US" sz="1400">
                <a:latin typeface="Courier New" panose="02070309020205020404" pitchFamily="49" charset="0"/>
              </a:rPr>
              <a:t>int x = 5;</a:t>
            </a:r>
          </a:p>
          <a:p>
            <a:pPr lvl="1">
              <a:lnSpc>
                <a:spcPct val="80000"/>
              </a:lnSpc>
              <a:buFontTx/>
              <a:buChar char=" "/>
            </a:pPr>
            <a:r>
              <a:rPr lang="en-US" altLang="en-US" sz="1400">
                <a:latin typeface="Courier New" panose="02070309020205020404" pitchFamily="49" charset="0"/>
              </a:rPr>
              <a:t>  cout &lt;&lt; x &lt;&lt; "\n";</a:t>
            </a:r>
          </a:p>
          <a:p>
            <a:pPr lvl="1">
              <a:lnSpc>
                <a:spcPct val="80000"/>
              </a:lnSpc>
              <a:buFontTx/>
              <a:buChar char=" "/>
            </a:pPr>
            <a:br>
              <a:rPr lang="en-US" altLang="en-US" sz="1400"/>
            </a:br>
            <a:r>
              <a:rPr lang="en-US" altLang="en-US" sz="1200"/>
              <a:t>which supplants the STDIO function:</a:t>
            </a:r>
          </a:p>
          <a:p>
            <a:pPr lvl="1">
              <a:lnSpc>
                <a:spcPct val="80000"/>
              </a:lnSpc>
              <a:buFontTx/>
              <a:buChar char=" "/>
            </a:pPr>
            <a:r>
              <a:rPr lang="en-US" altLang="en-US" sz="1200">
                <a:latin typeface="Courier New" panose="02070309020205020404" pitchFamily="49" charset="0"/>
              </a:rPr>
              <a:t>  </a:t>
            </a:r>
            <a:r>
              <a:rPr lang="en-US" altLang="en-US" sz="1400">
                <a:latin typeface="Courier New" panose="02070309020205020404" pitchFamily="49" charset="0"/>
              </a:rPr>
              <a:t>int x = 5;</a:t>
            </a:r>
          </a:p>
          <a:p>
            <a:pPr lvl="1">
              <a:lnSpc>
                <a:spcPct val="80000"/>
              </a:lnSpc>
              <a:buFontTx/>
              <a:buChar char=" "/>
            </a:pPr>
            <a:r>
              <a:rPr lang="en-US" altLang="en-US" sz="1400">
                <a:latin typeface="Courier New" panose="02070309020205020404" pitchFamily="49" charset="0"/>
              </a:rPr>
              <a:t>  printf("%d\n",x);</a:t>
            </a:r>
            <a:br>
              <a:rPr lang="en-US" altLang="en-US" sz="1400">
                <a:latin typeface="Courier New" panose="02070309020205020404" pitchFamily="49" charset="0"/>
              </a:rPr>
            </a:br>
            <a:endParaRPr lang="en-US" altLang="en-US" sz="1400">
              <a:latin typeface="Courier New" panose="02070309020205020404" pitchFamily="49" charset="0"/>
            </a:endParaRPr>
          </a:p>
          <a:p>
            <a:pPr>
              <a:lnSpc>
                <a:spcPct val="80000"/>
              </a:lnSpc>
            </a:pPr>
            <a:r>
              <a:rPr lang="en-US" altLang="en-US" sz="1500" u="sng"/>
              <a:t>struct</a:t>
            </a:r>
            <a:r>
              <a:rPr lang="en-US" altLang="en-US" sz="1500"/>
              <a:t> is optional when defining a data structure although still needed when declaring a structure</a:t>
            </a:r>
            <a:br>
              <a:rPr lang="en-US" altLang="en-US" sz="1500"/>
            </a:br>
            <a:br>
              <a:rPr lang="en-US" altLang="en-US" sz="1500"/>
            </a:br>
            <a:r>
              <a:rPr lang="en-US" altLang="en-US" sz="1200">
                <a:latin typeface="Courier New" panose="02070309020205020404" pitchFamily="49" charset="0"/>
              </a:rPr>
              <a:t>    </a:t>
            </a:r>
            <a:r>
              <a:rPr lang="en-US" altLang="en-US" sz="1400">
                <a:latin typeface="Courier New" panose="02070309020205020404" pitchFamily="49" charset="0"/>
              </a:rPr>
              <a:t>struct tag { ... };	// declaration</a:t>
            </a:r>
          </a:p>
          <a:p>
            <a:pPr>
              <a:lnSpc>
                <a:spcPct val="80000"/>
              </a:lnSpc>
              <a:buFontTx/>
              <a:buChar char=" "/>
            </a:pPr>
            <a:r>
              <a:rPr lang="en-US" altLang="en-US" sz="1400">
                <a:latin typeface="Courier New" panose="02070309020205020404" pitchFamily="49" charset="0"/>
              </a:rPr>
              <a:t>    tag t;		// definition</a:t>
            </a:r>
            <a:br>
              <a:rPr lang="en-US" altLang="en-US" sz="1400">
                <a:latin typeface="Courier New" panose="02070309020205020404" pitchFamily="49" charset="0"/>
              </a:rPr>
            </a:br>
            <a:endParaRPr lang="en-US" altLang="en-US" sz="1400">
              <a:latin typeface="Courier New" panose="02070309020205020404" pitchFamily="49" charset="0"/>
            </a:endParaRPr>
          </a:p>
          <a:p>
            <a:pPr>
              <a:lnSpc>
                <a:spcPct val="80000"/>
              </a:lnSpc>
            </a:pPr>
            <a:r>
              <a:rPr lang="en-US" altLang="en-US" sz="1500" u="sng"/>
              <a:t>enum</a:t>
            </a:r>
            <a:r>
              <a:rPr lang="en-US" altLang="en-US" sz="1500"/>
              <a:t> now has file scope unless declared extern</a:t>
            </a:r>
          </a:p>
          <a:p>
            <a:pPr>
              <a:lnSpc>
                <a:spcPct val="80000"/>
              </a:lnSpc>
              <a:buFontTx/>
              <a:buChar char=" "/>
            </a:pPr>
            <a:br>
              <a:rPr lang="en-US" altLang="en-US" sz="1200">
                <a:latin typeface="Courier New" panose="02070309020205020404" pitchFamily="49" charset="0"/>
              </a:rPr>
            </a:br>
            <a:r>
              <a:rPr lang="en-US" altLang="en-US" sz="1400">
                <a:latin typeface="Courier New" panose="02070309020205020404" pitchFamily="49" charset="0"/>
              </a:rPr>
              <a:t>enum tag { name1, name2... } e1;	// file scope</a:t>
            </a:r>
          </a:p>
          <a:p>
            <a:pPr>
              <a:lnSpc>
                <a:spcPct val="80000"/>
              </a:lnSpc>
              <a:buFontTx/>
              <a:buChar char=" "/>
            </a:pPr>
            <a:r>
              <a:rPr lang="en-US" altLang="en-US" sz="1400">
                <a:latin typeface="Courier New" panose="02070309020205020404" pitchFamily="49" charset="0"/>
              </a:rPr>
              <a:t>extern enum publicTag { nameA, nameB, ..} e2;			       // linker scope</a:t>
            </a:r>
            <a:br>
              <a:rPr lang="en-US" altLang="en-US" sz="1400">
                <a:latin typeface="Courier New" panose="02070309020205020404" pitchFamily="49" charset="0"/>
              </a:rPr>
            </a:br>
            <a:br>
              <a:rPr lang="en-US" altLang="en-US" sz="1400">
                <a:latin typeface="Courier New" panose="02070309020205020404" pitchFamily="49" charset="0"/>
              </a:rPr>
            </a:br>
            <a:endParaRPr lang="en-US" altLang="en-US" sz="1400">
              <a:latin typeface="Courier New" panose="02070309020205020404" pitchFamily="49" charset="0"/>
            </a:endParaRPr>
          </a:p>
        </p:txBody>
      </p:sp>
      <p:sp>
        <p:nvSpPr>
          <p:cNvPr id="38916" name="Rectangle 4">
            <a:extLst>
              <a:ext uri="{FF2B5EF4-FFF2-40B4-BE49-F238E27FC236}">
                <a16:creationId xmlns:a16="http://schemas.microsoft.com/office/drawing/2014/main" id="{F0DF55BD-46F3-40E6-B070-6B6387285C5A}"/>
              </a:ext>
            </a:extLst>
          </p:cNvPr>
          <p:cNvSpPr>
            <a:spLocks noChangeArrowheads="1"/>
          </p:cNvSpPr>
          <p:nvPr/>
        </p:nvSpPr>
        <p:spPr bwMode="auto">
          <a:xfrm>
            <a:off x="823913" y="747713"/>
            <a:ext cx="6057900" cy="509587"/>
          </a:xfrm>
          <a:prstGeom prst="rect">
            <a:avLst/>
          </a:prstGeom>
          <a:solidFill>
            <a:srgbClr val="FFFFCC"/>
          </a:solidFill>
          <a:ln w="12700">
            <a:solidFill>
              <a:schemeClr val="tx1"/>
            </a:solidFill>
            <a:miter lim="800000"/>
            <a:headEnd/>
            <a:tailEnd/>
          </a:ln>
          <a:effectLst>
            <a:outerShdw dist="107763" dir="2700000" algn="ctr" rotWithShape="0">
              <a:schemeClr val="bg2"/>
            </a:outerShdw>
          </a:effectLst>
        </p:spPr>
        <p:txBody>
          <a:bodyPr lIns="95250" tIns="47625" rIns="95250" bIns="47625" anchor="ct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712788"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1189038" indent="-238125" defTabSz="950913">
              <a:spcBef>
                <a:spcPct val="20000"/>
              </a:spcBef>
              <a:buChar char="•"/>
              <a:defRPr sz="2400">
                <a:solidFill>
                  <a:schemeClr val="tx1"/>
                </a:solidFill>
                <a:latin typeface="Times New Roman" panose="02020603050405020304" pitchFamily="18" charset="0"/>
              </a:defRPr>
            </a:lvl3pPr>
            <a:lvl4pPr marL="1604963" indent="-177800" defTabSz="950913">
              <a:spcBef>
                <a:spcPct val="20000"/>
              </a:spcBef>
              <a:buChar char="–"/>
              <a:defRPr sz="2000">
                <a:solidFill>
                  <a:schemeClr val="tx1"/>
                </a:solidFill>
                <a:latin typeface="Times New Roman" panose="02020603050405020304" pitchFamily="18" charset="0"/>
              </a:defRPr>
            </a:lvl4pPr>
            <a:lvl5pPr marL="2079625" indent="-177800" defTabSz="950913">
              <a:spcBef>
                <a:spcPct val="20000"/>
              </a:spcBef>
              <a:buChar char="»"/>
              <a:defRPr sz="2000">
                <a:solidFill>
                  <a:schemeClr val="tx1"/>
                </a:solidFill>
                <a:latin typeface="Times New Roman" panose="02020603050405020304" pitchFamily="18" charset="0"/>
              </a:defRPr>
            </a:lvl5pPr>
            <a:lvl6pPr marL="25368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94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51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8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SzTx/>
              <a:buFontTx/>
              <a:buNone/>
            </a:pPr>
            <a:r>
              <a:rPr lang="en-US" altLang="en-US" sz="2100" b="1" u="none"/>
              <a:t>Differences between C and C++   </a:t>
            </a:r>
            <a:r>
              <a:rPr lang="en-US" altLang="en-US" sz="2100" b="1" u="none">
                <a:hlinkClick r:id="rId2" action="ppaction://hlinksldjump"/>
              </a:rPr>
              <a:t>Contents</a:t>
            </a:r>
            <a:endParaRPr lang="en-US" altLang="en-US" sz="2100" b="1" u="none"/>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85F0A2C-72B9-49BC-8821-4A6F69CB547C}"/>
              </a:ext>
            </a:extLst>
          </p:cNvPr>
          <p:cNvSpPr>
            <a:spLocks noGrp="1" noChangeArrowheads="1"/>
          </p:cNvSpPr>
          <p:nvPr>
            <p:ph type="title"/>
          </p:nvPr>
        </p:nvSpPr>
        <p:spPr>
          <a:ln cap="flat"/>
        </p:spPr>
        <p:txBody>
          <a:bodyPr/>
          <a:lstStyle/>
          <a:p>
            <a:r>
              <a:rPr lang="en-US" altLang="en-US" sz="2100"/>
              <a:t>Interpretation of Changes</a:t>
            </a:r>
            <a:r>
              <a:rPr lang="en-US" altLang="en-US" sz="1900"/>
              <a:t>    </a:t>
            </a:r>
            <a:r>
              <a:rPr lang="en-US" altLang="en-US" sz="1900">
                <a:hlinkClick r:id="rId2" action="ppaction://hlinksldjump"/>
              </a:rPr>
              <a:t>Contents</a:t>
            </a:r>
            <a:endParaRPr lang="en-US" altLang="en-US" sz="1900"/>
          </a:p>
        </p:txBody>
      </p:sp>
      <p:sp>
        <p:nvSpPr>
          <p:cNvPr id="39939" name="Rectangle 3">
            <a:extLst>
              <a:ext uri="{FF2B5EF4-FFF2-40B4-BE49-F238E27FC236}">
                <a16:creationId xmlns:a16="http://schemas.microsoft.com/office/drawing/2014/main" id="{97082D84-FB07-4FAB-BA3A-2F1F88B7C104}"/>
              </a:ext>
            </a:extLst>
          </p:cNvPr>
          <p:cNvSpPr>
            <a:spLocks noGrp="1" noChangeArrowheads="1"/>
          </p:cNvSpPr>
          <p:nvPr>
            <p:ph type="body" idx="1"/>
          </p:nvPr>
        </p:nvSpPr>
        <p:spPr>
          <a:xfrm>
            <a:off x="955675" y="1570038"/>
            <a:ext cx="5718175" cy="7202487"/>
          </a:xfrm>
          <a:gradFill rotWithShape="1">
            <a:gsLst>
              <a:gs pos="0">
                <a:srgbClr val="DCDCB0"/>
              </a:gs>
              <a:gs pos="100000">
                <a:srgbClr val="FFFFCC"/>
              </a:gs>
            </a:gsLst>
            <a:lin ang="5400000" scaled="1"/>
          </a:gradFill>
          <a:ln w="12700" cap="flat">
            <a:solidFill>
              <a:schemeClr val="tx1"/>
            </a:solidFill>
            <a:miter lim="800000"/>
            <a:headEnd/>
            <a:tailEnd/>
          </a:ln>
          <a:effectLst>
            <a:outerShdw dist="107763" dir="2700000" algn="ctr" rotWithShape="0">
              <a:schemeClr val="bg2"/>
            </a:outerShdw>
          </a:effectLst>
        </p:spPr>
        <p:txBody>
          <a:bodyPr/>
          <a:lstStyle/>
          <a:p>
            <a:pPr>
              <a:buFontTx/>
              <a:buNone/>
            </a:pPr>
            <a:endParaRPr lang="en-US" altLang="en-US"/>
          </a:p>
          <a:p>
            <a:r>
              <a:rPr lang="en-US" altLang="en-US"/>
              <a:t>C++ is not just C warmed over a little bit to support some object oriented design concepts.</a:t>
            </a:r>
            <a:br>
              <a:rPr lang="en-US" altLang="en-US"/>
            </a:br>
            <a:endParaRPr lang="en-US" altLang="en-US"/>
          </a:p>
          <a:p>
            <a:r>
              <a:rPr lang="en-US" altLang="en-US"/>
              <a:t>There are major, and fundamental, changes which directly support a more effective style of design and implementation.</a:t>
            </a:r>
            <a:br>
              <a:rPr lang="en-US" altLang="en-US"/>
            </a:br>
            <a:endParaRPr lang="en-US" altLang="en-US"/>
          </a:p>
          <a:p>
            <a:r>
              <a:rPr lang="en-US" altLang="en-US"/>
              <a:t>However, C++ has stayed as compatible as it could to the C language.</a:t>
            </a:r>
            <a:br>
              <a:rPr lang="en-US" altLang="en-US"/>
            </a:br>
            <a:endParaRPr lang="en-US" altLang="en-US"/>
          </a:p>
          <a:p>
            <a:pPr lvl="1"/>
            <a:r>
              <a:rPr lang="en-US" altLang="en-US"/>
              <a:t>many C programs (not all) will compile correctly with a conforming C++ compiler</a:t>
            </a:r>
            <a:br>
              <a:rPr lang="en-US" altLang="en-US"/>
            </a:br>
            <a:endParaRPr lang="en-US" altLang="en-US"/>
          </a:p>
          <a:p>
            <a:pPr lvl="1"/>
            <a:r>
              <a:rPr lang="en-US" altLang="en-US"/>
              <a:t>C++ is link compatible with C code.  Therefore, a new C++ component can be added to a program developed in C, and existing C code can be used as server modules in a C++ program.</a:t>
            </a:r>
            <a:br>
              <a:rPr lang="en-US" altLang="en-US"/>
            </a:br>
            <a:endParaRPr lang="en-US" altLang="en-US"/>
          </a:p>
          <a:p>
            <a:pPr lvl="1"/>
            <a:r>
              <a:rPr lang="en-US" altLang="en-US"/>
              <a:t>All of the existing C run-time library is available for use with the C++ compiler.  You will still find a lot of use for the many modules provided by the ANSI C library.</a:t>
            </a:r>
            <a:br>
              <a:rPr lang="en-US" altLang="en-US"/>
            </a:br>
            <a:endParaRPr lang="en-US" altLang="en-US"/>
          </a:p>
          <a:p>
            <a:pPr lvl="1"/>
            <a:r>
              <a:rPr lang="en-US" altLang="en-US"/>
              <a:t>a draft ANSI/ISO standard has been approved for C++ which continues to emphasize this level of compatibility with C.</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AA3A411-BC96-46DE-AB76-605C36780784}"/>
              </a:ext>
            </a:extLst>
          </p:cNvPr>
          <p:cNvSpPr>
            <a:spLocks noGrp="1" noChangeArrowheads="1"/>
          </p:cNvSpPr>
          <p:nvPr>
            <p:ph type="title"/>
          </p:nvPr>
        </p:nvSpPr>
        <p:spPr>
          <a:ln cap="flat"/>
        </p:spPr>
        <p:txBody>
          <a:bodyPr/>
          <a:lstStyle/>
          <a:p>
            <a:r>
              <a:rPr lang="en-US" altLang="en-US"/>
              <a:t>C++ Use Levels</a:t>
            </a:r>
            <a:r>
              <a:rPr lang="en-US" altLang="en-US" sz="2100"/>
              <a:t>         </a:t>
            </a:r>
            <a:r>
              <a:rPr lang="en-US" altLang="en-US" sz="2100">
                <a:hlinkClick r:id="rId2" action="ppaction://hlinksldjump"/>
              </a:rPr>
              <a:t>Contents</a:t>
            </a:r>
            <a:endParaRPr lang="en-US" altLang="en-US" sz="2100"/>
          </a:p>
        </p:txBody>
      </p:sp>
      <p:sp>
        <p:nvSpPr>
          <p:cNvPr id="40963" name="Rectangle 3">
            <a:extLst>
              <a:ext uri="{FF2B5EF4-FFF2-40B4-BE49-F238E27FC236}">
                <a16:creationId xmlns:a16="http://schemas.microsoft.com/office/drawing/2014/main" id="{BCBAF335-5F6C-4C52-9CCC-A69FC124FBB9}"/>
              </a:ext>
            </a:extLst>
          </p:cNvPr>
          <p:cNvSpPr>
            <a:spLocks noGrp="1" noChangeArrowheads="1"/>
          </p:cNvSpPr>
          <p:nvPr>
            <p:ph type="body" idx="1"/>
          </p:nvPr>
        </p:nvSpPr>
        <p:spPr>
          <a:xfrm>
            <a:off x="1014413" y="1570038"/>
            <a:ext cx="5561012" cy="7202487"/>
          </a:xfrm>
          <a:solidFill>
            <a:srgbClr val="FFFFCC"/>
          </a:solidFill>
          <a:ln w="12700" cap="flat">
            <a:solidFill>
              <a:schemeClr val="tx1"/>
            </a:solidFill>
            <a:miter lim="800000"/>
            <a:headEnd/>
            <a:tailEnd/>
          </a:ln>
          <a:effectLst>
            <a:outerShdw dist="107763" dir="2700000" algn="ctr" rotWithShape="0">
              <a:schemeClr val="bg2"/>
            </a:outerShdw>
          </a:effectLst>
        </p:spPr>
        <p:txBody>
          <a:bodyPr/>
          <a:lstStyle/>
          <a:p>
            <a:pPr>
              <a:buFontTx/>
              <a:buNone/>
            </a:pPr>
            <a:r>
              <a:rPr lang="en-US" altLang="en-US"/>
              <a:t>The C++ programming language can be used at several levels.  Since it is a powerful but complex, language, new programmers usually work with a subset of the language while their skills develop.</a:t>
            </a:r>
            <a:br>
              <a:rPr lang="en-US" altLang="en-US"/>
            </a:br>
            <a:endParaRPr lang="en-US" altLang="en-US"/>
          </a:p>
          <a:p>
            <a:r>
              <a:rPr lang="en-US" altLang="en-US"/>
              <a:t>C++ level one</a:t>
            </a:r>
          </a:p>
          <a:p>
            <a:pPr lvl="1"/>
            <a:r>
              <a:rPr lang="en-US" altLang="en-US"/>
              <a:t>uses C++ as a better C, e.g.:</a:t>
            </a:r>
            <a:br>
              <a:rPr lang="en-US" altLang="en-US"/>
            </a:br>
            <a:r>
              <a:rPr lang="en-US" altLang="en-US"/>
              <a:t>references, template functions, iostreams</a:t>
            </a:r>
          </a:p>
          <a:p>
            <a:pPr lvl="1"/>
            <a:r>
              <a:rPr lang="en-US" altLang="en-US"/>
              <a:t>supports procedural programming</a:t>
            </a:r>
          </a:p>
          <a:p>
            <a:pPr lvl="1"/>
            <a:r>
              <a:rPr lang="en-US" altLang="en-US"/>
              <a:t>uses modules, but not classes, to partition a design</a:t>
            </a:r>
            <a:br>
              <a:rPr lang="en-US" altLang="en-US"/>
            </a:br>
            <a:endParaRPr lang="en-US" altLang="en-US"/>
          </a:p>
          <a:p>
            <a:r>
              <a:rPr lang="en-US" altLang="en-US"/>
              <a:t>C++ level two</a:t>
            </a:r>
          </a:p>
          <a:p>
            <a:pPr lvl="1"/>
            <a:r>
              <a:rPr lang="en-US" altLang="en-US"/>
              <a:t>uses classes to build abstract data types</a:t>
            </a:r>
          </a:p>
          <a:p>
            <a:pPr lvl="1"/>
            <a:r>
              <a:rPr lang="en-US" altLang="en-US"/>
              <a:t>significant code reuse with low level components</a:t>
            </a:r>
          </a:p>
          <a:p>
            <a:pPr lvl="1"/>
            <a:r>
              <a:rPr lang="en-US" altLang="en-US"/>
              <a:t>design reuse with generic components based on templates</a:t>
            </a:r>
          </a:p>
          <a:p>
            <a:pPr lvl="1"/>
            <a:r>
              <a:rPr lang="en-US" altLang="en-US"/>
              <a:t>new and delete support construction and destruction</a:t>
            </a:r>
            <a:br>
              <a:rPr lang="en-US" altLang="en-US"/>
            </a:br>
            <a:endParaRPr lang="en-US" altLang="en-US"/>
          </a:p>
          <a:p>
            <a:r>
              <a:rPr lang="en-US" altLang="en-US"/>
              <a:t>C++ level three</a:t>
            </a:r>
          </a:p>
          <a:p>
            <a:pPr lvl="1"/>
            <a:r>
              <a:rPr lang="en-US" altLang="en-US"/>
              <a:t>uses type relationships and polymorphism to design frameworks which can be loosely coupled to client code</a:t>
            </a:r>
          </a:p>
          <a:p>
            <a:pPr lvl="1"/>
            <a:r>
              <a:rPr lang="en-US" altLang="en-US"/>
              <a:t>adding new classes to a framework typically won’t break any client code because of the loose coupling</a:t>
            </a:r>
          </a:p>
          <a:p>
            <a:pPr lvl="1"/>
            <a:r>
              <a:rPr lang="en-US" altLang="en-US"/>
              <a:t>frameworks define base class protocol(s) which tell clients all they need to know about the framework</a:t>
            </a:r>
          </a:p>
          <a:p>
            <a:pPr lvl="1"/>
            <a:r>
              <a:rPr lang="en-US" altLang="en-US"/>
              <a:t>individual framework classes provide their own defini-tions for some of the base class specified behaviors</a:t>
            </a:r>
            <a:br>
              <a:rPr lang="en-US" altLang="en-US" sz="2100"/>
            </a:br>
            <a:endParaRPr lang="en-US" altLang="en-US" sz="210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8E5CF99-35CC-4669-A2EC-361AFA7FFBCF}"/>
              </a:ext>
            </a:extLst>
          </p:cNvPr>
          <p:cNvSpPr>
            <a:spLocks noGrp="1" noChangeArrowheads="1"/>
          </p:cNvSpPr>
          <p:nvPr>
            <p:ph type="title"/>
          </p:nvPr>
        </p:nvSpPr>
        <p:spPr>
          <a:xfrm>
            <a:off x="609600" y="442913"/>
            <a:ext cx="6400800" cy="914400"/>
          </a:xfrm>
        </p:spPr>
        <p:txBody>
          <a:bodyPr/>
          <a:lstStyle/>
          <a:p>
            <a:r>
              <a:rPr lang="en-US" altLang="en-US" sz="2100"/>
              <a:t>Resources Used to Build C++ Programs</a:t>
            </a:r>
            <a:r>
              <a:rPr lang="en-US" altLang="en-US" sz="1900"/>
              <a:t> </a:t>
            </a:r>
            <a:r>
              <a:rPr lang="en-US" altLang="en-US" sz="1900">
                <a:hlinkClick r:id="rId2" action="ppaction://hlinksldjump"/>
              </a:rPr>
              <a:t>Contents</a:t>
            </a:r>
            <a:endParaRPr lang="en-US" altLang="en-US" sz="1900"/>
          </a:p>
        </p:txBody>
      </p:sp>
      <p:sp>
        <p:nvSpPr>
          <p:cNvPr id="41987" name="Rectangle 3">
            <a:extLst>
              <a:ext uri="{FF2B5EF4-FFF2-40B4-BE49-F238E27FC236}">
                <a16:creationId xmlns:a16="http://schemas.microsoft.com/office/drawing/2014/main" id="{D95BCC42-F1F2-4E9A-B1BA-D2B39D422DCD}"/>
              </a:ext>
            </a:extLst>
          </p:cNvPr>
          <p:cNvSpPr>
            <a:spLocks noGrp="1" noChangeArrowheads="1"/>
          </p:cNvSpPr>
          <p:nvPr>
            <p:ph type="body" idx="1"/>
          </p:nvPr>
        </p:nvSpPr>
        <p:spPr/>
        <p:txBody>
          <a:bodyPr/>
          <a:lstStyle/>
          <a:p>
            <a:r>
              <a:rPr lang="en-US" altLang="en-US"/>
              <a:t>55 keywords</a:t>
            </a:r>
          </a:p>
          <a:p>
            <a:pPr lvl="1"/>
            <a:r>
              <a:rPr lang="en-US" altLang="en-US"/>
              <a:t>data definition</a:t>
            </a:r>
          </a:p>
          <a:p>
            <a:pPr lvl="1"/>
            <a:r>
              <a:rPr lang="en-US" altLang="en-US"/>
              <a:t>control flow</a:t>
            </a:r>
          </a:p>
          <a:p>
            <a:pPr lvl="1"/>
            <a:r>
              <a:rPr lang="en-US" altLang="en-US"/>
              <a:t>class definition</a:t>
            </a:r>
          </a:p>
          <a:p>
            <a:pPr lvl="1"/>
            <a:r>
              <a:rPr lang="en-US" altLang="en-US"/>
              <a:t>memory management</a:t>
            </a:r>
          </a:p>
          <a:p>
            <a:pPr lvl="1"/>
            <a:r>
              <a:rPr lang="en-US" altLang="en-US"/>
              <a:t>defining generic types</a:t>
            </a:r>
          </a:p>
          <a:p>
            <a:pPr lvl="1"/>
            <a:r>
              <a:rPr lang="en-US" altLang="en-US"/>
              <a:t>handling exceptions</a:t>
            </a:r>
          </a:p>
          <a:p>
            <a:pPr lvl="1"/>
            <a:r>
              <a:rPr lang="en-US" altLang="en-US"/>
              <a:t>managing type system (casts)</a:t>
            </a:r>
          </a:p>
          <a:p>
            <a:pPr lvl="1"/>
            <a:r>
              <a:rPr lang="en-US" altLang="en-US"/>
              <a:t>run-time type information</a:t>
            </a:r>
          </a:p>
          <a:p>
            <a:pPr lvl="1"/>
            <a:r>
              <a:rPr lang="en-US" altLang="en-US"/>
              <a:t>scope control</a:t>
            </a:r>
          </a:p>
          <a:p>
            <a:pPr lvl="1"/>
            <a:r>
              <a:rPr lang="en-US" altLang="en-US"/>
              <a:t>managing compiler information</a:t>
            </a:r>
          </a:p>
          <a:p>
            <a:r>
              <a:rPr lang="en-US" altLang="en-US"/>
              <a:t>56 operators</a:t>
            </a:r>
          </a:p>
          <a:p>
            <a:pPr lvl="1"/>
            <a:r>
              <a:rPr lang="en-US" altLang="en-US"/>
              <a:t>scope control</a:t>
            </a:r>
          </a:p>
          <a:p>
            <a:pPr lvl="1"/>
            <a:r>
              <a:rPr lang="en-US" altLang="en-US"/>
              <a:t>member and element access</a:t>
            </a:r>
          </a:p>
          <a:p>
            <a:pPr lvl="1"/>
            <a:r>
              <a:rPr lang="en-US" altLang="en-US"/>
              <a:t>arithmetic</a:t>
            </a:r>
          </a:p>
          <a:p>
            <a:pPr lvl="1"/>
            <a:r>
              <a:rPr lang="en-US" altLang="en-US"/>
              <a:t>logical operations</a:t>
            </a:r>
          </a:p>
          <a:p>
            <a:pPr lvl="1"/>
            <a:r>
              <a:rPr lang="en-US" altLang="en-US"/>
              <a:t>comparisons</a:t>
            </a:r>
          </a:p>
          <a:p>
            <a:pPr lvl="1"/>
            <a:r>
              <a:rPr lang="en-US" altLang="en-US"/>
              <a:t>memory management</a:t>
            </a:r>
          </a:p>
          <a:p>
            <a:r>
              <a:rPr lang="en-US" altLang="en-US"/>
              <a:t>47 standard C++ and C library modules</a:t>
            </a:r>
          </a:p>
          <a:p>
            <a:pPr lvl="1"/>
            <a:r>
              <a:rPr lang="en-US" altLang="en-US"/>
              <a:t>input and output</a:t>
            </a:r>
          </a:p>
          <a:p>
            <a:pPr lvl="1"/>
            <a:r>
              <a:rPr lang="en-US" altLang="en-US"/>
              <a:t>manipulation of character strings</a:t>
            </a:r>
          </a:p>
          <a:p>
            <a:pPr lvl="1"/>
            <a:r>
              <a:rPr lang="en-US" altLang="en-US"/>
              <a:t>mathematical operations</a:t>
            </a:r>
          </a:p>
          <a:p>
            <a:pPr lvl="1"/>
            <a:r>
              <a:rPr lang="en-US" altLang="en-US"/>
              <a:t>containers, iterators, algorithms</a:t>
            </a:r>
          </a:p>
          <a:p>
            <a:pPr lvl="1"/>
            <a:r>
              <a:rPr lang="en-US" altLang="en-US"/>
              <a:t>error management</a:t>
            </a:r>
          </a:p>
          <a:p>
            <a:pPr lvl="1"/>
            <a:r>
              <a:rPr lang="en-US" altLang="en-US"/>
              <a:t>Operating System interface</a:t>
            </a:r>
          </a:p>
          <a:p>
            <a:pPr lvl="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CB7F764-BF71-4CE8-9357-0ACBA9C7719C}"/>
              </a:ext>
            </a:extLst>
          </p:cNvPr>
          <p:cNvSpPr>
            <a:spLocks noGrp="1" noChangeArrowheads="1"/>
          </p:cNvSpPr>
          <p:nvPr>
            <p:ph type="title"/>
          </p:nvPr>
        </p:nvSpPr>
        <p:spPr>
          <a:xfrm>
            <a:off x="1052513" y="442913"/>
            <a:ext cx="5561012" cy="509587"/>
          </a:xfrm>
          <a:ln cap="flat"/>
        </p:spPr>
        <p:txBody>
          <a:bodyPr/>
          <a:lstStyle/>
          <a:p>
            <a:r>
              <a:rPr lang="en-US" altLang="en-US"/>
              <a:t>Why Use a C Core?      </a:t>
            </a:r>
            <a:r>
              <a:rPr lang="en-US" altLang="en-US">
                <a:hlinkClick r:id="rId2" action="ppaction://hlinksldjump"/>
              </a:rPr>
              <a:t>Contents</a:t>
            </a:r>
            <a:endParaRPr lang="en-US" altLang="en-US"/>
          </a:p>
        </p:txBody>
      </p:sp>
      <p:sp>
        <p:nvSpPr>
          <p:cNvPr id="6147" name="Rectangle 3">
            <a:extLst>
              <a:ext uri="{FF2B5EF4-FFF2-40B4-BE49-F238E27FC236}">
                <a16:creationId xmlns:a16="http://schemas.microsoft.com/office/drawing/2014/main" id="{3CC7032E-3C8B-4848-89E0-341507A9E5B4}"/>
              </a:ext>
            </a:extLst>
          </p:cNvPr>
          <p:cNvSpPr>
            <a:spLocks noGrp="1" noChangeArrowheads="1"/>
          </p:cNvSpPr>
          <p:nvPr>
            <p:ph type="body" idx="1"/>
          </p:nvPr>
        </p:nvSpPr>
        <p:spPr>
          <a:xfrm>
            <a:off x="1008063" y="1204913"/>
            <a:ext cx="5969000" cy="7573962"/>
          </a:xfrm>
          <a:noFill/>
        </p:spPr>
        <p:txBody>
          <a:bodyPr/>
          <a:lstStyle/>
          <a:p>
            <a:r>
              <a:rPr lang="en-US" altLang="en-US"/>
              <a:t>“C is clearly not the cleanest language ever designed nor the easiest to use so why do so many people use it?</a:t>
            </a:r>
            <a:br>
              <a:rPr lang="en-US" altLang="en-US"/>
            </a:br>
            <a:endParaRPr lang="en-US" altLang="en-US"/>
          </a:p>
          <a:p>
            <a:pPr lvl="1"/>
            <a:r>
              <a:rPr lang="en-US" altLang="en-US" b="1" i="1"/>
              <a:t>C is flexible</a:t>
            </a:r>
            <a:r>
              <a:rPr lang="en-US" altLang="en-US"/>
              <a:t>:  It is possible to apply C to most every applica-tion area and to use most every programming technique with C.  The language has no inherent limitations that preclude particular kinds of programs from being written.</a:t>
            </a:r>
          </a:p>
          <a:p>
            <a:pPr lvl="1"/>
            <a:r>
              <a:rPr lang="en-US" altLang="en-US" b="1" i="1"/>
              <a:t>C is efficient</a:t>
            </a:r>
            <a:r>
              <a:rPr lang="en-US" altLang="en-US"/>
              <a:t>: The semantics of C are “low level”; that is , the fundamental concepts of C mirror the fundamental concepts of a traditional computer.  Consequently, it is relatively easy for a compiler and/or programmer to efficiently utilize hard-ware resources for C programs.</a:t>
            </a:r>
          </a:p>
          <a:p>
            <a:pPr lvl="1"/>
            <a:r>
              <a:rPr lang="en-US" altLang="en-US" b="1" i="1"/>
              <a:t>C is available</a:t>
            </a:r>
            <a:r>
              <a:rPr lang="en-US" altLang="en-US"/>
              <a:t>: Given a computer, whether the tiniest micro or the largest super-computer, chances are that there is an acceptable quality C compiler available and that the C com-piler supports an acceptably complete and standard C lang-uage and library.  Libraries and support tools are also avail-able, so that a programmer rarely needs to design a new system from scratch.</a:t>
            </a:r>
          </a:p>
          <a:p>
            <a:pPr lvl="1"/>
            <a:r>
              <a:rPr lang="en-US" altLang="en-US" b="1" i="1"/>
              <a:t>C is portable</a:t>
            </a:r>
            <a:r>
              <a:rPr lang="en-US" altLang="en-US"/>
              <a:t>: A C program is not automatically portable from one machine (and operating system) to another, nor is such a port necesarily easy to do.  It is, however, usually possible and the level of difficulty is such that porting even major pieces of software with inherent machine dependencies is typically technically and econonmically feasible.</a:t>
            </a:r>
            <a:br>
              <a:rPr lang="en-US" altLang="en-US"/>
            </a:br>
            <a:endParaRPr lang="en-US" altLang="en-US"/>
          </a:p>
          <a:p>
            <a:pPr>
              <a:buFontTx/>
              <a:buChar char=" "/>
            </a:pPr>
            <a:r>
              <a:rPr lang="en-US" altLang="en-US"/>
              <a:t>Compared with these first-order advantages, the second-order drawbacks like the curious C declarator syntax and the lack of safety of some language constructs become less important.”</a:t>
            </a:r>
            <a:br>
              <a:rPr lang="en-US" altLang="en-US"/>
            </a:br>
            <a:br>
              <a:rPr lang="en-US" altLang="en-US"/>
            </a:br>
            <a:r>
              <a:rPr lang="en-US" altLang="en-US"/>
              <a:t>   Bjarne Stroustrup, “The Design and Evolution of C++”</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7640F7A-EF33-49EA-9696-73AF2D1F7ABE}"/>
              </a:ext>
            </a:extLst>
          </p:cNvPr>
          <p:cNvSpPr>
            <a:spLocks noGrp="1" noChangeArrowheads="1"/>
          </p:cNvSpPr>
          <p:nvPr>
            <p:ph type="title"/>
          </p:nvPr>
        </p:nvSpPr>
        <p:spPr/>
        <p:txBody>
          <a:bodyPr/>
          <a:lstStyle/>
          <a:p>
            <a:r>
              <a:rPr lang="en-US" altLang="en-US" sz="2100"/>
              <a:t>Learning and Reference Resources</a:t>
            </a:r>
          </a:p>
        </p:txBody>
      </p:sp>
      <p:sp>
        <p:nvSpPr>
          <p:cNvPr id="43011" name="Rectangle 3">
            <a:extLst>
              <a:ext uri="{FF2B5EF4-FFF2-40B4-BE49-F238E27FC236}">
                <a16:creationId xmlns:a16="http://schemas.microsoft.com/office/drawing/2014/main" id="{6B525387-428A-4FE3-B8A7-49E9E001C531}"/>
              </a:ext>
            </a:extLst>
          </p:cNvPr>
          <p:cNvSpPr>
            <a:spLocks noGrp="1" noChangeArrowheads="1"/>
          </p:cNvSpPr>
          <p:nvPr>
            <p:ph type="body" idx="1"/>
          </p:nvPr>
        </p:nvSpPr>
        <p:spPr/>
        <p:txBody>
          <a:bodyPr/>
          <a:lstStyle/>
          <a:p>
            <a:r>
              <a:rPr lang="en-US" altLang="en-US"/>
              <a:t>Sample Code</a:t>
            </a:r>
          </a:p>
          <a:p>
            <a:pPr lvl="1"/>
            <a:r>
              <a:rPr lang="en-US" altLang="en-US"/>
              <a:t>instructor’s code</a:t>
            </a:r>
          </a:p>
          <a:p>
            <a:pPr lvl="1"/>
            <a:r>
              <a:rPr lang="en-US" altLang="en-US"/>
              <a:t>archive of your own homework and projects</a:t>
            </a:r>
            <a:br>
              <a:rPr lang="en-US" altLang="en-US"/>
            </a:br>
            <a:endParaRPr lang="en-US" altLang="en-US"/>
          </a:p>
          <a:p>
            <a:r>
              <a:rPr lang="en-US" altLang="en-US"/>
              <a:t>Class Texts</a:t>
            </a:r>
          </a:p>
          <a:p>
            <a:pPr lvl="1"/>
            <a:r>
              <a:rPr lang="en-US" altLang="en-US"/>
              <a:t>complete, accurate, effective references</a:t>
            </a:r>
            <a:br>
              <a:rPr lang="en-US" altLang="en-US"/>
            </a:br>
            <a:endParaRPr lang="en-US" altLang="en-US"/>
          </a:p>
          <a:p>
            <a:r>
              <a:rPr lang="en-US" altLang="en-US"/>
              <a:t>Class Notes</a:t>
            </a:r>
          </a:p>
          <a:p>
            <a:pPr lvl="1"/>
            <a:r>
              <a:rPr lang="en-US" altLang="en-US"/>
              <a:t>focus on concepts.</a:t>
            </a:r>
          </a:p>
          <a:p>
            <a:pPr lvl="1"/>
            <a:r>
              <a:rPr lang="en-US" altLang="en-US"/>
              <a:t>summary of language facilities, e.g., keywords, operators, libraries.</a:t>
            </a:r>
          </a:p>
          <a:p>
            <a:pPr lvl="1"/>
            <a:r>
              <a:rPr lang="en-US" altLang="en-US"/>
              <a:t>some detailed code examples in key areas - see chapters 4 and 5 and the appendices.</a:t>
            </a:r>
            <a:br>
              <a:rPr lang="en-US" altLang="en-US"/>
            </a:br>
            <a:endParaRPr lang="en-US" altLang="en-US"/>
          </a:p>
          <a:p>
            <a:r>
              <a:rPr lang="en-US" altLang="en-US"/>
              <a:t>Compiler</a:t>
            </a:r>
          </a:p>
          <a:p>
            <a:pPr lvl="1"/>
            <a:r>
              <a:rPr lang="en-US" altLang="en-US"/>
              <a:t>error messages</a:t>
            </a:r>
          </a:p>
          <a:p>
            <a:pPr lvl="1"/>
            <a:r>
              <a:rPr lang="en-US" altLang="en-US"/>
              <a:t>help system</a:t>
            </a:r>
            <a:br>
              <a:rPr lang="en-US" altLang="en-US"/>
            </a:br>
            <a:endParaRPr lang="en-US" altLang="en-US"/>
          </a:p>
          <a:p>
            <a:r>
              <a:rPr lang="en-US" altLang="en-US"/>
              <a:t>Instructor and Teaching Assistants</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C2B55B8-5CE1-43EC-ACBB-8E1202B49384}"/>
              </a:ext>
            </a:extLst>
          </p:cNvPr>
          <p:cNvSpPr>
            <a:spLocks noGrp="1" noChangeArrowheads="1"/>
          </p:cNvSpPr>
          <p:nvPr>
            <p:ph type="title"/>
          </p:nvPr>
        </p:nvSpPr>
        <p:spPr>
          <a:ln cap="flat"/>
        </p:spPr>
        <p:txBody>
          <a:bodyPr/>
          <a:lstStyle/>
          <a:p>
            <a:r>
              <a:rPr lang="en-US" altLang="en-US"/>
              <a:t>C Language Elements    </a:t>
            </a:r>
            <a:r>
              <a:rPr lang="en-US" altLang="en-US">
                <a:hlinkClick r:id="rId2" action="ppaction://hlinksldjump"/>
              </a:rPr>
              <a:t>Contents</a:t>
            </a:r>
            <a:endParaRPr lang="en-US" altLang="en-US"/>
          </a:p>
        </p:txBody>
      </p:sp>
      <p:sp>
        <p:nvSpPr>
          <p:cNvPr id="7171" name="Rectangle 3">
            <a:extLst>
              <a:ext uri="{FF2B5EF4-FFF2-40B4-BE49-F238E27FC236}">
                <a16:creationId xmlns:a16="http://schemas.microsoft.com/office/drawing/2014/main" id="{6B1B3C66-05BF-4ACA-9182-4A8F18734492}"/>
              </a:ext>
            </a:extLst>
          </p:cNvPr>
          <p:cNvSpPr>
            <a:spLocks noGrp="1" noChangeArrowheads="1"/>
          </p:cNvSpPr>
          <p:nvPr>
            <p:ph type="body" idx="1"/>
          </p:nvPr>
        </p:nvSpPr>
        <p:spPr>
          <a:noFill/>
        </p:spPr>
        <p:txBody>
          <a:bodyPr/>
          <a:lstStyle/>
          <a:p>
            <a:r>
              <a:rPr lang="en-US" altLang="en-US" sz="1800"/>
              <a:t>Kernighan and Ritchie [1988] start this way:</a:t>
            </a:r>
            <a:br>
              <a:rPr lang="en-US" altLang="en-US" sz="1800"/>
            </a:br>
            <a:endParaRPr lang="en-US" altLang="en-US" sz="1800"/>
          </a:p>
          <a:p>
            <a:pPr lvl="1"/>
            <a:r>
              <a:rPr lang="en-US" altLang="en-US" sz="1600"/>
              <a:t>C provides a variety of data types</a:t>
            </a:r>
          </a:p>
          <a:p>
            <a:pPr lvl="2"/>
            <a:r>
              <a:rPr lang="en-US" altLang="en-US" sz="1400"/>
              <a:t>characters, integers, and floating point numbers of several sizes</a:t>
            </a:r>
          </a:p>
          <a:p>
            <a:pPr lvl="2"/>
            <a:r>
              <a:rPr lang="en-US" altLang="en-US" sz="1400"/>
              <a:t>derived data types created with pointers, arrays, structures, and unions.</a:t>
            </a:r>
            <a:br>
              <a:rPr lang="en-US" altLang="en-US" sz="1400"/>
            </a:br>
            <a:endParaRPr lang="en-US" altLang="en-US" sz="1400"/>
          </a:p>
          <a:p>
            <a:pPr lvl="1"/>
            <a:r>
              <a:rPr lang="en-US" altLang="en-US" sz="1600"/>
              <a:t>Expressions are formed from operators and operands</a:t>
            </a:r>
            <a:br>
              <a:rPr lang="en-US" altLang="en-US" sz="1600"/>
            </a:br>
            <a:endParaRPr lang="en-US" altLang="en-US" sz="1600"/>
          </a:p>
          <a:p>
            <a:pPr lvl="1"/>
            <a:r>
              <a:rPr lang="en-US" altLang="en-US" sz="1600"/>
              <a:t>A very rich set of operators make for concise and expressive constructions.</a:t>
            </a:r>
            <a:br>
              <a:rPr lang="en-US" altLang="en-US" sz="1600"/>
            </a:br>
            <a:endParaRPr lang="en-US" altLang="en-US" sz="1600"/>
          </a:p>
          <a:p>
            <a:pPr lvl="1"/>
            <a:r>
              <a:rPr lang="en-US" altLang="en-US" sz="1600"/>
              <a:t>Any expression can be a statement - simply append a semicolon</a:t>
            </a:r>
            <a:br>
              <a:rPr lang="en-US" altLang="en-US" sz="1600"/>
            </a:br>
            <a:endParaRPr lang="en-US" altLang="en-US" sz="1600"/>
          </a:p>
          <a:p>
            <a:pPr lvl="1"/>
            <a:r>
              <a:rPr lang="en-US" altLang="en-US" sz="1600"/>
              <a:t>Pointers provide machine independent address arithmetic</a:t>
            </a:r>
            <a:br>
              <a:rPr lang="en-US" altLang="en-US" sz="1600"/>
            </a:br>
            <a:endParaRPr lang="en-US" altLang="en-US" sz="1600"/>
          </a:p>
          <a:p>
            <a:pPr lvl="1"/>
            <a:r>
              <a:rPr lang="en-US" altLang="en-US" sz="1600"/>
              <a:t>C has control-flow constructs required for well structured programs</a:t>
            </a:r>
            <a:r>
              <a:rPr lang="en-US" altLang="en-US"/>
              <a:t>:</a:t>
            </a:r>
          </a:p>
          <a:p>
            <a:pPr lvl="2"/>
            <a:r>
              <a:rPr lang="en-US" altLang="en-US" sz="1400"/>
              <a:t>statement grouping 		{ ... }</a:t>
            </a:r>
          </a:p>
          <a:p>
            <a:pPr lvl="2"/>
            <a:r>
              <a:rPr lang="en-US" altLang="en-US" sz="1400"/>
              <a:t>decision making		if-else</a:t>
            </a:r>
          </a:p>
          <a:p>
            <a:pPr lvl="2"/>
            <a:r>
              <a:rPr lang="en-US" altLang="en-US" sz="1400"/>
              <a:t>selecting on of several cases	switch-case</a:t>
            </a:r>
          </a:p>
          <a:p>
            <a:pPr lvl="2"/>
            <a:r>
              <a:rPr lang="en-US" altLang="en-US" sz="1400"/>
              <a:t>looping with test at top		while, for</a:t>
            </a:r>
          </a:p>
          <a:p>
            <a:pPr lvl="2"/>
            <a:r>
              <a:rPr lang="en-US" altLang="en-US" sz="1400"/>
              <a:t>looping with test at bottom	do-while</a:t>
            </a:r>
          </a:p>
          <a:p>
            <a:pPr lvl="2"/>
            <a:r>
              <a:rPr lang="en-US" altLang="en-US" sz="1400"/>
              <a:t>skip to loop top		continue</a:t>
            </a:r>
          </a:p>
          <a:p>
            <a:pPr lvl="2"/>
            <a:r>
              <a:rPr lang="en-US" altLang="en-US" sz="1400"/>
              <a:t>break out of loop		break</a:t>
            </a:r>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8004DFF-279D-414A-9C95-963A68875E40}"/>
              </a:ext>
            </a:extLst>
          </p:cNvPr>
          <p:cNvSpPr>
            <a:spLocks noGrp="1" noChangeArrowheads="1"/>
          </p:cNvSpPr>
          <p:nvPr>
            <p:ph type="title"/>
          </p:nvPr>
        </p:nvSpPr>
        <p:spPr>
          <a:ln cap="flat"/>
        </p:spPr>
        <p:txBody>
          <a:bodyPr/>
          <a:lstStyle/>
          <a:p>
            <a:r>
              <a:rPr lang="en-US" altLang="en-US"/>
              <a:t>And More C Elements    </a:t>
            </a:r>
            <a:r>
              <a:rPr lang="en-US" altLang="en-US">
                <a:hlinkClick r:id="rId2" action="ppaction://hlinksldjump"/>
              </a:rPr>
              <a:t>Contents</a:t>
            </a:r>
            <a:endParaRPr lang="en-US" altLang="en-US"/>
          </a:p>
        </p:txBody>
      </p:sp>
      <p:sp>
        <p:nvSpPr>
          <p:cNvPr id="8195" name="Rectangle 3">
            <a:extLst>
              <a:ext uri="{FF2B5EF4-FFF2-40B4-BE49-F238E27FC236}">
                <a16:creationId xmlns:a16="http://schemas.microsoft.com/office/drawing/2014/main" id="{19A1B4CD-4989-4A37-BFBA-C3FE4ADD4012}"/>
              </a:ext>
            </a:extLst>
          </p:cNvPr>
          <p:cNvSpPr>
            <a:spLocks noGrp="1" noChangeArrowheads="1"/>
          </p:cNvSpPr>
          <p:nvPr>
            <p:ph type="body" idx="1"/>
          </p:nvPr>
        </p:nvSpPr>
        <p:spPr>
          <a:noFill/>
        </p:spPr>
        <p:txBody>
          <a:bodyPr/>
          <a:lstStyle/>
          <a:p>
            <a:r>
              <a:rPr lang="en-US" altLang="en-US"/>
              <a:t>Paraphrasing Kernighan and Ritchie:</a:t>
            </a:r>
            <a:br>
              <a:rPr lang="en-US" altLang="en-US"/>
            </a:br>
            <a:endParaRPr lang="en-US" altLang="en-US"/>
          </a:p>
          <a:p>
            <a:r>
              <a:rPr lang="en-US" altLang="en-US"/>
              <a:t>Variables:</a:t>
            </a:r>
          </a:p>
          <a:p>
            <a:pPr lvl="1"/>
            <a:r>
              <a:rPr lang="en-US" altLang="en-US"/>
              <a:t>may be internal to a function, external but known only within a single source file, or visible to the entire pro-gram, e.g., local, file, or program scope.</a:t>
            </a:r>
            <a:br>
              <a:rPr lang="en-US" altLang="en-US"/>
            </a:br>
            <a:endParaRPr lang="en-US" altLang="en-US"/>
          </a:p>
          <a:p>
            <a:r>
              <a:rPr lang="en-US" altLang="en-US"/>
              <a:t>Functions:</a:t>
            </a:r>
          </a:p>
          <a:p>
            <a:pPr lvl="1"/>
            <a:r>
              <a:rPr lang="en-US" altLang="en-US"/>
              <a:t>Function arguments are passed by value,  minimizing side-effects, but that makes returning results from functions more complex</a:t>
            </a:r>
            <a:br>
              <a:rPr lang="en-US" altLang="en-US"/>
            </a:br>
            <a:endParaRPr lang="en-US" altLang="en-US"/>
          </a:p>
          <a:p>
            <a:pPr lvl="1"/>
            <a:r>
              <a:rPr lang="en-US" altLang="en-US"/>
              <a:t>Any function may be called recursively</a:t>
            </a:r>
            <a:br>
              <a:rPr lang="en-US" altLang="en-US"/>
            </a:br>
            <a:endParaRPr lang="en-US" altLang="en-US"/>
          </a:p>
          <a:p>
            <a:pPr lvl="1"/>
            <a:r>
              <a:rPr lang="en-US" altLang="en-US"/>
              <a:t>Functions may be passed and return values of basic types, structures, unions, or pointers</a:t>
            </a:r>
            <a:br>
              <a:rPr lang="en-US" altLang="en-US"/>
            </a:br>
            <a:endParaRPr lang="en-US" altLang="en-US"/>
          </a:p>
          <a:p>
            <a:pPr lvl="1"/>
            <a:r>
              <a:rPr lang="en-US" altLang="en-US"/>
              <a:t>Local variables are created anew for each function invocation unless qualified as static</a:t>
            </a:r>
            <a:br>
              <a:rPr lang="en-US" altLang="en-US"/>
            </a:br>
            <a:endParaRPr lang="en-US" altLang="en-US"/>
          </a:p>
          <a:p>
            <a:pPr lvl="1"/>
            <a:r>
              <a:rPr lang="en-US" altLang="en-US"/>
              <a:t>Function definitions may not be nested, but variables can be declared in a block-structured fashion.</a:t>
            </a:r>
          </a:p>
          <a:p>
            <a:pPr lvl="2">
              <a:lnSpc>
                <a:spcPct val="90000"/>
              </a:lnSpc>
              <a:spcBef>
                <a:spcPct val="30000"/>
              </a:spcBef>
              <a:buFontTx/>
              <a:buChar char="–"/>
            </a:pPr>
            <a:r>
              <a:rPr lang="en-US" altLang="en-US" sz="1500">
                <a:latin typeface="Arial" panose="020B0604020202020204" pitchFamily="34" charset="0"/>
              </a:rPr>
              <a:t>blocks are delimited by { ... }</a:t>
            </a:r>
          </a:p>
          <a:p>
            <a:pPr lvl="2">
              <a:lnSpc>
                <a:spcPct val="90000"/>
              </a:lnSpc>
              <a:spcBef>
                <a:spcPct val="30000"/>
              </a:spcBef>
              <a:buFontTx/>
              <a:buChar char="–"/>
            </a:pPr>
            <a:r>
              <a:rPr lang="en-US" altLang="en-US" sz="1500">
                <a:latin typeface="Arial" panose="020B0604020202020204" pitchFamily="34" charset="0"/>
              </a:rPr>
              <a:t>local declarations must appear at the beginning of each block before any expressions</a:t>
            </a:r>
            <a:br>
              <a:rPr lang="en-US" altLang="en-US" sz="1500">
                <a:latin typeface="Arial" panose="020B0604020202020204" pitchFamily="34" charset="0"/>
              </a:rPr>
            </a:br>
            <a:endParaRPr lang="en-US" altLang="en-US" sz="1500">
              <a:latin typeface="Arial" panose="020B0604020202020204" pitchFamily="34" charset="0"/>
            </a:endParaRPr>
          </a:p>
          <a:p>
            <a:pPr lvl="1"/>
            <a:r>
              <a:rPr lang="en-US" altLang="en-US"/>
              <a:t>The functions of a C program may exist in more than one source file and may be compiled separately.</a:t>
            </a:r>
            <a:br>
              <a:rPr lang="en-US" altLang="en-US"/>
            </a:br>
            <a:br>
              <a:rPr lang="en-US" altLang="en-US"/>
            </a:br>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A1D43E8-A6E6-42C3-BFFE-2E07F97E1F3D}"/>
              </a:ext>
            </a:extLst>
          </p:cNvPr>
          <p:cNvSpPr>
            <a:spLocks noGrp="1" noChangeArrowheads="1"/>
          </p:cNvSpPr>
          <p:nvPr>
            <p:ph type="title"/>
          </p:nvPr>
        </p:nvSpPr>
        <p:spPr>
          <a:ln cap="flat"/>
        </p:spPr>
        <p:txBody>
          <a:bodyPr/>
          <a:lstStyle/>
          <a:p>
            <a:r>
              <a:rPr lang="en-US" altLang="en-US" sz="2100"/>
              <a:t>More C Language Elements    </a:t>
            </a:r>
            <a:r>
              <a:rPr lang="en-US" altLang="en-US" sz="2100">
                <a:hlinkClick r:id="rId2" action="ppaction://hlinksldjump"/>
              </a:rPr>
              <a:t>Contents</a:t>
            </a:r>
            <a:endParaRPr lang="en-US" altLang="en-US" sz="2100"/>
          </a:p>
        </p:txBody>
      </p:sp>
      <p:sp>
        <p:nvSpPr>
          <p:cNvPr id="9219" name="Rectangle 3">
            <a:extLst>
              <a:ext uri="{FF2B5EF4-FFF2-40B4-BE49-F238E27FC236}">
                <a16:creationId xmlns:a16="http://schemas.microsoft.com/office/drawing/2014/main" id="{07947B96-3B9C-42BA-BEFC-B858459DCEDF}"/>
              </a:ext>
            </a:extLst>
          </p:cNvPr>
          <p:cNvSpPr>
            <a:spLocks noGrp="1" noChangeArrowheads="1"/>
          </p:cNvSpPr>
          <p:nvPr>
            <p:ph type="body" idx="1"/>
          </p:nvPr>
        </p:nvSpPr>
        <p:spPr>
          <a:xfrm>
            <a:off x="1008063" y="1770063"/>
            <a:ext cx="5573712" cy="7215187"/>
          </a:xfrm>
          <a:noFill/>
        </p:spPr>
        <p:txBody>
          <a:bodyPr/>
          <a:lstStyle/>
          <a:p>
            <a:r>
              <a:rPr lang="en-US" altLang="en-US"/>
              <a:t>There are three types of statements in a C program:</a:t>
            </a:r>
            <a:br>
              <a:rPr lang="en-US" altLang="en-US"/>
            </a:br>
            <a:endParaRPr lang="en-US" altLang="en-US"/>
          </a:p>
          <a:p>
            <a:pPr lvl="1"/>
            <a:r>
              <a:rPr lang="en-US" altLang="en-US" b="1"/>
              <a:t>preprocessor statements</a:t>
            </a:r>
            <a:endParaRPr lang="en-US" altLang="en-US"/>
          </a:p>
          <a:p>
            <a:pPr lvl="2">
              <a:lnSpc>
                <a:spcPct val="90000"/>
              </a:lnSpc>
              <a:spcBef>
                <a:spcPct val="30000"/>
              </a:spcBef>
              <a:buFontTx/>
              <a:buChar char="–"/>
            </a:pPr>
            <a:r>
              <a:rPr lang="en-US" altLang="en-US" sz="1500">
                <a:latin typeface="Arial" panose="020B0604020202020204" pitchFamily="34" charset="0"/>
              </a:rPr>
              <a:t>start with # and end with a newline</a:t>
            </a:r>
          </a:p>
          <a:p>
            <a:pPr lvl="2">
              <a:lnSpc>
                <a:spcPct val="90000"/>
              </a:lnSpc>
              <a:spcBef>
                <a:spcPct val="30000"/>
              </a:spcBef>
              <a:buFontTx/>
              <a:buChar char="–"/>
            </a:pPr>
            <a:r>
              <a:rPr lang="en-US" altLang="en-US" sz="1500">
                <a:latin typeface="Arial" panose="020B0604020202020204" pitchFamily="34" charset="0"/>
              </a:rPr>
              <a:t>perform macro text substitution</a:t>
            </a:r>
          </a:p>
          <a:p>
            <a:pPr lvl="2">
              <a:lnSpc>
                <a:spcPct val="90000"/>
              </a:lnSpc>
              <a:spcBef>
                <a:spcPct val="30000"/>
              </a:spcBef>
              <a:buFontTx/>
              <a:buChar char="–"/>
            </a:pPr>
            <a:r>
              <a:rPr lang="en-US" altLang="en-US" sz="1500">
                <a:latin typeface="Arial" panose="020B0604020202020204" pitchFamily="34" charset="0"/>
              </a:rPr>
              <a:t>provide text inclusion of other source files</a:t>
            </a:r>
          </a:p>
          <a:p>
            <a:pPr lvl="2">
              <a:lnSpc>
                <a:spcPct val="90000"/>
              </a:lnSpc>
              <a:spcBef>
                <a:spcPct val="30000"/>
              </a:spcBef>
              <a:buFontTx/>
              <a:buChar char="–"/>
            </a:pPr>
            <a:r>
              <a:rPr lang="en-US" altLang="en-US" sz="1500">
                <a:latin typeface="Arial" panose="020B0604020202020204" pitchFamily="34" charset="0"/>
              </a:rPr>
              <a:t>define conditional compilations</a:t>
            </a:r>
            <a:br>
              <a:rPr lang="en-US" altLang="en-US" sz="1500">
                <a:latin typeface="Arial" panose="020B0604020202020204" pitchFamily="34" charset="0"/>
              </a:rPr>
            </a:br>
            <a:endParaRPr lang="en-US" altLang="en-US" sz="1500">
              <a:latin typeface="Arial" panose="020B0604020202020204" pitchFamily="34" charset="0"/>
            </a:endParaRPr>
          </a:p>
          <a:p>
            <a:pPr lvl="1"/>
            <a:r>
              <a:rPr lang="en-US" altLang="en-US" b="1"/>
              <a:t>declarations and definitions</a:t>
            </a:r>
            <a:r>
              <a:rPr lang="en-US" altLang="en-US"/>
              <a:t> announce types for named variables and functions</a:t>
            </a:r>
          </a:p>
          <a:p>
            <a:pPr lvl="2">
              <a:lnSpc>
                <a:spcPct val="90000"/>
              </a:lnSpc>
              <a:spcBef>
                <a:spcPct val="30000"/>
              </a:spcBef>
              <a:buFontTx/>
              <a:buChar char="–"/>
            </a:pPr>
            <a:r>
              <a:rPr lang="en-US" altLang="en-US" sz="1500">
                <a:latin typeface="Arial" panose="020B0604020202020204" pitchFamily="34" charset="0"/>
              </a:rPr>
              <a:t>appear at the beginning of a block and end with a semicolon</a:t>
            </a:r>
          </a:p>
          <a:p>
            <a:pPr lvl="2">
              <a:lnSpc>
                <a:spcPct val="90000"/>
              </a:lnSpc>
              <a:spcBef>
                <a:spcPct val="30000"/>
              </a:spcBef>
              <a:buFontTx/>
              <a:buChar char="–"/>
            </a:pPr>
            <a:r>
              <a:rPr lang="en-US" altLang="en-US" sz="1500">
                <a:latin typeface="Arial" panose="020B0604020202020204" pitchFamily="34" charset="0"/>
              </a:rPr>
              <a:t>definitions reserve named memory locations  </a:t>
            </a:r>
          </a:p>
          <a:p>
            <a:pPr lvl="2">
              <a:lnSpc>
                <a:spcPct val="90000"/>
              </a:lnSpc>
              <a:spcBef>
                <a:spcPct val="30000"/>
              </a:spcBef>
              <a:buFontTx/>
              <a:buChar char="–"/>
            </a:pPr>
            <a:r>
              <a:rPr lang="en-US" altLang="en-US" sz="1500">
                <a:latin typeface="Arial" panose="020B0604020202020204" pitchFamily="34" charset="0"/>
              </a:rPr>
              <a:t>Only one definition is allowed for each variable and function</a:t>
            </a:r>
          </a:p>
          <a:p>
            <a:pPr lvl="2">
              <a:lnSpc>
                <a:spcPct val="90000"/>
              </a:lnSpc>
              <a:spcBef>
                <a:spcPct val="30000"/>
              </a:spcBef>
              <a:buFontTx/>
              <a:buChar char="–"/>
            </a:pPr>
            <a:r>
              <a:rPr lang="en-US" altLang="en-US" sz="1500">
                <a:latin typeface="Arial" panose="020B0604020202020204" pitchFamily="34" charset="0"/>
              </a:rPr>
              <a:t>declarations simply announce types to the com-piler.  There may be multiple consistant declara-tions for a C program variable or function</a:t>
            </a:r>
            <a:br>
              <a:rPr lang="en-US" altLang="en-US" sz="1500">
                <a:latin typeface="Arial" panose="020B0604020202020204" pitchFamily="34" charset="0"/>
              </a:rPr>
            </a:br>
            <a:endParaRPr lang="en-US" altLang="en-US" sz="1500">
              <a:latin typeface="Arial" panose="020B0604020202020204" pitchFamily="34" charset="0"/>
            </a:endParaRPr>
          </a:p>
          <a:p>
            <a:pPr lvl="1"/>
            <a:r>
              <a:rPr lang="en-US" altLang="en-US" b="1"/>
              <a:t>expressions</a:t>
            </a:r>
            <a:r>
              <a:rPr lang="en-US" altLang="en-US"/>
              <a:t> have values and are formed as combina-tions of operators and variables</a:t>
            </a:r>
          </a:p>
          <a:p>
            <a:pPr lvl="2">
              <a:lnSpc>
                <a:spcPct val="90000"/>
              </a:lnSpc>
              <a:spcBef>
                <a:spcPct val="30000"/>
              </a:spcBef>
              <a:buFontTx/>
              <a:buChar char="–"/>
            </a:pPr>
            <a:r>
              <a:rPr lang="en-US" altLang="en-US" sz="1500">
                <a:latin typeface="Arial" panose="020B0604020202020204" pitchFamily="34" charset="0"/>
              </a:rPr>
              <a:t>the value of an expression is temporary, occupying anonymous storage, unless assigned to a named variable</a:t>
            </a:r>
          </a:p>
          <a:p>
            <a:pPr lvl="2">
              <a:lnSpc>
                <a:spcPct val="90000"/>
              </a:lnSpc>
              <a:spcBef>
                <a:spcPct val="30000"/>
              </a:spcBef>
              <a:buFontTx/>
              <a:buChar char="–"/>
            </a:pPr>
            <a:r>
              <a:rPr lang="en-US" altLang="en-US" sz="1500">
                <a:latin typeface="Arial" panose="020B0604020202020204" pitchFamily="34" charset="0"/>
              </a:rPr>
              <a:t>temporaries are often call r-values</a:t>
            </a:r>
          </a:p>
          <a:p>
            <a:pPr lvl="2">
              <a:lnSpc>
                <a:spcPct val="90000"/>
              </a:lnSpc>
              <a:spcBef>
                <a:spcPct val="30000"/>
              </a:spcBef>
              <a:buFontTx/>
              <a:buChar char="–"/>
            </a:pPr>
            <a:r>
              <a:rPr lang="en-US" altLang="en-US" sz="1500">
                <a:latin typeface="Arial" panose="020B0604020202020204" pitchFamily="34" charset="0"/>
              </a:rPr>
              <a:t>named variables are often called l-values</a:t>
            </a:r>
            <a:br>
              <a:rPr lang="en-US" altLang="en-US" sz="1500">
                <a:latin typeface="Arial" panose="020B0604020202020204" pitchFamily="34" charset="0"/>
              </a:rPr>
            </a:br>
            <a:endParaRPr lang="en-US" altLang="en-US" sz="1500">
              <a:latin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2EB06C6-91F0-4262-89B7-BDCE50D6FA1E}"/>
              </a:ext>
            </a:extLst>
          </p:cNvPr>
          <p:cNvSpPr>
            <a:spLocks noGrp="1" noChangeArrowheads="1"/>
          </p:cNvSpPr>
          <p:nvPr>
            <p:ph type="title"/>
          </p:nvPr>
        </p:nvSpPr>
        <p:spPr>
          <a:ln cap="flat"/>
        </p:spPr>
        <p:txBody>
          <a:bodyPr/>
          <a:lstStyle/>
          <a:p>
            <a:r>
              <a:rPr lang="en-US" altLang="en-US" sz="2100"/>
              <a:t>C Language at a Glance    </a:t>
            </a:r>
            <a:r>
              <a:rPr lang="en-US" altLang="en-US" sz="2100">
                <a:hlinkClick r:id="rId2" action="ppaction://hlinksldjump"/>
              </a:rPr>
              <a:t>Contents</a:t>
            </a:r>
            <a:endParaRPr lang="en-US" altLang="en-US" sz="2100"/>
          </a:p>
        </p:txBody>
      </p:sp>
      <p:sp>
        <p:nvSpPr>
          <p:cNvPr id="10243" name="Rectangle 3">
            <a:extLst>
              <a:ext uri="{FF2B5EF4-FFF2-40B4-BE49-F238E27FC236}">
                <a16:creationId xmlns:a16="http://schemas.microsoft.com/office/drawing/2014/main" id="{EC090503-0D60-4B8D-A6F3-47661044BC54}"/>
              </a:ext>
            </a:extLst>
          </p:cNvPr>
          <p:cNvSpPr>
            <a:spLocks noGrp="1" noChangeArrowheads="1"/>
          </p:cNvSpPr>
          <p:nvPr>
            <p:ph type="body" idx="1"/>
          </p:nvPr>
        </p:nvSpPr>
        <p:spPr>
          <a:noFill/>
        </p:spPr>
        <p:txBody>
          <a:bodyPr/>
          <a:lstStyle/>
          <a:p>
            <a:pPr>
              <a:buFontTx/>
              <a:buChar char=" "/>
            </a:pPr>
            <a:endParaRPr lang="en-US" altLang="en-US"/>
          </a:p>
          <a:p>
            <a:pPr>
              <a:buFontTx/>
              <a:buChar char=" "/>
            </a:pPr>
            <a:r>
              <a:rPr lang="en-US" altLang="en-US"/>
              <a:t>The C Language is essentially this:</a:t>
            </a: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r>
              <a:rPr lang="en-US" altLang="en-US"/>
              <a:t>C itself is simple, but has a rich, expressive set of operators and an extensive library of powerful com-ponents.</a:t>
            </a:r>
          </a:p>
        </p:txBody>
      </p:sp>
      <p:grpSp>
        <p:nvGrpSpPr>
          <p:cNvPr id="10244" name="Group 10">
            <a:extLst>
              <a:ext uri="{FF2B5EF4-FFF2-40B4-BE49-F238E27FC236}">
                <a16:creationId xmlns:a16="http://schemas.microsoft.com/office/drawing/2014/main" id="{12D8A7DC-19B4-49CB-8BCF-D2E24E66A769}"/>
              </a:ext>
            </a:extLst>
          </p:cNvPr>
          <p:cNvGrpSpPr>
            <a:grpSpLocks/>
          </p:cNvGrpSpPr>
          <p:nvPr/>
        </p:nvGrpSpPr>
        <p:grpSpPr bwMode="auto">
          <a:xfrm>
            <a:off x="1528763" y="2763838"/>
            <a:ext cx="4454525" cy="3546475"/>
            <a:chOff x="963" y="1741"/>
            <a:chExt cx="2806" cy="2234"/>
          </a:xfrm>
        </p:grpSpPr>
        <p:sp>
          <p:nvSpPr>
            <p:cNvPr id="10245" name="Oval 4">
              <a:extLst>
                <a:ext uri="{FF2B5EF4-FFF2-40B4-BE49-F238E27FC236}">
                  <a16:creationId xmlns:a16="http://schemas.microsoft.com/office/drawing/2014/main" id="{CF24189F-6EFB-43EF-9512-43BFBC5F36D0}"/>
                </a:ext>
              </a:extLst>
            </p:cNvPr>
            <p:cNvSpPr>
              <a:spLocks noChangeArrowheads="1"/>
            </p:cNvSpPr>
            <p:nvPr/>
          </p:nvSpPr>
          <p:spPr bwMode="auto">
            <a:xfrm>
              <a:off x="1093" y="2688"/>
              <a:ext cx="1766" cy="128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0246" name="Rectangle 5">
              <a:extLst>
                <a:ext uri="{FF2B5EF4-FFF2-40B4-BE49-F238E27FC236}">
                  <a16:creationId xmlns:a16="http://schemas.microsoft.com/office/drawing/2014/main" id="{33530299-59A1-4904-91A2-94F64411F4A0}"/>
                </a:ext>
              </a:extLst>
            </p:cNvPr>
            <p:cNvSpPr>
              <a:spLocks noChangeArrowheads="1"/>
            </p:cNvSpPr>
            <p:nvPr/>
          </p:nvSpPr>
          <p:spPr bwMode="auto">
            <a:xfrm>
              <a:off x="1326" y="3336"/>
              <a:ext cx="1367" cy="24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900" u="none">
                  <a:solidFill>
                    <a:schemeClr val="tx1"/>
                  </a:solidFill>
                  <a:latin typeface="Arial" panose="020B0604020202020204" pitchFamily="34" charset="0"/>
                </a:rPr>
                <a:t>45 library modules</a:t>
              </a:r>
            </a:p>
          </p:txBody>
        </p:sp>
        <p:sp>
          <p:nvSpPr>
            <p:cNvPr id="10247" name="Oval 6">
              <a:extLst>
                <a:ext uri="{FF2B5EF4-FFF2-40B4-BE49-F238E27FC236}">
                  <a16:creationId xmlns:a16="http://schemas.microsoft.com/office/drawing/2014/main" id="{F5FD4068-7EAE-464C-91A3-A11D48BE3A73}"/>
                </a:ext>
              </a:extLst>
            </p:cNvPr>
            <p:cNvSpPr>
              <a:spLocks noChangeArrowheads="1"/>
            </p:cNvSpPr>
            <p:nvPr/>
          </p:nvSpPr>
          <p:spPr bwMode="auto">
            <a:xfrm>
              <a:off x="2087" y="1888"/>
              <a:ext cx="1682" cy="1198"/>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0248" name="Rectangle 7">
              <a:extLst>
                <a:ext uri="{FF2B5EF4-FFF2-40B4-BE49-F238E27FC236}">
                  <a16:creationId xmlns:a16="http://schemas.microsoft.com/office/drawing/2014/main" id="{8B17B057-9C20-4DB2-BD2E-E04C43147574}"/>
                </a:ext>
              </a:extLst>
            </p:cNvPr>
            <p:cNvSpPr>
              <a:spLocks noChangeArrowheads="1"/>
            </p:cNvSpPr>
            <p:nvPr/>
          </p:nvSpPr>
          <p:spPr bwMode="auto">
            <a:xfrm>
              <a:off x="2628" y="2334"/>
              <a:ext cx="977" cy="24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900" u="none">
                  <a:solidFill>
                    <a:schemeClr val="tx1"/>
                  </a:solidFill>
                  <a:latin typeface="Arial" panose="020B0604020202020204" pitchFamily="34" charset="0"/>
                </a:rPr>
                <a:t>50 operators</a:t>
              </a:r>
            </a:p>
          </p:txBody>
        </p:sp>
        <p:sp>
          <p:nvSpPr>
            <p:cNvPr id="10249" name="Oval 8">
              <a:extLst>
                <a:ext uri="{FF2B5EF4-FFF2-40B4-BE49-F238E27FC236}">
                  <a16:creationId xmlns:a16="http://schemas.microsoft.com/office/drawing/2014/main" id="{E88BCFE7-BC98-4F2C-B5E3-19806146ADAD}"/>
                </a:ext>
              </a:extLst>
            </p:cNvPr>
            <p:cNvSpPr>
              <a:spLocks noChangeArrowheads="1"/>
            </p:cNvSpPr>
            <p:nvPr/>
          </p:nvSpPr>
          <p:spPr bwMode="auto">
            <a:xfrm>
              <a:off x="963" y="1741"/>
              <a:ext cx="1578" cy="1394"/>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u="sng">
                  <a:solidFill>
                    <a:schemeClr val="tx1"/>
                  </a:solidFill>
                  <a:latin typeface="Arial" panose="020B0604020202020204" pitchFamily="34" charset="0"/>
                </a:defRPr>
              </a:lvl1pPr>
              <a:lvl2pPr marL="742950" indent="-285750">
                <a:defRPr sz="1200" u="sng">
                  <a:solidFill>
                    <a:schemeClr val="tx1"/>
                  </a:solidFill>
                  <a:latin typeface="Arial" panose="020B0604020202020204" pitchFamily="34" charset="0"/>
                </a:defRPr>
              </a:lvl2pPr>
              <a:lvl3pPr marL="1143000" indent="-228600">
                <a:defRPr sz="1200" u="sng">
                  <a:solidFill>
                    <a:schemeClr val="tx1"/>
                  </a:solidFill>
                  <a:latin typeface="Arial" panose="020B0604020202020204" pitchFamily="34" charset="0"/>
                </a:defRPr>
              </a:lvl3pPr>
              <a:lvl4pPr marL="1600200" indent="-228600">
                <a:defRPr sz="1200" u="sng">
                  <a:solidFill>
                    <a:schemeClr val="tx1"/>
                  </a:solidFill>
                  <a:latin typeface="Arial" panose="020B0604020202020204" pitchFamily="34" charset="0"/>
                </a:defRPr>
              </a:lvl4pPr>
              <a:lvl5pPr marL="2057400" indent="-228600">
                <a:defRPr sz="1200" u="sng">
                  <a:solidFill>
                    <a:schemeClr val="tx1"/>
                  </a:solidFill>
                  <a:latin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defRPr>
              </a:lvl9pPr>
            </a:lstStyle>
            <a:p>
              <a:endParaRPr lang="en-US" altLang="en-US"/>
            </a:p>
          </p:txBody>
        </p:sp>
        <p:sp>
          <p:nvSpPr>
            <p:cNvPr id="10250" name="Rectangle 9">
              <a:extLst>
                <a:ext uri="{FF2B5EF4-FFF2-40B4-BE49-F238E27FC236}">
                  <a16:creationId xmlns:a16="http://schemas.microsoft.com/office/drawing/2014/main" id="{2DF04E83-A09F-4C41-AD58-5BFF4E323E57}"/>
                </a:ext>
              </a:extLst>
            </p:cNvPr>
            <p:cNvSpPr>
              <a:spLocks noChangeArrowheads="1"/>
            </p:cNvSpPr>
            <p:nvPr/>
          </p:nvSpPr>
          <p:spPr bwMode="auto">
            <a:xfrm>
              <a:off x="1264" y="2334"/>
              <a:ext cx="976" cy="24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900" u="none">
                  <a:solidFill>
                    <a:schemeClr val="tx1"/>
                  </a:solidFill>
                  <a:latin typeface="Arial" panose="020B0604020202020204" pitchFamily="34" charset="0"/>
                </a:rPr>
                <a:t>35 keywords</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522D400-5344-4C1E-B7F7-8C500B828C77}"/>
              </a:ext>
            </a:extLst>
          </p:cNvPr>
          <p:cNvSpPr>
            <a:spLocks noGrp="1" noChangeArrowheads="1"/>
          </p:cNvSpPr>
          <p:nvPr>
            <p:ph type="title"/>
          </p:nvPr>
        </p:nvSpPr>
        <p:spPr>
          <a:ln cap="flat"/>
        </p:spPr>
        <p:txBody>
          <a:bodyPr/>
          <a:lstStyle/>
          <a:p>
            <a:r>
              <a:rPr lang="en-US" altLang="en-US"/>
              <a:t>C/C++ Tokens </a:t>
            </a:r>
            <a:r>
              <a:rPr lang="en-US" altLang="en-US">
                <a:hlinkClick r:id="rId2" action="ppaction://hlinksldjump"/>
              </a:rPr>
              <a:t>Contents</a:t>
            </a:r>
            <a:endParaRPr lang="en-US" altLang="en-US"/>
          </a:p>
        </p:txBody>
      </p:sp>
      <p:sp>
        <p:nvSpPr>
          <p:cNvPr id="11267" name="Rectangle 3">
            <a:extLst>
              <a:ext uri="{FF2B5EF4-FFF2-40B4-BE49-F238E27FC236}">
                <a16:creationId xmlns:a16="http://schemas.microsoft.com/office/drawing/2014/main" id="{0BAB0CB1-D904-4942-A073-44E9CBFEFD5B}"/>
              </a:ext>
            </a:extLst>
          </p:cNvPr>
          <p:cNvSpPr>
            <a:spLocks noGrp="1" noChangeArrowheads="1"/>
          </p:cNvSpPr>
          <p:nvPr>
            <p:ph type="body" idx="1"/>
          </p:nvPr>
        </p:nvSpPr>
        <p:spPr>
          <a:noFill/>
        </p:spPr>
        <p:txBody>
          <a:bodyPr/>
          <a:lstStyle/>
          <a:p>
            <a:pPr>
              <a:buFontTx/>
              <a:buNone/>
            </a:pPr>
            <a:endParaRPr lang="en-US" altLang="en-US"/>
          </a:p>
          <a:p>
            <a:pPr>
              <a:buFontTx/>
              <a:buNone/>
            </a:pP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br>
              <a:rPr lang="en-US" altLang="en-US"/>
            </a:br>
            <a:r>
              <a:rPr lang="en-US" altLang="en-US" sz="1200"/>
              <a:t>{ }    -	group statements</a:t>
            </a:r>
          </a:p>
          <a:p>
            <a:pPr>
              <a:buFontTx/>
              <a:buNone/>
            </a:pPr>
            <a:r>
              <a:rPr lang="en-US" altLang="en-US" sz="1200"/>
              <a:t>	( )    -	group expressions to control order of evaluation</a:t>
            </a:r>
          </a:p>
          <a:p>
            <a:pPr>
              <a:buFontTx/>
              <a:buNone/>
            </a:pPr>
            <a:r>
              <a:rPr lang="en-US" altLang="en-US" sz="1200"/>
              <a:t>	/*     -	begin comment</a:t>
            </a:r>
          </a:p>
          <a:p>
            <a:pPr>
              <a:buFontTx/>
              <a:buNone/>
            </a:pPr>
            <a:r>
              <a:rPr lang="en-US" altLang="en-US" sz="1200"/>
              <a:t>	*/     -	end comment</a:t>
            </a:r>
          </a:p>
          <a:p>
            <a:pPr>
              <a:buFontTx/>
              <a:buNone/>
            </a:pPr>
            <a:r>
              <a:rPr lang="en-US" altLang="en-US" sz="1200"/>
              <a:t>	\      -	line continuation</a:t>
            </a:r>
          </a:p>
          <a:p>
            <a:pPr>
              <a:buFontTx/>
              <a:buNone/>
            </a:pPr>
            <a:r>
              <a:rPr lang="en-US" altLang="en-US" sz="1200"/>
              <a:t>	#     -	begin preprocessor statement</a:t>
            </a:r>
          </a:p>
          <a:p>
            <a:pPr>
              <a:buFontTx/>
              <a:buNone/>
            </a:pPr>
            <a:r>
              <a:rPr lang="en-US" altLang="en-US" sz="1200"/>
              <a:t>	“      -	delimit beginning and end of string constant</a:t>
            </a:r>
          </a:p>
          <a:p>
            <a:pPr>
              <a:buFontTx/>
              <a:buNone/>
            </a:pPr>
            <a:r>
              <a:rPr lang="en-US" altLang="en-US" sz="1200"/>
              <a:t>	‘      -	delimit beginning and end of character constant</a:t>
            </a:r>
          </a:p>
          <a:p>
            <a:pPr>
              <a:buFontTx/>
              <a:buNone/>
            </a:pPr>
            <a:r>
              <a:rPr lang="en-US" altLang="en-US" sz="1200"/>
              <a:t>	:      -	terminate class access controls public:, protected: and private:</a:t>
            </a:r>
          </a:p>
          <a:p>
            <a:pPr>
              <a:buFontTx/>
              <a:buNone/>
            </a:pPr>
            <a:r>
              <a:rPr lang="en-US" altLang="en-US" sz="1200"/>
              <a:t>	;      -	terminate statements</a:t>
            </a:r>
          </a:p>
        </p:txBody>
      </p:sp>
      <p:sp>
        <p:nvSpPr>
          <p:cNvPr id="11268" name="Line 4">
            <a:extLst>
              <a:ext uri="{FF2B5EF4-FFF2-40B4-BE49-F238E27FC236}">
                <a16:creationId xmlns:a16="http://schemas.microsoft.com/office/drawing/2014/main" id="{0A59096D-6005-4506-AA3D-64DEA7682564}"/>
              </a:ext>
            </a:extLst>
          </p:cNvPr>
          <p:cNvSpPr>
            <a:spLocks noChangeShapeType="1"/>
          </p:cNvSpPr>
          <p:nvPr/>
        </p:nvSpPr>
        <p:spPr bwMode="auto">
          <a:xfrm>
            <a:off x="2151063" y="2711450"/>
            <a:ext cx="3367087" cy="15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Line 5">
            <a:extLst>
              <a:ext uri="{FF2B5EF4-FFF2-40B4-BE49-F238E27FC236}">
                <a16:creationId xmlns:a16="http://schemas.microsoft.com/office/drawing/2014/main" id="{5594EFCC-07B9-457E-8DF2-738FBAE673CF}"/>
              </a:ext>
            </a:extLst>
          </p:cNvPr>
          <p:cNvSpPr>
            <a:spLocks noChangeShapeType="1"/>
          </p:cNvSpPr>
          <p:nvPr/>
        </p:nvSpPr>
        <p:spPr bwMode="auto">
          <a:xfrm>
            <a:off x="2149475" y="2717800"/>
            <a:ext cx="1588" cy="3730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Line 6">
            <a:extLst>
              <a:ext uri="{FF2B5EF4-FFF2-40B4-BE49-F238E27FC236}">
                <a16:creationId xmlns:a16="http://schemas.microsoft.com/office/drawing/2014/main" id="{21AD2D10-F7D5-4FF4-83DA-F09096AE08C3}"/>
              </a:ext>
            </a:extLst>
          </p:cNvPr>
          <p:cNvSpPr>
            <a:spLocks noChangeShapeType="1"/>
          </p:cNvSpPr>
          <p:nvPr/>
        </p:nvSpPr>
        <p:spPr bwMode="auto">
          <a:xfrm>
            <a:off x="2865438" y="2717800"/>
            <a:ext cx="1587" cy="619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Line 7">
            <a:extLst>
              <a:ext uri="{FF2B5EF4-FFF2-40B4-BE49-F238E27FC236}">
                <a16:creationId xmlns:a16="http://schemas.microsoft.com/office/drawing/2014/main" id="{CEF86DAC-B21D-4E4F-809B-AD1B5C087D01}"/>
              </a:ext>
            </a:extLst>
          </p:cNvPr>
          <p:cNvSpPr>
            <a:spLocks noChangeShapeType="1"/>
          </p:cNvSpPr>
          <p:nvPr/>
        </p:nvSpPr>
        <p:spPr bwMode="auto">
          <a:xfrm>
            <a:off x="3511550" y="2717800"/>
            <a:ext cx="1588" cy="8794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2" name="Line 8">
            <a:extLst>
              <a:ext uri="{FF2B5EF4-FFF2-40B4-BE49-F238E27FC236}">
                <a16:creationId xmlns:a16="http://schemas.microsoft.com/office/drawing/2014/main" id="{7815694E-DCFB-4CE8-9683-1A9C0025FC05}"/>
              </a:ext>
            </a:extLst>
          </p:cNvPr>
          <p:cNvSpPr>
            <a:spLocks noChangeShapeType="1"/>
          </p:cNvSpPr>
          <p:nvPr/>
        </p:nvSpPr>
        <p:spPr bwMode="auto">
          <a:xfrm>
            <a:off x="4832350" y="2717800"/>
            <a:ext cx="1588" cy="8524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Line 9">
            <a:extLst>
              <a:ext uri="{FF2B5EF4-FFF2-40B4-BE49-F238E27FC236}">
                <a16:creationId xmlns:a16="http://schemas.microsoft.com/office/drawing/2014/main" id="{24EA4E37-8EE6-447E-A959-A1C24ECBC654}"/>
              </a:ext>
            </a:extLst>
          </p:cNvPr>
          <p:cNvSpPr>
            <a:spLocks noChangeShapeType="1"/>
          </p:cNvSpPr>
          <p:nvPr/>
        </p:nvSpPr>
        <p:spPr bwMode="auto">
          <a:xfrm flipH="1">
            <a:off x="5514975" y="2717800"/>
            <a:ext cx="14288" cy="5476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Rectangle 10">
            <a:extLst>
              <a:ext uri="{FF2B5EF4-FFF2-40B4-BE49-F238E27FC236}">
                <a16:creationId xmlns:a16="http://schemas.microsoft.com/office/drawing/2014/main" id="{F10F0B9A-D744-40AF-89A4-17B3A5724CF0}"/>
              </a:ext>
            </a:extLst>
          </p:cNvPr>
          <p:cNvSpPr>
            <a:spLocks noChangeArrowheads="1"/>
          </p:cNvSpPr>
          <p:nvPr/>
        </p:nvSpPr>
        <p:spPr bwMode="auto">
          <a:xfrm>
            <a:off x="1811338" y="3051175"/>
            <a:ext cx="7429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constants</a:t>
            </a:r>
          </a:p>
        </p:txBody>
      </p:sp>
      <p:sp>
        <p:nvSpPr>
          <p:cNvPr id="11275" name="Rectangle 11">
            <a:extLst>
              <a:ext uri="{FF2B5EF4-FFF2-40B4-BE49-F238E27FC236}">
                <a16:creationId xmlns:a16="http://schemas.microsoft.com/office/drawing/2014/main" id="{8777BAB1-98F1-40B7-8BC0-41E7444FF38E}"/>
              </a:ext>
            </a:extLst>
          </p:cNvPr>
          <p:cNvSpPr>
            <a:spLocks noChangeArrowheads="1"/>
          </p:cNvSpPr>
          <p:nvPr/>
        </p:nvSpPr>
        <p:spPr bwMode="auto">
          <a:xfrm>
            <a:off x="2527300" y="3311525"/>
            <a:ext cx="74453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identifiers</a:t>
            </a:r>
          </a:p>
        </p:txBody>
      </p:sp>
      <p:sp>
        <p:nvSpPr>
          <p:cNvPr id="11276" name="Rectangle 12">
            <a:extLst>
              <a:ext uri="{FF2B5EF4-FFF2-40B4-BE49-F238E27FC236}">
                <a16:creationId xmlns:a16="http://schemas.microsoft.com/office/drawing/2014/main" id="{7985D74B-3A1E-4ABA-97EA-8FB718C00BDE}"/>
              </a:ext>
            </a:extLst>
          </p:cNvPr>
          <p:cNvSpPr>
            <a:spLocks noChangeArrowheads="1"/>
          </p:cNvSpPr>
          <p:nvPr/>
        </p:nvSpPr>
        <p:spPr bwMode="auto">
          <a:xfrm>
            <a:off x="3216275" y="3559175"/>
            <a:ext cx="57626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strings</a:t>
            </a:r>
          </a:p>
        </p:txBody>
      </p:sp>
      <p:sp>
        <p:nvSpPr>
          <p:cNvPr id="11277" name="Rectangle 13">
            <a:extLst>
              <a:ext uri="{FF2B5EF4-FFF2-40B4-BE49-F238E27FC236}">
                <a16:creationId xmlns:a16="http://schemas.microsoft.com/office/drawing/2014/main" id="{58BD38EB-0A75-42C0-98E4-E4776F2462DC}"/>
              </a:ext>
            </a:extLst>
          </p:cNvPr>
          <p:cNvSpPr>
            <a:spLocks noChangeArrowheads="1"/>
          </p:cNvSpPr>
          <p:nvPr/>
        </p:nvSpPr>
        <p:spPr bwMode="auto">
          <a:xfrm>
            <a:off x="3763963" y="3819525"/>
            <a:ext cx="86201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punctuators</a:t>
            </a:r>
          </a:p>
        </p:txBody>
      </p:sp>
      <p:sp>
        <p:nvSpPr>
          <p:cNvPr id="11278" name="Rectangle 14">
            <a:extLst>
              <a:ext uri="{FF2B5EF4-FFF2-40B4-BE49-F238E27FC236}">
                <a16:creationId xmlns:a16="http://schemas.microsoft.com/office/drawing/2014/main" id="{09AEE1A6-E27C-4BA7-9057-3BF09399394E}"/>
              </a:ext>
            </a:extLst>
          </p:cNvPr>
          <p:cNvSpPr>
            <a:spLocks noChangeArrowheads="1"/>
          </p:cNvSpPr>
          <p:nvPr/>
        </p:nvSpPr>
        <p:spPr bwMode="auto">
          <a:xfrm>
            <a:off x="4521200" y="3544888"/>
            <a:ext cx="736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operators</a:t>
            </a:r>
          </a:p>
        </p:txBody>
      </p:sp>
      <p:sp>
        <p:nvSpPr>
          <p:cNvPr id="11279" name="Rectangle 15">
            <a:extLst>
              <a:ext uri="{FF2B5EF4-FFF2-40B4-BE49-F238E27FC236}">
                <a16:creationId xmlns:a16="http://schemas.microsoft.com/office/drawing/2014/main" id="{47EEFDBB-5AFF-4EA8-8341-CB676777CD8F}"/>
              </a:ext>
            </a:extLst>
          </p:cNvPr>
          <p:cNvSpPr>
            <a:spLocks noChangeArrowheads="1"/>
          </p:cNvSpPr>
          <p:nvPr/>
        </p:nvSpPr>
        <p:spPr bwMode="auto">
          <a:xfrm>
            <a:off x="5168900" y="3284538"/>
            <a:ext cx="73818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keywords</a:t>
            </a:r>
          </a:p>
        </p:txBody>
      </p:sp>
      <p:sp>
        <p:nvSpPr>
          <p:cNvPr id="11280" name="Line 16">
            <a:extLst>
              <a:ext uri="{FF2B5EF4-FFF2-40B4-BE49-F238E27FC236}">
                <a16:creationId xmlns:a16="http://schemas.microsoft.com/office/drawing/2014/main" id="{CE8F4AB9-6239-4C5A-BC32-9B742083B0A8}"/>
              </a:ext>
            </a:extLst>
          </p:cNvPr>
          <p:cNvSpPr>
            <a:spLocks noChangeShapeType="1"/>
          </p:cNvSpPr>
          <p:nvPr/>
        </p:nvSpPr>
        <p:spPr bwMode="auto">
          <a:xfrm>
            <a:off x="3851275" y="2214563"/>
            <a:ext cx="0" cy="4810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1" name="Rectangle 17">
            <a:extLst>
              <a:ext uri="{FF2B5EF4-FFF2-40B4-BE49-F238E27FC236}">
                <a16:creationId xmlns:a16="http://schemas.microsoft.com/office/drawing/2014/main" id="{D3EE1416-E2AC-422D-8D17-9A65CACDD722}"/>
              </a:ext>
            </a:extLst>
          </p:cNvPr>
          <p:cNvSpPr>
            <a:spLocks noChangeArrowheads="1"/>
          </p:cNvSpPr>
          <p:nvPr/>
        </p:nvSpPr>
        <p:spPr bwMode="auto">
          <a:xfrm>
            <a:off x="3309938" y="1908175"/>
            <a:ext cx="113347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C/C++ tokens</a:t>
            </a:r>
          </a:p>
        </p:txBody>
      </p:sp>
      <p:sp>
        <p:nvSpPr>
          <p:cNvPr id="11282" name="Line 18">
            <a:extLst>
              <a:ext uri="{FF2B5EF4-FFF2-40B4-BE49-F238E27FC236}">
                <a16:creationId xmlns:a16="http://schemas.microsoft.com/office/drawing/2014/main" id="{C05A965E-2D8A-4B0C-B64B-313EB8F253DD}"/>
              </a:ext>
            </a:extLst>
          </p:cNvPr>
          <p:cNvSpPr>
            <a:spLocks noChangeShapeType="1"/>
          </p:cNvSpPr>
          <p:nvPr/>
        </p:nvSpPr>
        <p:spPr bwMode="auto">
          <a:xfrm>
            <a:off x="4167188" y="4106863"/>
            <a:ext cx="0" cy="542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3" name="Line 19">
            <a:extLst>
              <a:ext uri="{FF2B5EF4-FFF2-40B4-BE49-F238E27FC236}">
                <a16:creationId xmlns:a16="http://schemas.microsoft.com/office/drawing/2014/main" id="{E8CC1394-7738-4262-9124-10A640A6734F}"/>
              </a:ext>
            </a:extLst>
          </p:cNvPr>
          <p:cNvSpPr>
            <a:spLocks noChangeShapeType="1"/>
          </p:cNvSpPr>
          <p:nvPr/>
        </p:nvSpPr>
        <p:spPr bwMode="auto">
          <a:xfrm flipV="1">
            <a:off x="1169988" y="4657725"/>
            <a:ext cx="5570537" cy="158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Line 20">
            <a:extLst>
              <a:ext uri="{FF2B5EF4-FFF2-40B4-BE49-F238E27FC236}">
                <a16:creationId xmlns:a16="http://schemas.microsoft.com/office/drawing/2014/main" id="{27694800-7C72-4F99-9827-9FADB49069F6}"/>
              </a:ext>
            </a:extLst>
          </p:cNvPr>
          <p:cNvSpPr>
            <a:spLocks noChangeShapeType="1"/>
          </p:cNvSpPr>
          <p:nvPr/>
        </p:nvSpPr>
        <p:spPr bwMode="auto">
          <a:xfrm>
            <a:off x="1163638" y="4659313"/>
            <a:ext cx="0" cy="3857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5" name="Line 21">
            <a:extLst>
              <a:ext uri="{FF2B5EF4-FFF2-40B4-BE49-F238E27FC236}">
                <a16:creationId xmlns:a16="http://schemas.microsoft.com/office/drawing/2014/main" id="{10EA3002-F2DC-4251-86EE-B37306517AFE}"/>
              </a:ext>
            </a:extLst>
          </p:cNvPr>
          <p:cNvSpPr>
            <a:spLocks noChangeShapeType="1"/>
          </p:cNvSpPr>
          <p:nvPr/>
        </p:nvSpPr>
        <p:spPr bwMode="auto">
          <a:xfrm>
            <a:off x="1739900"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6" name="Line 22">
            <a:extLst>
              <a:ext uri="{FF2B5EF4-FFF2-40B4-BE49-F238E27FC236}">
                <a16:creationId xmlns:a16="http://schemas.microsoft.com/office/drawing/2014/main" id="{6540C8D0-4F24-4A38-B9EA-3B5A9C947922}"/>
              </a:ext>
            </a:extLst>
          </p:cNvPr>
          <p:cNvSpPr>
            <a:spLocks noChangeShapeType="1"/>
          </p:cNvSpPr>
          <p:nvPr/>
        </p:nvSpPr>
        <p:spPr bwMode="auto">
          <a:xfrm>
            <a:off x="2300288"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7" name="Line 23">
            <a:extLst>
              <a:ext uri="{FF2B5EF4-FFF2-40B4-BE49-F238E27FC236}">
                <a16:creationId xmlns:a16="http://schemas.microsoft.com/office/drawing/2014/main" id="{67DB46D0-3C75-46E9-8AD3-32F947E2F0A2}"/>
              </a:ext>
            </a:extLst>
          </p:cNvPr>
          <p:cNvSpPr>
            <a:spLocks noChangeShapeType="1"/>
          </p:cNvSpPr>
          <p:nvPr/>
        </p:nvSpPr>
        <p:spPr bwMode="auto">
          <a:xfrm>
            <a:off x="2905125"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8" name="Line 24">
            <a:extLst>
              <a:ext uri="{FF2B5EF4-FFF2-40B4-BE49-F238E27FC236}">
                <a16:creationId xmlns:a16="http://schemas.microsoft.com/office/drawing/2014/main" id="{240E2103-8FF1-4D2B-8CC7-534847535B52}"/>
              </a:ext>
            </a:extLst>
          </p:cNvPr>
          <p:cNvSpPr>
            <a:spLocks noChangeShapeType="1"/>
          </p:cNvSpPr>
          <p:nvPr/>
        </p:nvSpPr>
        <p:spPr bwMode="auto">
          <a:xfrm>
            <a:off x="3440113"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Line 25">
            <a:extLst>
              <a:ext uri="{FF2B5EF4-FFF2-40B4-BE49-F238E27FC236}">
                <a16:creationId xmlns:a16="http://schemas.microsoft.com/office/drawing/2014/main" id="{07EB9A63-F32C-4272-AF1F-054CD8B350BA}"/>
              </a:ext>
            </a:extLst>
          </p:cNvPr>
          <p:cNvSpPr>
            <a:spLocks noChangeShapeType="1"/>
          </p:cNvSpPr>
          <p:nvPr/>
        </p:nvSpPr>
        <p:spPr bwMode="auto">
          <a:xfrm>
            <a:off x="3932238"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0" name="Rectangle 26">
            <a:extLst>
              <a:ext uri="{FF2B5EF4-FFF2-40B4-BE49-F238E27FC236}">
                <a16:creationId xmlns:a16="http://schemas.microsoft.com/office/drawing/2014/main" id="{3D49F305-D604-4264-B40F-82A5113ED1B7}"/>
              </a:ext>
            </a:extLst>
          </p:cNvPr>
          <p:cNvSpPr>
            <a:spLocks noChangeArrowheads="1"/>
          </p:cNvSpPr>
          <p:nvPr/>
        </p:nvSpPr>
        <p:spPr bwMode="auto">
          <a:xfrm>
            <a:off x="1020763" y="5081588"/>
            <a:ext cx="24606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291" name="Rectangle 27">
            <a:extLst>
              <a:ext uri="{FF2B5EF4-FFF2-40B4-BE49-F238E27FC236}">
                <a16:creationId xmlns:a16="http://schemas.microsoft.com/office/drawing/2014/main" id="{A15F38DF-E2F9-43F3-A42E-CC045E398C87}"/>
              </a:ext>
            </a:extLst>
          </p:cNvPr>
          <p:cNvSpPr>
            <a:spLocks noChangeArrowheads="1"/>
          </p:cNvSpPr>
          <p:nvPr/>
        </p:nvSpPr>
        <p:spPr bwMode="auto">
          <a:xfrm>
            <a:off x="1609725" y="5081588"/>
            <a:ext cx="24606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292" name="Rectangle 28">
            <a:extLst>
              <a:ext uri="{FF2B5EF4-FFF2-40B4-BE49-F238E27FC236}">
                <a16:creationId xmlns:a16="http://schemas.microsoft.com/office/drawing/2014/main" id="{4EC22C4C-EE41-4DB1-826E-F645F523A5B5}"/>
              </a:ext>
            </a:extLst>
          </p:cNvPr>
          <p:cNvSpPr>
            <a:spLocks noChangeArrowheads="1"/>
          </p:cNvSpPr>
          <p:nvPr/>
        </p:nvSpPr>
        <p:spPr bwMode="auto">
          <a:xfrm>
            <a:off x="2171700" y="5067300"/>
            <a:ext cx="24606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293" name="Rectangle 29">
            <a:extLst>
              <a:ext uri="{FF2B5EF4-FFF2-40B4-BE49-F238E27FC236}">
                <a16:creationId xmlns:a16="http://schemas.microsoft.com/office/drawing/2014/main" id="{59B4D3E8-AE8B-45C8-87A3-85C6263EB804}"/>
              </a:ext>
            </a:extLst>
          </p:cNvPr>
          <p:cNvSpPr>
            <a:spLocks noChangeArrowheads="1"/>
          </p:cNvSpPr>
          <p:nvPr/>
        </p:nvSpPr>
        <p:spPr bwMode="auto">
          <a:xfrm>
            <a:off x="2776538" y="5067300"/>
            <a:ext cx="24606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294" name="Rectangle 30">
            <a:extLst>
              <a:ext uri="{FF2B5EF4-FFF2-40B4-BE49-F238E27FC236}">
                <a16:creationId xmlns:a16="http://schemas.microsoft.com/office/drawing/2014/main" id="{27CEC003-D43E-4129-B240-D3670969E25B}"/>
              </a:ext>
            </a:extLst>
          </p:cNvPr>
          <p:cNvSpPr>
            <a:spLocks noChangeArrowheads="1"/>
          </p:cNvSpPr>
          <p:nvPr/>
        </p:nvSpPr>
        <p:spPr bwMode="auto">
          <a:xfrm>
            <a:off x="3309938" y="5067300"/>
            <a:ext cx="23812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295" name="Rectangle 31">
            <a:extLst>
              <a:ext uri="{FF2B5EF4-FFF2-40B4-BE49-F238E27FC236}">
                <a16:creationId xmlns:a16="http://schemas.microsoft.com/office/drawing/2014/main" id="{59FFB16B-C512-404A-9259-2C2E2A684A90}"/>
              </a:ext>
            </a:extLst>
          </p:cNvPr>
          <p:cNvSpPr>
            <a:spLocks noChangeArrowheads="1"/>
          </p:cNvSpPr>
          <p:nvPr/>
        </p:nvSpPr>
        <p:spPr bwMode="auto">
          <a:xfrm>
            <a:off x="3802063" y="5076825"/>
            <a:ext cx="261937"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200" u="none">
                <a:solidFill>
                  <a:schemeClr val="tx1"/>
                </a:solidFill>
                <a:latin typeface="Arial" panose="020B0604020202020204" pitchFamily="34" charset="0"/>
              </a:rPr>
              <a:t>*</a:t>
            </a:r>
          </a:p>
        </p:txBody>
      </p:sp>
      <p:sp>
        <p:nvSpPr>
          <p:cNvPr id="11296" name="Line 32">
            <a:extLst>
              <a:ext uri="{FF2B5EF4-FFF2-40B4-BE49-F238E27FC236}">
                <a16:creationId xmlns:a16="http://schemas.microsoft.com/office/drawing/2014/main" id="{A1824D5B-4B7A-4D45-97BB-AA7575A1053A}"/>
              </a:ext>
            </a:extLst>
          </p:cNvPr>
          <p:cNvSpPr>
            <a:spLocks noChangeShapeType="1"/>
          </p:cNvSpPr>
          <p:nvPr/>
        </p:nvSpPr>
        <p:spPr bwMode="auto">
          <a:xfrm>
            <a:off x="4410075"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7" name="Line 33">
            <a:extLst>
              <a:ext uri="{FF2B5EF4-FFF2-40B4-BE49-F238E27FC236}">
                <a16:creationId xmlns:a16="http://schemas.microsoft.com/office/drawing/2014/main" id="{34DC7E14-DCC2-4AD9-B135-66C73EAFB301}"/>
              </a:ext>
            </a:extLst>
          </p:cNvPr>
          <p:cNvSpPr>
            <a:spLocks noChangeShapeType="1"/>
          </p:cNvSpPr>
          <p:nvPr/>
        </p:nvSpPr>
        <p:spPr bwMode="auto">
          <a:xfrm>
            <a:off x="4902200"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8" name="Line 34">
            <a:extLst>
              <a:ext uri="{FF2B5EF4-FFF2-40B4-BE49-F238E27FC236}">
                <a16:creationId xmlns:a16="http://schemas.microsoft.com/office/drawing/2014/main" id="{FE21131F-8D06-4A7C-8E8C-CA67270F9ED1}"/>
              </a:ext>
            </a:extLst>
          </p:cNvPr>
          <p:cNvSpPr>
            <a:spLocks noChangeShapeType="1"/>
          </p:cNvSpPr>
          <p:nvPr/>
        </p:nvSpPr>
        <p:spPr bwMode="auto">
          <a:xfrm>
            <a:off x="5394325"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9" name="Line 35">
            <a:extLst>
              <a:ext uri="{FF2B5EF4-FFF2-40B4-BE49-F238E27FC236}">
                <a16:creationId xmlns:a16="http://schemas.microsoft.com/office/drawing/2014/main" id="{08132FCB-5413-4672-A034-9E39080175D7}"/>
              </a:ext>
            </a:extLst>
          </p:cNvPr>
          <p:cNvSpPr>
            <a:spLocks noChangeShapeType="1"/>
          </p:cNvSpPr>
          <p:nvPr/>
        </p:nvSpPr>
        <p:spPr bwMode="auto">
          <a:xfrm>
            <a:off x="5878513"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0" name="Line 36">
            <a:extLst>
              <a:ext uri="{FF2B5EF4-FFF2-40B4-BE49-F238E27FC236}">
                <a16:creationId xmlns:a16="http://schemas.microsoft.com/office/drawing/2014/main" id="{DF96898C-55E5-4FFF-88ED-541B9D5B0593}"/>
              </a:ext>
            </a:extLst>
          </p:cNvPr>
          <p:cNvSpPr>
            <a:spLocks noChangeShapeType="1"/>
          </p:cNvSpPr>
          <p:nvPr/>
        </p:nvSpPr>
        <p:spPr bwMode="auto">
          <a:xfrm>
            <a:off x="6343650" y="4673600"/>
            <a:ext cx="0" cy="384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1" name="Rectangle 37">
            <a:extLst>
              <a:ext uri="{FF2B5EF4-FFF2-40B4-BE49-F238E27FC236}">
                <a16:creationId xmlns:a16="http://schemas.microsoft.com/office/drawing/2014/main" id="{AB25A09E-5427-46F0-9E23-F0A849BFAC14}"/>
              </a:ext>
            </a:extLst>
          </p:cNvPr>
          <p:cNvSpPr>
            <a:spLocks noChangeArrowheads="1"/>
          </p:cNvSpPr>
          <p:nvPr/>
        </p:nvSpPr>
        <p:spPr bwMode="auto">
          <a:xfrm>
            <a:off x="4279900" y="5108575"/>
            <a:ext cx="23812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302" name="Rectangle 38">
            <a:extLst>
              <a:ext uri="{FF2B5EF4-FFF2-40B4-BE49-F238E27FC236}">
                <a16:creationId xmlns:a16="http://schemas.microsoft.com/office/drawing/2014/main" id="{B29939F9-206F-4B22-80A1-15586A3DE136}"/>
              </a:ext>
            </a:extLst>
          </p:cNvPr>
          <p:cNvSpPr>
            <a:spLocks noChangeArrowheads="1"/>
          </p:cNvSpPr>
          <p:nvPr/>
        </p:nvSpPr>
        <p:spPr bwMode="auto">
          <a:xfrm>
            <a:off x="4772025" y="5067300"/>
            <a:ext cx="2730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303" name="Rectangle 39">
            <a:extLst>
              <a:ext uri="{FF2B5EF4-FFF2-40B4-BE49-F238E27FC236}">
                <a16:creationId xmlns:a16="http://schemas.microsoft.com/office/drawing/2014/main" id="{4686317E-9B4D-4EA5-879D-B754D215C87A}"/>
              </a:ext>
            </a:extLst>
          </p:cNvPr>
          <p:cNvSpPr>
            <a:spLocks noChangeArrowheads="1"/>
          </p:cNvSpPr>
          <p:nvPr/>
        </p:nvSpPr>
        <p:spPr bwMode="auto">
          <a:xfrm>
            <a:off x="5264150" y="5067300"/>
            <a:ext cx="2984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304" name="Rectangle 40">
            <a:extLst>
              <a:ext uri="{FF2B5EF4-FFF2-40B4-BE49-F238E27FC236}">
                <a16:creationId xmlns:a16="http://schemas.microsoft.com/office/drawing/2014/main" id="{33A75C53-3EDC-4107-8A7C-A4FCD92B820C}"/>
              </a:ext>
            </a:extLst>
          </p:cNvPr>
          <p:cNvSpPr>
            <a:spLocks noChangeArrowheads="1"/>
          </p:cNvSpPr>
          <p:nvPr/>
        </p:nvSpPr>
        <p:spPr bwMode="auto">
          <a:xfrm>
            <a:off x="5770563" y="5067300"/>
            <a:ext cx="2984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305" name="Rectangle 41">
            <a:extLst>
              <a:ext uri="{FF2B5EF4-FFF2-40B4-BE49-F238E27FC236}">
                <a16:creationId xmlns:a16="http://schemas.microsoft.com/office/drawing/2014/main" id="{168BF340-63D9-4EE7-A408-122EDC0F0FCD}"/>
              </a:ext>
            </a:extLst>
          </p:cNvPr>
          <p:cNvSpPr>
            <a:spLocks noChangeArrowheads="1"/>
          </p:cNvSpPr>
          <p:nvPr/>
        </p:nvSpPr>
        <p:spPr bwMode="auto">
          <a:xfrm>
            <a:off x="6219825" y="5067300"/>
            <a:ext cx="23812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306" name="Line 42">
            <a:extLst>
              <a:ext uri="{FF2B5EF4-FFF2-40B4-BE49-F238E27FC236}">
                <a16:creationId xmlns:a16="http://schemas.microsoft.com/office/drawing/2014/main" id="{1E725BFB-EA10-435D-8501-2F222B13A4A9}"/>
              </a:ext>
            </a:extLst>
          </p:cNvPr>
          <p:cNvSpPr>
            <a:spLocks noChangeShapeType="1"/>
          </p:cNvSpPr>
          <p:nvPr/>
        </p:nvSpPr>
        <p:spPr bwMode="auto">
          <a:xfrm>
            <a:off x="6746875" y="4679950"/>
            <a:ext cx="0" cy="3857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7" name="Rectangle 43">
            <a:extLst>
              <a:ext uri="{FF2B5EF4-FFF2-40B4-BE49-F238E27FC236}">
                <a16:creationId xmlns:a16="http://schemas.microsoft.com/office/drawing/2014/main" id="{C424CFDE-7216-42EC-9618-BEF942A3F460}"/>
              </a:ext>
            </a:extLst>
          </p:cNvPr>
          <p:cNvSpPr>
            <a:spLocks noChangeArrowheads="1"/>
          </p:cNvSpPr>
          <p:nvPr/>
        </p:nvSpPr>
        <p:spPr bwMode="auto">
          <a:xfrm>
            <a:off x="6613525" y="5067300"/>
            <a:ext cx="23812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50" tIns="47625" rIns="95250" bIns="47625">
            <a:spAutoFit/>
          </a:bodyPr>
          <a:lstStyle>
            <a:lvl1pPr defTabSz="950913">
              <a:lnSpc>
                <a:spcPct val="90000"/>
              </a:lnSpc>
              <a:spcBef>
                <a:spcPct val="30000"/>
              </a:spcBef>
              <a:buSzPct val="100000"/>
              <a:buChar char="•"/>
              <a:defRPr sz="1700">
                <a:solidFill>
                  <a:srgbClr val="660033"/>
                </a:solidFill>
                <a:latin typeface="Tahoma" panose="020B0604030504040204" pitchFamily="34" charset="0"/>
              </a:defRPr>
            </a:lvl1pPr>
            <a:lvl2pPr marL="476250" indent="-236538" defTabSz="950913">
              <a:lnSpc>
                <a:spcPct val="90000"/>
              </a:lnSpc>
              <a:spcBef>
                <a:spcPct val="30000"/>
              </a:spcBef>
              <a:buSzPct val="100000"/>
              <a:buChar char="–"/>
              <a:defRPr sz="1500">
                <a:solidFill>
                  <a:srgbClr val="660033"/>
                </a:solidFill>
                <a:latin typeface="Tahoma" panose="020B0604030504040204" pitchFamily="34" charset="0"/>
              </a:defRPr>
            </a:lvl2pPr>
            <a:lvl3pPr marL="950913" indent="-238125" defTabSz="950913">
              <a:spcBef>
                <a:spcPct val="20000"/>
              </a:spcBef>
              <a:buChar char="•"/>
              <a:defRPr sz="2400">
                <a:solidFill>
                  <a:schemeClr val="tx1"/>
                </a:solidFill>
                <a:latin typeface="Times New Roman" panose="02020603050405020304" pitchFamily="18" charset="0"/>
              </a:defRPr>
            </a:lvl3pPr>
            <a:lvl4pPr marL="1427163" indent="-177800" defTabSz="950913">
              <a:spcBef>
                <a:spcPct val="20000"/>
              </a:spcBef>
              <a:buChar char="–"/>
              <a:defRPr sz="2000">
                <a:solidFill>
                  <a:schemeClr val="tx1"/>
                </a:solidFill>
                <a:latin typeface="Times New Roman" panose="02020603050405020304" pitchFamily="18" charset="0"/>
              </a:defRPr>
            </a:lvl4pPr>
            <a:lvl5pPr marL="1901825" indent="-177800" defTabSz="950913">
              <a:spcBef>
                <a:spcPct val="20000"/>
              </a:spcBef>
              <a:buChar char="»"/>
              <a:defRPr sz="2000">
                <a:solidFill>
                  <a:schemeClr val="tx1"/>
                </a:solidFill>
                <a:latin typeface="Times New Roman" panose="02020603050405020304" pitchFamily="18" charset="0"/>
              </a:defRPr>
            </a:lvl5pPr>
            <a:lvl6pPr marL="23590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17780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SzTx/>
              <a:buFontTx/>
              <a:buNone/>
            </a:pPr>
            <a:r>
              <a:rPr lang="en-US" altLang="en-US" sz="1000" u="none">
                <a:solidFill>
                  <a:schemeClr val="tx1"/>
                </a:solidFill>
                <a:latin typeface="Arial" panose="020B0604020202020204" pitchFamily="34" charset="0"/>
              </a:rPr>
              <a:t>;</a:t>
            </a:r>
          </a:p>
        </p:txBody>
      </p:sp>
      <p:sp>
        <p:nvSpPr>
          <p:cNvPr id="11308" name="Line 44">
            <a:extLst>
              <a:ext uri="{FF2B5EF4-FFF2-40B4-BE49-F238E27FC236}">
                <a16:creationId xmlns:a16="http://schemas.microsoft.com/office/drawing/2014/main" id="{BE267DE7-83F5-45F5-A700-ED68A22132BF}"/>
              </a:ext>
            </a:extLst>
          </p:cNvPr>
          <p:cNvSpPr>
            <a:spLocks noChangeShapeType="1"/>
          </p:cNvSpPr>
          <p:nvPr/>
        </p:nvSpPr>
        <p:spPr bwMode="auto">
          <a:xfrm>
            <a:off x="4191000" y="2714625"/>
            <a:ext cx="0" cy="10715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theme/theme1.xml><?xml version="1.0" encoding="utf-8"?>
<a:theme xmlns:a="http://schemas.openxmlformats.org/drawingml/2006/main" name="notes2">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notes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notes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otes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otes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otes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s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otes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otes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283485484</TotalTime>
  <Pages>57</Pages>
  <Words>1257</Words>
  <Application>Microsoft Office PowerPoint</Application>
  <PresentationFormat>Custom</PresentationFormat>
  <Paragraphs>575</Paragraphs>
  <Slides>40</Slides>
  <Notes>0</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Arial</vt:lpstr>
      <vt:lpstr>Courier New</vt:lpstr>
      <vt:lpstr>Tahoma</vt:lpstr>
      <vt:lpstr>Times New Roman</vt:lpstr>
      <vt:lpstr>notes2</vt:lpstr>
      <vt:lpstr>VISIO</vt:lpstr>
      <vt:lpstr>Elements of C and C++ </vt:lpstr>
      <vt:lpstr>Contents</vt:lpstr>
      <vt:lpstr>C++ Goals  Contents</vt:lpstr>
      <vt:lpstr>Why Use a C Core?      Contents</vt:lpstr>
      <vt:lpstr>C Language Elements    Contents</vt:lpstr>
      <vt:lpstr>And More C Elements    Contents</vt:lpstr>
      <vt:lpstr>More C Language Elements    Contents</vt:lpstr>
      <vt:lpstr>C Language at a Glance    Contents</vt:lpstr>
      <vt:lpstr>C/C++ Tokens Contents</vt:lpstr>
      <vt:lpstr>C/C++ Objects       Contents</vt:lpstr>
      <vt:lpstr>C/C++ Keywords       Contents</vt:lpstr>
      <vt:lpstr>C/C++ Keywords       Contents</vt:lpstr>
      <vt:lpstr>C/C++ Operators       Contents</vt:lpstr>
      <vt:lpstr>C/C++ Operators       Contents</vt:lpstr>
      <vt:lpstr>The ANSI Standard C Library    Contents</vt:lpstr>
      <vt:lpstr>ANSI Standard C Library       Contents</vt:lpstr>
      <vt:lpstr>ANSI C++ Library       Contents</vt:lpstr>
      <vt:lpstr>ANSI C++ Library       Contents</vt:lpstr>
      <vt:lpstr>C/C++ Compilation Model     Contents</vt:lpstr>
      <vt:lpstr>C/C++ Computational Model   Contents</vt:lpstr>
      <vt:lpstr>C/C++ Memory Model       Contents</vt:lpstr>
      <vt:lpstr>Run Time Flexibility       Contents</vt:lpstr>
      <vt:lpstr>Run-Time Flexibility Example  Contents</vt:lpstr>
      <vt:lpstr>Efficiency                Contents</vt:lpstr>
      <vt:lpstr>Efficiency Trade-offs in C++    Contents</vt:lpstr>
      <vt:lpstr>Elements of C++ Language    Contents</vt:lpstr>
      <vt:lpstr>Pass by Value and by Reference  Contents</vt:lpstr>
      <vt:lpstr>More Elements of C++       Contents</vt:lpstr>
      <vt:lpstr>Still More C++ Elements     Contents</vt:lpstr>
      <vt:lpstr>C++ Language at a Glance    Contents</vt:lpstr>
      <vt:lpstr>Differences between C and C++    Contents</vt:lpstr>
      <vt:lpstr>Differences between C and C++    Contents</vt:lpstr>
      <vt:lpstr>Differences between C and C++    Contents</vt:lpstr>
      <vt:lpstr>Differences between C and C++    Contents</vt:lpstr>
      <vt:lpstr>Differences between C and C++    Contents</vt:lpstr>
      <vt:lpstr>Differences between C and C++</vt:lpstr>
      <vt:lpstr>Interpretation of Changes    Contents</vt:lpstr>
      <vt:lpstr>C++ Use Levels         Contents</vt:lpstr>
      <vt:lpstr>Resources Used to Build C++ Programs Contents</vt:lpstr>
      <vt:lpstr>Learning and Reference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Jim Fawcett</dc:creator>
  <cp:keywords/>
  <dc:description/>
  <cp:lastModifiedBy>James Fawcett</cp:lastModifiedBy>
  <cp:revision>162</cp:revision>
  <cp:lastPrinted>2000-01-13T20:10:19Z</cp:lastPrinted>
  <dcterms:created xsi:type="dcterms:W3CDTF">1995-12-18T04:01:40Z</dcterms:created>
  <dcterms:modified xsi:type="dcterms:W3CDTF">2017-07-31T14:50:33Z</dcterms:modified>
</cp:coreProperties>
</file>