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66" r:id="rId4"/>
    <p:sldId id="267" r:id="rId5"/>
    <p:sldId id="261" r:id="rId6"/>
    <p:sldId id="258" r:id="rId7"/>
    <p:sldId id="265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5873BF4-F386-4D55-9C33-48D7ADDF29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12E0048-FB00-4500-9154-8FCF17B62A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7CB2B5F-8AF8-4653-B954-B9FA6D95285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895AEFEF-3A40-4B2F-AE0B-CE5A1D2B9C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467F6B41-12A5-4151-A933-4B2BEAC6A3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8D6B3B76-1607-4543-B4DC-C799B48D82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3F06A71-8873-4C58-BB83-51F9DB157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6EA7282-08E4-4ECA-8B07-577545CE4C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046506-173E-464D-8737-7E7A5DB9DFB5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B5C237-2167-401F-AA31-1DFEDA784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E896A01-B4FC-4FDF-83D6-5ED1C8B5E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EB0B31F-9B40-46CF-9948-4A652126D8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F32B0A-255C-423D-A5B0-8A726B853D4E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C8F1627-48B6-407E-AE9E-0B8094561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A975F87-DEA9-4623-BE1B-3C94A4873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5F8266A-18B4-4C61-BA41-68CE66E40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0A5B9D-9BFA-4A03-8CAB-43614154FDC2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C9F1DB8-1B44-4824-B984-C1C0376802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FA3689D-AB64-477D-948D-42B49AF76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D227DFE-318C-4DBB-B3A0-FDB82B83FD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B1A31B-ACB6-47A0-8EA1-03D27A702985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BC0D339-B83C-4E52-B743-91FE76BE1B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9BE7481-BFC8-4846-8B8D-2CC442DAC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975F31E-8D33-4902-9BC9-53F996ACF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969270-C460-4A60-A5DC-3D59BF6AB7A2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DDAB85F-34A1-41C9-9314-3FCED7838F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4165B20-D2F7-4786-A325-C973D7BCB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6A63236-9008-46A0-8FF9-B350131B4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0EAB03-6663-4808-A008-9CEBB54413C8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CDE08F5-14B0-43D2-94CE-6271674782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F476892-08AC-485E-BDAE-649747EE9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357315D-F60D-4F7F-8B30-5006F9C5AA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12FF79-4FA8-4D69-9EA8-0F51D0909587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93F499D-1386-4F4F-AEC4-63D0F228B6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05362B9-6F9F-4026-82D5-57AF7C7DB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77E5EC6-05C1-45F0-9835-538380389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6BAD76-04A9-4601-B2DB-D30628D4E18A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6DA5D2D-BB5B-44EE-8581-E8F383678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B2C712B-DDA0-4DD0-AB36-6B8878CF6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71B5-8D3B-404A-BD0E-6004936F0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7B717-6588-4CF4-8F80-7AE00170D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51E28-4952-4722-B0C7-7F4DE972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289B3-4E40-43D7-8B33-43246F0B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66332-C417-4F11-A71C-1B73823F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10EB0-6405-40A5-9880-A46F06212C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9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D2D12-6494-4A47-AB5D-FE0B0D4F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AE1E9-BAD6-4C4F-966D-18370FA79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2476501" y="57149"/>
            <a:ext cx="4191000" cy="78867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87967-BE92-42C1-BAC5-63A2986E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A1FF2-FC29-4D5E-87A9-2FAFDC99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2589B-F30C-4518-AA25-E08C22B0C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CCA01-A5A9-4AEE-A7C9-D40FCFD5AD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01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0F29-1030-41BA-A4E0-F74B0294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28DC6-031F-4A77-B748-E6072DE25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6F113-D518-4491-8FD1-E76D35A8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89355-3D7C-48AB-A309-DCD2B833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9D424-2304-4048-A422-E0A55EBF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23C4-85EF-4CBA-B699-407AD270A7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84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F0DBF-0FA8-47F5-BCC7-6683103C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1B467-6C82-4856-B309-E1F94F4DC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A517C-C24A-4683-8DA2-541BA27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55896-0AC1-4644-B36C-BD5DD5C4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0EF42-CA41-4D5D-90C9-F0AC2B90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1E852-8213-410E-A2D6-0A03AD6F7D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31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8200-454B-45A4-8E18-93127C78A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CC649-59D3-4488-AED3-CCE42F3F0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D9BF7-18F6-48DC-971A-A7A7B091F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2A0BC-8453-411E-B7AA-AF7F6CCF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BB5A6-4F47-4C0F-9E5B-0FBA8352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D6210-A8D1-48DE-AB33-5921B106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2026E-B444-45DC-A52C-093B968353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95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8C70-CA37-4A98-8FFC-552A9D98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1D8B2-CD3F-4F91-8EE8-6DFB8FED3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3A111-CE41-4635-B226-205B5AE81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5D40E-E59E-4CF1-9875-457F409D1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2CB52-1FE4-4E5E-8D13-009C23D61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31E599-E922-420E-9622-E47A2D87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D932B-5789-4F17-8580-E1D22975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CD602F-639D-4FD3-9484-7DC29414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A0938-F0B6-4C2A-BC08-2705579B8D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5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3B7FE-30A5-4EC5-AFA4-D8BF323F3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EB6FE-4300-4FB5-8735-F66D170C9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20240-16B0-45BF-840D-F90753C8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B4F6B-0C21-468E-AC4B-F3D73924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C7A70-C121-46BD-88C4-F8CC48B91A3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29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9EB09-1E7E-4C68-A728-B7D74606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8522D-D056-4D54-9404-0BE12E0D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0B4E4-AE68-4602-AA79-3992E784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CEABF-F67B-4653-9D78-5533B8AD0F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4F6C-3A6B-41E3-84AC-AB6B14F4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2F91C-4263-49E8-A368-09ACF7DA7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E10D9-F9CA-4EE9-8298-E26498BEC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F9514-91EC-40F4-B921-B5E32F24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069E9-8E60-442E-83AD-981A2E40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4AD42-5DD1-44EF-8E0C-6F556B4D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E3D77-9FBA-49D1-A16B-8F860AE490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6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751A-6AF9-4D1A-906C-973C9222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CD2583-DAAD-4CD7-BA58-00C3B32E7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BCF62-C0E1-4680-9464-B95BF623E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4F5C1-7941-4985-A48B-0081B0BD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40417-4FF1-440E-88AC-90BE3A5C6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9DA96-8C8D-4766-A8E0-62BECDA0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71602-6064-4BF5-8447-07F2A7E1B4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8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028547-C362-4619-9E85-8F528133C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EB0B6-182A-4E51-9922-AA67C0110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7F141-0B8D-45CB-B557-F64E878DC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A1C9-E57C-4E14-9742-0DE89536A5B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2E9E1-F114-4FA2-8A92-F8FD8D22A1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82CF6-20BD-4886-952C-50D6ACCD2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C804D1-264A-45F2-A847-C9175C53B7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67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oustrup.com/" TargetMode="External"/><Relationship Id="rId7" Type="http://schemas.openxmlformats.org/officeDocument/2006/relationships/hyperlink" Target="https://www.visualstudio.com/vs/cplusplu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ost.org/" TargetMode="External"/><Relationship Id="rId5" Type="http://schemas.openxmlformats.org/officeDocument/2006/relationships/hyperlink" Target="http://www.codeproject.com/" TargetMode="External"/><Relationship Id="rId4" Type="http://schemas.openxmlformats.org/officeDocument/2006/relationships/hyperlink" Target="https://herbsutter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s.syr.edu/faculty/fawcet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DCC7AA3-1385-4FAE-9F33-D2B6C2B1EF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1849437"/>
          </a:xfrm>
        </p:spPr>
        <p:txBody>
          <a:bodyPr/>
          <a:lstStyle/>
          <a:p>
            <a:r>
              <a:rPr lang="en-US" altLang="en-US" sz="4000" b="1" dirty="0"/>
              <a:t>Assessment – C++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3C8676D-D1C3-4254-BE1E-D70ED0283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Jim Fawcett</a:t>
            </a:r>
          </a:p>
          <a:p>
            <a:r>
              <a:rPr lang="en-US" altLang="en-US" dirty="0"/>
              <a:t>CSE687 – Object Oriented Design</a:t>
            </a:r>
          </a:p>
          <a:p>
            <a:r>
              <a:rPr lang="en-US" altLang="en-US" dirty="0"/>
              <a:t>Summer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B9689235-8EE3-4143-B506-6EB429B22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90800"/>
            <a:ext cx="448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</a:rPr>
              <a:t>End of Assessment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F4E7485-B092-41B0-8EBB-DC4C912BC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C++ Strengths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A6BDC8-DE34-4B9B-A77B-2C3367E47D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b="1" i="1" dirty="0"/>
              <a:t>Is very powerful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Can program at very low level or very high level of abstraction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Has direct access to memory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User defined objects are first class citizens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Supports structured design, object oriented design, and generic design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Has a flexible memory model – static, stack, and heap</a:t>
            </a:r>
          </a:p>
          <a:p>
            <a:pPr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b="1" i="1" dirty="0"/>
              <a:t>Language emphasizes performance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You don’t pay for features you don’t use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Almost no runtime checking</a:t>
            </a:r>
          </a:p>
          <a:p>
            <a:pPr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b="1" i="1" dirty="0"/>
              <a:t>Is platform agnostic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Language and standard library apply to all </a:t>
            </a:r>
            <a:r>
              <a:rPr lang="en-US" altLang="en-US" dirty="0" err="1"/>
              <a:t>platfroms</a:t>
            </a:r>
            <a:endParaRPr lang="en-US" altLang="en-US" dirty="0"/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Easy to isolate platform dependencies in small modules. </a:t>
            </a:r>
          </a:p>
          <a:p>
            <a:pPr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b="1" i="1" dirty="0"/>
              <a:t>Has a governing standard</a:t>
            </a:r>
          </a:p>
          <a:p>
            <a:pPr lvl="1">
              <a:spcAft>
                <a:spcPts val="300"/>
              </a:spcAft>
            </a:pPr>
            <a:r>
              <a:rPr lang="en-US" altLang="en-US" dirty="0"/>
              <a:t>C++11, C++14, C++17</a:t>
            </a:r>
          </a:p>
          <a:p>
            <a:pPr>
              <a:lnSpc>
                <a:spcPct val="90000"/>
              </a:lnSpc>
              <a:spcAft>
                <a:spcPts val="30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+"/>
            </a:pPr>
            <a:endParaRPr lang="en-US" altLang="en-US" b="1" i="1" dirty="0"/>
          </a:p>
          <a:p>
            <a:pPr>
              <a:lnSpc>
                <a:spcPct val="90000"/>
              </a:lnSpc>
              <a:spcAft>
                <a:spcPts val="300"/>
              </a:spcAft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E7CF-1A68-4DEB-A7F3-1F994A40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C++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24642-2E69-4EF1-B7B9-823307B6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2"/>
            <a:ext cx="7886700" cy="5105398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000" b="1" dirty="0"/>
              <a:t>Has many useful features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Callable objects – function pointers, </a:t>
            </a:r>
            <a:r>
              <a:rPr lang="en-US" dirty="0" err="1"/>
              <a:t>functors</a:t>
            </a:r>
            <a:r>
              <a:rPr lang="en-US" dirty="0"/>
              <a:t>, and lambdas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Defining thread operations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Defining operations to apply to STL containers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Templates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Support specialization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Enables defining functions that accept a wide variety of types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Deterministic resource management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Allocate resources in constructors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Return them in destructor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All that happens automatically, not requiring any special handling by using code</a:t>
            </a:r>
          </a:p>
          <a:p>
            <a:pPr>
              <a:spcAft>
                <a:spcPts val="300"/>
              </a:spcAft>
            </a:pPr>
            <a:r>
              <a:rPr lang="en-US" sz="2000" b="1" dirty="0"/>
              <a:t>Has very rich library ecosystem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Strings, STL, Streams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Threads, atomics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162460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E7CF-1A68-4DEB-A7F3-1F994A40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C++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24642-2E69-4EF1-B7B9-823307B6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030"/>
            <a:ext cx="7886700" cy="4793933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000" b="1" dirty="0"/>
              <a:t>Is very expressive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Namespaces and type aliases allow you to endow your code with semantic meaning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Operators help you code algorithms with syntax close to what you use to describe them on paper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/>
              <a:t>Binding lambdas to </a:t>
            </a:r>
            <a:r>
              <a:rPr lang="en-US" dirty="0" err="1"/>
              <a:t>std</a:t>
            </a:r>
            <a:r>
              <a:rPr lang="en-US" dirty="0"/>
              <a:t>::function allows you to provide locally named blocks of processing that you can use in several places in a function or class methods.</a:t>
            </a:r>
          </a:p>
        </p:txBody>
      </p:sp>
    </p:spTree>
    <p:extLst>
      <p:ext uri="{BB962C8B-B14F-4D97-AF65-F5344CB8AC3E}">
        <p14:creationId xmlns:p14="http://schemas.microsoft.com/office/powerpoint/2010/main" val="338480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46E8944-6FCB-432B-8603-43B3FB08F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C++ Strengths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9BDFE9F-D8B6-4AA8-8C32-F36980867B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r>
              <a:rPr lang="en-US" altLang="en-US" sz="2400" b="1" dirty="0"/>
              <a:t>C++ is widely used</a:t>
            </a:r>
          </a:p>
          <a:p>
            <a:pPr lvl="1"/>
            <a:r>
              <a:rPr lang="en-US" altLang="en-US" sz="2000" dirty="0"/>
              <a:t>System Programming</a:t>
            </a:r>
          </a:p>
          <a:p>
            <a:pPr lvl="1"/>
            <a:r>
              <a:rPr lang="en-US" altLang="en-US" sz="2000" dirty="0"/>
              <a:t>Applications</a:t>
            </a:r>
          </a:p>
          <a:p>
            <a:pPr lvl="1"/>
            <a:r>
              <a:rPr lang="en-US" altLang="en-US" sz="2000" dirty="0"/>
              <a:t>Scientific Programming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There are a lot of resources available:</a:t>
            </a:r>
          </a:p>
          <a:p>
            <a:pPr lvl="1"/>
            <a:r>
              <a:rPr lang="en-US" altLang="en-US" sz="2000" dirty="0" err="1">
                <a:hlinkClick r:id="rId3"/>
              </a:rPr>
              <a:t>Stroustrup’s</a:t>
            </a:r>
            <a:r>
              <a:rPr lang="en-US" altLang="en-US" sz="2000" dirty="0">
                <a:hlinkClick r:id="rId3"/>
              </a:rPr>
              <a:t> Site</a:t>
            </a:r>
            <a:endParaRPr lang="en-US" altLang="en-US" sz="2000" dirty="0"/>
          </a:p>
          <a:p>
            <a:pPr lvl="1"/>
            <a:r>
              <a:rPr lang="en-US" altLang="en-US" sz="2000" dirty="0">
                <a:hlinkClick r:id="rId4"/>
              </a:rPr>
              <a:t>Herb Sutter's Site</a:t>
            </a:r>
            <a:endParaRPr lang="en-US" altLang="en-US" sz="2000" dirty="0"/>
          </a:p>
          <a:p>
            <a:pPr lvl="1"/>
            <a:r>
              <a:rPr lang="en-US" altLang="en-US" sz="2000" dirty="0" err="1">
                <a:hlinkClick r:id="rId5"/>
              </a:rPr>
              <a:t>CodeProject</a:t>
            </a:r>
            <a:endParaRPr lang="en-US" altLang="en-US" sz="2000" dirty="0"/>
          </a:p>
          <a:p>
            <a:pPr lvl="1"/>
            <a:r>
              <a:rPr lang="en-US" altLang="en-US" sz="2000" dirty="0">
                <a:hlinkClick r:id="rId6"/>
              </a:rPr>
              <a:t>Boost C++ Library</a:t>
            </a:r>
            <a:endParaRPr lang="en-US" altLang="en-US" sz="2000" dirty="0"/>
          </a:p>
          <a:p>
            <a:pPr lvl="1"/>
            <a:r>
              <a:rPr lang="en-US" altLang="en-US" sz="2000" dirty="0">
                <a:hlinkClick r:id="rId7"/>
              </a:rPr>
              <a:t>C++ at Microsoft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19A800-2F05-4778-9D74-AA714B412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C++ - Weaknesses!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4BB91CF-25B4-4FF6-8D54-166AB113C8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886700" cy="4729163"/>
          </a:xfrm>
          <a:noFill/>
        </p:spPr>
        <p:txBody>
          <a:bodyPr>
            <a:normAutofit lnSpcReduction="10000"/>
          </a:bodyPr>
          <a:lstStyle/>
          <a:p>
            <a:pPr>
              <a:spcAft>
                <a:spcPts val="300"/>
              </a:spcAft>
              <a:buSzTx/>
            </a:pPr>
            <a:r>
              <a:rPr lang="en-US" altLang="en-US" sz="2800" b="1" i="1" dirty="0"/>
              <a:t>C++ is a complex language</a:t>
            </a:r>
          </a:p>
          <a:p>
            <a:pPr lvl="1">
              <a:spcAft>
                <a:spcPts val="300"/>
              </a:spcAft>
              <a:buSzTx/>
            </a:pPr>
            <a:r>
              <a:rPr lang="en-US" altLang="en-US" sz="2400" dirty="0"/>
              <a:t>Context dependent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For example, the keyword static has four distinctly different meanings, depending on the context of its use.</a:t>
            </a:r>
          </a:p>
          <a:p>
            <a:pPr lvl="1">
              <a:spcAft>
                <a:spcPts val="300"/>
              </a:spcAft>
              <a:buSzTx/>
            </a:pPr>
            <a:r>
              <a:rPr lang="en-US" altLang="en-US" sz="2400" dirty="0"/>
              <a:t>Has some rules not enforced by the compiler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Use virtual destructors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Use initializers in constructors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Don’t return references to temporaries</a:t>
            </a:r>
          </a:p>
          <a:p>
            <a:pPr lvl="1">
              <a:spcAft>
                <a:spcPts val="300"/>
              </a:spcAft>
              <a:buSzTx/>
            </a:pPr>
            <a:r>
              <a:rPr lang="en-US" altLang="en-US" sz="2400" dirty="0"/>
              <a:t>Some rules have exceptions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Compiler will automatically generate constructors:</a:t>
            </a:r>
          </a:p>
          <a:p>
            <a:pPr lvl="3">
              <a:spcAft>
                <a:spcPts val="300"/>
              </a:spcAft>
              <a:buSzTx/>
            </a:pPr>
            <a:r>
              <a:rPr lang="en-US" altLang="en-US" sz="1600" dirty="0"/>
              <a:t>All constructors?  No.  Which ones?  That depends.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In fact, the language implies many implicit operations.</a:t>
            </a:r>
          </a:p>
          <a:p>
            <a:pPr lvl="3">
              <a:spcAft>
                <a:spcPts val="300"/>
              </a:spcAft>
              <a:buSzTx/>
            </a:pPr>
            <a:r>
              <a:rPr lang="en-US" altLang="en-US" sz="1600" dirty="0"/>
              <a:t>The good news is that C++ does lots of things for you!</a:t>
            </a:r>
          </a:p>
          <a:p>
            <a:pPr lvl="3">
              <a:spcAft>
                <a:spcPts val="300"/>
              </a:spcAft>
              <a:buSzTx/>
            </a:pPr>
            <a:r>
              <a:rPr lang="en-US" altLang="en-US" sz="1600" dirty="0"/>
              <a:t>The bad news is that C++ does lots of things for you!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09E4FDC-1DAD-4490-AA6C-CBA0EAA76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C++ Weaknesses?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C75BF255-529B-488F-835E-9D5960526F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19201"/>
            <a:ext cx="7886700" cy="5029199"/>
          </a:xfrm>
          <a:noFill/>
        </p:spPr>
        <p:txBody>
          <a:bodyPr>
            <a:normAutofit/>
          </a:bodyPr>
          <a:lstStyle/>
          <a:p>
            <a:r>
              <a:rPr lang="en-US" altLang="en-US" sz="2400" b="1" i="1" dirty="0"/>
              <a:t>Safety is not automatic</a:t>
            </a:r>
          </a:p>
          <a:p>
            <a:pPr lvl="1"/>
            <a:r>
              <a:rPr lang="en-US" altLang="en-US" sz="2000" dirty="0"/>
              <a:t>No bounds checking</a:t>
            </a:r>
          </a:p>
          <a:p>
            <a:pPr lvl="1"/>
            <a:r>
              <a:rPr lang="en-US" altLang="en-US" sz="2000" dirty="0"/>
              <a:t>Direct access to memory</a:t>
            </a:r>
          </a:p>
          <a:p>
            <a:pPr lvl="1"/>
            <a:r>
              <a:rPr lang="en-US" altLang="en-US" sz="2000" dirty="0"/>
              <a:t>Can break the type system with casts</a:t>
            </a:r>
          </a:p>
          <a:p>
            <a:pPr lvl="1"/>
            <a:r>
              <a:rPr lang="en-US" altLang="en-US" sz="2000" dirty="0"/>
              <a:t>Thrown exceptions can leave program in undefined state.</a:t>
            </a:r>
          </a:p>
          <a:p>
            <a:pPr lvl="1"/>
            <a:endParaRPr lang="en-US" altLang="en-US" sz="2000" dirty="0"/>
          </a:p>
          <a:p>
            <a:r>
              <a:rPr lang="en-US" altLang="en-US" sz="2400" b="1" i="1" dirty="0"/>
              <a:t>However, you are in control!</a:t>
            </a:r>
          </a:p>
          <a:p>
            <a:pPr lvl="1"/>
            <a:r>
              <a:rPr lang="en-US" altLang="en-US" sz="2000" dirty="0"/>
              <a:t>You want bounds checking – then build it into your class – it’s not hard.</a:t>
            </a:r>
          </a:p>
          <a:p>
            <a:pPr lvl="1"/>
            <a:r>
              <a:rPr lang="en-US" altLang="en-US" sz="2000" dirty="0"/>
              <a:t>You can create smart, safe pointers if you want – the C++11 standard library has done that.</a:t>
            </a:r>
          </a:p>
          <a:p>
            <a:pPr lvl="1"/>
            <a:r>
              <a:rPr lang="en-US" altLang="en-US" sz="2000" dirty="0"/>
              <a:t>You can safely cast and write exception safe code.  You just have to know how!</a:t>
            </a:r>
          </a:p>
          <a:p>
            <a:pPr lvl="2"/>
            <a:r>
              <a:rPr lang="en-US" altLang="en-US" sz="1800" dirty="0"/>
              <a:t>That’s why, among other reasons, that you are here.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DAF8587-56DB-4775-B24B-09F9A535D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C++ - Omissions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EC9E6F1-12D7-412F-926B-6A736EDC80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pPr>
              <a:lnSpc>
                <a:spcPct val="90000"/>
              </a:lnSpc>
              <a:buSzTx/>
            </a:pPr>
            <a:r>
              <a:rPr lang="en-US" altLang="en-US" sz="2400" b="1" i="1" dirty="0"/>
              <a:t>Things not supported by the language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Directory services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Graphical User Interfaces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Network programming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Internet programming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Database operations</a:t>
            </a:r>
          </a:p>
          <a:p>
            <a:pPr lvl="1">
              <a:lnSpc>
                <a:spcPct val="90000"/>
              </a:lnSpc>
              <a:buSzTx/>
            </a:pPr>
            <a:endParaRPr lang="en-US" altLang="en-US" sz="2000" dirty="0"/>
          </a:p>
          <a:p>
            <a:pPr>
              <a:lnSpc>
                <a:spcPct val="90000"/>
              </a:lnSpc>
              <a:buSzTx/>
            </a:pPr>
            <a:r>
              <a:rPr lang="en-US" altLang="en-US" sz="2400" b="1" i="1" dirty="0"/>
              <a:t>You can provide all those things.</a:t>
            </a:r>
            <a:r>
              <a:rPr lang="en-US" altLang="en-US" sz="2400" dirty="0"/>
              <a:t>  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You will find </a:t>
            </a:r>
            <a:r>
              <a:rPr lang="en-US" altLang="en-US" sz="2000" dirty="0" err="1"/>
              <a:t>FileSystem</a:t>
            </a:r>
            <a:r>
              <a:rPr lang="en-US" altLang="en-US" sz="2000" dirty="0"/>
              <a:t> and Sockets packages on the college server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You’ll seen how to make C# WPF code interoperate with native C++</a:t>
            </a:r>
          </a:p>
          <a:p>
            <a:pPr lvl="1">
              <a:lnSpc>
                <a:spcPct val="90000"/>
              </a:lnSpc>
              <a:buSzTx/>
            </a:pPr>
            <a:endParaRPr lang="en-US" altLang="en-US" sz="2000" dirty="0"/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 typeface="Courier New" panose="02070309020205020404" pitchFamily="49" charset="0"/>
              <a:buChar char="-"/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0DEC297-1AB7-4965-AFC6-00672CA17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Resources To Help You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4ECD82-3D6E-4EF9-B054-05E305B915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000" b="1" dirty="0"/>
              <a:t>Class Texts</a:t>
            </a:r>
          </a:p>
          <a:p>
            <a:pPr>
              <a:defRPr/>
            </a:pPr>
            <a:r>
              <a:rPr lang="en-US" altLang="en-US" sz="2000" b="1" dirty="0"/>
              <a:t>Website: </a:t>
            </a:r>
            <a:r>
              <a:rPr lang="en-US" altLang="en-US" sz="2000" b="1" dirty="0">
                <a:hlinkClick r:id="rId3"/>
              </a:rPr>
              <a:t>https://ecs.syr.edu/faculty/fawcett</a:t>
            </a:r>
            <a:endParaRPr lang="en-US" altLang="en-US" sz="2000" b="1" dirty="0"/>
          </a:p>
          <a:p>
            <a:pPr>
              <a:defRPr/>
            </a:pPr>
            <a:r>
              <a:rPr lang="en-US" altLang="en-US" sz="2000" b="1" dirty="0"/>
              <a:t>For </a:t>
            </a:r>
            <a:r>
              <a:rPr lang="en-US" altLang="en-US" sz="2000" b="1" dirty="0" err="1"/>
              <a:t>OnLine</a:t>
            </a:r>
            <a:r>
              <a:rPr lang="en-US" altLang="en-US" sz="2000" b="1" dirty="0"/>
              <a:t> Students:</a:t>
            </a:r>
          </a:p>
          <a:p>
            <a:pPr lvl="1">
              <a:defRPr/>
            </a:pPr>
            <a:r>
              <a:rPr lang="en-US" altLang="en-US" dirty="0"/>
              <a:t>Weekly Synchronous lectures</a:t>
            </a:r>
          </a:p>
          <a:p>
            <a:pPr>
              <a:defRPr/>
            </a:pPr>
            <a:r>
              <a:rPr lang="en-US" altLang="en-US" sz="2000" b="1" dirty="0"/>
              <a:t>For residential students:</a:t>
            </a:r>
          </a:p>
          <a:p>
            <a:pPr lvl="1">
              <a:defRPr/>
            </a:pPr>
            <a:r>
              <a:rPr lang="en-US" altLang="en-US" sz="2000" dirty="0"/>
              <a:t>Friday help sessions:</a:t>
            </a:r>
          </a:p>
          <a:p>
            <a:pPr lvl="2">
              <a:defRPr/>
            </a:pPr>
            <a:r>
              <a:rPr lang="en-US" altLang="en-US" sz="1600" dirty="0"/>
              <a:t>9:00am – 10:30am in CST 4-201 by instructor</a:t>
            </a:r>
          </a:p>
          <a:p>
            <a:pPr lvl="2">
              <a:defRPr/>
            </a:pPr>
            <a:r>
              <a:rPr lang="en-US" altLang="en-US" sz="1600" dirty="0"/>
              <a:t>5:30pm – 7:00pm in CST 4-201 by TAs</a:t>
            </a:r>
          </a:p>
          <a:p>
            <a:pPr lvl="1">
              <a:defRPr/>
            </a:pPr>
            <a:r>
              <a:rPr lang="en-US" altLang="en-US" sz="2000" dirty="0"/>
              <a:t>Teaching Assistants:</a:t>
            </a:r>
          </a:p>
          <a:p>
            <a:pPr lvl="2">
              <a:defRPr/>
            </a:pPr>
            <a:r>
              <a:rPr lang="en-US" altLang="en-US" sz="1600" dirty="0"/>
              <a:t>Office Hours</a:t>
            </a:r>
          </a:p>
          <a:p>
            <a:pPr lvl="1">
              <a:defRPr/>
            </a:pPr>
            <a:r>
              <a:rPr lang="en-US" altLang="en-US" sz="2000" dirty="0"/>
              <a:t>Special Help Sessions</a:t>
            </a:r>
          </a:p>
          <a:p>
            <a:pPr lvl="2">
              <a:defRPr/>
            </a:pPr>
            <a:r>
              <a:rPr lang="en-US" altLang="en-US" sz="1600" dirty="0"/>
              <a:t>One or two sessions covering Visual Studio IDE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641</Words>
  <Application>Microsoft Office PowerPoint</Application>
  <PresentationFormat>On-screen Show (4:3)</PresentationFormat>
  <Paragraphs>112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Symbol</vt:lpstr>
      <vt:lpstr>Tahoma</vt:lpstr>
      <vt:lpstr>Office Theme</vt:lpstr>
      <vt:lpstr>Assessment – C++</vt:lpstr>
      <vt:lpstr>C++ Strengths</vt:lpstr>
      <vt:lpstr>C++ Strengths</vt:lpstr>
      <vt:lpstr>C++ Strengths</vt:lpstr>
      <vt:lpstr>C++ Strengths</vt:lpstr>
      <vt:lpstr>C++ - Weaknesses!</vt:lpstr>
      <vt:lpstr>C++ Weaknesses?</vt:lpstr>
      <vt:lpstr>C++ - Omissions</vt:lpstr>
      <vt:lpstr>Resources To Help You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– C++</dc:title>
  <dc:creator>Jim Fawcett</dc:creator>
  <cp:lastModifiedBy>James Fawcett</cp:lastModifiedBy>
  <cp:revision>27</cp:revision>
  <dcterms:created xsi:type="dcterms:W3CDTF">2002-04-21T14:21:06Z</dcterms:created>
  <dcterms:modified xsi:type="dcterms:W3CDTF">2018-08-28T15:51:49Z</dcterms:modified>
</cp:coreProperties>
</file>