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7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9C48E-A178-40DF-916F-0E5EBAAE3F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22EEFA-A113-42FC-8921-6B1075B2E8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029D23-0AB8-46A0-BA91-BC8F9311C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832F-9241-4588-8123-FD3B03B0E6F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AE71C1-B269-4DE0-A992-CAB2A9DDB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D0A85F-8A63-4447-B647-83BB1FF66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73A15-31A0-426F-9F72-2E539FF3368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7963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B3960-56BF-47F6-888E-CD0DC1E53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D88403-2859-4265-8EF4-47776D5698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B4803-5A0A-4389-827F-09F6AF299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832F-9241-4588-8123-FD3B03B0E6F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F741E-3DB9-4CE0-B6E9-8B011E5A7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CC69E-5D48-4DA2-AC8E-30D847E9E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BF4B-51E2-487C-BFDF-4A1C2293385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5188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EF4F16-DE86-4742-ABA4-E620AD1FF0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AB2958-CE5B-4AB8-86F5-00A5E3934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AA2E0E-D1D4-4B2C-AEB8-237D5D96C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832F-9241-4588-8123-FD3B03B0E6F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BBEF85-1F09-4E0F-95F8-AC457B720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D77E52-054F-42E0-BBFA-15F426A50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B9B1-35CD-42BD-8EA9-41238309E83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8047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1479D-8897-455C-819D-17ECA8E1D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C6F9C-3D3C-4531-A3C3-7E88F0A32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75788-4B41-47FA-A6D7-DD90D6D1F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832F-9241-4588-8123-FD3B03B0E6F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140D-55A1-4394-8555-914568794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6046C-848C-496F-8E71-85043CEAA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C528-193B-4735-9CD1-118030A0305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157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F355A-42A6-4B4B-A296-50979E280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2FE7A4-B6F4-47E2-BBED-4F21DA8A1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B2189-CE5E-432E-99BE-3C0A2D2A1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832F-9241-4588-8123-FD3B03B0E6F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6BE9D-6B19-40DD-8FEC-B3C037F71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74F12-7DAD-4632-8027-DA4A6C46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CEBF-B284-4A02-993D-6502C4AC3F0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376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D6F7A-1754-45D9-AB2E-7ADDE108A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875B7-F999-4233-9961-FB5C649123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08E6DB-D3BA-49DC-A713-22A8E36AE2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89215E-12A5-41D2-809F-E4E3501C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832F-9241-4588-8123-FD3B03B0E6F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961131-9C3E-483A-BC6B-1AD4F0E47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BB3FB6-909A-4333-9A78-6C7072769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3EA34-9936-451C-8D8D-CAC1FAA7DB9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7006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2C690-54A0-4D11-A873-72F0EC362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C2659B-4225-4629-81CB-9DEDE4169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803B08-6437-44CD-B3B8-EF37A5265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1AD8BD-C122-46A5-A8D9-F4F1774B43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1E2FC2-8204-4DAE-BD36-7C1BA7F003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5DA995-7D63-44E8-9787-DF2D095BD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832F-9241-4588-8123-FD3B03B0E6F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E70B68-6261-4023-BF3A-A3498F391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8FB921-3EEC-4E6F-BD51-6BDC5998E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5AA7-FE35-4416-824A-89C506D0B6C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3467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04EA4-C2A0-4C69-AB12-2D23A0C73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276D85-ACFC-40EC-9775-508703499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832F-9241-4588-8123-FD3B03B0E6F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83AA86-ECAE-4BE9-8024-0F30BD23F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3D769C-E1B7-4823-AF98-036075848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D35D-6E29-45CB-A02C-8FB71DEF83C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109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4D95B7-E9FA-444E-8E1C-EB965CBCE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832F-9241-4588-8123-FD3B03B0E6F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408E92-939F-47F8-BE40-AEC959F47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CAB074-E1EB-428E-90E2-3BDA7F105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4674-95A4-441F-8FCA-6DF9179CF0A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532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A88FC-EEAD-4FB0-8B1C-D301717B3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87863-AFB5-43AA-9276-4E79510C4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A3C3F4-F3B0-4A63-9D58-39EB9DF95B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65DD7-F99B-43F0-83E0-0712AF0C1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832F-9241-4588-8123-FD3B03B0E6F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4A5094-5FC0-4EBE-8658-8EC92BC73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B4F876-A98F-4A15-A690-28A49BA98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FC46D-D25C-4AD4-A141-123CCAAE055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4341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C3F27-B40A-4D50-A38B-36964D452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24E12D-CE01-47B7-9722-668902E852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940D5E-5A30-4779-80E0-FA020792B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62629-E98D-4656-950A-0618082F9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832F-9241-4588-8123-FD3B03B0E6F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0039F0-3BBF-4C37-9987-04BCB6C6C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783494-EE06-466B-B2FB-F61C39D28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562B-B47D-4AD9-9A16-13E0442B029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900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A0BD59-2E43-428E-BF15-CC165F0E8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B18B93-7CFB-49C0-A8AB-02060141B8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740F9-CF83-45DC-8EA6-302BDA1D54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B832F-9241-4588-8123-FD3B03B0E6F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8EDD3-7CE0-4F87-BB83-A80A87B378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7FB72-1060-46DE-A7A3-AEBA7DED64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3B51C-3D99-4F70-90D1-517A99578F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8932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gi.com/tech/stl/" TargetMode="External"/><Relationship Id="rId7" Type="http://schemas.openxmlformats.org/officeDocument/2006/relationships/hyperlink" Target="http://www-h.eng.cam.ac.uk/help/tpl/talks/C++.html" TargetMode="External"/><Relationship Id="rId2" Type="http://schemas.openxmlformats.org/officeDocument/2006/relationships/hyperlink" Target="http://www.dinkumware.com/refxcpp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isionx.com/mfcpro/kbstl.htm" TargetMode="External"/><Relationship Id="rId5" Type="http://schemas.openxmlformats.org/officeDocument/2006/relationships/hyperlink" Target="http://www.roguewave.com/support/docs/stdug/" TargetMode="External"/><Relationship Id="rId4" Type="http://schemas.openxmlformats.org/officeDocument/2006/relationships/hyperlink" Target="http://citeseer.nj.nec.com/171850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28F25B7-E211-4C09-86AF-EEC1D7250BA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en-US" sz="3200"/>
              <a:t>STL Odds and Ends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ECF2A7C-58AC-4C5D-B204-B518EC5FE90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en-US" sz="2000"/>
              <a:t>Jim Fawcett</a:t>
            </a:r>
          </a:p>
          <a:p>
            <a:r>
              <a:rPr lang="en-US" altLang="en-US" sz="2000"/>
              <a:t>CSE687 – Object Oriented Design</a:t>
            </a:r>
          </a:p>
          <a:p>
            <a:r>
              <a:rPr lang="en-US" altLang="en-US" sz="2000"/>
              <a:t>Spring 2002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3F5167A-20CE-4EFF-B17B-C5758596E9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Web References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D52C99A-FDFE-4D2D-B951-529B490162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81000" indent="-381000">
              <a:buFont typeface="Symbol" panose="05050102010706020507" pitchFamily="18" charset="2"/>
              <a:buAutoNum type="arabicPeriod"/>
            </a:pPr>
            <a:r>
              <a:rPr lang="en-US" altLang="en-US" sz="1800"/>
              <a:t>Dinkumware – author of Visual C++ library</a:t>
            </a:r>
          </a:p>
          <a:p>
            <a:pPr marL="800100" lvl="1" indent="-342900">
              <a:buFont typeface="Symbol" panose="05050102010706020507" pitchFamily="18" charset="2"/>
              <a:buChar char="·"/>
            </a:pPr>
            <a:r>
              <a:rPr lang="en-US" altLang="en-US">
                <a:hlinkClick r:id="rId2"/>
              </a:rPr>
              <a:t>http://www.dinkumware.com/refxcpp.html</a:t>
            </a:r>
            <a:endParaRPr lang="en-US" altLang="en-US"/>
          </a:p>
          <a:p>
            <a:pPr marL="381000" indent="-381000">
              <a:buFont typeface="Symbol" panose="05050102010706020507" pitchFamily="18" charset="2"/>
              <a:buAutoNum type="arabicPeriod"/>
            </a:pPr>
            <a:r>
              <a:rPr lang="en-US" altLang="en-US" sz="1800"/>
              <a:t>Silicon Graphics Incorporated</a:t>
            </a:r>
          </a:p>
          <a:p>
            <a:pPr marL="800100" lvl="1" indent="-342900">
              <a:buFont typeface="Symbol" panose="05050102010706020507" pitchFamily="18" charset="2"/>
              <a:buChar char="·"/>
            </a:pPr>
            <a:r>
              <a:rPr lang="en-US" altLang="en-US">
                <a:hlinkClick r:id="rId3"/>
              </a:rPr>
              <a:t>http://www.sgi.com/tech/stl/</a:t>
            </a:r>
            <a:endParaRPr lang="en-US" altLang="en-US"/>
          </a:p>
          <a:p>
            <a:pPr marL="381000" indent="-381000">
              <a:buFont typeface="Symbol" panose="05050102010706020507" pitchFamily="18" charset="2"/>
              <a:buAutoNum type="arabicPeriod"/>
            </a:pPr>
            <a:r>
              <a:rPr lang="en-US" altLang="en-US" sz="1800"/>
              <a:t>Matrix Template Library</a:t>
            </a:r>
          </a:p>
          <a:p>
            <a:pPr marL="800100" lvl="1" indent="-342900">
              <a:buFont typeface="Symbol" panose="05050102010706020507" pitchFamily="18" charset="2"/>
              <a:buChar char="·"/>
            </a:pPr>
            <a:r>
              <a:rPr lang="en-US" altLang="en-US">
                <a:hlinkClick r:id="rId4"/>
              </a:rPr>
              <a:t>http://citeseer.nj.nec.com/171850.html</a:t>
            </a:r>
            <a:endParaRPr lang="en-US" altLang="en-US"/>
          </a:p>
          <a:p>
            <a:pPr marL="381000" indent="-381000">
              <a:buFont typeface="Symbol" panose="05050102010706020507" pitchFamily="18" charset="2"/>
              <a:buAutoNum type="arabicPeriod"/>
            </a:pPr>
            <a:r>
              <a:rPr lang="en-US" altLang="en-US" sz="1800"/>
              <a:t>Rogue Wave STL Tutorial</a:t>
            </a:r>
          </a:p>
          <a:p>
            <a:pPr marL="800100" lvl="1" indent="-342900">
              <a:buFont typeface="Symbol" panose="05050102010706020507" pitchFamily="18" charset="2"/>
              <a:buChar char="·"/>
            </a:pPr>
            <a:r>
              <a:rPr lang="en-US" altLang="en-US">
                <a:hlinkClick r:id="rId5"/>
              </a:rPr>
              <a:t>http://www.roguewave.com/support/docs/stdug/</a:t>
            </a:r>
            <a:endParaRPr lang="en-US" altLang="en-US"/>
          </a:p>
          <a:p>
            <a:pPr marL="381000" indent="-381000">
              <a:buFont typeface="Symbol" panose="05050102010706020507" pitchFamily="18" charset="2"/>
              <a:buAutoNum type="arabicPeriod"/>
            </a:pPr>
            <a:r>
              <a:rPr lang="en-US" altLang="en-US" sz="1800"/>
              <a:t>MSKB STL Samples</a:t>
            </a:r>
          </a:p>
          <a:p>
            <a:pPr marL="800100" lvl="1" indent="-342900">
              <a:buFont typeface="Symbol" panose="05050102010706020507" pitchFamily="18" charset="2"/>
              <a:buChar char="·"/>
            </a:pPr>
            <a:r>
              <a:rPr lang="en-US" altLang="en-US">
                <a:hlinkClick r:id="rId6"/>
              </a:rPr>
              <a:t>http://www.visionx.com/mfcpro/kbstl.htm</a:t>
            </a:r>
            <a:endParaRPr lang="en-US" altLang="en-US"/>
          </a:p>
          <a:p>
            <a:pPr marL="381000" indent="-381000">
              <a:buFont typeface="Symbol" panose="05050102010706020507" pitchFamily="18" charset="2"/>
              <a:buAutoNum type="arabicPeriod"/>
            </a:pPr>
            <a:r>
              <a:rPr lang="en-US" altLang="en-US" sz="1800"/>
              <a:t>University of Cambridge – C++ and the STL</a:t>
            </a:r>
          </a:p>
          <a:p>
            <a:pPr marL="800100" lvl="1" indent="-342900">
              <a:buFont typeface="Symbol" panose="05050102010706020507" pitchFamily="18" charset="2"/>
              <a:buChar char="·"/>
            </a:pPr>
            <a:r>
              <a:rPr lang="en-US" altLang="en-US">
                <a:hlinkClick r:id="rId7"/>
              </a:rPr>
              <a:t>http://www-h.eng.cam.ac.uk/help/tpl/talks/C++.html</a:t>
            </a:r>
            <a:endParaRPr lang="en-US" altLang="en-US"/>
          </a:p>
          <a:p>
            <a:pPr marL="800100" lvl="1" indent="-342900">
              <a:buFont typeface="Symbol" panose="05050102010706020507" pitchFamily="18" charset="2"/>
              <a:buChar char="·"/>
            </a:pP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6A68FC1-3630-40B9-8A25-287D286241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Removing Element Values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8F7B24A0-E473-4019-9632-870FC20948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600200"/>
            <a:ext cx="8153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To remove all values, t, from a vector, v, use:</a:t>
            </a:r>
            <a:br>
              <a:rPr lang="en-US" altLang="en-US" dirty="0">
                <a:solidFill>
                  <a:schemeClr val="tx1"/>
                </a:solidFill>
              </a:rPr>
            </a:br>
            <a:br>
              <a:rPr lang="en-US" altLang="en-US" dirty="0">
                <a:solidFill>
                  <a:schemeClr val="tx1"/>
                </a:solidFill>
              </a:rPr>
            </a:br>
            <a:r>
              <a:rPr lang="en-US" altLang="en-US" dirty="0">
                <a:solidFill>
                  <a:schemeClr val="tx1"/>
                </a:solidFill>
              </a:rPr>
              <a:t> 	</a:t>
            </a:r>
            <a:r>
              <a:rPr lang="en-US" altLang="en-US" dirty="0" err="1">
                <a:solidFill>
                  <a:schemeClr val="tx1"/>
                </a:solidFill>
              </a:rPr>
              <a:t>v.erase</a:t>
            </a:r>
            <a:r>
              <a:rPr lang="en-US" altLang="en-US" dirty="0">
                <a:solidFill>
                  <a:schemeClr val="tx1"/>
                </a:solidFill>
              </a:rPr>
              <a:t>(remove(</a:t>
            </a:r>
            <a:r>
              <a:rPr lang="en-US" altLang="en-US" dirty="0" err="1">
                <a:solidFill>
                  <a:schemeClr val="tx1"/>
                </a:solidFill>
              </a:rPr>
              <a:t>v.begin</a:t>
            </a:r>
            <a:r>
              <a:rPr lang="en-US" altLang="en-US" dirty="0">
                <a:solidFill>
                  <a:schemeClr val="tx1"/>
                </a:solidFill>
              </a:rPr>
              <a:t>(),</a:t>
            </a:r>
            <a:r>
              <a:rPr lang="en-US" altLang="en-US" dirty="0" err="1">
                <a:solidFill>
                  <a:schemeClr val="tx1"/>
                </a:solidFill>
              </a:rPr>
              <a:t>v.end</a:t>
            </a:r>
            <a:r>
              <a:rPr lang="en-US" altLang="en-US" dirty="0">
                <a:solidFill>
                  <a:schemeClr val="tx1"/>
                </a:solidFill>
              </a:rPr>
              <a:t>(),t),</a:t>
            </a:r>
            <a:r>
              <a:rPr lang="en-US" altLang="en-US" dirty="0" err="1">
                <a:solidFill>
                  <a:schemeClr val="tx1"/>
                </a:solidFill>
              </a:rPr>
              <a:t>v.end</a:t>
            </a:r>
            <a:r>
              <a:rPr lang="en-US" altLang="en-US" dirty="0">
                <a:solidFill>
                  <a:schemeClr val="tx1"/>
                </a:solidFill>
              </a:rPr>
              <a:t>());</a:t>
            </a:r>
            <a:br>
              <a:rPr lang="en-US" altLang="en-US" dirty="0">
                <a:solidFill>
                  <a:schemeClr val="tx1"/>
                </a:solidFill>
              </a:rPr>
            </a:br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To remove all values, t, from a list, l, use:</a:t>
            </a:r>
            <a:br>
              <a:rPr lang="en-US" altLang="en-US" dirty="0">
                <a:solidFill>
                  <a:schemeClr val="tx1"/>
                </a:solidFill>
              </a:rPr>
            </a:br>
            <a:br>
              <a:rPr lang="en-US" altLang="en-US" dirty="0">
                <a:solidFill>
                  <a:schemeClr val="tx1"/>
                </a:solidFill>
              </a:rPr>
            </a:br>
            <a:r>
              <a:rPr lang="en-US" altLang="en-US" dirty="0">
                <a:solidFill>
                  <a:schemeClr val="tx1"/>
                </a:solidFill>
              </a:rPr>
              <a:t> 	</a:t>
            </a:r>
            <a:r>
              <a:rPr lang="en-US" altLang="en-US" dirty="0" err="1">
                <a:solidFill>
                  <a:schemeClr val="tx1"/>
                </a:solidFill>
              </a:rPr>
              <a:t>l.remove</a:t>
            </a:r>
            <a:r>
              <a:rPr lang="en-US" altLang="en-US" dirty="0">
                <a:solidFill>
                  <a:schemeClr val="tx1"/>
                </a:solidFill>
              </a:rPr>
              <a:t>(t); 	// note: this remove is a member function</a:t>
            </a:r>
            <a:br>
              <a:rPr lang="en-US" altLang="en-US" dirty="0">
                <a:solidFill>
                  <a:schemeClr val="tx1"/>
                </a:solidFill>
              </a:rPr>
            </a:br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To remove all values, t, from an associative container, c, use:</a:t>
            </a:r>
            <a:br>
              <a:rPr lang="en-US" altLang="en-US" dirty="0">
                <a:solidFill>
                  <a:schemeClr val="tx1"/>
                </a:solidFill>
              </a:rPr>
            </a:br>
            <a:br>
              <a:rPr lang="en-US" altLang="en-US" dirty="0">
                <a:solidFill>
                  <a:schemeClr val="tx1"/>
                </a:solidFill>
              </a:rPr>
            </a:br>
            <a:r>
              <a:rPr lang="en-US" altLang="en-US" dirty="0">
                <a:solidFill>
                  <a:schemeClr val="tx1"/>
                </a:solidFill>
              </a:rPr>
              <a:t> 	</a:t>
            </a:r>
            <a:r>
              <a:rPr lang="en-US" altLang="en-US" dirty="0" err="1">
                <a:solidFill>
                  <a:schemeClr val="tx1"/>
                </a:solidFill>
              </a:rPr>
              <a:t>c.erase</a:t>
            </a:r>
            <a:r>
              <a:rPr lang="en-US" altLang="en-US" dirty="0">
                <a:solidFill>
                  <a:schemeClr val="tx1"/>
                </a:solidFill>
              </a:rPr>
              <a:t>(t); 	// remove corrupts an associative container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E3F7917-5B54-46DE-9AF5-5625910E66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Finding and Counting Values</a:t>
            </a:r>
          </a:p>
        </p:txBody>
      </p:sp>
      <p:sp>
        <p:nvSpPr>
          <p:cNvPr id="7422" name="Rectangle 254">
            <a:extLst>
              <a:ext uri="{FF2B5EF4-FFF2-40B4-BE49-F238E27FC236}">
                <a16:creationId xmlns:a16="http://schemas.microsoft.com/office/drawing/2014/main" id="{CBF0C2AC-DE70-4862-8805-B8C86415AD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3200" y="46180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 altLang="en-US" sz="1800">
              <a:latin typeface="Tahoma" panose="020B0604030504040204" pitchFamily="34" charset="0"/>
            </a:endParaRPr>
          </a:p>
        </p:txBody>
      </p:sp>
      <p:graphicFrame>
        <p:nvGraphicFramePr>
          <p:cNvPr id="7687" name="Group 519">
            <a:extLst>
              <a:ext uri="{FF2B5EF4-FFF2-40B4-BE49-F238E27FC236}">
                <a16:creationId xmlns:a16="http://schemas.microsoft.com/office/drawing/2014/main" id="{393DCC07-2060-452C-8273-7B7AEB456ABF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828800"/>
          <a:ext cx="8281988" cy="2866393"/>
        </p:xfrm>
        <a:graphic>
          <a:graphicData uri="http://schemas.openxmlformats.org/drawingml/2006/table">
            <a:tbl>
              <a:tblPr/>
              <a:tblGrid>
                <a:gridCol w="4202113">
                  <a:extLst>
                    <a:ext uri="{9D8B030D-6E8A-4147-A177-3AD203B41FA5}">
                      <a16:colId xmlns:a16="http://schemas.microsoft.com/office/drawing/2014/main" val="156249162"/>
                    </a:ext>
                  </a:extLst>
                </a:gridCol>
                <a:gridCol w="903287">
                  <a:extLst>
                    <a:ext uri="{9D8B030D-6E8A-4147-A177-3AD203B41FA5}">
                      <a16:colId xmlns:a16="http://schemas.microsoft.com/office/drawing/2014/main" val="2967869331"/>
                    </a:ext>
                  </a:extLst>
                </a:gridCol>
                <a:gridCol w="1031875">
                  <a:extLst>
                    <a:ext uri="{9D8B030D-6E8A-4147-A177-3AD203B41FA5}">
                      <a16:colId xmlns:a16="http://schemas.microsoft.com/office/drawing/2014/main" val="3795153903"/>
                    </a:ext>
                  </a:extLst>
                </a:gridCol>
                <a:gridCol w="949325">
                  <a:extLst>
                    <a:ext uri="{9D8B030D-6E8A-4147-A177-3AD203B41FA5}">
                      <a16:colId xmlns:a16="http://schemas.microsoft.com/office/drawing/2014/main" val="869293967"/>
                    </a:ext>
                  </a:extLst>
                </a:gridCol>
                <a:gridCol w="1195388">
                  <a:extLst>
                    <a:ext uri="{9D8B030D-6E8A-4147-A177-3AD203B41FA5}">
                      <a16:colId xmlns:a16="http://schemas.microsoft.com/office/drawing/2014/main" val="1675544315"/>
                    </a:ext>
                  </a:extLst>
                </a:gridCol>
              </a:tblGrid>
              <a:tr h="27463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What do you want to know?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Algorithm to Use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Member function to use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29501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Unsorted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range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Sorted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range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Set or map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Multiset or multimap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7625200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Does the desired value exist?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find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binary_search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count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find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9901046"/>
                  </a:ext>
                </a:extLst>
              </a:tr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Does the desired value exist?  If so, where is the first object with that value?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find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equal_range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find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find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or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lower_bound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5910384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Where is the first object with a value not preceding the desired value?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find_if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lower_bound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lower_bound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lower_bound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5915477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Where is the first object with a value succeeding the desired value?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find_if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upper_bound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upper_bound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upper_bound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6615323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How many objects have the desired value?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count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equal_range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count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count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7092317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Where are all the objects with the desired value?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find (iteratively)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equal_range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equal_range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equal_range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4721836"/>
                  </a:ext>
                </a:extLst>
              </a:tr>
            </a:tbl>
          </a:graphicData>
        </a:graphic>
      </p:graphicFrame>
      <p:sp>
        <p:nvSpPr>
          <p:cNvPr id="7674" name="Rectangle 506">
            <a:extLst>
              <a:ext uri="{FF2B5EF4-FFF2-40B4-BE49-F238E27FC236}">
                <a16:creationId xmlns:a16="http://schemas.microsoft.com/office/drawing/2014/main" id="{1C5B30F5-7C1E-4928-9E68-F8D757AA61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3200" y="46180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 altLang="en-US" sz="1800">
              <a:latin typeface="Tahoma" panose="020B0604030504040204" pitchFamily="34" charset="0"/>
            </a:endParaRPr>
          </a:p>
        </p:txBody>
      </p:sp>
      <p:sp>
        <p:nvSpPr>
          <p:cNvPr id="7683" name="Text Box 515">
            <a:extLst>
              <a:ext uri="{FF2B5EF4-FFF2-40B4-BE49-F238E27FC236}">
                <a16:creationId xmlns:a16="http://schemas.microsoft.com/office/drawing/2014/main" id="{96987C6C-B356-4665-B6BB-ED13D38FDF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410200"/>
            <a:ext cx="4725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600">
                <a:latin typeface="Tahoma" panose="020B0604030504040204" pitchFamily="34" charset="0"/>
              </a:rPr>
              <a:t>Effective STL, Scott Meyers, Addison Wesley, 2001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>
            <a:extLst>
              <a:ext uri="{FF2B5EF4-FFF2-40B4-BE49-F238E27FC236}">
                <a16:creationId xmlns:a16="http://schemas.microsoft.com/office/drawing/2014/main" id="{E47E90D2-27EB-4145-BFD0-BB37E01A8F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Code Examples</a:t>
            </a:r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D031D9DC-85C1-4766-8DEE-051AEC8C67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Inserter – demonstrates use of transform algorithm using an inserter iterator.</a:t>
            </a:r>
          </a:p>
          <a:p>
            <a:endParaRPr lang="en-US" altLang="en-US"/>
          </a:p>
          <a:p>
            <a:r>
              <a:rPr lang="en-US" altLang="en-US"/>
              <a:t>Sorting – demonstrates use of sort, find_if, upper_bound, and  lower_bound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</TotalTime>
  <Words>346</Words>
  <Application>Microsoft Office PowerPoint</Application>
  <PresentationFormat>On-screen Show (4:3)</PresentationFormat>
  <Paragraphs>68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Tahoma</vt:lpstr>
      <vt:lpstr>Times New Roman</vt:lpstr>
      <vt:lpstr>Symbol</vt:lpstr>
      <vt:lpstr>Office Theme</vt:lpstr>
      <vt:lpstr>STL Odds and Ends</vt:lpstr>
      <vt:lpstr>Web References</vt:lpstr>
      <vt:lpstr>Removing Element Values</vt:lpstr>
      <vt:lpstr>Finding and Counting Values</vt:lpstr>
      <vt:lpstr>Code Examples</vt:lpstr>
    </vt:vector>
  </TitlesOfParts>
  <Company>Syracuse Software Technology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STL Odds and Ends</dc:title>
  <dc:creator>Jim Fawcett</dc:creator>
  <cp:lastModifiedBy>James Fawcett</cp:lastModifiedBy>
  <cp:revision>4</cp:revision>
  <dcterms:created xsi:type="dcterms:W3CDTF">2002-04-14T22:11:22Z</dcterms:created>
  <dcterms:modified xsi:type="dcterms:W3CDTF">2018-11-27T18:03:34Z</dcterms:modified>
</cp:coreProperties>
</file>