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1" r:id="rId1"/>
  </p:sldMasterIdLst>
  <p:notesMasterIdLst>
    <p:notesMasterId r:id="rId16"/>
  </p:notesMasterIdLst>
  <p:sldIdLst>
    <p:sldId id="256" r:id="rId2"/>
    <p:sldId id="264" r:id="rId3"/>
    <p:sldId id="265" r:id="rId4"/>
    <p:sldId id="267" r:id="rId5"/>
    <p:sldId id="266" r:id="rId6"/>
    <p:sldId id="261" r:id="rId7"/>
    <p:sldId id="268" r:id="rId8"/>
    <p:sldId id="262" r:id="rId9"/>
    <p:sldId id="258" r:id="rId10"/>
    <p:sldId id="269" r:id="rId11"/>
    <p:sldId id="271" r:id="rId12"/>
    <p:sldId id="270" r:id="rId13"/>
    <p:sldId id="272" r:id="rId14"/>
    <p:sldId id="273" r:id="rId15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8F8F8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69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C3709D2D-68C2-4AAB-ADCB-E8452C56407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C85CBC57-CD37-49A3-863A-265C139C128A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CAEBBB1B-9499-4C18-A503-4D5784C9326A}"/>
              </a:ext>
            </a:extLst>
          </p:cNvPr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D9741374-4516-401C-BDD8-89B98ECD3E67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6150" name="Rectangle 6">
            <a:extLst>
              <a:ext uri="{FF2B5EF4-FFF2-40B4-BE49-F238E27FC236}">
                <a16:creationId xmlns:a16="http://schemas.microsoft.com/office/drawing/2014/main" id="{7F3D3A14-A61B-4882-8126-94DC2F725FE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151" name="Rectangle 7">
            <a:extLst>
              <a:ext uri="{FF2B5EF4-FFF2-40B4-BE49-F238E27FC236}">
                <a16:creationId xmlns:a16="http://schemas.microsoft.com/office/drawing/2014/main" id="{0FA37B4C-AAD3-4F7B-8F7D-A5389619DA6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981036EC-5C08-4A46-9628-7849F5DD38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D0B07-1D6A-4273-A4E8-DDB44AABA5F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22C781-A99D-4B02-9113-3D7C694FD2C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98C71F-1F13-49A6-BBDE-F9809E5DAA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77D606-4404-4972-8BBA-95BA9F4B4F32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663D2-6F25-4089-9ACF-88F402A1A3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62636E-F2E3-4580-AFBD-2802C8B2D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43740-453A-4A35-9FE6-948299F085C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968241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12459-11B7-4D96-9F93-0BFEBB0F8F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D57ABED-19BA-4628-8D4D-B73CB69905E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CB44B6-5A6A-423A-90DD-F23B974F44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20D483-3C1E-49A3-A834-27981ACFD98B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26DED9-5DB4-4873-B67B-1CCF173D32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77E42-6ECD-4073-BF17-DE30D9D99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E3183-3790-4E4B-B49A-1312A9CD12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88843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63B8094-D329-4F24-BC87-080A25B64E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7EED27-2D59-48B6-8959-CE440C39835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3E4170-6EE9-447F-A365-05CF0A284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DC0231-1D32-462C-8D44-831C740CFA2B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0C95B2-D519-4337-A2B3-E8C7FCF518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C801E1-B9EF-401F-999D-2B68312E0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668263-B591-4650-9DCC-3843E2738D7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502641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9D3DFB-28CC-481B-9C42-2B310A64F3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78ED39-324B-4ED0-8552-E4C2B46659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219200"/>
            <a:ext cx="7886700" cy="4957763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16AD41-D3B0-421E-99A2-57CCF1A950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F5EE82-3017-4E9A-87D5-C4ACBEC05629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9A412-189B-47E9-AA2A-C92BE6EE9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D77AB-B6E1-48E5-84B2-663004CCB8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723012-A0FB-4C7D-9E78-69E9455F3B3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952457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0D6CFB-ABD4-409A-8FC0-11BBF3BB90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405061"/>
          </a:xfrm>
        </p:spPr>
        <p:txBody>
          <a:bodyPr anchor="b">
            <a:normAutofit/>
          </a:bodyPr>
          <a:lstStyle>
            <a:lvl1pPr>
              <a:defRPr sz="44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FA093A-3B56-4B4A-8C30-2950168DB0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0A40A5-A3CA-4F21-9189-05500C0D4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89DA35-7303-4EAE-8E48-8C9DB4A06D6D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D3BC00-B3CF-4449-8A7E-7CF1F50E3B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CE20FE1-06CF-4DE3-99A6-D0AC465588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121F34-E797-4DE1-BB19-1EB4B18610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14109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48BC48-5488-4F23-B21A-15141DFC09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701673"/>
          </a:xfrm>
        </p:spPr>
        <p:txBody>
          <a:bodyPr>
            <a:normAutofit/>
          </a:bodyPr>
          <a:lstStyle>
            <a:lvl1pPr>
              <a:defRPr sz="32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409A50-2D54-4B81-98D6-22899B110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246189"/>
            <a:ext cx="3886200" cy="49307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D375C4-9FAC-4B39-90F2-2927CB57F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246189"/>
            <a:ext cx="3886200" cy="4930774"/>
          </a:xfrm>
        </p:spPr>
        <p:txBody>
          <a:bodyPr/>
          <a:lstStyle>
            <a:lvl1pPr>
              <a:spcAft>
                <a:spcPts val="600"/>
              </a:spcAft>
              <a:defRPr/>
            </a:lvl1pPr>
            <a:lvl2pPr>
              <a:spcAft>
                <a:spcPts val="600"/>
              </a:spcAft>
              <a:defRPr/>
            </a:lvl2pPr>
            <a:lvl3pPr>
              <a:spcAft>
                <a:spcPts val="600"/>
              </a:spcAft>
              <a:defRPr/>
            </a:lvl3pPr>
            <a:lvl4pPr>
              <a:spcAft>
                <a:spcPts val="600"/>
              </a:spcAft>
              <a:defRPr/>
            </a:lvl4pPr>
            <a:lvl5pPr>
              <a:spcAft>
                <a:spcPts val="600"/>
              </a:spcAft>
              <a:defRPr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CA362F3-1388-4AF9-8F47-6705857310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5189F-BFCE-4622-8927-B35A37EA0094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9939AF69-AA83-4DED-8879-5DBCBF73D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1E09A749-2B33-452A-84D1-A08816B8C5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FEBDFD-96A0-4C29-90CC-E21A2490864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91980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B7658E-D81B-4BEE-BC0F-09D7C00DDA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71C6CC-0379-42CC-B288-93CB3C3D93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E71A14D-11DC-49C1-8C4C-2D2ADA665E0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D46D9D9-D9A0-41FC-AFCC-761B0896BF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9232328-F800-4410-A66E-6AD5D0AB58C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4661720-1D76-498A-B1B5-E0056B25C5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4FBD53-2691-4F2B-AFC7-997857F58C10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62EE610-669A-4D1C-9DC5-614A2767A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1D0AB86C-F2CC-42F2-82C4-085E28FCAA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FC15A5-107B-4203-9D5D-005643C7AB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01356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FD86E7-C8AE-49D1-928A-C88C39175F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15D6D882-8AA4-4A77-AD20-8E77FEF3B4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85D93-3AE1-48EF-86EB-113EA08CCA42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5BB81BC2-5E22-40A8-9A02-2C392109D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959CDF24-2030-4595-939D-07F2E917FA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5AE474-ED5E-4505-81E5-5E62D1CD4DD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93432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47B3CE73-B54C-4190-9288-C82719FAA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5C4E4E-3706-4025-8BD1-D311CDAC79B6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190C28A-669F-4822-B1F6-D7F76A243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47A4933C-5713-4C8A-8151-318C853CA6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E3C2C8-A409-4F9A-B995-B3C107E9BA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09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E1476C-EE9A-4A66-8D94-3275829F0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875CE-BFB4-4AB9-A73E-24DD29549B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0180BDE-C698-446F-B407-7B9C538438D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3CEA41C-2F10-4EC6-8D2A-825A4E1819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BAC653-501E-461A-9726-CA7440758A2F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E3A6616-1E8A-42AB-BEB5-37180391B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7FE39D-D689-4D35-8772-6E613197D7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2BF049-1201-461C-9AA3-00DA39BCC9A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31286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EE4FFF-9836-4218-98B1-33E40BD22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BF2BB7B-DA8A-4D7B-B382-0C2E22FD9F6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C57468-4414-4B8C-8F2C-B882D79DD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3AA242EE-65E2-4503-BF5A-7E22397535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D12B60-2B6A-40C1-981A-0F48A206FAD8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460C3244-868E-48D0-8582-9BE15B374F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59D6F99-CDB1-41F0-99C2-8B02C32E1D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FBAA4E-AD62-43CA-BEE9-789F52BA3EB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955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2BB2457A-4B80-406B-BA8C-5D2EAFBBADA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5DAB5D-D361-495D-84BC-A501D04FB6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53DEA1-8F58-4825-A961-DED9B69982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96438A5-707B-407C-804A-E636DBDE1917}" type="datetime1">
              <a:rPr lang="en-US"/>
              <a:pPr>
                <a:defRPr/>
              </a:pPr>
              <a:t>9/2/2017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2DC1E0-F1E5-4A83-9AB0-F676C7326C4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Encapsulation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608884A-17FA-40F2-91FD-5F4E169E80C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4E0B794-09C2-447A-A74B-D1D80651D1F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hf hdr="0" dt="0"/>
  <p:txStyles>
    <p:titleStyle>
      <a:lvl1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2pPr>
      <a:lvl3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3pPr>
      <a:lvl4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4pPr>
      <a:lvl5pPr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171450" indent="-171450" algn="l" defTabSz="685800" rtl="0" fontAlgn="base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fontAlgn="base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2.w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5E0DB11-EBAB-4824-9BD6-A8AAF18B6178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09600" y="1447800"/>
            <a:ext cx="7772400" cy="2514600"/>
          </a:xfrm>
        </p:spPr>
        <p:txBody>
          <a:bodyPr/>
          <a:lstStyle/>
          <a:p>
            <a:r>
              <a:rPr lang="en-US" altLang="en-US" sz="3600" b="1"/>
              <a:t>Encapsulation in C++</a:t>
            </a:r>
            <a:br>
              <a:rPr lang="en-US" altLang="en-US" sz="3600"/>
            </a:br>
            <a:endParaRPr lang="en-US" altLang="en-US" sz="1800"/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F8182447-65EF-4FF3-973A-ADEBB8B3B11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 bwMode="auto">
          <a:xfrm>
            <a:off x="1371600" y="4876800"/>
            <a:ext cx="6400800" cy="1143000"/>
          </a:xfrm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2000"/>
              <a:t>Copyright © Jim Fawcett</a:t>
            </a:r>
          </a:p>
          <a:p>
            <a:r>
              <a:rPr lang="en-US" altLang="en-US" sz="2000"/>
              <a:t>Spring 2017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>
            <a:extLst>
              <a:ext uri="{FF2B5EF4-FFF2-40B4-BE49-F238E27FC236}">
                <a16:creationId xmlns:a16="http://schemas.microsoft.com/office/drawing/2014/main" id="{9B0239CF-2122-4566-96C6-4B1280DADCE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C++ Class Encapsulation Problem</a:t>
            </a:r>
          </a:p>
        </p:txBody>
      </p:sp>
      <p:sp>
        <p:nvSpPr>
          <p:cNvPr id="12291" name="Rectangle 3">
            <a:extLst>
              <a:ext uri="{FF2B5EF4-FFF2-40B4-BE49-F238E27FC236}">
                <a16:creationId xmlns:a16="http://schemas.microsoft.com/office/drawing/2014/main" id="{926D648F-B7D8-4281-B166-E4F7505380E8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C++ object model has the source text of a user of an object responsible for carrying the object’s type information by including a header file.</a:t>
            </a:r>
          </a:p>
          <a:p>
            <a:pPr lvl="1"/>
            <a:r>
              <a:rPr lang="en-US" altLang="en-US"/>
              <a:t>If class A refers to class B, then A must include B’s header.</a:t>
            </a:r>
          </a:p>
          <a:p>
            <a:pPr lvl="1"/>
            <a:r>
              <a:rPr lang="en-US" altLang="en-US"/>
              <a:t>This is the way a C++ compiler does static type checking.</a:t>
            </a:r>
          </a:p>
          <a:p>
            <a:pPr lvl="1"/>
            <a:r>
              <a:rPr lang="en-US" altLang="en-US"/>
              <a:t>Remember, in contrast, that C# carries its type information in the assembly metadata of the object itself.</a:t>
            </a:r>
          </a:p>
          <a:p>
            <a:r>
              <a:rPr lang="en-US" altLang="en-US"/>
              <a:t>A direct consequence of this fact is that, unless we do something special to prevent it, the client is welded to specific versions of the objects it uses.</a:t>
            </a:r>
          </a:p>
          <a:p>
            <a:pPr lvl="1"/>
            <a:r>
              <a:rPr lang="en-US" altLang="en-US"/>
              <a:t>If the object changes anything in its class declaration, adding a new member datum, for example, then the client has to acquire its new header and recompile.</a:t>
            </a:r>
          </a:p>
        </p:txBody>
      </p:sp>
      <p:sp>
        <p:nvSpPr>
          <p:cNvPr id="12292" name="Footer Placeholder 3">
            <a:extLst>
              <a:ext uri="{FF2B5EF4-FFF2-40B4-BE49-F238E27FC236}">
                <a16:creationId xmlns:a16="http://schemas.microsoft.com/office/drawing/2014/main" id="{A61D8C79-89B5-4A43-AA0D-74F2D9ADC21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12293" name="Slide Number Placeholder 4">
            <a:extLst>
              <a:ext uri="{FF2B5EF4-FFF2-40B4-BE49-F238E27FC236}">
                <a16:creationId xmlns:a16="http://schemas.microsoft.com/office/drawing/2014/main" id="{9EF0224F-A4A9-488A-95AE-FD632837C0C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C191C31-5DD6-422B-889B-A58C897F79D6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10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>
            <a:extLst>
              <a:ext uri="{FF2B5EF4-FFF2-40B4-BE49-F238E27FC236}">
                <a16:creationId xmlns:a16="http://schemas.microsoft.com/office/drawing/2014/main" id="{B3F18B45-C242-4591-B30F-20C51990B6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Programming to Interfaces</a:t>
            </a:r>
          </a:p>
        </p:txBody>
      </p:sp>
      <p:sp>
        <p:nvSpPr>
          <p:cNvPr id="13315" name="Rectangle 3">
            <a:extLst>
              <a:ext uri="{FF2B5EF4-FFF2-40B4-BE49-F238E27FC236}">
                <a16:creationId xmlns:a16="http://schemas.microsoft.com/office/drawing/2014/main" id="{82A5BEEF-DB1D-4016-9237-9AFA5981B4C3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The something special we do, mentioned on the previous slide, is to:</a:t>
            </a:r>
          </a:p>
          <a:p>
            <a:pPr lvl="1"/>
            <a:r>
              <a:rPr lang="en-US" altLang="en-US"/>
              <a:t>Program to an Interface not an Implementation</a:t>
            </a:r>
          </a:p>
          <a:p>
            <a:pPr lvl="1"/>
            <a:r>
              <a:rPr lang="en-US" altLang="en-US"/>
              <a:t>Use an Object Factory to create the object.</a:t>
            </a:r>
          </a:p>
          <a:p>
            <a:r>
              <a:rPr lang="en-US" altLang="en-US"/>
              <a:t>Here, interface means more than the public interface of a class.</a:t>
            </a:r>
          </a:p>
          <a:p>
            <a:pPr lvl="1"/>
            <a:r>
              <a:rPr lang="en-US" altLang="en-US"/>
              <a:t>An interface is an abstract base class, often a struct actually, containing at least one pure virtual function.</a:t>
            </a:r>
          </a:p>
          <a:p>
            <a:pPr lvl="1"/>
            <a:r>
              <a:rPr lang="en-US" altLang="en-US"/>
              <a:t>It usually has no constructors and no data.</a:t>
            </a:r>
          </a:p>
          <a:p>
            <a:pPr lvl="1"/>
            <a:r>
              <a:rPr lang="en-US" altLang="en-US"/>
              <a:t>It has a destructor, only to qualify it as virtual.</a:t>
            </a:r>
          </a:p>
          <a:p>
            <a:pPr lvl="1"/>
            <a:r>
              <a:rPr lang="en-US" altLang="en-US"/>
              <a:t>It often has a static factory function so the client does not have to directly instantiate an object of the class it represents.</a:t>
            </a:r>
          </a:p>
          <a:p>
            <a:r>
              <a:rPr lang="en-US" altLang="en-US"/>
              <a:t>This interface shields its clients from all of the implementation details of the class it represents.</a:t>
            </a:r>
          </a:p>
        </p:txBody>
      </p:sp>
      <p:sp>
        <p:nvSpPr>
          <p:cNvPr id="13316" name="Footer Placeholder 3">
            <a:extLst>
              <a:ext uri="{FF2B5EF4-FFF2-40B4-BE49-F238E27FC236}">
                <a16:creationId xmlns:a16="http://schemas.microsoft.com/office/drawing/2014/main" id="{6B2A377D-1B47-48A7-832D-21B31E4A98A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13317" name="Slide Number Placeholder 4">
            <a:extLst>
              <a:ext uri="{FF2B5EF4-FFF2-40B4-BE49-F238E27FC236}">
                <a16:creationId xmlns:a16="http://schemas.microsoft.com/office/drawing/2014/main" id="{1EA24E40-0A74-4DFB-8CC6-DD15A30CD90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BA98BE5-39D6-4166-AB69-BA7F99340E6E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Footer Placeholder 1">
            <a:extLst>
              <a:ext uri="{FF2B5EF4-FFF2-40B4-BE49-F238E27FC236}">
                <a16:creationId xmlns:a16="http://schemas.microsoft.com/office/drawing/2014/main" id="{627E364B-3AE0-45DF-9A3A-FAF714203CF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14339" name="Slide Number Placeholder 2">
            <a:extLst>
              <a:ext uri="{FF2B5EF4-FFF2-40B4-BE49-F238E27FC236}">
                <a16:creationId xmlns:a16="http://schemas.microsoft.com/office/drawing/2014/main" id="{378191CC-14F3-4172-9C1C-774BAD7E520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0EA31966-FE0E-4C26-AB7F-93CBC9DDE220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aphicFrame>
        <p:nvGraphicFramePr>
          <p:cNvPr id="14340" name="Object 5">
            <a:extLst>
              <a:ext uri="{FF2B5EF4-FFF2-40B4-BE49-F238E27FC236}">
                <a16:creationId xmlns:a16="http://schemas.microsoft.com/office/drawing/2014/main" id="{4EA0E80F-5C34-43DD-99D1-DD44F62A469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04800" y="242888"/>
          <a:ext cx="8534400" cy="600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VISIO" r:id="rId3" imgW="9187962" imgH="6831623" progId="Visio.Drawing.6">
                  <p:embed/>
                </p:oleObj>
              </mc:Choice>
              <mc:Fallback>
                <p:oleObj name="VISIO" r:id="rId3" imgW="9187962" imgH="6831623" progId="Visio.Drawing.6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4800" y="242888"/>
                        <a:ext cx="8534400" cy="600551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>
            <a:extLst>
              <a:ext uri="{FF2B5EF4-FFF2-40B4-BE49-F238E27FC236}">
                <a16:creationId xmlns:a16="http://schemas.microsoft.com/office/drawing/2014/main" id="{F94C7341-85C1-40E6-BEF7-68907731D8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/>
              <a:t>Fini</a:t>
            </a:r>
          </a:p>
        </p:txBody>
      </p:sp>
      <p:sp>
        <p:nvSpPr>
          <p:cNvPr id="15365" name="Rectangle 3">
            <a:extLst>
              <a:ext uri="{FF2B5EF4-FFF2-40B4-BE49-F238E27FC236}">
                <a16:creationId xmlns:a16="http://schemas.microsoft.com/office/drawing/2014/main" id="{2F372D0D-1D19-4119-AACF-DCCADB11E075}"/>
              </a:ext>
            </a:extLst>
          </p:cNvPr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fontAlgn="auto">
              <a:defRPr/>
            </a:pPr>
            <a:r>
              <a:rPr lang="en-US" altLang="en-US" dirty="0"/>
              <a:t>Designing to Interfaces and using factory functions completely eliminates the coupling of client to the implementation of its serving objects.</a:t>
            </a:r>
          </a:p>
          <a:p>
            <a:pPr marL="0" indent="0" fontAlgn="auto">
              <a:buFont typeface="Arial" panose="020B0604020202020204" pitchFamily="34" charset="0"/>
              <a:buNone/>
              <a:defRPr/>
            </a:pPr>
            <a:endParaRPr lang="en-US" altLang="en-US" dirty="0"/>
          </a:p>
        </p:txBody>
      </p:sp>
      <p:sp>
        <p:nvSpPr>
          <p:cNvPr id="15364" name="Footer Placeholder 3">
            <a:extLst>
              <a:ext uri="{FF2B5EF4-FFF2-40B4-BE49-F238E27FC236}">
                <a16:creationId xmlns:a16="http://schemas.microsoft.com/office/drawing/2014/main" id="{27DAA95D-A3C3-44B2-AAB6-A36C677B71A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62A5A034-A814-4498-B6CF-CE9FD04B8DD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13B38658-1FD6-4302-8283-D8C05F977CEF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13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4">
            <a:extLst>
              <a:ext uri="{FF2B5EF4-FFF2-40B4-BE49-F238E27FC236}">
                <a16:creationId xmlns:a16="http://schemas.microsoft.com/office/drawing/2014/main" id="{906F56F0-5AFA-4D40-A428-318EEE2B402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en-US" sz="3200" b="1"/>
              <a:t>End of Presentation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E5D4B318-1F9C-496B-A305-1A94528B435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Encapsulation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B18D701-9DE9-4699-A283-159144839AE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Encapsulation Requires that functions, modules and classes:</a:t>
            </a:r>
          </a:p>
          <a:p>
            <a:pPr lvl="1"/>
            <a:r>
              <a:rPr lang="en-US" altLang="en-US"/>
              <a:t>Have clearly defined external interfaces</a:t>
            </a:r>
          </a:p>
          <a:p>
            <a:pPr lvl="1"/>
            <a:r>
              <a:rPr lang="en-US" altLang="en-US"/>
              <a:t>Hide implementation details</a:t>
            </a:r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pPr lvl="1"/>
            <a:endParaRPr lang="en-US" altLang="en-US"/>
          </a:p>
          <a:p>
            <a:r>
              <a:rPr lang="en-US" altLang="en-US"/>
              <a:t>Encapsulation is all about coupling – coupling happens through interfaces.</a:t>
            </a:r>
          </a:p>
          <a:p>
            <a:r>
              <a:rPr lang="en-US" altLang="en-US"/>
              <a:t>Exactly what is an interface?</a:t>
            </a:r>
          </a:p>
          <a:p>
            <a:pPr lvl="1"/>
            <a:endParaRPr lang="en-US" altLang="en-US"/>
          </a:p>
        </p:txBody>
      </p:sp>
      <p:sp>
        <p:nvSpPr>
          <p:cNvPr id="4100" name="Footer Placeholder 3">
            <a:extLst>
              <a:ext uri="{FF2B5EF4-FFF2-40B4-BE49-F238E27FC236}">
                <a16:creationId xmlns:a16="http://schemas.microsoft.com/office/drawing/2014/main" id="{DD08C746-FDAE-4A94-920A-2A916F897CD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4101" name="Slide Number Placeholder 4">
            <a:extLst>
              <a:ext uri="{FF2B5EF4-FFF2-40B4-BE49-F238E27FC236}">
                <a16:creationId xmlns:a16="http://schemas.microsoft.com/office/drawing/2014/main" id="{F4ACD23F-3AFE-4265-817A-0EA852877A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BA6C851-DE40-45BE-B67E-68569A497727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grpSp>
        <p:nvGrpSpPr>
          <p:cNvPr id="4102" name="Group 5">
            <a:extLst>
              <a:ext uri="{FF2B5EF4-FFF2-40B4-BE49-F238E27FC236}">
                <a16:creationId xmlns:a16="http://schemas.microsoft.com/office/drawing/2014/main" id="{46713AE4-7887-4BEB-B9EC-D32C14F3A97B}"/>
              </a:ext>
            </a:extLst>
          </p:cNvPr>
          <p:cNvGrpSpPr>
            <a:grpSpLocks/>
          </p:cNvGrpSpPr>
          <p:nvPr/>
        </p:nvGrpSpPr>
        <p:grpSpPr bwMode="auto">
          <a:xfrm>
            <a:off x="2895600" y="2895600"/>
            <a:ext cx="3048000" cy="1304925"/>
            <a:chOff x="1632" y="1983"/>
            <a:chExt cx="2699" cy="636"/>
          </a:xfrm>
        </p:grpSpPr>
        <p:sp>
          <p:nvSpPr>
            <p:cNvPr id="4103" name="Rectangle 6">
              <a:extLst>
                <a:ext uri="{FF2B5EF4-FFF2-40B4-BE49-F238E27FC236}">
                  <a16:creationId xmlns:a16="http://schemas.microsoft.com/office/drawing/2014/main" id="{89030467-D157-4D30-B97D-16B3C027DA5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632" y="2112"/>
              <a:ext cx="2699" cy="507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5146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9718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4290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886200" indent="-2286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endParaRPr lang="en-US" altLang="en-US" sz="2400">
                <a:latin typeface="Times New Roman" panose="02020603050405020304" pitchFamily="18" charset="0"/>
              </a:endParaRPr>
            </a:p>
          </p:txBody>
        </p:sp>
        <p:sp>
          <p:nvSpPr>
            <p:cNvPr id="4104" name="Rectangle 7">
              <a:extLst>
                <a:ext uri="{FF2B5EF4-FFF2-40B4-BE49-F238E27FC236}">
                  <a16:creationId xmlns:a16="http://schemas.microsoft.com/office/drawing/2014/main" id="{032F8CCC-D6CF-4EF1-BCBE-91A43136AE12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157" y="2418"/>
              <a:ext cx="797" cy="12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85593" tIns="42045" rIns="85593" bIns="42045">
              <a:spAutoFit/>
            </a:bodyPr>
            <a:lstStyle>
              <a:lvl1pPr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431800" indent="-28575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8651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2969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1730375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1875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6447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1019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5591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eaLnBrk="1" hangingPunct="1"/>
              <a:r>
                <a:rPr lang="en-US" altLang="en-US" sz="1100">
                  <a:latin typeface="Arial" panose="020B0604020202020204" pitchFamily="34" charset="0"/>
                </a:rPr>
                <a:t>private data</a:t>
              </a:r>
            </a:p>
          </p:txBody>
        </p:sp>
        <p:sp>
          <p:nvSpPr>
            <p:cNvPr id="4105" name="Freeform 8">
              <a:extLst>
                <a:ext uri="{FF2B5EF4-FFF2-40B4-BE49-F238E27FC236}">
                  <a16:creationId xmlns:a16="http://schemas.microsoft.com/office/drawing/2014/main" id="{C8E951C7-3970-461A-8988-D2A2FE19837F}"/>
                </a:ext>
              </a:extLst>
            </p:cNvPr>
            <p:cNvSpPr>
              <a:spLocks/>
            </p:cNvSpPr>
            <p:nvPr/>
          </p:nvSpPr>
          <p:spPr bwMode="auto">
            <a:xfrm>
              <a:off x="3060" y="2385"/>
              <a:ext cx="1113" cy="183"/>
            </a:xfrm>
            <a:custGeom>
              <a:avLst/>
              <a:gdLst>
                <a:gd name="T0" fmla="*/ 120 w 891"/>
                <a:gd name="T1" fmla="*/ 116 h 256"/>
                <a:gd name="T2" fmla="*/ 59 w 891"/>
                <a:gd name="T3" fmla="*/ 97 h 256"/>
                <a:gd name="T4" fmla="*/ 15 w 891"/>
                <a:gd name="T5" fmla="*/ 71 h 256"/>
                <a:gd name="T6" fmla="*/ 0 w 891"/>
                <a:gd name="T7" fmla="*/ 56 h 256"/>
                <a:gd name="T8" fmla="*/ 0 w 891"/>
                <a:gd name="T9" fmla="*/ 42 h 256"/>
                <a:gd name="T10" fmla="*/ 9 w 891"/>
                <a:gd name="T11" fmla="*/ 24 h 256"/>
                <a:gd name="T12" fmla="*/ 40 w 891"/>
                <a:gd name="T13" fmla="*/ 8 h 256"/>
                <a:gd name="T14" fmla="*/ 95 w 891"/>
                <a:gd name="T15" fmla="*/ 0 h 256"/>
                <a:gd name="T16" fmla="*/ 184 w 891"/>
                <a:gd name="T17" fmla="*/ 1 h 256"/>
                <a:gd name="T18" fmla="*/ 334 w 891"/>
                <a:gd name="T19" fmla="*/ 11 h 256"/>
                <a:gd name="T20" fmla="*/ 395 w 891"/>
                <a:gd name="T21" fmla="*/ 16 h 256"/>
                <a:gd name="T22" fmla="*/ 478 w 891"/>
                <a:gd name="T23" fmla="*/ 21 h 256"/>
                <a:gd name="T24" fmla="*/ 635 w 891"/>
                <a:gd name="T25" fmla="*/ 28 h 256"/>
                <a:gd name="T26" fmla="*/ 695 w 891"/>
                <a:gd name="T27" fmla="*/ 26 h 256"/>
                <a:gd name="T28" fmla="*/ 740 w 891"/>
                <a:gd name="T29" fmla="*/ 21 h 256"/>
                <a:gd name="T30" fmla="*/ 839 w 891"/>
                <a:gd name="T31" fmla="*/ 18 h 256"/>
                <a:gd name="T32" fmla="*/ 909 w 891"/>
                <a:gd name="T33" fmla="*/ 16 h 256"/>
                <a:gd name="T34" fmla="*/ 969 w 891"/>
                <a:gd name="T35" fmla="*/ 13 h 256"/>
                <a:gd name="T36" fmla="*/ 1048 w 891"/>
                <a:gd name="T37" fmla="*/ 13 h 256"/>
                <a:gd name="T38" fmla="*/ 1159 w 891"/>
                <a:gd name="T39" fmla="*/ 18 h 256"/>
                <a:gd name="T40" fmla="*/ 1204 w 891"/>
                <a:gd name="T41" fmla="*/ 19 h 256"/>
                <a:gd name="T42" fmla="*/ 1344 w 891"/>
                <a:gd name="T43" fmla="*/ 39 h 256"/>
                <a:gd name="T44" fmla="*/ 1379 w 891"/>
                <a:gd name="T45" fmla="*/ 50 h 256"/>
                <a:gd name="T46" fmla="*/ 1389 w 891"/>
                <a:gd name="T47" fmla="*/ 69 h 256"/>
                <a:gd name="T48" fmla="*/ 1369 w 891"/>
                <a:gd name="T49" fmla="*/ 87 h 256"/>
                <a:gd name="T50" fmla="*/ 1334 w 891"/>
                <a:gd name="T51" fmla="*/ 107 h 256"/>
                <a:gd name="T52" fmla="*/ 1304 w 891"/>
                <a:gd name="T53" fmla="*/ 117 h 256"/>
                <a:gd name="T54" fmla="*/ 1248 w 891"/>
                <a:gd name="T55" fmla="*/ 126 h 256"/>
                <a:gd name="T56" fmla="*/ 1184 w 891"/>
                <a:gd name="T57" fmla="*/ 127 h 256"/>
                <a:gd name="T58" fmla="*/ 1098 w 891"/>
                <a:gd name="T59" fmla="*/ 130 h 256"/>
                <a:gd name="T60" fmla="*/ 1048 w 891"/>
                <a:gd name="T61" fmla="*/ 130 h 256"/>
                <a:gd name="T62" fmla="*/ 989 w 891"/>
                <a:gd name="T63" fmla="*/ 124 h 256"/>
                <a:gd name="T64" fmla="*/ 934 w 891"/>
                <a:gd name="T65" fmla="*/ 117 h 256"/>
                <a:gd name="T66" fmla="*/ 889 w 891"/>
                <a:gd name="T67" fmla="*/ 112 h 256"/>
                <a:gd name="T68" fmla="*/ 814 w 891"/>
                <a:gd name="T69" fmla="*/ 112 h 256"/>
                <a:gd name="T70" fmla="*/ 740 w 891"/>
                <a:gd name="T71" fmla="*/ 112 h 256"/>
                <a:gd name="T72" fmla="*/ 678 w 891"/>
                <a:gd name="T73" fmla="*/ 112 h 256"/>
                <a:gd name="T74" fmla="*/ 603 w 891"/>
                <a:gd name="T75" fmla="*/ 116 h 256"/>
                <a:gd name="T76" fmla="*/ 560 w 891"/>
                <a:gd name="T77" fmla="*/ 116 h 256"/>
                <a:gd name="T78" fmla="*/ 510 w 891"/>
                <a:gd name="T79" fmla="*/ 117 h 256"/>
                <a:gd name="T80" fmla="*/ 450 w 891"/>
                <a:gd name="T81" fmla="*/ 121 h 256"/>
                <a:gd name="T82" fmla="*/ 395 w 891"/>
                <a:gd name="T83" fmla="*/ 122 h 256"/>
                <a:gd name="T84" fmla="*/ 334 w 891"/>
                <a:gd name="T85" fmla="*/ 126 h 256"/>
                <a:gd name="T86" fmla="*/ 284 w 891"/>
                <a:gd name="T87" fmla="*/ 127 h 256"/>
                <a:gd name="T88" fmla="*/ 240 w 891"/>
                <a:gd name="T89" fmla="*/ 127 h 256"/>
                <a:gd name="T90" fmla="*/ 195 w 891"/>
                <a:gd name="T91" fmla="*/ 127 h 256"/>
                <a:gd name="T92" fmla="*/ 150 w 891"/>
                <a:gd name="T93" fmla="*/ 130 h 25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</a:gdLst>
              <a:ahLst/>
              <a:cxnLst>
                <a:cxn ang="T94">
                  <a:pos x="T0" y="T1"/>
                </a:cxn>
                <a:cxn ang="T95">
                  <a:pos x="T2" y="T3"/>
                </a:cxn>
                <a:cxn ang="T96">
                  <a:pos x="T4" y="T5"/>
                </a:cxn>
                <a:cxn ang="T97">
                  <a:pos x="T6" y="T7"/>
                </a:cxn>
                <a:cxn ang="T98">
                  <a:pos x="T8" y="T9"/>
                </a:cxn>
                <a:cxn ang="T99">
                  <a:pos x="T10" y="T11"/>
                </a:cxn>
                <a:cxn ang="T100">
                  <a:pos x="T12" y="T13"/>
                </a:cxn>
                <a:cxn ang="T101">
                  <a:pos x="T14" y="T15"/>
                </a:cxn>
                <a:cxn ang="T102">
                  <a:pos x="T16" y="T17"/>
                </a:cxn>
                <a:cxn ang="T103">
                  <a:pos x="T18" y="T19"/>
                </a:cxn>
                <a:cxn ang="T104">
                  <a:pos x="T20" y="T21"/>
                </a:cxn>
                <a:cxn ang="T105">
                  <a:pos x="T22" y="T23"/>
                </a:cxn>
                <a:cxn ang="T106">
                  <a:pos x="T24" y="T25"/>
                </a:cxn>
                <a:cxn ang="T107">
                  <a:pos x="T26" y="T27"/>
                </a:cxn>
                <a:cxn ang="T108">
                  <a:pos x="T28" y="T29"/>
                </a:cxn>
                <a:cxn ang="T109">
                  <a:pos x="T30" y="T31"/>
                </a:cxn>
                <a:cxn ang="T110">
                  <a:pos x="T32" y="T33"/>
                </a:cxn>
                <a:cxn ang="T111">
                  <a:pos x="T34" y="T35"/>
                </a:cxn>
                <a:cxn ang="T112">
                  <a:pos x="T36" y="T37"/>
                </a:cxn>
                <a:cxn ang="T113">
                  <a:pos x="T38" y="T39"/>
                </a:cxn>
                <a:cxn ang="T114">
                  <a:pos x="T40" y="T41"/>
                </a:cxn>
                <a:cxn ang="T115">
                  <a:pos x="T42" y="T43"/>
                </a:cxn>
                <a:cxn ang="T116">
                  <a:pos x="T44" y="T45"/>
                </a:cxn>
                <a:cxn ang="T117">
                  <a:pos x="T46" y="T47"/>
                </a:cxn>
                <a:cxn ang="T118">
                  <a:pos x="T48" y="T49"/>
                </a:cxn>
                <a:cxn ang="T119">
                  <a:pos x="T50" y="T51"/>
                </a:cxn>
                <a:cxn ang="T120">
                  <a:pos x="T52" y="T53"/>
                </a:cxn>
                <a:cxn ang="T121">
                  <a:pos x="T54" y="T55"/>
                </a:cxn>
                <a:cxn ang="T122">
                  <a:pos x="T56" y="T57"/>
                </a:cxn>
                <a:cxn ang="T123">
                  <a:pos x="T58" y="T59"/>
                </a:cxn>
                <a:cxn ang="T124">
                  <a:pos x="T60" y="T61"/>
                </a:cxn>
                <a:cxn ang="T125">
                  <a:pos x="T62" y="T63"/>
                </a:cxn>
                <a:cxn ang="T126">
                  <a:pos x="T64" y="T65"/>
                </a:cxn>
                <a:cxn ang="T127">
                  <a:pos x="T66" y="T67"/>
                </a:cxn>
                <a:cxn ang="T128">
                  <a:pos x="T68" y="T69"/>
                </a:cxn>
                <a:cxn ang="T129">
                  <a:pos x="T70" y="T71"/>
                </a:cxn>
                <a:cxn ang="T130">
                  <a:pos x="T72" y="T73"/>
                </a:cxn>
                <a:cxn ang="T131">
                  <a:pos x="T74" y="T75"/>
                </a:cxn>
                <a:cxn ang="T132">
                  <a:pos x="T76" y="T77"/>
                </a:cxn>
                <a:cxn ang="T133">
                  <a:pos x="T78" y="T79"/>
                </a:cxn>
                <a:cxn ang="T134">
                  <a:pos x="T80" y="T81"/>
                </a:cxn>
                <a:cxn ang="T135">
                  <a:pos x="T82" y="T83"/>
                </a:cxn>
                <a:cxn ang="T136">
                  <a:pos x="T84" y="T85"/>
                </a:cxn>
                <a:cxn ang="T137">
                  <a:pos x="T86" y="T87"/>
                </a:cxn>
                <a:cxn ang="T138">
                  <a:pos x="T88" y="T89"/>
                </a:cxn>
                <a:cxn ang="T139">
                  <a:pos x="T90" y="T91"/>
                </a:cxn>
                <a:cxn ang="T140">
                  <a:pos x="T92" y="T93"/>
                </a:cxn>
              </a:cxnLst>
              <a:rect l="0" t="0" r="r" b="b"/>
              <a:pathLst>
                <a:path w="891" h="256">
                  <a:moveTo>
                    <a:pt x="90" y="242"/>
                  </a:moveTo>
                  <a:lnTo>
                    <a:pt x="86" y="233"/>
                  </a:lnTo>
                  <a:lnTo>
                    <a:pt x="77" y="227"/>
                  </a:lnTo>
                  <a:lnTo>
                    <a:pt x="64" y="214"/>
                  </a:lnTo>
                  <a:lnTo>
                    <a:pt x="48" y="205"/>
                  </a:lnTo>
                  <a:lnTo>
                    <a:pt x="38" y="189"/>
                  </a:lnTo>
                  <a:lnTo>
                    <a:pt x="26" y="170"/>
                  </a:lnTo>
                  <a:lnTo>
                    <a:pt x="16" y="157"/>
                  </a:lnTo>
                  <a:lnTo>
                    <a:pt x="10" y="139"/>
                  </a:lnTo>
                  <a:lnTo>
                    <a:pt x="6" y="129"/>
                  </a:lnTo>
                  <a:lnTo>
                    <a:pt x="6" y="120"/>
                  </a:lnTo>
                  <a:lnTo>
                    <a:pt x="0" y="110"/>
                  </a:lnTo>
                  <a:lnTo>
                    <a:pt x="0" y="101"/>
                  </a:lnTo>
                  <a:lnTo>
                    <a:pt x="0" y="91"/>
                  </a:lnTo>
                  <a:lnTo>
                    <a:pt x="0" y="82"/>
                  </a:lnTo>
                  <a:lnTo>
                    <a:pt x="0" y="72"/>
                  </a:lnTo>
                  <a:lnTo>
                    <a:pt x="0" y="63"/>
                  </a:lnTo>
                  <a:lnTo>
                    <a:pt x="6" y="47"/>
                  </a:lnTo>
                  <a:lnTo>
                    <a:pt x="13" y="35"/>
                  </a:lnTo>
                  <a:lnTo>
                    <a:pt x="16" y="25"/>
                  </a:lnTo>
                  <a:lnTo>
                    <a:pt x="26" y="16"/>
                  </a:lnTo>
                  <a:lnTo>
                    <a:pt x="42" y="6"/>
                  </a:lnTo>
                  <a:lnTo>
                    <a:pt x="51" y="0"/>
                  </a:lnTo>
                  <a:lnTo>
                    <a:pt x="61" y="0"/>
                  </a:lnTo>
                  <a:lnTo>
                    <a:pt x="74" y="0"/>
                  </a:lnTo>
                  <a:lnTo>
                    <a:pt x="90" y="0"/>
                  </a:lnTo>
                  <a:lnTo>
                    <a:pt x="118" y="3"/>
                  </a:lnTo>
                  <a:lnTo>
                    <a:pt x="154" y="9"/>
                  </a:lnTo>
                  <a:lnTo>
                    <a:pt x="186" y="16"/>
                  </a:lnTo>
                  <a:lnTo>
                    <a:pt x="214" y="22"/>
                  </a:lnTo>
                  <a:lnTo>
                    <a:pt x="231" y="22"/>
                  </a:lnTo>
                  <a:lnTo>
                    <a:pt x="240" y="25"/>
                  </a:lnTo>
                  <a:lnTo>
                    <a:pt x="253" y="31"/>
                  </a:lnTo>
                  <a:lnTo>
                    <a:pt x="269" y="35"/>
                  </a:lnTo>
                  <a:lnTo>
                    <a:pt x="288" y="35"/>
                  </a:lnTo>
                  <a:lnTo>
                    <a:pt x="307" y="41"/>
                  </a:lnTo>
                  <a:lnTo>
                    <a:pt x="343" y="47"/>
                  </a:lnTo>
                  <a:lnTo>
                    <a:pt x="378" y="54"/>
                  </a:lnTo>
                  <a:lnTo>
                    <a:pt x="407" y="54"/>
                  </a:lnTo>
                  <a:lnTo>
                    <a:pt x="426" y="54"/>
                  </a:lnTo>
                  <a:lnTo>
                    <a:pt x="435" y="54"/>
                  </a:lnTo>
                  <a:lnTo>
                    <a:pt x="445" y="50"/>
                  </a:lnTo>
                  <a:lnTo>
                    <a:pt x="455" y="50"/>
                  </a:lnTo>
                  <a:lnTo>
                    <a:pt x="464" y="44"/>
                  </a:lnTo>
                  <a:lnTo>
                    <a:pt x="474" y="41"/>
                  </a:lnTo>
                  <a:lnTo>
                    <a:pt x="490" y="41"/>
                  </a:lnTo>
                  <a:lnTo>
                    <a:pt x="509" y="35"/>
                  </a:lnTo>
                  <a:lnTo>
                    <a:pt x="538" y="35"/>
                  </a:lnTo>
                  <a:lnTo>
                    <a:pt x="557" y="31"/>
                  </a:lnTo>
                  <a:lnTo>
                    <a:pt x="573" y="31"/>
                  </a:lnTo>
                  <a:lnTo>
                    <a:pt x="583" y="31"/>
                  </a:lnTo>
                  <a:lnTo>
                    <a:pt x="595" y="25"/>
                  </a:lnTo>
                  <a:lnTo>
                    <a:pt x="605" y="25"/>
                  </a:lnTo>
                  <a:lnTo>
                    <a:pt x="621" y="25"/>
                  </a:lnTo>
                  <a:lnTo>
                    <a:pt x="634" y="25"/>
                  </a:lnTo>
                  <a:lnTo>
                    <a:pt x="653" y="25"/>
                  </a:lnTo>
                  <a:lnTo>
                    <a:pt x="672" y="25"/>
                  </a:lnTo>
                  <a:lnTo>
                    <a:pt x="704" y="28"/>
                  </a:lnTo>
                  <a:lnTo>
                    <a:pt x="724" y="28"/>
                  </a:lnTo>
                  <a:lnTo>
                    <a:pt x="743" y="35"/>
                  </a:lnTo>
                  <a:lnTo>
                    <a:pt x="752" y="35"/>
                  </a:lnTo>
                  <a:lnTo>
                    <a:pt x="762" y="38"/>
                  </a:lnTo>
                  <a:lnTo>
                    <a:pt x="772" y="38"/>
                  </a:lnTo>
                  <a:lnTo>
                    <a:pt x="800" y="50"/>
                  </a:lnTo>
                  <a:lnTo>
                    <a:pt x="829" y="63"/>
                  </a:lnTo>
                  <a:lnTo>
                    <a:pt x="861" y="76"/>
                  </a:lnTo>
                  <a:lnTo>
                    <a:pt x="874" y="79"/>
                  </a:lnTo>
                  <a:lnTo>
                    <a:pt x="880" y="88"/>
                  </a:lnTo>
                  <a:lnTo>
                    <a:pt x="884" y="98"/>
                  </a:lnTo>
                  <a:lnTo>
                    <a:pt x="890" y="113"/>
                  </a:lnTo>
                  <a:lnTo>
                    <a:pt x="890" y="123"/>
                  </a:lnTo>
                  <a:lnTo>
                    <a:pt x="890" y="135"/>
                  </a:lnTo>
                  <a:lnTo>
                    <a:pt x="884" y="151"/>
                  </a:lnTo>
                  <a:lnTo>
                    <a:pt x="884" y="161"/>
                  </a:lnTo>
                  <a:lnTo>
                    <a:pt x="877" y="170"/>
                  </a:lnTo>
                  <a:lnTo>
                    <a:pt x="868" y="183"/>
                  </a:lnTo>
                  <a:lnTo>
                    <a:pt x="864" y="192"/>
                  </a:lnTo>
                  <a:lnTo>
                    <a:pt x="855" y="208"/>
                  </a:lnTo>
                  <a:lnTo>
                    <a:pt x="848" y="217"/>
                  </a:lnTo>
                  <a:lnTo>
                    <a:pt x="845" y="227"/>
                  </a:lnTo>
                  <a:lnTo>
                    <a:pt x="836" y="230"/>
                  </a:lnTo>
                  <a:lnTo>
                    <a:pt x="826" y="236"/>
                  </a:lnTo>
                  <a:lnTo>
                    <a:pt x="816" y="239"/>
                  </a:lnTo>
                  <a:lnTo>
                    <a:pt x="800" y="246"/>
                  </a:lnTo>
                  <a:lnTo>
                    <a:pt x="791" y="246"/>
                  </a:lnTo>
                  <a:lnTo>
                    <a:pt x="772" y="249"/>
                  </a:lnTo>
                  <a:lnTo>
                    <a:pt x="759" y="249"/>
                  </a:lnTo>
                  <a:lnTo>
                    <a:pt x="740" y="249"/>
                  </a:lnTo>
                  <a:lnTo>
                    <a:pt x="720" y="255"/>
                  </a:lnTo>
                  <a:lnTo>
                    <a:pt x="704" y="255"/>
                  </a:lnTo>
                  <a:lnTo>
                    <a:pt x="692" y="255"/>
                  </a:lnTo>
                  <a:lnTo>
                    <a:pt x="682" y="255"/>
                  </a:lnTo>
                  <a:lnTo>
                    <a:pt x="672" y="255"/>
                  </a:lnTo>
                  <a:lnTo>
                    <a:pt x="663" y="252"/>
                  </a:lnTo>
                  <a:lnTo>
                    <a:pt x="647" y="249"/>
                  </a:lnTo>
                  <a:lnTo>
                    <a:pt x="634" y="242"/>
                  </a:lnTo>
                  <a:lnTo>
                    <a:pt x="624" y="239"/>
                  </a:lnTo>
                  <a:lnTo>
                    <a:pt x="615" y="233"/>
                  </a:lnTo>
                  <a:lnTo>
                    <a:pt x="599" y="230"/>
                  </a:lnTo>
                  <a:lnTo>
                    <a:pt x="589" y="224"/>
                  </a:lnTo>
                  <a:lnTo>
                    <a:pt x="579" y="224"/>
                  </a:lnTo>
                  <a:lnTo>
                    <a:pt x="570" y="220"/>
                  </a:lnTo>
                  <a:lnTo>
                    <a:pt x="557" y="220"/>
                  </a:lnTo>
                  <a:lnTo>
                    <a:pt x="541" y="220"/>
                  </a:lnTo>
                  <a:lnTo>
                    <a:pt x="522" y="220"/>
                  </a:lnTo>
                  <a:lnTo>
                    <a:pt x="503" y="220"/>
                  </a:lnTo>
                  <a:lnTo>
                    <a:pt x="490" y="220"/>
                  </a:lnTo>
                  <a:lnTo>
                    <a:pt x="474" y="220"/>
                  </a:lnTo>
                  <a:lnTo>
                    <a:pt x="461" y="220"/>
                  </a:lnTo>
                  <a:lnTo>
                    <a:pt x="451" y="220"/>
                  </a:lnTo>
                  <a:lnTo>
                    <a:pt x="435" y="220"/>
                  </a:lnTo>
                  <a:lnTo>
                    <a:pt x="423" y="220"/>
                  </a:lnTo>
                  <a:lnTo>
                    <a:pt x="407" y="220"/>
                  </a:lnTo>
                  <a:lnTo>
                    <a:pt x="387" y="227"/>
                  </a:lnTo>
                  <a:lnTo>
                    <a:pt x="378" y="227"/>
                  </a:lnTo>
                  <a:lnTo>
                    <a:pt x="368" y="227"/>
                  </a:lnTo>
                  <a:lnTo>
                    <a:pt x="359" y="227"/>
                  </a:lnTo>
                  <a:lnTo>
                    <a:pt x="346" y="230"/>
                  </a:lnTo>
                  <a:lnTo>
                    <a:pt x="336" y="230"/>
                  </a:lnTo>
                  <a:lnTo>
                    <a:pt x="327" y="230"/>
                  </a:lnTo>
                  <a:lnTo>
                    <a:pt x="311" y="236"/>
                  </a:lnTo>
                  <a:lnTo>
                    <a:pt x="298" y="236"/>
                  </a:lnTo>
                  <a:lnTo>
                    <a:pt x="288" y="236"/>
                  </a:lnTo>
                  <a:lnTo>
                    <a:pt x="272" y="236"/>
                  </a:lnTo>
                  <a:lnTo>
                    <a:pt x="263" y="236"/>
                  </a:lnTo>
                  <a:lnTo>
                    <a:pt x="253" y="239"/>
                  </a:lnTo>
                  <a:lnTo>
                    <a:pt x="243" y="239"/>
                  </a:lnTo>
                  <a:lnTo>
                    <a:pt x="231" y="239"/>
                  </a:lnTo>
                  <a:lnTo>
                    <a:pt x="214" y="246"/>
                  </a:lnTo>
                  <a:lnTo>
                    <a:pt x="205" y="246"/>
                  </a:lnTo>
                  <a:lnTo>
                    <a:pt x="192" y="249"/>
                  </a:lnTo>
                  <a:lnTo>
                    <a:pt x="182" y="249"/>
                  </a:lnTo>
                  <a:lnTo>
                    <a:pt x="173" y="249"/>
                  </a:lnTo>
                  <a:lnTo>
                    <a:pt x="163" y="249"/>
                  </a:lnTo>
                  <a:lnTo>
                    <a:pt x="154" y="249"/>
                  </a:lnTo>
                  <a:lnTo>
                    <a:pt x="144" y="249"/>
                  </a:lnTo>
                  <a:lnTo>
                    <a:pt x="134" y="249"/>
                  </a:lnTo>
                  <a:lnTo>
                    <a:pt x="125" y="249"/>
                  </a:lnTo>
                  <a:lnTo>
                    <a:pt x="115" y="249"/>
                  </a:lnTo>
                  <a:lnTo>
                    <a:pt x="106" y="255"/>
                  </a:lnTo>
                  <a:lnTo>
                    <a:pt x="96" y="255"/>
                  </a:lnTo>
                  <a:lnTo>
                    <a:pt x="90" y="242"/>
                  </a:lnTo>
                </a:path>
              </a:pathLst>
            </a:custGeom>
            <a:noFill/>
            <a:ln w="12700" cap="rnd" cmpd="sng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4106" name="Rectangle 9">
              <a:extLst>
                <a:ext uri="{FF2B5EF4-FFF2-40B4-BE49-F238E27FC236}">
                  <a16:creationId xmlns:a16="http://schemas.microsoft.com/office/drawing/2014/main" id="{E9CA18A7-25C2-4B8F-A156-551D3081FE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792" y="2303"/>
              <a:ext cx="728" cy="211"/>
            </a:xfrm>
            <a:prstGeom prst="rect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5593" tIns="42045" rIns="85593" bIns="42045" anchor="ctr">
              <a:spAutoFit/>
            </a:bodyPr>
            <a:lstStyle>
              <a:lvl1pPr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431800" indent="-28575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8651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2969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1730375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1875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6447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1019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5591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latin typeface="Arial" panose="020B0604020202020204" pitchFamily="34" charset="0"/>
                </a:rPr>
                <a:t>private functions</a:t>
              </a:r>
            </a:p>
          </p:txBody>
        </p:sp>
        <p:sp>
          <p:nvSpPr>
            <p:cNvPr id="4107" name="Rectangle 10">
              <a:extLst>
                <a:ext uri="{FF2B5EF4-FFF2-40B4-BE49-F238E27FC236}">
                  <a16:creationId xmlns:a16="http://schemas.microsoft.com/office/drawing/2014/main" id="{8CBA8263-4F14-4BB7-85CE-654F93E371C9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2377" y="1983"/>
              <a:ext cx="1095" cy="128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lIns="85593" tIns="42045" rIns="85593" bIns="42045" anchor="ctr">
              <a:spAutoFit/>
            </a:bodyPr>
            <a:lstStyle>
              <a:lvl1pPr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1pPr>
              <a:lvl2pPr marL="431800" indent="-28575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2pPr>
              <a:lvl3pPr marL="8651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3pPr>
              <a:lvl4pPr marL="1296988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4pPr>
              <a:lvl5pPr marL="1730375" indent="-228600" defTabSz="865188"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5pPr>
              <a:lvl6pPr marL="21875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6pPr>
              <a:lvl7pPr marL="26447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7pPr>
              <a:lvl8pPr marL="31019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8pPr>
              <a:lvl9pPr marL="3559175" indent="-228600" defTabSz="865188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Calibri" panose="020F0502020204030204" pitchFamily="34" charset="0"/>
                </a:defRPr>
              </a:lvl9pPr>
            </a:lstStyle>
            <a:p>
              <a:pPr algn="ctr" eaLnBrk="1" hangingPunct="1"/>
              <a:r>
                <a:rPr lang="en-US" altLang="en-US" sz="1100">
                  <a:latin typeface="Arial" panose="020B0604020202020204" pitchFamily="34" charset="0"/>
                </a:rPr>
                <a:t>public functions</a:t>
              </a:r>
            </a:p>
          </p:txBody>
        </p:sp>
        <p:sp>
          <p:nvSpPr>
            <p:cNvPr id="4108" name="Line 11">
              <a:extLst>
                <a:ext uri="{FF2B5EF4-FFF2-40B4-BE49-F238E27FC236}">
                  <a16:creationId xmlns:a16="http://schemas.microsoft.com/office/drawing/2014/main" id="{FE55945A-D388-4C9C-9DAA-AF20B70CB58C}"/>
                </a:ext>
              </a:extLst>
            </p:cNvPr>
            <p:cNvSpPr>
              <a:spLocks noChangeShapeType="1"/>
            </p:cNvSpPr>
            <p:nvPr/>
          </p:nvSpPr>
          <p:spPr bwMode="auto">
            <a:xfrm flipH="1">
              <a:off x="2351" y="2112"/>
              <a:ext cx="141" cy="18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09" name="Line 12">
              <a:extLst>
                <a:ext uri="{FF2B5EF4-FFF2-40B4-BE49-F238E27FC236}">
                  <a16:creationId xmlns:a16="http://schemas.microsoft.com/office/drawing/2014/main" id="{2A697644-2352-4B70-87D8-5FC246828618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152" y="2112"/>
              <a:ext cx="147" cy="29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4110" name="Line 13">
              <a:extLst>
                <a:ext uri="{FF2B5EF4-FFF2-40B4-BE49-F238E27FC236}">
                  <a16:creationId xmlns:a16="http://schemas.microsoft.com/office/drawing/2014/main" id="{6F447EB1-1B23-44BA-858B-65E28CCAE341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517" y="2402"/>
              <a:ext cx="542" cy="4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triangle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E23FC25E-7D96-49C9-9596-DF972BA9EE0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625475"/>
          </a:xfrm>
        </p:spPr>
        <p:txBody>
          <a:bodyPr/>
          <a:lstStyle/>
          <a:p>
            <a:r>
              <a:rPr lang="en-US" altLang="en-US"/>
              <a:t>Function Interfaces</a:t>
            </a:r>
          </a:p>
        </p:txBody>
      </p:sp>
      <p:sp>
        <p:nvSpPr>
          <p:cNvPr id="5125" name="Rectangle 3">
            <a:extLst>
              <a:ext uri="{FF2B5EF4-FFF2-40B4-BE49-F238E27FC236}">
                <a16:creationId xmlns:a16="http://schemas.microsoft.com/office/drawing/2014/main" id="{9B67252D-FC3C-4CC0-A271-DE75479D20E7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628650" y="1143000"/>
            <a:ext cx="7886700" cy="5033963"/>
          </a:xfrm>
          <a:solidFill>
            <a:schemeClr val="bg1"/>
          </a:solidFill>
        </p:spPr>
        <p:txBody>
          <a:bodyPr>
            <a:normAutofit fontScale="92500" lnSpcReduction="10000"/>
          </a:bodyPr>
          <a:lstStyle/>
          <a:p>
            <a:pPr fontAlgn="auto">
              <a:defRPr/>
            </a:pPr>
            <a:r>
              <a:rPr lang="en-US" altLang="en-US" sz="1600" dirty="0"/>
              <a:t>Functions have four ways to interact with the external world:</a:t>
            </a:r>
          </a:p>
          <a:p>
            <a:pPr lvl="1" fontAlgn="auto">
              <a:defRPr/>
            </a:pPr>
            <a:r>
              <a:rPr lang="en-US" altLang="en-US" sz="1400" dirty="0"/>
              <a:t>Parameter list – local coupling:</a:t>
            </a:r>
          </a:p>
          <a:p>
            <a:pPr lvl="2" fontAlgn="auto">
              <a:defRPr/>
            </a:pPr>
            <a:r>
              <a:rPr lang="en-US" altLang="en-US" sz="1200" dirty="0"/>
              <a:t>Value parameters and </a:t>
            </a:r>
            <a:r>
              <a:rPr lang="en-US" altLang="en-US" sz="1200" dirty="0" err="1"/>
              <a:t>const</a:t>
            </a:r>
            <a:r>
              <a:rPr lang="en-US" altLang="en-US" sz="1200" dirty="0"/>
              <a:t> references are input only</a:t>
            </a:r>
          </a:p>
          <a:p>
            <a:pPr lvl="3" fontAlgn="auto">
              <a:defRPr/>
            </a:pPr>
            <a:r>
              <a:rPr lang="en-US" altLang="en-US" sz="1200" dirty="0"/>
              <a:t>Functions with these parameters don’t have parametric side-affects.</a:t>
            </a:r>
          </a:p>
          <a:p>
            <a:pPr lvl="2" fontAlgn="auto">
              <a:defRPr/>
            </a:pPr>
            <a:r>
              <a:rPr lang="en-US" altLang="en-US" sz="1200" dirty="0"/>
              <a:t>Non-</a:t>
            </a:r>
            <a:r>
              <a:rPr lang="en-US" altLang="en-US" sz="1200" dirty="0" err="1"/>
              <a:t>const</a:t>
            </a:r>
            <a:r>
              <a:rPr lang="en-US" altLang="en-US" sz="1200" dirty="0"/>
              <a:t> reference </a:t>
            </a:r>
            <a:r>
              <a:rPr lang="en-US" altLang="en-US" sz="1200" dirty="0" err="1"/>
              <a:t>paramters</a:t>
            </a:r>
            <a:r>
              <a:rPr lang="en-US" altLang="en-US" sz="1200" dirty="0"/>
              <a:t> and pointers are both input and output</a:t>
            </a:r>
          </a:p>
          <a:p>
            <a:pPr lvl="3" fontAlgn="auto">
              <a:defRPr/>
            </a:pPr>
            <a:r>
              <a:rPr lang="en-US" altLang="en-US" sz="1200" dirty="0"/>
              <a:t>We say that a function with non-</a:t>
            </a:r>
            <a:r>
              <a:rPr lang="en-US" altLang="en-US" sz="1200" dirty="0" err="1"/>
              <a:t>const</a:t>
            </a:r>
            <a:r>
              <a:rPr lang="en-US" altLang="en-US" sz="1200" dirty="0"/>
              <a:t> reference parameters has side-affects.  </a:t>
            </a:r>
          </a:p>
          <a:p>
            <a:pPr lvl="1" fontAlgn="auto">
              <a:defRPr/>
            </a:pPr>
            <a:r>
              <a:rPr lang="en-US" altLang="en-US" sz="1400" dirty="0"/>
              <a:t>Returned items – local coupling:</a:t>
            </a:r>
          </a:p>
          <a:p>
            <a:pPr lvl="2" fontAlgn="auto">
              <a:defRPr/>
            </a:pPr>
            <a:r>
              <a:rPr lang="en-US" altLang="en-US" sz="1200" dirty="0"/>
              <a:t>Return by value has no after-affects inside the function.</a:t>
            </a:r>
          </a:p>
          <a:p>
            <a:pPr lvl="2" fontAlgn="auto">
              <a:defRPr/>
            </a:pPr>
            <a:r>
              <a:rPr lang="en-US" altLang="en-US" sz="1200" dirty="0"/>
              <a:t>Return by reference can change the state of an object to which the function belongs.</a:t>
            </a:r>
          </a:p>
          <a:p>
            <a:pPr lvl="1" fontAlgn="auto">
              <a:defRPr/>
            </a:pPr>
            <a:r>
              <a:rPr lang="en-US" altLang="en-US" sz="1400" dirty="0"/>
              <a:t>Global data – remote coupling:</a:t>
            </a:r>
          </a:p>
          <a:p>
            <a:pPr lvl="2" fontAlgn="auto">
              <a:defRPr/>
            </a:pPr>
            <a:r>
              <a:rPr lang="en-US" altLang="en-US" sz="1200" dirty="0"/>
              <a:t>Functions that use global data create remote and untraceable side effects.</a:t>
            </a:r>
          </a:p>
          <a:p>
            <a:pPr lvl="1" fontAlgn="auto">
              <a:defRPr/>
            </a:pPr>
            <a:r>
              <a:rPr lang="en-US" altLang="en-US" sz="1400" dirty="0"/>
              <a:t>Static local data – temporal coupling:</a:t>
            </a:r>
          </a:p>
          <a:p>
            <a:pPr lvl="2" fontAlgn="auto">
              <a:defRPr/>
            </a:pPr>
            <a:r>
              <a:rPr lang="en-US" altLang="en-US" sz="1200" dirty="0"/>
              <a:t>An invocation affects later invocations.</a:t>
            </a:r>
          </a:p>
          <a:p>
            <a:pPr fontAlgn="auto">
              <a:defRPr/>
            </a:pPr>
            <a:r>
              <a:rPr lang="en-US" altLang="en-US" sz="1600" dirty="0"/>
              <a:t>The strongest encapsulation is with only pass-by-value or constant reference in and out.</a:t>
            </a:r>
          </a:p>
          <a:p>
            <a:pPr fontAlgn="auto">
              <a:defRPr/>
            </a:pPr>
            <a:r>
              <a:rPr lang="en-US" altLang="en-US" sz="1600" dirty="0"/>
              <a:t>However, the indirection allowed by non-constant references is just too powerful.  We can’t live without it.</a:t>
            </a:r>
          </a:p>
          <a:p>
            <a:pPr fontAlgn="auto">
              <a:defRPr/>
            </a:pPr>
            <a:r>
              <a:rPr lang="en-US" altLang="en-US" sz="1600" dirty="0"/>
              <a:t>We can, and should, live without global data and we should minimize the use of static local data.</a:t>
            </a:r>
          </a:p>
        </p:txBody>
      </p:sp>
      <p:sp>
        <p:nvSpPr>
          <p:cNvPr id="5124" name="Footer Placeholder 3">
            <a:extLst>
              <a:ext uri="{FF2B5EF4-FFF2-40B4-BE49-F238E27FC236}">
                <a16:creationId xmlns:a16="http://schemas.microsoft.com/office/drawing/2014/main" id="{C2F218AD-AAD2-4F29-9F50-382D1800E30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2" name="Slide Number Placeholder 4">
            <a:extLst>
              <a:ext uri="{FF2B5EF4-FFF2-40B4-BE49-F238E27FC236}">
                <a16:creationId xmlns:a16="http://schemas.microsoft.com/office/drawing/2014/main" id="{2B83B369-28A1-4229-B5A4-2B3873E85B0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30DFE9F8-CC98-4DF3-B417-18D47CEC96D4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58FF7A1-4AE1-4BBB-90C1-B7EB27960C2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C++ References versus Pointers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328F78CC-F164-4400-B46F-DE75577F0A1A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solidFill>
            <a:schemeClr val="bg1"/>
          </a:solidFill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/>
              <a:t>Prefer returning C++ references over pointers.</a:t>
            </a:r>
          </a:p>
          <a:p>
            <a:pPr lvl="1"/>
            <a:r>
              <a:rPr lang="en-US" altLang="en-US" sz="1600"/>
              <a:t>References provide access to </a:t>
            </a:r>
            <a:r>
              <a:rPr lang="en-US" altLang="en-US" sz="1600" u="sng"/>
              <a:t>objects</a:t>
            </a:r>
            <a:r>
              <a:rPr lang="en-US" altLang="en-US" sz="1600"/>
              <a:t>.  You only get to use the object’s interface with a reference.</a:t>
            </a:r>
          </a:p>
          <a:p>
            <a:pPr lvl="1"/>
            <a:r>
              <a:rPr lang="en-US" altLang="en-US" sz="1600"/>
              <a:t>Pointers provide access to memory.  Their proper use demands that the client understand the design of the function, and perhaps the class:</a:t>
            </a:r>
          </a:p>
          <a:p>
            <a:pPr lvl="2"/>
            <a:r>
              <a:rPr lang="en-US" altLang="en-US" sz="1400"/>
              <a:t>Does the pointer point to an object or an array of objects?</a:t>
            </a:r>
          </a:p>
          <a:p>
            <a:pPr lvl="2"/>
            <a:r>
              <a:rPr lang="en-US" altLang="en-US" sz="1400"/>
              <a:t>Does it point to the heap or some other persistant object?</a:t>
            </a:r>
          </a:p>
          <a:p>
            <a:pPr lvl="2"/>
            <a:r>
              <a:rPr lang="en-US" altLang="en-US" sz="1400"/>
              <a:t>Whose responsibility is destruction?</a:t>
            </a:r>
          </a:p>
          <a:p>
            <a:r>
              <a:rPr lang="en-US" altLang="en-US" sz="1800"/>
              <a:t>This is </a:t>
            </a:r>
            <a:r>
              <a:rPr lang="en-US" altLang="en-US" sz="1800" u="sng"/>
              <a:t>not</a:t>
            </a:r>
            <a:r>
              <a:rPr lang="en-US" altLang="en-US" sz="1800"/>
              <a:t> a manifesto to eliminate all pointer use!</a:t>
            </a:r>
          </a:p>
          <a:p>
            <a:pPr lvl="1"/>
            <a:r>
              <a:rPr lang="en-US" altLang="en-US" sz="1600"/>
              <a:t>Pointers do a great job of capturing relationships:</a:t>
            </a:r>
          </a:p>
          <a:p>
            <a:pPr lvl="2"/>
            <a:r>
              <a:rPr lang="en-US" altLang="en-US" sz="1400"/>
              <a:t>Arrays, Graphs, trees, lists, repositories</a:t>
            </a:r>
          </a:p>
          <a:p>
            <a:pPr lvl="2"/>
            <a:r>
              <a:rPr lang="en-US" altLang="en-US" sz="1400"/>
              <a:t>Their big brothers, iterators, are an essential part of the STL</a:t>
            </a:r>
          </a:p>
          <a:p>
            <a:pPr lvl="1"/>
            <a:r>
              <a:rPr lang="en-US" altLang="en-US" sz="1600"/>
              <a:t>It is appropriate to return them from creational functions that act like sophisticated new calls. </a:t>
            </a:r>
          </a:p>
        </p:txBody>
      </p:sp>
      <p:sp>
        <p:nvSpPr>
          <p:cNvPr id="6148" name="Footer Placeholder 3">
            <a:extLst>
              <a:ext uri="{FF2B5EF4-FFF2-40B4-BE49-F238E27FC236}">
                <a16:creationId xmlns:a16="http://schemas.microsoft.com/office/drawing/2014/main" id="{4F08081F-4130-42EF-8825-A54E0B07C76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6149" name="Slide Number Placeholder 4">
            <a:extLst>
              <a:ext uri="{FF2B5EF4-FFF2-40B4-BE49-F238E27FC236}">
                <a16:creationId xmlns:a16="http://schemas.microsoft.com/office/drawing/2014/main" id="{ED985105-77E2-4F62-8F75-1BDCD30896E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5353456-8F88-4B26-BB5B-9181F17FFADA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5D6A2355-B835-4F5F-B93B-D995237125F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Classes</a:t>
            </a:r>
          </a:p>
        </p:txBody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ABF9BD14-FF98-4325-A848-4BD290D7CD0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 sz="1800"/>
              <a:t>All the same issues hold for classes, via the member functions they provide.</a:t>
            </a:r>
          </a:p>
          <a:p>
            <a:r>
              <a:rPr lang="en-US" altLang="en-US" sz="1800"/>
              <a:t>Classes also support three accessibility levels: public, protected, and private.</a:t>
            </a:r>
          </a:p>
          <a:p>
            <a:pPr lvl="1"/>
            <a:r>
              <a:rPr lang="en-US" altLang="en-US" sz="1600"/>
              <a:t>Public members define the client interface and should be immutable – changing the interface breaks client designs.</a:t>
            </a:r>
          </a:p>
          <a:p>
            <a:pPr lvl="1"/>
            <a:r>
              <a:rPr lang="en-US" altLang="en-US" sz="1600"/>
              <a:t>Protected members define an interface for derived classes only.  They also should be immutable once some of the derived classes are no longer under your control.</a:t>
            </a:r>
          </a:p>
          <a:p>
            <a:pPr lvl="1"/>
            <a:r>
              <a:rPr lang="en-US" altLang="en-US" sz="1600"/>
              <a:t>Private members consist of all those helper functions that manage the class’s internal state.</a:t>
            </a:r>
          </a:p>
          <a:p>
            <a:r>
              <a:rPr lang="en-US" altLang="en-US" sz="1800"/>
              <a:t>For proper class encapsulation:</a:t>
            </a:r>
          </a:p>
          <a:p>
            <a:pPr lvl="1"/>
            <a:r>
              <a:rPr lang="en-US" altLang="en-US" sz="1600"/>
              <a:t>Don’t use public or global data</a:t>
            </a:r>
          </a:p>
          <a:p>
            <a:pPr lvl="1"/>
            <a:r>
              <a:rPr lang="en-US" altLang="en-US" sz="1600"/>
              <a:t>Encapsulate member functions well, as discussed in earlier slides.</a:t>
            </a:r>
          </a:p>
          <a:p>
            <a:pPr lvl="1"/>
            <a:r>
              <a:rPr lang="en-US" altLang="en-US" sz="1600"/>
              <a:t>Decide carefully which functions will be public, protected, and private.</a:t>
            </a:r>
          </a:p>
          <a:p>
            <a:pPr lvl="1"/>
            <a:r>
              <a:rPr lang="en-US" altLang="en-US" sz="1600"/>
              <a:t>Never make member data public.</a:t>
            </a:r>
          </a:p>
        </p:txBody>
      </p:sp>
      <p:sp>
        <p:nvSpPr>
          <p:cNvPr id="7172" name="Footer Placeholder 3">
            <a:extLst>
              <a:ext uri="{FF2B5EF4-FFF2-40B4-BE49-F238E27FC236}">
                <a16:creationId xmlns:a16="http://schemas.microsoft.com/office/drawing/2014/main" id="{7C22B7BC-168D-4FF1-AAD8-C7C1B65FBED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7173" name="Slide Number Placeholder 4">
            <a:extLst>
              <a:ext uri="{FF2B5EF4-FFF2-40B4-BE49-F238E27FC236}">
                <a16:creationId xmlns:a16="http://schemas.microsoft.com/office/drawing/2014/main" id="{7AFA7B2B-774A-4FE4-9739-5618D728F917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6F6DC1BB-791E-41DA-BB1D-1D6D8E22ECFF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2E44459-B921-44BD-B585-7914FBDD9E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Role of Constructors and Destructor</a:t>
            </a:r>
          </a:p>
        </p:txBody>
      </p:sp>
      <p:sp>
        <p:nvSpPr>
          <p:cNvPr id="8195" name="Rectangle 3">
            <a:extLst>
              <a:ext uri="{FF2B5EF4-FFF2-40B4-BE49-F238E27FC236}">
                <a16:creationId xmlns:a16="http://schemas.microsoft.com/office/drawing/2014/main" id="{28E49B77-3766-430F-8944-13ADEBDCACF6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marL="381000" indent="-381000"/>
            <a:r>
              <a:rPr lang="en-US" altLang="en-US"/>
              <a:t>Constructors and destructors</a:t>
            </a:r>
          </a:p>
          <a:p>
            <a:pPr marL="800100" lvl="1" indent="-342900"/>
            <a:r>
              <a:rPr lang="en-US" altLang="en-US"/>
              <a:t>Objects are created from a class pattern only by calling a constructor.</a:t>
            </a:r>
          </a:p>
          <a:p>
            <a:pPr marL="800100" lvl="1" indent="-342900"/>
            <a:r>
              <a:rPr lang="en-US" altLang="en-US"/>
              <a:t>Whenever the thread of execution leaves a scope, all objects created in that scope are destroyed.  Part of that destruction is the execution of the objects’ destructor and the destructors of all its parts.</a:t>
            </a:r>
          </a:p>
          <a:p>
            <a:pPr marL="800100" lvl="1" indent="-342900"/>
            <a:r>
              <a:rPr lang="en-US" altLang="en-US"/>
              <a:t>A constructor’s job is to allocate whatever resources the class needs on startup.</a:t>
            </a:r>
          </a:p>
          <a:p>
            <a:pPr marL="800100" lvl="1" indent="-342900"/>
            <a:r>
              <a:rPr lang="en-US" altLang="en-US"/>
              <a:t>The destructor returns any allocated resources.</a:t>
            </a:r>
          </a:p>
          <a:p>
            <a:pPr marL="800100" lvl="1" indent="-342900"/>
            <a:r>
              <a:rPr lang="en-US" altLang="en-US"/>
              <a:t>These actions mean that the class encapsulates its own resource management.  That is a very big deal!</a:t>
            </a:r>
          </a:p>
          <a:p>
            <a:pPr marL="381000" indent="-381000"/>
            <a:endParaRPr lang="en-US" altLang="en-US"/>
          </a:p>
          <a:p>
            <a:pPr marL="381000" indent="-381000"/>
            <a:endParaRPr lang="en-US" altLang="en-US"/>
          </a:p>
        </p:txBody>
      </p:sp>
      <p:sp>
        <p:nvSpPr>
          <p:cNvPr id="8196" name="Footer Placeholder 3">
            <a:extLst>
              <a:ext uri="{FF2B5EF4-FFF2-40B4-BE49-F238E27FC236}">
                <a16:creationId xmlns:a16="http://schemas.microsoft.com/office/drawing/2014/main" id="{18B10B47-8CB4-49C0-872E-CD3F8A4C114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8197" name="Slide Number Placeholder 4">
            <a:extLst>
              <a:ext uri="{FF2B5EF4-FFF2-40B4-BE49-F238E27FC236}">
                <a16:creationId xmlns:a16="http://schemas.microsoft.com/office/drawing/2014/main" id="{88B2A183-5BF3-4171-B029-7DE7849E532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E76D94BE-C991-4E58-987D-5743EE0A0BCF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>
            <a:extLst>
              <a:ext uri="{FF2B5EF4-FFF2-40B4-BE49-F238E27FC236}">
                <a16:creationId xmlns:a16="http://schemas.microsoft.com/office/drawing/2014/main" id="{ED6FC3F5-DB29-4BC5-ADB1-DF7CC753B13B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Class Relationships</a:t>
            </a:r>
          </a:p>
        </p:txBody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F9B68C2-4B82-40A7-82EC-C407C0797659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Composition is the best encapsulated relationship:</a:t>
            </a:r>
          </a:p>
          <a:p>
            <a:pPr lvl="1"/>
            <a:r>
              <a:rPr lang="en-US" altLang="en-US"/>
              <a:t>Only member functions of the class have access to the interface of private data member objects.</a:t>
            </a:r>
          </a:p>
          <a:p>
            <a:pPr lvl="1"/>
            <a:r>
              <a:rPr lang="en-US" altLang="en-US"/>
              <a:t>Only member functions of the class and its derived classes have access to the interface of a protected data member object.</a:t>
            </a:r>
          </a:p>
          <a:p>
            <a:r>
              <a:rPr lang="en-US" altLang="en-US"/>
              <a:t>Inheritance gives derived classes access to the protected data members of the base class.</a:t>
            </a:r>
          </a:p>
          <a:p>
            <a:pPr lvl="1"/>
            <a:r>
              <a:rPr lang="en-US" altLang="en-US"/>
              <a:t>Behavior of a correct base class can be made incorrect by incorrect derived class objects.</a:t>
            </a:r>
          </a:p>
          <a:p>
            <a:r>
              <a:rPr lang="en-US" altLang="en-US"/>
              <a:t>Using relationships may badly break encapsulation.</a:t>
            </a:r>
          </a:p>
          <a:p>
            <a:pPr lvl="1"/>
            <a:r>
              <a:rPr lang="en-US" altLang="en-US"/>
              <a:t>If you pass an object of a class to a member function of an object of the same class, the receiving object has access to all the used object’s private and protected state.</a:t>
            </a:r>
          </a:p>
          <a:p>
            <a:pPr lvl="1"/>
            <a:r>
              <a:rPr lang="en-US" altLang="en-US"/>
              <a:t>Friend relationships extend this behavior to objects of other classes.</a:t>
            </a:r>
          </a:p>
        </p:txBody>
      </p:sp>
      <p:sp>
        <p:nvSpPr>
          <p:cNvPr id="9220" name="Footer Placeholder 3">
            <a:extLst>
              <a:ext uri="{FF2B5EF4-FFF2-40B4-BE49-F238E27FC236}">
                <a16:creationId xmlns:a16="http://schemas.microsoft.com/office/drawing/2014/main" id="{0B61FF7B-4BF7-44FD-B724-6503B9AF1A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9221" name="Slide Number Placeholder 4">
            <a:extLst>
              <a:ext uri="{FF2B5EF4-FFF2-40B4-BE49-F238E27FC236}">
                <a16:creationId xmlns:a16="http://schemas.microsoft.com/office/drawing/2014/main" id="{7D4C44FA-3B25-4441-ADB4-567B55FEB94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FB570D9B-8E16-45EA-8D44-A3C06A0491F0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7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1">
            <a:extLst>
              <a:ext uri="{FF2B5EF4-FFF2-40B4-BE49-F238E27FC236}">
                <a16:creationId xmlns:a16="http://schemas.microsoft.com/office/drawing/2014/main" id="{EE844350-8C0B-45C0-95FC-AFB3E7CF08E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10243" name="Slide Number Placeholder 2">
            <a:extLst>
              <a:ext uri="{FF2B5EF4-FFF2-40B4-BE49-F238E27FC236}">
                <a16:creationId xmlns:a16="http://schemas.microsoft.com/office/drawing/2014/main" id="{7872E2F2-CD69-4F4A-89D3-A6BC5B59CAB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5A46D9D9-CDC6-4E5B-AF26-AAFB78403010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8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0244" name="Rectangle 9">
            <a:extLst>
              <a:ext uri="{FF2B5EF4-FFF2-40B4-BE49-F238E27FC236}">
                <a16:creationId xmlns:a16="http://schemas.microsoft.com/office/drawing/2014/main" id="{F4244AE2-615B-4C20-BC5B-EE2325424E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152400"/>
            <a:ext cx="8610600" cy="6477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graphicFrame>
        <p:nvGraphicFramePr>
          <p:cNvPr id="10245" name="Object 11">
            <a:extLst>
              <a:ext uri="{FF2B5EF4-FFF2-40B4-BE49-F238E27FC236}">
                <a16:creationId xmlns:a16="http://schemas.microsoft.com/office/drawing/2014/main" id="{6F89E74A-424A-4668-B3EA-1DD75875781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33400" y="250825"/>
          <a:ext cx="8077200" cy="6356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Visio" r:id="rId3" imgW="8076457" imgH="6355817" progId="Visio.Drawing.11">
                  <p:embed/>
                </p:oleObj>
              </mc:Choice>
              <mc:Fallback>
                <p:oleObj name="Visio" r:id="rId3" imgW="8076457" imgH="6355817" progId="Visio.Drawing.11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50825"/>
                        <a:ext cx="8077200" cy="6356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>
            <a:extLst>
              <a:ext uri="{FF2B5EF4-FFF2-40B4-BE49-F238E27FC236}">
                <a16:creationId xmlns:a16="http://schemas.microsoft.com/office/drawing/2014/main" id="{22E5AA42-A75F-46F8-BFD8-F056310EC6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28650" y="365125"/>
            <a:ext cx="7886700" cy="701675"/>
          </a:xfrm>
        </p:spPr>
        <p:txBody>
          <a:bodyPr/>
          <a:lstStyle/>
          <a:p>
            <a:r>
              <a:rPr lang="en-US" altLang="en-US" sz="2800"/>
              <a:t>Bad Designs</a:t>
            </a:r>
          </a:p>
        </p:txBody>
      </p:sp>
      <p:sp>
        <p:nvSpPr>
          <p:cNvPr id="11267" name="Rectangle 3">
            <a:extLst>
              <a:ext uri="{FF2B5EF4-FFF2-40B4-BE49-F238E27FC236}">
                <a16:creationId xmlns:a16="http://schemas.microsoft.com/office/drawing/2014/main" id="{4E234998-2EEE-417F-9015-1C19951A4812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/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altLang="en-US"/>
              <a:t>What makes a design bad?  Robert Martin suggests[1]:</a:t>
            </a:r>
          </a:p>
          <a:p>
            <a:pPr lvl="1"/>
            <a:r>
              <a:rPr lang="en-US" altLang="en-US" b="1" i="1"/>
              <a:t>Rigidity</a:t>
            </a:r>
            <a:br>
              <a:rPr lang="en-US" altLang="en-US" b="1" i="1"/>
            </a:br>
            <a:r>
              <a:rPr lang="en-US" altLang="en-US"/>
              <a:t>It is hard to change because every change affects too many other parts of the system.</a:t>
            </a:r>
          </a:p>
          <a:p>
            <a:pPr lvl="1"/>
            <a:r>
              <a:rPr lang="en-US" altLang="en-US" b="1" i="1"/>
              <a:t>Fragility</a:t>
            </a:r>
            <a:br>
              <a:rPr lang="en-US" altLang="en-US" b="1" i="1"/>
            </a:br>
            <a:r>
              <a:rPr lang="en-US" altLang="en-US"/>
              <a:t>When you make a change, unexpected parts of the system break.</a:t>
            </a:r>
          </a:p>
          <a:p>
            <a:pPr lvl="1"/>
            <a:r>
              <a:rPr lang="en-US" altLang="en-US" b="1" i="1"/>
              <a:t>Immobility</a:t>
            </a:r>
            <a:br>
              <a:rPr lang="en-US" altLang="en-US" b="1" i="1"/>
            </a:br>
            <a:r>
              <a:rPr lang="en-US" altLang="en-US"/>
              <a:t>It is hard to reuse a part of the existing software in another application because it cannot be disentangled from the current application.</a:t>
            </a:r>
            <a:br>
              <a:rPr lang="en-US" altLang="en-US"/>
            </a:br>
            <a:endParaRPr lang="en-US" altLang="en-US"/>
          </a:p>
          <a:p>
            <a:r>
              <a:rPr lang="en-US" altLang="en-US"/>
              <a:t>Many of these “Bad Design” issues stem very directly from poor encapsulation.</a:t>
            </a:r>
          </a:p>
        </p:txBody>
      </p:sp>
      <p:sp>
        <p:nvSpPr>
          <p:cNvPr id="11268" name="Footer Placeholder 3">
            <a:extLst>
              <a:ext uri="{FF2B5EF4-FFF2-40B4-BE49-F238E27FC236}">
                <a16:creationId xmlns:a16="http://schemas.microsoft.com/office/drawing/2014/main" id="{A70DA3CD-1762-4B52-93E3-0F0722725CD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t>Encapsulation</a:t>
            </a:r>
          </a:p>
        </p:txBody>
      </p:sp>
      <p:sp>
        <p:nvSpPr>
          <p:cNvPr id="11269" name="Slide Number Placeholder 4">
            <a:extLst>
              <a:ext uri="{FF2B5EF4-FFF2-40B4-BE49-F238E27FC236}">
                <a16:creationId xmlns:a16="http://schemas.microsoft.com/office/drawing/2014/main" id="{4EC33DF5-EEE2-456C-9C91-1E935437F838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D6BCAF28-D638-4A04-A5A1-FEFD42787917}" type="slidenum">
              <a:rPr lang="en-US" altLang="en-US" sz="1400">
                <a:solidFill>
                  <a:schemeClr val="accent2"/>
                </a:solidFill>
                <a:latin typeface="Times New Roman" panose="02020603050405020304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9</a:t>
            </a:fld>
            <a:endParaRPr lang="en-US" altLang="en-US" sz="140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4673</TotalTime>
  <Words>1071</Words>
  <Application>Microsoft Office PowerPoint</Application>
  <PresentationFormat>On-screen Show (4:3)</PresentationFormat>
  <Paragraphs>124</Paragraphs>
  <Slides>14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Calibri</vt:lpstr>
      <vt:lpstr>Arial</vt:lpstr>
      <vt:lpstr>Calibri Light</vt:lpstr>
      <vt:lpstr>Times New Roman</vt:lpstr>
      <vt:lpstr>Office Theme</vt:lpstr>
      <vt:lpstr>Microsoft Visio Drawing</vt:lpstr>
      <vt:lpstr>Encapsulation in C++ </vt:lpstr>
      <vt:lpstr>Encapsulation</vt:lpstr>
      <vt:lpstr>Function Interfaces</vt:lpstr>
      <vt:lpstr>C++ References versus Pointers</vt:lpstr>
      <vt:lpstr>Classes</vt:lpstr>
      <vt:lpstr>Role of Constructors and Destructor</vt:lpstr>
      <vt:lpstr>Class Relationships</vt:lpstr>
      <vt:lpstr>PowerPoint Presentation</vt:lpstr>
      <vt:lpstr>Bad Designs</vt:lpstr>
      <vt:lpstr>C++ Class Encapsulation Problem</vt:lpstr>
      <vt:lpstr>Programming to Interfaces</vt:lpstr>
      <vt:lpstr>PowerPoint Presentation</vt:lpstr>
      <vt:lpstr>Fini</vt:lpstr>
      <vt:lpstr>End of Presentation</vt:lpstr>
    </vt:vector>
  </TitlesOfParts>
  <Company>Syracuse Software Technology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CSE687 - Object Oriented Design class notes  Chapter 1 - Introduction</dc:title>
  <dc:creator>Jim Fawcett</dc:creator>
  <cp:lastModifiedBy>James Fawcett</cp:lastModifiedBy>
  <cp:revision>16</cp:revision>
  <dcterms:created xsi:type="dcterms:W3CDTF">2002-01-09T14:40:34Z</dcterms:created>
  <dcterms:modified xsi:type="dcterms:W3CDTF">2017-09-02T13:28:45Z</dcterms:modified>
</cp:coreProperties>
</file>