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EB9AFC8-B709-40C4-AAE6-DEFEB8BD94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F9C50F3-6AFC-4AA5-9C8E-757CC98EF8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55367E58-3E59-454A-9AE0-3469B8A3B5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7705550-6C2C-41CA-8EDB-87A5F59650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33EA8E-3008-4859-BFC9-9A5140D2E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5154-90B4-4D0F-BC0A-8953C45A2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0145D-8FC0-4EA4-B6CB-99E81107D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289D1-55C4-4E9C-82B9-2A2D0EE7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D94F-4A3A-4D82-B751-5390BCBA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9BDA5-514C-416A-B437-86029AEB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CBFF2-09CD-4F6F-9BE2-AD743555D0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5CB1-9ED1-4F57-8DA9-8C89C4BE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31B20-8339-41D5-839F-D41DD6881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9B87-0577-4351-885F-349F2FE0D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FAE88-FF8F-45EE-A23F-50413BA5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BF2CD-B852-46BA-8D3F-EE4E3C4A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5A641-5234-4C0C-9DF2-A432A55CE3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0BB35-A44A-4CE4-A87F-F5C04965D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CEE58-5979-4B3B-BD91-BA144AE61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45DC-D1E3-41DA-940A-2E8B0EDB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28EE4-9626-41EF-A5AE-70C2E86F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6E2E4-339C-4A58-8D5C-CC473C80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C0B5E-915B-4E94-B80E-7CA3B4D794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9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9C53-F60E-44E7-BA96-E6DAC1E0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6250"/>
            <a:ext cx="7886700" cy="7778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61882-8939-46C7-A93B-6CB0CD7FA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E3BD-74C5-473E-8F6E-1E6976D9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DC859-7C60-4B93-A8BA-E807B612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5B25-D07D-41EC-B229-78A0CD4F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37DF2-D773-4536-B5AD-F8E33F63AA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8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014E-5186-43BC-9E38-BA67D4C7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2C7EE-B48E-4F3C-BCBA-FB766CA1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6C12-C013-4F9C-AC71-BB418690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0F830-30F5-4A8E-9110-701792E4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86E0A-8A8E-465D-ACDB-0CBDFA67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2CF4B-D12D-4F70-9BF1-2C0708B8CC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4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0196-36F1-4BA0-A64B-BB478358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365E-77DA-4E87-BF0D-25494CB76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1A223-6B15-47C0-983D-34D47E1E5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46954-EC45-4D5A-9E52-7FAE3704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AF653-1C9E-40B8-BD6E-D9208EB0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98727-1392-4A46-ACFD-DCCC05E6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56D94-907C-4F5D-A5F2-0B886866DA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3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E811-912E-4F9F-B460-C288D696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B755A-72A6-4710-9311-CCF0FB1D7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91E57-37B6-4418-8487-DE63EEF22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DB4BE-4F43-4EBD-B07F-913096AA3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2D329-7DEB-414F-8D81-26BCFEB64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B76BD-C769-4BA8-B678-54B2DE94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3EC301-BBFC-460F-A319-512F70E4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85E30-D7F5-4042-9238-E0685462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75EDA-1A93-43FD-868C-6B311A189C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6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4269-8719-4227-ABD8-C96AE4DA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9CB31-AF7F-4CD4-94CF-81B4CFF7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90B02-C84D-4CAA-8CE2-4B0346A3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E82B3-3D8E-43F1-9557-3C1FD741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117C9-FA72-4D3C-A244-B93926449E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161FBF-8467-4F88-B861-5C234C1A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4FF7E-F804-4F35-8E1D-75BC166F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5128C-FE43-472C-A090-5639AD01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FC793-A084-4747-9697-597079EC3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8338-E263-4CFB-AE5D-FB1D8130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91604-390B-4285-BA3C-50708331C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41819-8339-43BF-8AD3-B6BFDA426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69497-BA67-4215-9899-A5F6C0D0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664C5-8BDA-4775-823B-4D33A60A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9056A-78C5-43D8-80A4-55CF24FE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FA45E-EFC9-40D2-B5C7-B54223DB3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0964-F5C1-4D78-8CF4-A24E56DB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41ED6-46DC-4614-90E5-86E44624A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640A9-2BC8-45FA-BC39-833216F88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5FD67-5475-47C1-91C0-12A6E2A9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0E877-9810-4E34-BCBA-9A5AD5A7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B129A-A30A-49E8-9149-FD3E445C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16922-DD7C-4010-84A9-E86361B5F7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6A7EF-43CF-44DD-B807-C19BEE43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47A49-E334-4B19-BF73-F28BD65BC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81F6C-7F4B-4D82-B891-B5A3B68D3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6146A-9285-47A3-9226-2D7482D1C7B0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B056F-9C92-4CC2-9FEC-2FAD1D187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B3C07-0ED8-4A46-A73E-A8DA50344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2BE803-47F4-4EDF-AF1D-E33413C131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861CCA-CC53-4830-9DDC-7F68D16AF2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2130425"/>
            <a:ext cx="6096000" cy="1146175"/>
          </a:xfrm>
        </p:spPr>
        <p:txBody>
          <a:bodyPr/>
          <a:lstStyle/>
          <a:p>
            <a:r>
              <a:rPr lang="en-US" altLang="en-US" sz="4000"/>
              <a:t>Using Inheritance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97A33E-CF87-46CB-B718-91B4C1335A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096000" cy="1752600"/>
          </a:xfrm>
        </p:spPr>
        <p:txBody>
          <a:bodyPr/>
          <a:lstStyle/>
          <a:p>
            <a:pPr algn="l"/>
            <a:r>
              <a:rPr lang="en-US" altLang="en-US"/>
              <a:t>Jim Fawcett</a:t>
            </a:r>
          </a:p>
          <a:p>
            <a:pPr algn="l"/>
            <a:r>
              <a:rPr lang="en-US" altLang="en-US"/>
              <a:t>CSE687 – Object Oriented Design</a:t>
            </a:r>
          </a:p>
          <a:p>
            <a:pPr algn="l"/>
            <a:r>
              <a:rPr lang="en-US" altLang="en-US"/>
              <a:t>Spring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8A71D57-7498-4D61-B1A5-4442490E9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Share Common Code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446083C-5C17-41E8-9B5A-8FD707ABD5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base class may provide default implementations of some or all of the base class protocol.  These, then, are shared by all derived classes that do not override the defaults.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When using concrete base classes, however, you need to be careful that you support reasonable semantics: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Disallow assignment of derived instances to base instances or derived instances of one type to an instance of another type through base pointers or references.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You can make the base class abstract by including a pure virtual function and make the base assignment private.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Provide assignment operators for each of the derived classes.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E4743D-4963-449B-BF16-4125CFE5C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Reusing Implementation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EBC45B7-6680-4F58-B51E-47D4CCBBE6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C++ supports reuse of implementation with public, private, and protected inheritance.</a:t>
            </a:r>
            <a:endParaRPr lang="en-US" altLang="en-US" sz="1000" dirty="0"/>
          </a:p>
          <a:p>
            <a:endParaRPr lang="en-US" altLang="en-US" sz="1000" dirty="0"/>
          </a:p>
          <a:p>
            <a:r>
              <a:rPr lang="en-US" altLang="en-US" dirty="0"/>
              <a:t>You should prefer composition unless:</a:t>
            </a:r>
            <a:br>
              <a:rPr lang="en-US" altLang="en-US" dirty="0"/>
            </a:br>
            <a:endParaRPr lang="en-US" altLang="en-US" sz="1000" dirty="0"/>
          </a:p>
          <a:p>
            <a:pPr lvl="1"/>
            <a:r>
              <a:rPr lang="en-US" altLang="en-US" dirty="0"/>
              <a:t>You need access to protected data from the base class, or:</a:t>
            </a:r>
            <a:endParaRPr lang="en-US" altLang="en-US" sz="1000" dirty="0"/>
          </a:p>
          <a:p>
            <a:pPr lvl="1"/>
            <a:r>
              <a:rPr lang="en-US" altLang="en-US" dirty="0"/>
              <a:t>You want to support polymorphic operations in member functions of the derived class, perhaps to bind to any derived object passed to a member function by base reference or pointer without knowing the concrete class of the object.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DBD7606-A8D7-4C4C-A377-297D1E1A9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514600"/>
            <a:ext cx="5486400" cy="1143000"/>
          </a:xfrm>
        </p:spPr>
        <p:txBody>
          <a:bodyPr/>
          <a:lstStyle/>
          <a:p>
            <a:r>
              <a:rPr lang="en-US" altLang="en-US" b="1" dirty="0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D3B639D-66B0-4475-B363-5C3F8AE23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Topics: Using Inheritance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950F789-0AA3-4ACF-BAA0-9CCC70D6E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Protocol Classes</a:t>
            </a:r>
          </a:p>
          <a:p>
            <a:r>
              <a:rPr lang="en-US" altLang="en-US" sz="2400"/>
              <a:t>Hooks</a:t>
            </a:r>
          </a:p>
          <a:p>
            <a:r>
              <a:rPr lang="en-US" altLang="en-US" sz="2400"/>
              <a:t>Mixin Classes</a:t>
            </a:r>
          </a:p>
          <a:p>
            <a:r>
              <a:rPr lang="en-US" altLang="en-US" sz="2400"/>
              <a:t>Sharing common code</a:t>
            </a:r>
          </a:p>
          <a:p>
            <a:r>
              <a:rPr lang="en-US" altLang="en-US" sz="2400"/>
              <a:t>Reusing Implementation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BEEC2C-D187-4EA2-A768-CDADBB506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Liskov Substitutability (LS)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07E194-AFEE-4BD2-85A2-AF7AE038D2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Public inheritance is a contract for substitutability.</a:t>
            </a:r>
            <a:br>
              <a:rPr lang="en-US" altLang="en-US" sz="2400" dirty="0"/>
            </a:br>
            <a:endParaRPr lang="en-US" altLang="en-US" sz="2400" dirty="0"/>
          </a:p>
          <a:p>
            <a:pPr lvl="1"/>
            <a:r>
              <a:rPr lang="en-US" altLang="en-US" sz="2000" dirty="0"/>
              <a:t>Any base class reference or pointer may be bound to an instance of any class derived from that base.</a:t>
            </a:r>
            <a:br>
              <a:rPr lang="en-US" altLang="en-US" sz="2000" dirty="0"/>
            </a:br>
            <a:endParaRPr lang="en-US" altLang="en-US" sz="2000" dirty="0"/>
          </a:p>
          <a:p>
            <a:pPr lvl="1"/>
            <a:r>
              <a:rPr lang="en-US" altLang="en-US" sz="2000" dirty="0"/>
              <a:t>The compiler will ensure that derived public interfaces support LS syntactically:</a:t>
            </a:r>
          </a:p>
          <a:p>
            <a:pPr lvl="2"/>
            <a:r>
              <a:rPr lang="en-US" altLang="en-US" sz="1800" dirty="0"/>
              <a:t>Derived classes inherit all of the inheritable methods of the base class and so can receive its messages.</a:t>
            </a:r>
            <a:br>
              <a:rPr lang="en-US" altLang="en-US" sz="1800" dirty="0"/>
            </a:br>
            <a:endParaRPr lang="en-US" altLang="en-US" sz="1800" dirty="0"/>
          </a:p>
          <a:p>
            <a:pPr lvl="1"/>
            <a:r>
              <a:rPr lang="en-US" altLang="en-US" sz="2000" dirty="0"/>
              <a:t>It is up to you to ensure semantic LS.</a:t>
            </a:r>
          </a:p>
          <a:p>
            <a:pPr lvl="2"/>
            <a:r>
              <a:rPr lang="en-US" altLang="en-US" sz="1800" dirty="0"/>
              <a:t>Your class must be a semantic specialization of the base.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964C72-BFE0-42D2-B598-E2EA57302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 Classes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3D6416-6EAF-408C-A8BC-DF392D72EC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protocol class (C++ interface) provides a language for clients to use when interacting with any of its derived class instances.  It has:</a:t>
            </a:r>
          </a:p>
          <a:p>
            <a:pPr lvl="1"/>
            <a:r>
              <a:rPr lang="en-US" altLang="en-US"/>
              <a:t>No data</a:t>
            </a:r>
          </a:p>
          <a:p>
            <a:pPr lvl="1"/>
            <a:r>
              <a:rPr lang="en-US" altLang="en-US"/>
              <a:t>No declared constructors</a:t>
            </a:r>
          </a:p>
          <a:p>
            <a:pPr lvl="1"/>
            <a:r>
              <a:rPr lang="en-US" altLang="en-US"/>
              <a:t>A virtual destructor</a:t>
            </a:r>
          </a:p>
          <a:p>
            <a:pPr lvl="1"/>
            <a:r>
              <a:rPr lang="en-US" altLang="en-US"/>
              <a:t>A set of pure virtual functions that define the hierarchy’s language.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All classes are derived from the protocol base class using public inheritance.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4DE3BDA-D305-4B52-80AB-1EC149762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 Example</a:t>
            </a:r>
          </a:p>
        </p:txBody>
      </p:sp>
      <p:graphicFrame>
        <p:nvGraphicFramePr>
          <p:cNvPr id="7171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26605A5-B1C5-4B15-8DC4-B751D3541A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89163" y="1892300"/>
          <a:ext cx="537527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VISIO" r:id="rId3" imgW="4599432" imgH="3075432" progId="Visio.Drawing.4">
                  <p:embed/>
                </p:oleObj>
              </mc:Choice>
              <mc:Fallback>
                <p:oleObj name="VISIO" r:id="rId3" imgW="4599432" imgH="3075432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892300"/>
                        <a:ext cx="5375275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0C1FA1A-F145-47E5-818F-62B93B5D8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Hooks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8C4F6E-4683-415E-BC72-ACF9F43EC8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hook is a base class that supports modification of a library’s behavior by applications designed to use the library, without modifying any of the library’s code.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 Hook class provides a protocol for application designers to use and a set of virtual methods that are overridden to provide required application behavior.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One very common usage provides a way for applications to respond to events that occur within the library.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DF1AADD-EEF7-4648-8B86-7811D283F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altLang="en-US" b="1" dirty="0"/>
              <a:t>Hook Example</a:t>
            </a:r>
          </a:p>
        </p:txBody>
      </p:sp>
      <p:graphicFrame>
        <p:nvGraphicFramePr>
          <p:cNvPr id="6" name="Object 33">
            <a:extLst>
              <a:ext uri="{FF2B5EF4-FFF2-40B4-BE49-F238E27FC236}">
                <a16:creationId xmlns:a16="http://schemas.microsoft.com/office/drawing/2014/main" id="{A168C5CF-1420-4FD9-BF93-10F80086D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707935"/>
              </p:ext>
            </p:extLst>
          </p:nvPr>
        </p:nvGraphicFramePr>
        <p:xfrm>
          <a:off x="533400" y="1981200"/>
          <a:ext cx="8272463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VISIO" r:id="rId3" imgW="8264160" imgH="3349440" progId="Visio.Drawing.6">
                  <p:embed/>
                </p:oleObj>
              </mc:Choice>
              <mc:Fallback>
                <p:oleObj name="VISIO" r:id="rId3" imgW="8264160" imgH="3349440" progId="Visio.Drawing.6">
                  <p:embed/>
                  <p:pic>
                    <p:nvPicPr>
                      <p:cNvPr id="1026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272463" cy="3355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5142B48C-D2B5-495A-AC73-87D0D702FBB7}"/>
              </a:ext>
            </a:extLst>
          </p:cNvPr>
          <p:cNvSpPr/>
          <p:nvPr/>
        </p:nvSpPr>
        <p:spPr>
          <a:xfrm>
            <a:off x="6324600" y="838200"/>
            <a:ext cx="1600200" cy="762000"/>
          </a:xfrm>
          <a:prstGeom prst="wedgeRectCallout">
            <a:avLst>
              <a:gd name="adj1" fmla="val -13095"/>
              <a:gd name="adj2" fmla="val 9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Hook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4DA1CCF-1158-4125-9E16-B20431C39BED}"/>
              </a:ext>
            </a:extLst>
          </p:cNvPr>
          <p:cNvSpPr/>
          <p:nvPr/>
        </p:nvSpPr>
        <p:spPr>
          <a:xfrm>
            <a:off x="381000" y="1066800"/>
            <a:ext cx="1981200" cy="1371600"/>
          </a:xfrm>
          <a:prstGeom prst="wedgeRectCallout">
            <a:avLst>
              <a:gd name="adj1" fmla="val 92674"/>
              <a:gd name="adj2" fmla="val 7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 code invokes the hook when specific events occur.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9C2FBA1-0E67-435C-97B7-F121EAD7BCDF}"/>
              </a:ext>
            </a:extLst>
          </p:cNvPr>
          <p:cNvSpPr/>
          <p:nvPr/>
        </p:nvSpPr>
        <p:spPr>
          <a:xfrm>
            <a:off x="4800600" y="5562600"/>
            <a:ext cx="1600200" cy="762000"/>
          </a:xfrm>
          <a:prstGeom prst="wedgeRectCallout">
            <a:avLst>
              <a:gd name="adj1" fmla="val 50596"/>
              <a:gd name="adj2" fmla="val -128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What’s actually called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95C8415-7405-4D0B-A852-047C5C716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Mixins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8347743-CBB1-40C0-A8CB-5196A57445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mixin class provides a specialized set of behaviors intended to be used through multiple inheritance with other classes.</a:t>
            </a:r>
          </a:p>
          <a:p>
            <a:endParaRPr lang="en-US" altLang="en-US"/>
          </a:p>
          <a:p>
            <a:r>
              <a:rPr lang="en-US" altLang="en-US"/>
              <a:t>Mixins can be used to provide reference counting, locking, memory management, and other specialized behaviors as services to any class that needs them.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79042C9-125D-47C6-B34B-9393E8B62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Mixin Example</a:t>
            </a:r>
          </a:p>
        </p:txBody>
      </p:sp>
      <p:graphicFrame>
        <p:nvGraphicFramePr>
          <p:cNvPr id="11267" name="Object 4">
            <a:extLst>
              <a:ext uri="{FF2B5EF4-FFF2-40B4-BE49-F238E27FC236}">
                <a16:creationId xmlns:a16="http://schemas.microsoft.com/office/drawing/2014/main" id="{39D1593A-D1A3-491A-B85C-DCA2ACD9778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538413" y="1828800"/>
          <a:ext cx="4217987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VISIO" r:id="rId3" imgW="2690949" imgH="2333897" progId="Visio.Drawing.6">
                  <p:embed/>
                </p:oleObj>
              </mc:Choice>
              <mc:Fallback>
                <p:oleObj name="VISIO" r:id="rId3" imgW="2690949" imgH="2333897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828800"/>
                        <a:ext cx="4217987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325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Tahoma</vt:lpstr>
      <vt:lpstr>Symbol</vt:lpstr>
      <vt:lpstr>Calibri</vt:lpstr>
      <vt:lpstr>Office Theme</vt:lpstr>
      <vt:lpstr>VISIO</vt:lpstr>
      <vt:lpstr>Microsoft Visio Drawing</vt:lpstr>
      <vt:lpstr>Using Inheritance</vt:lpstr>
      <vt:lpstr>Topics: Using Inheritance</vt:lpstr>
      <vt:lpstr>Liskov Substitutability (LS)</vt:lpstr>
      <vt:lpstr>Protocol Classes</vt:lpstr>
      <vt:lpstr>Protocol Example</vt:lpstr>
      <vt:lpstr>Hooks</vt:lpstr>
      <vt:lpstr>Hook Example</vt:lpstr>
      <vt:lpstr>Mixins</vt:lpstr>
      <vt:lpstr>Mixin Example</vt:lpstr>
      <vt:lpstr>Share Common Code</vt:lpstr>
      <vt:lpstr>Reusing Implementation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Inheritance</dc:title>
  <dc:creator>Jim Fawcett</dc:creator>
  <cp:lastModifiedBy>James Fawcett</cp:lastModifiedBy>
  <cp:revision>13</cp:revision>
  <dcterms:created xsi:type="dcterms:W3CDTF">2003-02-15T13:40:14Z</dcterms:created>
  <dcterms:modified xsi:type="dcterms:W3CDTF">2017-09-02T17:04:09Z</dcterms:modified>
</cp:coreProperties>
</file>