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31"/>
  </p:notesMasterIdLst>
  <p:sldIdLst>
    <p:sldId id="326" r:id="rId3"/>
    <p:sldId id="320" r:id="rId4"/>
    <p:sldId id="351" r:id="rId5"/>
    <p:sldId id="327" r:id="rId6"/>
    <p:sldId id="328" r:id="rId7"/>
    <p:sldId id="330" r:id="rId8"/>
    <p:sldId id="329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9" r:id="rId27"/>
    <p:sldId id="348" r:id="rId28"/>
    <p:sldId id="352" r:id="rId29"/>
    <p:sldId id="31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 varScale="1">
        <p:scale>
          <a:sx n="61" d="100"/>
          <a:sy n="61" d="100"/>
        </p:scale>
        <p:origin x="1572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Sockets Interface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Berkley Sockets API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Creating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Socket connections are based on:</a:t>
            </a:r>
          </a:p>
          <a:p>
            <a:pPr lvl="1">
              <a:spcBef>
                <a:spcPts val="1800"/>
              </a:spcBef>
            </a:pPr>
            <a:r>
              <a:rPr lang="en-US" altLang="en-US" dirty="0"/>
              <a:t>Domains—network connection or IPC pipe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AF_INET for IPv4 protocol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AF_INET6 for IPv6 protocol</a:t>
            </a:r>
          </a:p>
          <a:p>
            <a:pPr lvl="1">
              <a:spcBef>
                <a:spcPts val="1800"/>
              </a:spcBef>
            </a:pPr>
            <a:r>
              <a:rPr lang="en-US" altLang="en-US" dirty="0"/>
              <a:t>Type—stream, datagram, raw IP packets, …</a:t>
            </a:r>
          </a:p>
          <a:p>
            <a:pPr lvl="2">
              <a:spcBef>
                <a:spcPts val="1800"/>
              </a:spcBef>
            </a:pPr>
            <a:r>
              <a:rPr lang="en-US" altLang="en-US" dirty="0"/>
              <a:t>SOCK_STREAM </a:t>
            </a:r>
            <a:r>
              <a:rPr lang="en-US" altLang="en-US" dirty="0">
                <a:sym typeface="Wingdings" panose="05000000000000000000" pitchFamily="2" charset="2"/>
              </a:rPr>
              <a:t> TCP packets</a:t>
            </a:r>
          </a:p>
          <a:p>
            <a:pPr lvl="2">
              <a:spcBef>
                <a:spcPts val="1800"/>
              </a:spcBef>
            </a:pPr>
            <a:r>
              <a:rPr lang="en-US" altLang="en-US" dirty="0">
                <a:sym typeface="Wingdings" panose="05000000000000000000" pitchFamily="2" charset="2"/>
              </a:rPr>
              <a:t>SOCK_DGRAM  UDP packets</a:t>
            </a:r>
          </a:p>
          <a:p>
            <a:pPr lvl="1">
              <a:spcBef>
                <a:spcPts val="1800"/>
              </a:spcBef>
            </a:pPr>
            <a:endParaRPr lang="en-US" altLang="en-US" dirty="0">
              <a:sym typeface="Wingdings" panose="05000000000000000000" pitchFamily="2" charset="2"/>
            </a:endParaRPr>
          </a:p>
          <a:p>
            <a:pPr marL="274320" lvl="1" indent="0">
              <a:spcBef>
                <a:spcPts val="1800"/>
              </a:spcBef>
              <a:buNone/>
            </a:pPr>
            <a:endParaRPr lang="en-US" alt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Creating Sockets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dirty="0"/>
              <a:t>Protocol—TCP, UDP, …</a:t>
            </a:r>
          </a:p>
          <a:p>
            <a:pPr lvl="1">
              <a:spcBef>
                <a:spcPts val="1800"/>
              </a:spcBef>
            </a:pPr>
            <a:r>
              <a:rPr lang="en-IN" dirty="0"/>
              <a:t>0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IN" altLang="en-US" dirty="0">
                <a:sym typeface="Wingdings" panose="05000000000000000000" pitchFamily="2" charset="2"/>
              </a:rPr>
              <a:t> </a:t>
            </a:r>
            <a:r>
              <a:rPr lang="en-IN" dirty="0"/>
              <a:t>default, e.g., TCP for SOCK_STREAM</a:t>
            </a:r>
          </a:p>
          <a:p>
            <a:pPr>
              <a:spcBef>
                <a:spcPts val="1800"/>
              </a:spcBef>
            </a:pPr>
            <a:r>
              <a:rPr lang="en-IN" dirty="0"/>
              <a:t>Example: </a:t>
            </a:r>
            <a:br>
              <a:rPr lang="en-IN" dirty="0"/>
            </a:br>
            <a:r>
              <a:rPr lang="en-IN" sz="2400" dirty="0"/>
              <a:t>HANDLE sock = socket(AF_INET,SOCK_STREAM,0);</a:t>
            </a:r>
          </a:p>
          <a:p>
            <a:pPr>
              <a:spcBef>
                <a:spcPts val="1800"/>
              </a:spcBef>
            </a:pPr>
            <a:r>
              <a:rPr lang="en-IN" dirty="0"/>
              <a:t>Note: we will focus on the IP4 interface, since it is simpler than IP6. Our Socket Library handles both.</a:t>
            </a:r>
          </a:p>
        </p:txBody>
      </p:sp>
    </p:spTree>
    <p:extLst>
      <p:ext uri="{BB962C8B-B14F-4D97-AF65-F5344CB8AC3E}">
        <p14:creationId xmlns:p14="http://schemas.microsoft.com/office/powerpoint/2010/main" val="3973312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Connecting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600" dirty="0"/>
              <a:t>Socket addresses</a:t>
            </a:r>
            <a:r>
              <a:rPr lang="en-US" altLang="en-US" sz="2200" dirty="0">
                <a:latin typeface="Courier New" panose="02070309020205020404" pitchFamily="49" charset="0"/>
              </a:rPr>
              <a:t>	</a:t>
            </a:r>
            <a:br>
              <a:rPr lang="en-US" altLang="en-US" sz="2200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struct SOCKADDR_IN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sin_family		  // AF_INET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	</a:t>
            </a:r>
            <a:r>
              <a:rPr lang="en-US" altLang="en-US" sz="2000" dirty="0" err="1">
                <a:latin typeface="Consolas" panose="020B0609020204030204" pitchFamily="49" charset="0"/>
              </a:rPr>
              <a:t>sin_address.s_addr</a:t>
            </a:r>
            <a:r>
              <a:rPr lang="en-US" altLang="en-US" sz="2000" dirty="0">
                <a:latin typeface="Consolas" panose="020B0609020204030204" pitchFamily="49" charset="0"/>
              </a:rPr>
              <a:t>  // </a:t>
            </a:r>
            <a:r>
              <a:rPr lang="en-US" altLang="en-US" sz="2000" dirty="0" err="1">
                <a:latin typeface="Consolas" panose="020B0609020204030204" pitchFamily="49" charset="0"/>
              </a:rPr>
              <a:t>inet_addr</a:t>
            </a:r>
            <a:r>
              <a:rPr lang="en-US" altLang="en-US" sz="2000" dirty="0">
                <a:latin typeface="Consolas" panose="020B0609020204030204" pitchFamily="49" charset="0"/>
              </a:rPr>
              <a:t>(“127.0.0.1”);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	</a:t>
            </a:r>
            <a:r>
              <a:rPr lang="en-US" altLang="en-US" sz="2000" dirty="0" err="1">
                <a:latin typeface="Consolas" panose="020B0609020204030204" pitchFamily="49" charset="0"/>
              </a:rPr>
              <a:t>sin_port</a:t>
            </a:r>
            <a:r>
              <a:rPr lang="en-US" altLang="en-US" sz="2000" dirty="0">
                <a:latin typeface="Consolas" panose="020B0609020204030204" pitchFamily="49" charset="0"/>
              </a:rPr>
              <a:t> 		  // </a:t>
            </a:r>
            <a:r>
              <a:rPr lang="en-US" altLang="en-US" sz="2000" dirty="0" err="1">
                <a:latin typeface="Consolas" panose="020B0609020204030204" pitchFamily="49" charset="0"/>
              </a:rPr>
              <a:t>htons</a:t>
            </a:r>
            <a:r>
              <a:rPr lang="en-US" altLang="en-US" sz="2000" dirty="0">
                <a:latin typeface="Consolas" panose="020B0609020204030204" pitchFamily="49" charset="0"/>
              </a:rPr>
              <a:t>(8000);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 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endParaRPr lang="en-US" altLang="en-US" sz="2600" dirty="0"/>
          </a:p>
          <a:p>
            <a:pPr>
              <a:spcBef>
                <a:spcPts val="1800"/>
              </a:spcBef>
            </a:pPr>
            <a:r>
              <a:rPr lang="en-US" altLang="en-US" sz="2600" dirty="0"/>
              <a:t>Bind server listener to port:</a:t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int err = bind(sock, (SOCKADDR_IN*)&amp;</a:t>
            </a:r>
            <a:r>
              <a:rPr lang="en-US" altLang="en-US" sz="20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));</a:t>
            </a:r>
            <a:endParaRPr lang="en-US" altLang="en-US" sz="2600" dirty="0"/>
          </a:p>
          <a:p>
            <a:pPr>
              <a:spcBef>
                <a:spcPts val="1800"/>
              </a:spcBef>
            </a:pPr>
            <a:r>
              <a:rPr lang="en-US" altLang="en-US" sz="2600" dirty="0"/>
              <a:t>Connect client to server:</a:t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HANDLE connect(sock, (SOCKADDR_IN*)&amp;</a:t>
            </a:r>
            <a:r>
              <a:rPr lang="en-US" altLang="en-US" sz="20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))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755996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Client/Server Processing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D0E91D4-FB91-40F8-AE0A-C34C968C9D93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985838"/>
              </p:ext>
            </p:extLst>
          </p:nvPr>
        </p:nvGraphicFramePr>
        <p:xfrm>
          <a:off x="2259807" y="1895856"/>
          <a:ext cx="4624387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Visio" r:id="rId3" imgW="6619736" imgH="6486709" progId="">
                  <p:embed/>
                </p:oleObj>
              </mc:Choice>
              <mc:Fallback>
                <p:oleObj name="Visio" r:id="rId3" imgW="6619736" imgH="6486709" progId="">
                  <p:embed/>
                  <p:pic>
                    <p:nvPicPr>
                      <p:cNvPr id="0" name="Picture 6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807" y="1895856"/>
                        <a:ext cx="4624387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7567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Accessing Sockets Library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600200"/>
            <a:ext cx="8501449" cy="48768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#include &lt;winsock2.h&gt;</a:t>
            </a:r>
            <a:endParaRPr lang="en-US" altLang="en-US" sz="2200" dirty="0">
              <a:latin typeface="Courier New" panose="02070309020205020404" pitchFamily="49" charset="0"/>
            </a:endParaRPr>
          </a:p>
          <a:p>
            <a:pPr>
              <a:spcBef>
                <a:spcPts val="1800"/>
              </a:spcBef>
            </a:pPr>
            <a:r>
              <a:rPr lang="en-US" altLang="en-US" sz="2200" dirty="0"/>
              <a:t>Link with wsock32.lib</a:t>
            </a:r>
          </a:p>
          <a:p>
            <a:pPr marL="183600">
              <a:spcBef>
                <a:spcPts val="1800"/>
              </a:spcBef>
            </a:pPr>
            <a:r>
              <a:rPr lang="en-US" altLang="en-US" sz="2200" dirty="0"/>
              <a:t>To build a server for multiple clients you will need to use threads; e.g.:</a:t>
            </a:r>
            <a:br>
              <a:rPr lang="en-US" altLang="en-US" sz="2200" dirty="0"/>
            </a:br>
            <a:r>
              <a:rPr lang="en-US" altLang="en-US" sz="2200" dirty="0">
                <a:latin typeface="Consolas" panose="020B0609020204030204" pitchFamily="49" charset="0"/>
              </a:rPr>
              <a:t>#include &lt;</a:t>
            </a:r>
            <a:r>
              <a:rPr lang="en-US" altLang="en-US" sz="2200" dirty="0" err="1">
                <a:latin typeface="Consolas" panose="020B0609020204030204" pitchFamily="49" charset="0"/>
              </a:rPr>
              <a:t>process.h</a:t>
            </a:r>
            <a:r>
              <a:rPr lang="en-US" altLang="en-US" sz="2200" dirty="0">
                <a:latin typeface="Consolas" panose="020B0609020204030204" pitchFamily="49" charset="0"/>
              </a:rPr>
              <a:t>&gt;   // Win32 threads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   or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#include&lt;threads&gt;	 // C++11 threads</a:t>
            </a:r>
          </a:p>
          <a:p>
            <a:pPr marL="183600">
              <a:spcBef>
                <a:spcPts val="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/>
              <a:t>and use the Project Settings:</a:t>
            </a:r>
          </a:p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/>
              <a:t>C/C++ language\category=code generation\debug multithreaded</a:t>
            </a:r>
          </a:p>
          <a:p>
            <a:pPr marL="0" indent="0">
              <a:lnSpc>
                <a:spcPct val="1200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268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5138F1F3-78D0-487A-8043-F93E05B9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83829"/>
            <a:ext cx="6916615" cy="48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4400" dirty="0"/>
              <a:t>Project Settings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5545458D-BCEA-498C-9834-5599EB6A5D3E}"/>
              </a:ext>
            </a:extLst>
          </p:cNvPr>
          <p:cNvSpPr>
            <a:spLocks noChangeArrowheads="1"/>
          </p:cNvSpPr>
          <p:nvPr/>
        </p:nvSpPr>
        <p:spPr bwMode="auto">
          <a:xfrm rot="3536028">
            <a:off x="7441339" y="1564242"/>
            <a:ext cx="609600" cy="1524000"/>
          </a:xfrm>
          <a:prstGeom prst="downArrow">
            <a:avLst>
              <a:gd name="adj1" fmla="val 50000"/>
              <a:gd name="adj2" fmla="val 62500"/>
            </a:avLst>
          </a:prstGeom>
          <a:solidFill>
            <a:srgbClr val="ED7D3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18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Project Settings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7382B1F-EB0D-4504-9604-D5502625D97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491782"/>
            <a:ext cx="7489825" cy="4654550"/>
          </a:xfrm>
          <a:noFill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6" name="AutoShape 8">
            <a:extLst>
              <a:ext uri="{FF2B5EF4-FFF2-40B4-BE49-F238E27FC236}">
                <a16:creationId xmlns:a16="http://schemas.microsoft.com/office/drawing/2014/main" id="{95A19110-8D03-464F-8F87-483012C81A22}"/>
              </a:ext>
            </a:extLst>
          </p:cNvPr>
          <p:cNvSpPr>
            <a:spLocks noChangeArrowheads="1"/>
          </p:cNvSpPr>
          <p:nvPr/>
        </p:nvSpPr>
        <p:spPr bwMode="auto">
          <a:xfrm rot="8821165">
            <a:off x="5795890" y="2357020"/>
            <a:ext cx="609600" cy="1409700"/>
          </a:xfrm>
          <a:prstGeom prst="downArrow">
            <a:avLst>
              <a:gd name="adj1" fmla="val 50000"/>
              <a:gd name="adj2" fmla="val 57813"/>
            </a:avLst>
          </a:prstGeom>
          <a:solidFill>
            <a:srgbClr val="ED7D3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087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Sockets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000" dirty="0" err="1"/>
              <a:t>WSAStartup</a:t>
            </a:r>
            <a:r>
              <a:rPr lang="en-US" altLang="en-US" sz="2000" dirty="0"/>
              <a:t>     — loads WS2_32.dll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WSACleanup</a:t>
            </a:r>
            <a:r>
              <a:rPr lang="en-US" altLang="en-US" sz="2000" dirty="0"/>
              <a:t>   — unloads </a:t>
            </a:r>
            <a:r>
              <a:rPr lang="en-US" altLang="en-US" sz="2000" dirty="0" err="1"/>
              <a:t>dll</a:t>
            </a:r>
            <a:endParaRPr lang="en-US" altLang="en-US" sz="2000" dirty="0"/>
          </a:p>
          <a:p>
            <a:pPr>
              <a:spcBef>
                <a:spcPts val="600"/>
              </a:spcBef>
            </a:pPr>
            <a:r>
              <a:rPr lang="en-US" altLang="en-US" sz="2000" dirty="0"/>
              <a:t>socket	 — create socket object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connect	 — connect client to server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bind	              — bind server socket to address/port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listen		 — request server to listen for connection requests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accept	 — server accepts a client connection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send		 — send data to remote socket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recv</a:t>
            </a:r>
            <a:r>
              <a:rPr lang="en-US" altLang="en-US" sz="2000" dirty="0"/>
              <a:t>		 — collect data from remote socket</a:t>
            </a:r>
          </a:p>
          <a:p>
            <a:pPr>
              <a:spcBef>
                <a:spcPts val="600"/>
              </a:spcBef>
            </a:pPr>
            <a:r>
              <a:rPr lang="en-US" altLang="en-US" sz="2000" dirty="0"/>
              <a:t>shutdown	 — close connection</a:t>
            </a:r>
          </a:p>
          <a:p>
            <a:pPr>
              <a:spcBef>
                <a:spcPts val="600"/>
              </a:spcBef>
            </a:pPr>
            <a:r>
              <a:rPr lang="en-US" altLang="en-US" sz="2000" dirty="0" err="1"/>
              <a:t>closesocket</a:t>
            </a:r>
            <a:r>
              <a:rPr lang="en-US" altLang="en-US" sz="2000" dirty="0"/>
              <a:t>	 — closes socket handle</a:t>
            </a:r>
          </a:p>
        </p:txBody>
      </p:sp>
    </p:spTree>
    <p:extLst>
      <p:ext uri="{BB962C8B-B14F-4D97-AF65-F5344CB8AC3E}">
        <p14:creationId xmlns:p14="http://schemas.microsoft.com/office/powerpoint/2010/main" val="2649410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Sequence of Server Calls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en-US" sz="2400" dirty="0" err="1"/>
              <a:t>WSAStartup</a:t>
            </a:r>
            <a:endParaRPr lang="en-US" altLang="en-US" sz="2400" dirty="0"/>
          </a:p>
          <a:p>
            <a:pPr>
              <a:spcBef>
                <a:spcPts val="300"/>
              </a:spcBef>
            </a:pPr>
            <a:r>
              <a:rPr lang="en-US" altLang="en-US" sz="2400" dirty="0"/>
              <a:t>socket (create listener socket)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bind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listen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accept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create new socket so listener can continue listening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create new thread for socket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send and </a:t>
            </a:r>
            <a:r>
              <a:rPr lang="en-US" altLang="en-US" sz="2000" dirty="0" err="1"/>
              <a:t>recv</a:t>
            </a:r>
            <a:endParaRPr lang="en-US" altLang="en-US" sz="2000" dirty="0"/>
          </a:p>
          <a:p>
            <a:pPr lvl="1">
              <a:spcBef>
                <a:spcPts val="300"/>
              </a:spcBef>
            </a:pPr>
            <a:r>
              <a:rPr lang="en-US" altLang="en-US" sz="2000" dirty="0" err="1"/>
              <a:t>closesocket</a:t>
            </a:r>
            <a:r>
              <a:rPr lang="en-US" altLang="en-US" sz="2000" dirty="0"/>
              <a:t> (on new socket)</a:t>
            </a:r>
          </a:p>
          <a:p>
            <a:pPr lvl="1">
              <a:spcBef>
                <a:spcPts val="300"/>
              </a:spcBef>
            </a:pPr>
            <a:r>
              <a:rPr lang="en-US" altLang="en-US" sz="2000" dirty="0"/>
              <a:t>terminate thread</a:t>
            </a:r>
          </a:p>
          <a:p>
            <a:pPr>
              <a:spcBef>
                <a:spcPts val="300"/>
              </a:spcBef>
            </a:pPr>
            <a:r>
              <a:rPr lang="en-US" altLang="en-US" sz="2400" dirty="0"/>
              <a:t>shutdown</a:t>
            </a:r>
          </a:p>
          <a:p>
            <a:pPr>
              <a:spcBef>
                <a:spcPts val="300"/>
              </a:spcBef>
            </a:pPr>
            <a:r>
              <a:rPr lang="en-US" altLang="en-US" sz="2400" dirty="0" err="1"/>
              <a:t>closesocket</a:t>
            </a:r>
            <a:r>
              <a:rPr lang="en-US" altLang="en-US" sz="2400" dirty="0"/>
              <a:t> (on listener socket)</a:t>
            </a:r>
          </a:p>
          <a:p>
            <a:pPr>
              <a:spcBef>
                <a:spcPts val="300"/>
              </a:spcBef>
            </a:pPr>
            <a:r>
              <a:rPr lang="en-US" altLang="en-US" sz="2400" dirty="0" err="1"/>
              <a:t>WSACleanup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893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WSAStartup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wVersionRequested = MAKEWORD(1,1);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WSAData</a:t>
            </a:r>
            <a:r>
              <a:rPr lang="en-US" altLang="en-US" sz="2200" dirty="0">
                <a:latin typeface="Consolas" panose="020B0609020204030204" pitchFamily="49" charset="0"/>
              </a:rPr>
              <a:t> </a:t>
            </a:r>
            <a:r>
              <a:rPr lang="en-US" altLang="en-US" sz="2200" dirty="0" err="1">
                <a:latin typeface="Consolas" panose="020B0609020204030204" pitchFamily="49" charset="0"/>
              </a:rPr>
              <a:t>wData</a:t>
            </a:r>
            <a:r>
              <a:rPr lang="en-US" altLang="en-US" sz="2200" dirty="0">
                <a:latin typeface="Consolas" panose="020B0609020204030204" pitchFamily="49" charset="0"/>
              </a:rPr>
              <a:t>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lpWSAData</a:t>
            </a:r>
            <a:r>
              <a:rPr lang="en-US" altLang="en-US" sz="2200" dirty="0">
                <a:latin typeface="Consolas" panose="020B0609020204030204" pitchFamily="49" charset="0"/>
              </a:rPr>
              <a:t> = &amp;</a:t>
            </a:r>
            <a:r>
              <a:rPr lang="en-US" altLang="en-US" sz="2200" dirty="0" err="1">
                <a:latin typeface="Consolas" panose="020B0609020204030204" pitchFamily="49" charset="0"/>
              </a:rPr>
              <a:t>wData</a:t>
            </a: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int WSAStartup(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WORD wVersionRequested,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LPWSADATA </a:t>
            </a:r>
            <a:r>
              <a:rPr lang="en-US" altLang="en-US" sz="2200" dirty="0" err="1">
                <a:latin typeface="Consolas" panose="020B0609020204030204" pitchFamily="49" charset="0"/>
              </a:rPr>
              <a:t>lpWSAData</a:t>
            </a: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78680"/>
            <a:ext cx="304800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Loads </a:t>
            </a:r>
            <a:r>
              <a:rPr lang="en-US" altLang="en-US" sz="2000" dirty="0">
                <a:latin typeface="Courier New" panose="02070309020205020404" pitchFamily="49" charset="0"/>
              </a:rPr>
              <a:t>WS2_32.dll</a:t>
            </a:r>
          </a:p>
        </p:txBody>
      </p:sp>
    </p:spTree>
    <p:extLst>
      <p:ext uri="{BB962C8B-B14F-4D97-AF65-F5344CB8AC3E}">
        <p14:creationId xmlns:p14="http://schemas.microsoft.com/office/powerpoint/2010/main" val="1074065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 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 err="1">
                <a:latin typeface="Consolas" panose="020B0609020204030204" pitchFamily="49" charset="0"/>
              </a:rPr>
              <a:t>af</a:t>
            </a:r>
            <a:r>
              <a:rPr lang="en-US" altLang="en-US" sz="2200" dirty="0">
                <a:latin typeface="Consolas" panose="020B0609020204030204" pitchFamily="49" charset="0"/>
              </a:rPr>
              <a:t>       = AF_INET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type     = SOCK_STREAM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protocol = IPPROTO_IP</a:t>
            </a:r>
            <a:r>
              <a:rPr lang="en-US" altLang="en-US" sz="2200" b="1" dirty="0">
                <a:latin typeface="Courier New" panose="02070309020205020404" pitchFamily="49" charset="0"/>
              </a:rPr>
              <a:t/>
            </a:r>
            <a:br>
              <a:rPr lang="en-US" altLang="en-US" sz="2200" b="1" dirty="0">
                <a:latin typeface="Courier New" panose="02070309020205020404" pitchFamily="49" charset="0"/>
              </a:rPr>
            </a:br>
            <a:endParaRPr lang="en-US" altLang="en-US" sz="2200" b="1" dirty="0">
              <a:latin typeface="Courier New" panose="02070309020205020404" pitchFamily="49" charset="0"/>
            </a:endParaRPr>
          </a:p>
          <a:p>
            <a:pPr marL="183600" lvl="1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SOCKET socket(int af, int type, int protocol)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25240"/>
            <a:ext cx="661416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Creates a socket object and returns handle to socket.</a:t>
            </a:r>
          </a:p>
        </p:txBody>
      </p:sp>
    </p:spTree>
    <p:extLst>
      <p:ext uri="{BB962C8B-B14F-4D97-AF65-F5344CB8AC3E}">
        <p14:creationId xmlns:p14="http://schemas.microsoft.com/office/powerpoint/2010/main" val="3000820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Bind 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200" dirty="0">
                <a:latin typeface="Consolas" panose="020B0609020204030204" pitchFamily="49" charset="0"/>
              </a:rPr>
              <a:t> local;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… define fields of local …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name = (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*)&amp;local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r>
              <a:rPr lang="en-US" altLang="en-US" sz="2200" dirty="0">
                <a:latin typeface="Consolas" panose="020B0609020204030204" pitchFamily="49" charset="0"/>
              </a:rPr>
              <a:t> = </a:t>
            </a:r>
            <a:r>
              <a:rPr lang="en-US" altLang="en-US" sz="2200" dirty="0" err="1">
                <a:latin typeface="Consolas" panose="020B0609020204030204" pitchFamily="49" charset="0"/>
              </a:rPr>
              <a:t>sizeof</a:t>
            </a:r>
            <a:r>
              <a:rPr lang="en-US" altLang="en-US" sz="2200" dirty="0">
                <a:latin typeface="Consolas" panose="020B0609020204030204" pitchFamily="49" charset="0"/>
              </a:rPr>
              <a:t>(local)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indent="0"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bind(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</a:t>
            </a:r>
            <a:r>
              <a:rPr lang="en-US" altLang="en-US" sz="2200" dirty="0" err="1">
                <a:latin typeface="Consolas" panose="020B0609020204030204" pitchFamily="49" charset="0"/>
              </a:rPr>
              <a:t>const</a:t>
            </a:r>
            <a:r>
              <a:rPr lang="en-US" altLang="en-US" sz="2200" dirty="0">
                <a:latin typeface="Consolas" panose="020B0609020204030204" pitchFamily="49" charset="0"/>
              </a:rPr>
              <a:t>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*name,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215136"/>
            <a:ext cx="565404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Bind listener socket to network card and port</a:t>
            </a:r>
          </a:p>
        </p:txBody>
      </p:sp>
    </p:spTree>
    <p:extLst>
      <p:ext uri="{BB962C8B-B14F-4D97-AF65-F5344CB8AC3E}">
        <p14:creationId xmlns:p14="http://schemas.microsoft.com/office/powerpoint/2010/main" val="1485707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Listen for Incoming Requests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listen(SOCKET s, int backlog)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05080"/>
            <a:ext cx="8021782" cy="1824033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Backlog is the number of incoming connections queued (pending) </a:t>
            </a:r>
          </a:p>
          <a:p>
            <a:pPr marL="360000" lvl="1" indent="0"/>
            <a:r>
              <a:rPr lang="en-US" altLang="en-US" sz="2000" dirty="0"/>
              <a:t>for acceptance.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Puts socket in listening mode, waiting for requests for service </a:t>
            </a:r>
          </a:p>
          <a:p>
            <a:pPr marL="360000" lvl="1" indent="0"/>
            <a:r>
              <a:rPr lang="en-US" altLang="en-US" sz="2000" dirty="0"/>
              <a:t>from remote clients.</a:t>
            </a:r>
          </a:p>
        </p:txBody>
      </p:sp>
    </p:spTree>
    <p:extLst>
      <p:ext uri="{BB962C8B-B14F-4D97-AF65-F5344CB8AC3E}">
        <p14:creationId xmlns:p14="http://schemas.microsoft.com/office/powerpoint/2010/main" val="3525339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Accept Incoming Connection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SOCKET accept(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</a:t>
            </a:r>
            <a:r>
              <a:rPr lang="en-US" altLang="en-US" sz="2200" dirty="0" err="1">
                <a:latin typeface="Consolas" panose="020B0609020204030204" pitchFamily="49" charset="0"/>
              </a:rPr>
              <a:t>addr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*</a:t>
            </a:r>
            <a:r>
              <a:rPr lang="en-US" altLang="en-US" sz="2200" dirty="0" err="1">
                <a:latin typeface="Consolas" panose="020B0609020204030204" pitchFamily="49" charset="0"/>
              </a:rPr>
              <a:t>addrLen</a:t>
            </a: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US" altLang="en-US" sz="22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41582"/>
            <a:ext cx="8021782" cy="175909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Blocking call, accepts a pending request for service and returns a </a:t>
            </a:r>
          </a:p>
          <a:p>
            <a:pPr marL="360000" lvl="1" indent="0"/>
            <a:r>
              <a:rPr lang="en-US" altLang="en-US" sz="2000" dirty="0"/>
              <a:t>socket bound to a new port for communication with new client.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Usually server will spawn a new thread to manage the socket </a:t>
            </a:r>
          </a:p>
          <a:p>
            <a:pPr marL="360000" lvl="1" indent="0"/>
            <a:r>
              <a:rPr lang="en-US" altLang="en-US" sz="2000" dirty="0"/>
              <a:t>returned by accept, often using a thread pool.</a:t>
            </a:r>
          </a:p>
          <a:p>
            <a:pPr indent="-144000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62357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Client/Server Configuration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2080" name="Object 32"/>
          <p:cNvGraphicFramePr>
            <a:graphicFrameLocks noChangeAspect="1"/>
          </p:cNvGraphicFramePr>
          <p:nvPr/>
        </p:nvGraphicFramePr>
        <p:xfrm>
          <a:off x="206972" y="1618946"/>
          <a:ext cx="8730056" cy="4864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VISIO" r:id="rId3" imgW="8264160" imgH="4606560" progId="">
                  <p:embed/>
                </p:oleObj>
              </mc:Choice>
              <mc:Fallback>
                <p:oleObj name="VISIO" r:id="rId3" imgW="8264160" imgH="460656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72" y="1618946"/>
                        <a:ext cx="8730056" cy="48647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6865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recv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recv</a:t>
            </a:r>
            <a:r>
              <a:rPr lang="en-US" altLang="en-US" sz="2200" dirty="0">
                <a:latin typeface="Consolas" panose="020B0609020204030204" pitchFamily="49" charset="0"/>
              </a:rPr>
              <a:t>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char *buff,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len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flags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59806"/>
            <a:ext cx="5153891" cy="1726624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342900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Receive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Returns actual number of bytes read.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Flags variable should normally be zero.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03845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send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send(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char *buff,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len</a:t>
            </a:r>
            <a:r>
              <a:rPr lang="en-US" altLang="en-US" sz="2200" dirty="0">
                <a:latin typeface="Consolas" panose="020B0609020204030204" pitchFamily="49" charset="0"/>
              </a:rPr>
              <a:t>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flags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59806"/>
            <a:ext cx="5153891" cy="1726624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Send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Returns actual number of bytes sent.  </a:t>
            </a:r>
            <a:br>
              <a:rPr lang="en-US" altLang="en-US" sz="2000" dirty="0"/>
            </a:br>
            <a:endParaRPr lang="en-US" altLang="en-US" sz="2000" dirty="0"/>
          </a:p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Flags variable should normally be zero.</a:t>
            </a:r>
          </a:p>
        </p:txBody>
      </p:sp>
    </p:spTree>
    <p:extLst>
      <p:ext uri="{BB962C8B-B14F-4D97-AF65-F5344CB8AC3E}">
        <p14:creationId xmlns:p14="http://schemas.microsoft.com/office/powerpoint/2010/main" val="398797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shutdown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int shutdown(SOCKET s, int how)</a:t>
            </a:r>
          </a:p>
          <a:p>
            <a:pPr marL="183600" lvl="1">
              <a:spcBef>
                <a:spcPts val="18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how = SD_SEND or SD_RECEIVE or SD_BOTH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17262"/>
            <a:ext cx="7564582" cy="128327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Disables new sends, receives, or both, respectively. Sends a </a:t>
            </a:r>
          </a:p>
          <a:p>
            <a:pPr marL="360000" lvl="1" indent="0"/>
            <a:r>
              <a:rPr lang="en-US" altLang="en-US" sz="2000" dirty="0"/>
              <a:t>FIN to server, causing thread for this client to terminate</a:t>
            </a:r>
            <a:br>
              <a:rPr lang="en-US" altLang="en-US" sz="2000" dirty="0"/>
            </a:br>
            <a:r>
              <a:rPr lang="en-US" altLang="en-US" sz="2000" dirty="0"/>
              <a:t>(server will continue to listen for new clients).</a:t>
            </a:r>
          </a:p>
        </p:txBody>
      </p:sp>
    </p:spTree>
    <p:extLst>
      <p:ext uri="{BB962C8B-B14F-4D97-AF65-F5344CB8AC3E}">
        <p14:creationId xmlns:p14="http://schemas.microsoft.com/office/powerpoint/2010/main" val="3454770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closesocket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closesocket</a:t>
            </a:r>
            <a:r>
              <a:rPr lang="en-US" altLang="en-US" sz="2200" dirty="0">
                <a:latin typeface="Consolas" panose="020B0609020204030204" pitchFamily="49" charset="0"/>
              </a:rPr>
              <a:t>(SOCKET s)</a:t>
            </a: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17215"/>
            <a:ext cx="8229600" cy="116897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</a:rPr>
              <a:t>Closes socket handle s, returning heap allocation for that data </a:t>
            </a:r>
          </a:p>
          <a:p>
            <a:pPr marL="360000" lvl="1" indent="0"/>
            <a:r>
              <a:rPr lang="en-US" altLang="en-US" sz="2000" dirty="0">
                <a:latin typeface="+mn-lt"/>
              </a:rPr>
              <a:t>structure back to system.</a:t>
            </a:r>
          </a:p>
        </p:txBody>
      </p:sp>
    </p:spTree>
    <p:extLst>
      <p:ext uri="{BB962C8B-B14F-4D97-AF65-F5344CB8AC3E}">
        <p14:creationId xmlns:p14="http://schemas.microsoft.com/office/powerpoint/2010/main" val="2016427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WSACleanup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</a:t>
            </a:r>
            <a:r>
              <a:rPr lang="en-US" altLang="en-US" sz="2200" dirty="0" err="1">
                <a:latin typeface="Consolas" panose="020B0609020204030204" pitchFamily="49" charset="0"/>
              </a:rPr>
              <a:t>WSACleanup</a:t>
            </a:r>
            <a:r>
              <a:rPr lang="en-US" altLang="en-US" sz="2200" dirty="0">
                <a:latin typeface="Consolas" panose="020B0609020204030204" pitchFamily="49" charset="0"/>
              </a:rPr>
              <a:t>( )</a:t>
            </a: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18000"/>
            <a:ext cx="8229600" cy="1204049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Unloads </a:t>
            </a:r>
            <a:r>
              <a:rPr lang="en-US" altLang="en-US" sz="2000" dirty="0">
                <a:latin typeface="Courier New" panose="02070309020205020404" pitchFamily="49" charset="0"/>
              </a:rPr>
              <a:t>W2_32.dll</a:t>
            </a:r>
            <a:r>
              <a:rPr lang="en-US" altLang="en-US" sz="2000" dirty="0"/>
              <a:t> if no other users. Must call this once for </a:t>
            </a:r>
          </a:p>
          <a:p>
            <a:pPr marL="360000" lvl="1" indent="0"/>
            <a:r>
              <a:rPr lang="en-US" altLang="en-US" sz="2000" dirty="0"/>
              <a:t>each call to </a:t>
            </a:r>
            <a:r>
              <a:rPr lang="en-US" altLang="en-US" sz="2000" dirty="0">
                <a:latin typeface="Consolas" panose="020B0609020204030204" pitchFamily="49" charset="0"/>
              </a:rPr>
              <a:t>WSAStartup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320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Sequence of Client Calls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WSAStartup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socket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address resolution—set address and port of</a:t>
            </a:r>
            <a:br>
              <a:rPr lang="en-US" altLang="en-US" sz="2800" dirty="0"/>
            </a:br>
            <a:r>
              <a:rPr lang="en-US" altLang="en-US" sz="2800" dirty="0"/>
              <a:t> 	                          intended receiver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connect		     —send and </a:t>
            </a:r>
            <a:r>
              <a:rPr lang="en-US" altLang="en-US" sz="2800" dirty="0" err="1"/>
              <a:t>recv</a:t>
            </a:r>
            <a:endParaRPr lang="en-US" altLang="en-US" sz="2800" dirty="0"/>
          </a:p>
          <a:p>
            <a:pPr>
              <a:spcBef>
                <a:spcPts val="1800"/>
              </a:spcBef>
            </a:pPr>
            <a:r>
              <a:rPr lang="en-US" altLang="en-US" sz="2800" dirty="0"/>
              <a:t>shutdown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closesocket</a:t>
            </a:r>
            <a:endParaRPr lang="en-US" altLang="en-US" sz="2800" dirty="0"/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WSACleanup</a:t>
            </a:r>
            <a:endParaRPr lang="en-US" altLang="en-US" sz="28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08720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 Addresses—IP4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struct </a:t>
            </a:r>
            <a:r>
              <a:rPr lang="en-US" altLang="en-US" sz="28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800" dirty="0">
                <a:latin typeface="Consolas" panose="020B0609020204030204" pitchFamily="49" charset="0"/>
              </a:rPr>
              <a:t>{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    	short 	 		sin_family;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unsigned short 	</a:t>
            </a:r>
            <a:r>
              <a:rPr lang="en-US" altLang="en-US" sz="2800" dirty="0" err="1">
                <a:latin typeface="Consolas" panose="020B0609020204030204" pitchFamily="49" charset="0"/>
              </a:rPr>
              <a:t>sin_port</a:t>
            </a:r>
            <a:r>
              <a:rPr lang="en-US" altLang="en-US" sz="2800" dirty="0">
                <a:latin typeface="Consolas" panose="020B0609020204030204" pitchFamily="49" charset="0"/>
              </a:rPr>
              <a:t>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struct </a:t>
            </a:r>
            <a:r>
              <a:rPr lang="en-US" altLang="en-US" sz="2800" dirty="0" err="1">
                <a:latin typeface="Consolas" panose="020B0609020204030204" pitchFamily="49" charset="0"/>
              </a:rPr>
              <a:t>in_addr</a:t>
            </a:r>
            <a:r>
              <a:rPr lang="en-US" altLang="en-US" sz="2800" dirty="0">
                <a:latin typeface="Consolas" panose="020B0609020204030204" pitchFamily="49" charset="0"/>
              </a:rPr>
              <a:t> 	</a:t>
            </a:r>
            <a:r>
              <a:rPr lang="en-US" altLang="en-US" sz="2800" dirty="0" err="1">
                <a:latin typeface="Consolas" panose="020B0609020204030204" pitchFamily="49" charset="0"/>
              </a:rPr>
              <a:t>sin_addr</a:t>
            </a:r>
            <a:r>
              <a:rPr lang="en-US" altLang="en-US" sz="2800" dirty="0">
                <a:latin typeface="Consolas" panose="020B0609020204030204" pitchFamily="49" charset="0"/>
              </a:rPr>
              <a:t>;   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	char		 		</a:t>
            </a:r>
            <a:r>
              <a:rPr lang="en-US" altLang="en-US" sz="2800" dirty="0" err="1">
                <a:latin typeface="Consolas" panose="020B0609020204030204" pitchFamily="49" charset="0"/>
              </a:rPr>
              <a:t>sin_zero</a:t>
            </a:r>
            <a:r>
              <a:rPr lang="en-US" altLang="en-US" sz="2800" dirty="0">
                <a:latin typeface="Consolas" panose="020B0609020204030204" pitchFamily="49" charset="0"/>
              </a:rPr>
              <a:t>[8]; </a:t>
            </a:r>
          </a:p>
          <a:p>
            <a:pPr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  } SOCKADDR_IN;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48367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TCP/IP Address Fields—IP4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83600">
              <a:spcBef>
                <a:spcPts val="1800"/>
              </a:spcBef>
            </a:pPr>
            <a:r>
              <a:rPr lang="en-US" altLang="en-US" sz="2800" dirty="0"/>
              <a:t>sin_family		AF_INET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sin_port</a:t>
            </a:r>
            <a:r>
              <a:rPr lang="en-US" altLang="en-US" sz="2800" dirty="0"/>
              <a:t>		at or above 1024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sin_addr</a:t>
            </a:r>
            <a:r>
              <a:rPr lang="en-US" altLang="en-US" sz="2800" dirty="0"/>
              <a:t>		</a:t>
            </a:r>
            <a:r>
              <a:rPr lang="en-US" altLang="en-US" sz="2800" dirty="0" err="1"/>
              <a:t>inet_addr</a:t>
            </a:r>
            <a:r>
              <a:rPr lang="en-US" altLang="en-US" sz="2800" dirty="0"/>
              <a:t>(“127.0.0.1”);</a:t>
            </a:r>
          </a:p>
          <a:p>
            <a:pPr marL="183600">
              <a:spcBef>
                <a:spcPts val="1800"/>
              </a:spcBef>
            </a:pPr>
            <a:r>
              <a:rPr lang="en-US" altLang="en-US" sz="2800" dirty="0" err="1"/>
              <a:t>sin_zero</a:t>
            </a:r>
            <a:r>
              <a:rPr lang="en-US" altLang="en-US" sz="2800" dirty="0"/>
              <a:t>		padding</a:t>
            </a:r>
          </a:p>
          <a:p>
            <a:pPr marL="183600">
              <a:spcBef>
                <a:spcPts val="0"/>
              </a:spcBef>
              <a:buNone/>
            </a:pPr>
            <a:endParaRPr lang="en-US" altLang="en-US" sz="2800" dirty="0"/>
          </a:p>
          <a:p>
            <a:pPr marL="457920" lvl="2">
              <a:spcBef>
                <a:spcPts val="1800"/>
              </a:spcBef>
            </a:pPr>
            <a:r>
              <a:rPr lang="en-US" altLang="en-US" dirty="0"/>
              <a:t>Setting </a:t>
            </a:r>
            <a:r>
              <a:rPr lang="en-US" altLang="en-US" dirty="0" err="1"/>
              <a:t>sin_addr.s_addr</a:t>
            </a:r>
            <a:r>
              <a:rPr lang="en-US" altLang="en-US" dirty="0"/>
              <a:t> = INADDR_ANY allows a server application to listen for client activity on every network interface on a host computer.</a:t>
            </a:r>
          </a:p>
        </p:txBody>
      </p:sp>
    </p:spTree>
    <p:extLst>
      <p:ext uri="{BB962C8B-B14F-4D97-AF65-F5344CB8AC3E}">
        <p14:creationId xmlns:p14="http://schemas.microsoft.com/office/powerpoint/2010/main" val="4081244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connect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altLang="en-US" sz="2200" dirty="0">
                <a:latin typeface="Consolas" panose="020B0609020204030204" pitchFamily="49" charset="0"/>
              </a:rPr>
              <a:t>int connect(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SOCKET s,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</a:t>
            </a:r>
            <a:r>
              <a:rPr lang="en-US" altLang="en-US" sz="2200" dirty="0" err="1">
                <a:latin typeface="Consolas" panose="020B0609020204030204" pitchFamily="49" charset="0"/>
              </a:rPr>
              <a:t>const</a:t>
            </a:r>
            <a:r>
              <a:rPr lang="en-US" altLang="en-US" sz="2200" dirty="0">
                <a:latin typeface="Consolas" panose="020B0609020204030204" pitchFamily="49" charset="0"/>
              </a:rPr>
              <a:t> struct </a:t>
            </a:r>
            <a:r>
              <a:rPr lang="en-US" altLang="en-US" sz="2200" dirty="0" err="1">
                <a:latin typeface="Consolas" panose="020B0609020204030204" pitchFamily="49" charset="0"/>
              </a:rPr>
              <a:t>sockaddr</a:t>
            </a:r>
            <a:r>
              <a:rPr lang="en-US" altLang="en-US" sz="2200" dirty="0">
                <a:latin typeface="Consolas" panose="020B0609020204030204" pitchFamily="49" charset="0"/>
              </a:rPr>
              <a:t> *name,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int </a:t>
            </a:r>
            <a:r>
              <a:rPr lang="en-US" altLang="en-US" sz="2200" dirty="0" err="1">
                <a:latin typeface="Consolas" panose="020B0609020204030204" pitchFamily="49" charset="0"/>
              </a:rPr>
              <a:t>namelen</a:t>
            </a:r>
            <a:r>
              <a:rPr lang="en-US" altLang="en-US" sz="2200" dirty="0">
                <a:latin typeface="Consolas" panose="020B0609020204030204" pitchFamily="49" charset="0"/>
              </a:rPr>
              <a:t/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)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endParaRPr lang="en-IN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719945"/>
            <a:ext cx="6712527" cy="866343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60000" lvl="1" indent="-144000">
              <a:buFont typeface="Arial" panose="020B0604020202020204" pitchFamily="34" charset="0"/>
              <a:buChar char="•"/>
            </a:pPr>
            <a:r>
              <a:rPr lang="en-US" altLang="en-US" sz="2000" dirty="0"/>
              <a:t>Connects client socket to a specific machine and port.</a:t>
            </a:r>
          </a:p>
        </p:txBody>
      </p:sp>
    </p:spTree>
    <p:extLst>
      <p:ext uri="{BB962C8B-B14F-4D97-AF65-F5344CB8AC3E}">
        <p14:creationId xmlns:p14="http://schemas.microsoft.com/office/powerpoint/2010/main" val="3332641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Special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 err="1"/>
              <a:t>htons</a:t>
            </a:r>
            <a:r>
              <a:rPr lang="en-US" altLang="en-US" sz="2800" dirty="0"/>
              <a:t>—converts short from host to</a:t>
            </a:r>
            <a:br>
              <a:rPr lang="en-US" altLang="en-US" sz="2800" dirty="0"/>
            </a:br>
            <a:r>
              <a:rPr lang="en-US" altLang="en-US" sz="2800" dirty="0"/>
              <a:t>             network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htonl</a:t>
            </a:r>
            <a:r>
              <a:rPr lang="en-US" altLang="en-US" sz="2800" dirty="0"/>
              <a:t>—converts long from  host to network</a:t>
            </a:r>
            <a:br>
              <a:rPr lang="en-US" altLang="en-US" sz="2800" dirty="0"/>
            </a:br>
            <a:r>
              <a:rPr lang="en-US" altLang="en-US" sz="2800" dirty="0"/>
              <a:t>           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ntohs</a:t>
            </a:r>
            <a:r>
              <a:rPr lang="en-US" altLang="en-US" sz="2800" dirty="0"/>
              <a:t>—converts short from network to host</a:t>
            </a:r>
            <a:br>
              <a:rPr lang="en-US" altLang="en-US" sz="2800" dirty="0"/>
            </a:br>
            <a:r>
              <a:rPr lang="en-US" altLang="en-US" sz="2800" dirty="0"/>
              <a:t>             byte order</a:t>
            </a:r>
          </a:p>
          <a:p>
            <a:pPr>
              <a:spcBef>
                <a:spcPts val="1800"/>
              </a:spcBef>
            </a:pPr>
            <a:r>
              <a:rPr lang="en-US" altLang="en-US" sz="2800" dirty="0" err="1"/>
              <a:t>ntohl</a:t>
            </a:r>
            <a:r>
              <a:rPr lang="en-US" altLang="en-US" sz="2800" dirty="0"/>
              <a:t>—converts long from network to host</a:t>
            </a:r>
            <a:br>
              <a:rPr lang="en-US" altLang="en-US" sz="2800" dirty="0"/>
            </a:br>
            <a:r>
              <a:rPr lang="en-US" altLang="en-US" sz="2800" dirty="0"/>
              <a:t>            byte order</a:t>
            </a:r>
          </a:p>
        </p:txBody>
      </p:sp>
    </p:spTree>
    <p:extLst>
      <p:ext uri="{BB962C8B-B14F-4D97-AF65-F5344CB8AC3E}">
        <p14:creationId xmlns:p14="http://schemas.microsoft.com/office/powerpoint/2010/main" val="2969554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851338" y="2680138"/>
            <a:ext cx="7378262" cy="3796862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altLang="en-US" sz="2800" dirty="0"/>
              <a:t>The next segment discusses how sockets are used in software systems.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07134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1692</TotalTime>
  <Words>414</Words>
  <Application>Microsoft Office PowerPoint</Application>
  <PresentationFormat>On-screen Show (4:3)</PresentationFormat>
  <Paragraphs>134</Paragraphs>
  <Slides>28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Wingdings</vt:lpstr>
      <vt:lpstr>Clarity</vt:lpstr>
      <vt:lpstr>1_Clarity</vt:lpstr>
      <vt:lpstr>Visio</vt:lpstr>
      <vt:lpstr>VISIO</vt:lpstr>
      <vt:lpstr>Sockets Interface</vt:lpstr>
      <vt:lpstr>Creating Sockets</vt:lpstr>
      <vt:lpstr>Creating Sockets (cont.)</vt:lpstr>
      <vt:lpstr>Connecting Sockets</vt:lpstr>
      <vt:lpstr>Client/Server Processing</vt:lpstr>
      <vt:lpstr>Accessing Sockets Library</vt:lpstr>
      <vt:lpstr>Project Settings</vt:lpstr>
      <vt:lpstr>Project Settings</vt:lpstr>
      <vt:lpstr>Sockets API</vt:lpstr>
      <vt:lpstr>Sequence of Server Calls</vt:lpstr>
      <vt:lpstr>WSAStartup</vt:lpstr>
      <vt:lpstr>TCP/IP Socket</vt:lpstr>
      <vt:lpstr>Bind Socket</vt:lpstr>
      <vt:lpstr>Listen for Incoming Requests</vt:lpstr>
      <vt:lpstr>Accept Incoming Connection</vt:lpstr>
      <vt:lpstr>Client/Server Configuration</vt:lpstr>
      <vt:lpstr>recv</vt:lpstr>
      <vt:lpstr>send</vt:lpstr>
      <vt:lpstr>shutdown</vt:lpstr>
      <vt:lpstr>closesocket</vt:lpstr>
      <vt:lpstr>WSACleanup</vt:lpstr>
      <vt:lpstr>Sequence of Client Calls</vt:lpstr>
      <vt:lpstr>TCP Addresses—IP4</vt:lpstr>
      <vt:lpstr>TCP/IP Address Fields—IP4</vt:lpstr>
      <vt:lpstr>connect</vt:lpstr>
      <vt:lpstr>Special Functions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188</cp:revision>
  <dcterms:created xsi:type="dcterms:W3CDTF">2015-11-10T20:00:19Z</dcterms:created>
  <dcterms:modified xsi:type="dcterms:W3CDTF">2017-09-28T13:57:15Z</dcterms:modified>
</cp:coreProperties>
</file>