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17"/>
  </p:notesMasterIdLst>
  <p:sldIdLst>
    <p:sldId id="326" r:id="rId3"/>
    <p:sldId id="320" r:id="rId4"/>
    <p:sldId id="327" r:id="rId5"/>
    <p:sldId id="328" r:id="rId6"/>
    <p:sldId id="329" r:id="rId7"/>
    <p:sldId id="330" r:id="rId8"/>
    <p:sldId id="331" r:id="rId9"/>
    <p:sldId id="332" r:id="rId10"/>
    <p:sldId id="333" r:id="rId11"/>
    <p:sldId id="336" r:id="rId12"/>
    <p:sldId id="335" r:id="rId13"/>
    <p:sldId id="337" r:id="rId14"/>
    <p:sldId id="334" r:id="rId15"/>
    <p:sldId id="31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65" d="100"/>
          <a:sy n="65" d="100"/>
        </p:scale>
        <p:origin x="1452" y="78"/>
      </p:cViewPr>
      <p:guideLst>
        <p:guide orient="horz" pos="218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tangentsoft.net/wskfaq" TargetMode="Externa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altLang="en-US" cap="none" dirty="0"/>
              <a:t>Win32 Sockets</a:t>
            </a:r>
            <a:endParaRPr lang="en-US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5174" y="2938420"/>
            <a:ext cx="6400800" cy="1752600"/>
          </a:xfrm>
        </p:spPr>
        <p:txBody>
          <a:bodyPr>
            <a:no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References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3000" dirty="0"/>
              <a:t>Socket Routines, MSDN help</a:t>
            </a:r>
          </a:p>
          <a:p>
            <a:pPr>
              <a:spcBef>
                <a:spcPts val="1800"/>
              </a:spcBef>
            </a:pPr>
            <a:r>
              <a:rPr lang="en-US" altLang="en-US" sz="3000" dirty="0"/>
              <a:t>Network Programming for Microsoft Windows, Jones &amp; </a:t>
            </a:r>
            <a:r>
              <a:rPr lang="en-US" altLang="en-US" sz="3000" dirty="0" err="1"/>
              <a:t>Ohlund</a:t>
            </a:r>
            <a:r>
              <a:rPr lang="en-US" altLang="en-US" sz="3000" dirty="0"/>
              <a:t>, Microsoft Press, 1999 (a later edition is in print)</a:t>
            </a:r>
          </a:p>
          <a:p>
            <a:pPr>
              <a:spcBef>
                <a:spcPts val="1800"/>
              </a:spcBef>
            </a:pPr>
            <a:r>
              <a:rPr lang="en-US" altLang="en-US" sz="3000" dirty="0"/>
              <a:t>C# Network Programming, Richard Blum, </a:t>
            </a:r>
            <a:r>
              <a:rPr lang="en-US" altLang="en-US" sz="3000" dirty="0" err="1"/>
              <a:t>Sybex</a:t>
            </a:r>
            <a:r>
              <a:rPr lang="en-US" altLang="en-US" sz="3000" dirty="0"/>
              <a:t>, 2003</a:t>
            </a:r>
          </a:p>
          <a:p>
            <a:pPr>
              <a:spcBef>
                <a:spcPts val="1800"/>
              </a:spcBef>
            </a:pPr>
            <a:r>
              <a:rPr lang="en-US" altLang="en-US" sz="3000" dirty="0">
                <a:hlinkClick r:id="rId2"/>
              </a:rPr>
              <a:t>http://tangentsoft.net/wskfaq</a:t>
            </a:r>
            <a:endParaRPr lang="en-US" altLang="en-US" sz="30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What Are Sockets?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3000" dirty="0"/>
              <a:t>Sockets provide a common interface to the various protocols supported by networks.</a:t>
            </a:r>
          </a:p>
          <a:p>
            <a:pPr>
              <a:spcBef>
                <a:spcPts val="1800"/>
              </a:spcBef>
            </a:pPr>
            <a:r>
              <a:rPr lang="en-US" altLang="en-US" sz="3000" dirty="0"/>
              <a:t>They allow you to establish connections between machines to send and receive data.</a:t>
            </a:r>
          </a:p>
          <a:p>
            <a:pPr>
              <a:spcBef>
                <a:spcPts val="1800"/>
              </a:spcBef>
            </a:pPr>
            <a:r>
              <a:rPr lang="en-US" altLang="en-US" sz="3000" dirty="0"/>
              <a:t>Sockets support the simultaneous connection of multiple clients to a single server machine.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3062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Network Protocols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1232647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dirty="0"/>
              <a:t>Socket applications can adopt communication styles supported by a specific underlying protocol; e.g.:</a:t>
            </a:r>
            <a:endParaRPr lang="en-IN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48239" y="5105411"/>
            <a:ext cx="8229600" cy="1232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altLang="en-US" dirty="0"/>
              <a:t>We will focus on sockets using TCP/IP, that is, reliable, packet-ordered, connection-oriented communication with streams.</a:t>
            </a:r>
          </a:p>
        </p:txBody>
      </p:sp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71EE99FF-1DF5-46DF-8D0F-C18C8F8843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4421876"/>
              </p:ext>
            </p:extLst>
          </p:nvPr>
        </p:nvGraphicFramePr>
        <p:xfrm>
          <a:off x="671333" y="2823428"/>
          <a:ext cx="7778186" cy="18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Worksheet" r:id="rId3" imgW="6165000" imgH="1350000" progId="">
                  <p:embed/>
                </p:oleObj>
              </mc:Choice>
              <mc:Fallback>
                <p:oleObj name="Worksheet" r:id="rId3" imgW="6165000" imgH="1350000" progId="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333" y="2823428"/>
                        <a:ext cx="7778186" cy="185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979729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TCP Protocol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IN" b="1" dirty="0"/>
              <a:t>TCP/IP stands for Transmission Control Protocol/ Internet Protocol. </a:t>
            </a:r>
            <a:r>
              <a:rPr lang="en-IN" b="1" i="1" dirty="0"/>
              <a:t/>
            </a:r>
            <a:br>
              <a:rPr lang="en-IN" b="1" i="1" dirty="0"/>
            </a:br>
            <a:r>
              <a:rPr lang="en-IN" dirty="0"/>
              <a:t>TCP/IP is the most important of several protocols used on the Internet. Some others are: </a:t>
            </a:r>
            <a:r>
              <a:rPr lang="en-IN" dirty="0" err="1"/>
              <a:t>HyperText</a:t>
            </a:r>
            <a:r>
              <a:rPr lang="en-IN" dirty="0"/>
              <a:t> Transport Protocol (HTTP), File Transfer Protocol (FTP), Simple Mail Transfer Protocol (SMTP), and Telnet, a protocol for logging into a remote computer. Sockets provide a standard interface for a variety of network protocols. TCP/IP is, by far, the most commonly used protocol for sockets. Here are the main features of TCP/IP: </a:t>
            </a:r>
          </a:p>
          <a:p>
            <a:pPr lvl="1">
              <a:spcBef>
                <a:spcPts val="1800"/>
              </a:spcBef>
            </a:pPr>
            <a:r>
              <a:rPr lang="en-IN" sz="2200" b="1" dirty="0"/>
              <a:t>IP is a routable protocol.</a:t>
            </a:r>
            <a:br>
              <a:rPr lang="en-IN" sz="2200" b="1" dirty="0"/>
            </a:br>
            <a:r>
              <a:rPr lang="en-IN" sz="2200" dirty="0"/>
              <a:t>That means that TCP/IP messages can be passed between networks in a wide area network (WAN) cluster.</a:t>
            </a:r>
          </a:p>
        </p:txBody>
      </p:sp>
    </p:spTree>
    <p:extLst>
      <p:ext uri="{BB962C8B-B14F-4D97-AF65-F5344CB8AC3E}">
        <p14:creationId xmlns:p14="http://schemas.microsoft.com/office/powerpoint/2010/main" val="1063083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TCP Protocol (cont.)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>
              <a:spcBef>
                <a:spcPts val="1800"/>
              </a:spcBef>
            </a:pPr>
            <a:r>
              <a:rPr lang="en-IN" sz="2200" b="1" dirty="0"/>
              <a:t>Each device using TCP/IP must have an IP address.</a:t>
            </a:r>
            <a:br>
              <a:rPr lang="en-IN" sz="2200" b="1" dirty="0"/>
            </a:br>
            <a:r>
              <a:rPr lang="en-IN" sz="2200" dirty="0"/>
              <a:t>This address is a 32-bit word, organized into four 8-bit fields, called octets. Part of the IP address identifies the network, and the rest identifies a specific host on the network.</a:t>
            </a:r>
          </a:p>
          <a:p>
            <a:pPr lvl="1">
              <a:spcBef>
                <a:spcPts val="1800"/>
              </a:spcBef>
            </a:pPr>
            <a:r>
              <a:rPr lang="en-IN" sz="2200" b="1" dirty="0"/>
              <a:t>IP addresses are organized into three classes. </a:t>
            </a:r>
            <a:r>
              <a:rPr lang="en-IN" sz="2200" b="1" i="1" dirty="0"/>
              <a:t/>
            </a:r>
            <a:br>
              <a:rPr lang="en-IN" sz="2200" b="1" i="1" dirty="0"/>
            </a:br>
            <a:r>
              <a:rPr lang="en-IN" sz="2200" dirty="0"/>
              <a:t>Each class has a different allocation of octets to these two identifiers. This allows the Internet to define many networks, each containing up to 256 devices (mostly computers), and a few networks, each containing many more devices.</a:t>
            </a:r>
          </a:p>
          <a:p>
            <a:pPr lvl="1">
              <a:spcBef>
                <a:spcPts val="1800"/>
              </a:spcBef>
            </a:pPr>
            <a:r>
              <a:rPr lang="en-IN" sz="2200" b="1" dirty="0"/>
              <a:t>A single machine can run multiple communications sessions using TCP/IP. </a:t>
            </a:r>
            <a:br>
              <a:rPr lang="en-IN" sz="2200" b="1" dirty="0"/>
            </a:br>
            <a:r>
              <a:rPr lang="en-IN" sz="2200" dirty="0"/>
              <a:t>That is, you can run a web browser while using Telnet and FTP simultaneously.</a:t>
            </a:r>
          </a:p>
        </p:txBody>
      </p:sp>
    </p:spTree>
    <p:extLst>
      <p:ext uri="{BB962C8B-B14F-4D97-AF65-F5344CB8AC3E}">
        <p14:creationId xmlns:p14="http://schemas.microsoft.com/office/powerpoint/2010/main" val="3641367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TCP/IP-Based Sockets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>
              <a:spcBef>
                <a:spcPts val="1800"/>
              </a:spcBef>
            </a:pPr>
            <a:r>
              <a:rPr lang="en-US" altLang="en-US" sz="2600" dirty="0"/>
              <a:t>Connection-oriented means that two communicating machines must first connect.</a:t>
            </a:r>
          </a:p>
          <a:p>
            <a:pPr marL="183600">
              <a:spcBef>
                <a:spcPts val="1800"/>
              </a:spcBef>
            </a:pPr>
            <a:r>
              <a:rPr lang="en-US" altLang="en-US" sz="2600" dirty="0"/>
              <a:t>All data sent will be received in the same order </a:t>
            </a:r>
            <a:br>
              <a:rPr lang="en-US" altLang="en-US" sz="2600" dirty="0"/>
            </a:br>
            <a:r>
              <a:rPr lang="en-US" altLang="en-US" sz="2600" dirty="0"/>
              <a:t>as sent.</a:t>
            </a:r>
          </a:p>
          <a:p>
            <a:pPr marL="457920" lvl="2">
              <a:spcBef>
                <a:spcPts val="1800"/>
              </a:spcBef>
            </a:pPr>
            <a:r>
              <a:rPr lang="en-US" altLang="en-US" sz="2000" dirty="0"/>
              <a:t>Note that IP packets may arrive in a different order than that sent.</a:t>
            </a:r>
          </a:p>
          <a:p>
            <a:pPr marL="457920" lvl="2">
              <a:spcBef>
                <a:spcPts val="1800"/>
              </a:spcBef>
            </a:pPr>
            <a:r>
              <a:rPr lang="en-US" altLang="en-US" sz="2000" dirty="0"/>
              <a:t>This occurs because all packets in a communication do not necessarily travel the same route between sender and receiver.</a:t>
            </a:r>
          </a:p>
          <a:p>
            <a:pPr marL="183600">
              <a:spcBef>
                <a:spcPts val="1800"/>
              </a:spcBef>
            </a:pPr>
            <a:r>
              <a:rPr lang="en-US" altLang="en-US" sz="2600" dirty="0"/>
              <a:t>Streams mean that, as far as sockets are concerned, the only recognized structure is bytes of data.</a:t>
            </a:r>
          </a:p>
          <a:p>
            <a:pPr>
              <a:lnSpc>
                <a:spcPct val="120000"/>
              </a:lnSpc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0795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Socket Logical Structure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F4D2EFE-FDCF-404B-9228-1166F5277A40}"/>
              </a:ext>
            </a:extLst>
          </p:cNvPr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40139090"/>
              </p:ext>
            </p:extLst>
          </p:nvPr>
        </p:nvGraphicFramePr>
        <p:xfrm>
          <a:off x="619464" y="2476982"/>
          <a:ext cx="7905072" cy="26315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VISIO" r:id="rId3" imgW="6324600" imgH="2105025" progId="">
                  <p:embed/>
                </p:oleObj>
              </mc:Choice>
              <mc:Fallback>
                <p:oleObj name="VISIO" r:id="rId3" imgW="6324600" imgH="2105025" progId="">
                  <p:embed/>
                  <p:pic>
                    <p:nvPicPr>
                      <p:cNvPr id="0" name="Picture 2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464" y="2476982"/>
                        <a:ext cx="7905072" cy="26315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3356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Socket send Behavior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5306" cy="4430210"/>
          </a:xfrm>
        </p:spPr>
        <p:txBody>
          <a:bodyPr>
            <a:noAutofit/>
          </a:bodyPr>
          <a:lstStyle/>
          <a:p>
            <a:pPr marL="183600">
              <a:spcBef>
                <a:spcPts val="1200"/>
              </a:spcBef>
            </a:pPr>
            <a:r>
              <a:rPr lang="en-IN" sz="2800" dirty="0"/>
              <a:t>Sockets API provides functions:</a:t>
            </a:r>
          </a:p>
          <a:p>
            <a:pPr marL="457920" lvl="2">
              <a:spcBef>
                <a:spcPts val="1200"/>
              </a:spcBef>
            </a:pPr>
            <a:r>
              <a:rPr lang="en-IN" sz="2400" dirty="0" err="1"/>
              <a:t>int</a:t>
            </a:r>
            <a:r>
              <a:rPr lang="en-IN" sz="2400" dirty="0"/>
              <a:t> send(SOCKET s, char *buff, </a:t>
            </a:r>
            <a:r>
              <a:rPr lang="en-IN" sz="2400" dirty="0" err="1"/>
              <a:t>int</a:t>
            </a:r>
            <a:r>
              <a:rPr lang="en-IN" sz="2400" dirty="0"/>
              <a:t> </a:t>
            </a:r>
            <a:r>
              <a:rPr lang="en-IN" sz="2400" dirty="0" err="1"/>
              <a:t>len</a:t>
            </a:r>
            <a:r>
              <a:rPr lang="en-IN" sz="2400" dirty="0"/>
              <a:t>, </a:t>
            </a:r>
            <a:r>
              <a:rPr lang="en-IN" sz="2400" dirty="0" err="1"/>
              <a:t>int</a:t>
            </a:r>
            <a:r>
              <a:rPr lang="en-IN" sz="2400" dirty="0"/>
              <a:t> flags)</a:t>
            </a:r>
            <a:br>
              <a:rPr lang="en-IN" sz="2400" dirty="0"/>
            </a:br>
            <a:r>
              <a:rPr lang="en-IN" sz="2400" dirty="0"/>
              <a:t>Request to send up to </a:t>
            </a:r>
            <a:r>
              <a:rPr lang="en-IN" sz="2400" dirty="0" err="1"/>
              <a:t>len</a:t>
            </a:r>
            <a:r>
              <a:rPr lang="en-IN" sz="2400" dirty="0"/>
              <a:t> bytes from buffer buff</a:t>
            </a:r>
          </a:p>
          <a:p>
            <a:pPr marL="457920" lvl="2">
              <a:spcBef>
                <a:spcPts val="1200"/>
              </a:spcBef>
            </a:pPr>
            <a:r>
              <a:rPr lang="en-IN" sz="2400" dirty="0" err="1" smtClean="0"/>
              <a:t>int</a:t>
            </a:r>
            <a:r>
              <a:rPr lang="en-IN" sz="2400" dirty="0" smtClean="0"/>
              <a:t> </a:t>
            </a:r>
            <a:r>
              <a:rPr lang="en-IN" sz="2400" dirty="0" err="1"/>
              <a:t>recv</a:t>
            </a:r>
            <a:r>
              <a:rPr lang="en-IN" sz="2400" dirty="0"/>
              <a:t>(SOCKET s, char *buff, </a:t>
            </a:r>
            <a:r>
              <a:rPr lang="en-IN" sz="2400" dirty="0" err="1"/>
              <a:t>int</a:t>
            </a:r>
            <a:r>
              <a:rPr lang="en-IN" sz="2400" dirty="0"/>
              <a:t> </a:t>
            </a:r>
            <a:r>
              <a:rPr lang="en-IN" sz="2400" dirty="0" err="1"/>
              <a:t>len</a:t>
            </a:r>
            <a:r>
              <a:rPr lang="en-IN" sz="2400" dirty="0"/>
              <a:t>, </a:t>
            </a:r>
            <a:r>
              <a:rPr lang="en-IN" sz="2400" dirty="0" err="1"/>
              <a:t>int</a:t>
            </a:r>
            <a:r>
              <a:rPr lang="en-IN" sz="2400" dirty="0"/>
              <a:t> </a:t>
            </a:r>
            <a:r>
              <a:rPr lang="en-IN" sz="2400" dirty="0" smtClean="0"/>
              <a:t>flags)</a:t>
            </a:r>
            <a:r>
              <a:rPr lang="en-IN" sz="2400" dirty="0"/>
              <a:t/>
            </a:r>
            <a:br>
              <a:rPr lang="en-IN" sz="2400" dirty="0"/>
            </a:br>
            <a:r>
              <a:rPr lang="en-IN" sz="2400" dirty="0"/>
              <a:t>Request to receive up to </a:t>
            </a:r>
            <a:r>
              <a:rPr lang="en-IN" sz="2400" dirty="0" err="1"/>
              <a:t>len</a:t>
            </a:r>
            <a:r>
              <a:rPr lang="en-IN" sz="2400" dirty="0"/>
              <a:t> bytes, stored in buffer buff</a:t>
            </a:r>
          </a:p>
          <a:p>
            <a:pPr marL="183600">
              <a:spcBef>
                <a:spcPts val="1200"/>
              </a:spcBef>
            </a:pPr>
            <a:r>
              <a:rPr lang="en-IN" sz="2800" dirty="0"/>
              <a:t>If receive buffer has space for </a:t>
            </a:r>
            <a:r>
              <a:rPr lang="en-IN" sz="2800" dirty="0" err="1"/>
              <a:t>len</a:t>
            </a:r>
            <a:r>
              <a:rPr lang="en-IN" sz="2800" dirty="0"/>
              <a:t> bytes, then </a:t>
            </a:r>
            <a:r>
              <a:rPr lang="en-IN" sz="2800" dirty="0" err="1"/>
              <a:t>len</a:t>
            </a:r>
            <a:r>
              <a:rPr lang="en-IN" sz="2800" dirty="0"/>
              <a:t> bytes are sent and send call returns with value </a:t>
            </a:r>
            <a:r>
              <a:rPr lang="en-IN" sz="2800" dirty="0" err="1"/>
              <a:t>len</a:t>
            </a:r>
            <a:r>
              <a:rPr lang="en-IN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5098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Socket send Behavior (cont.)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5306" cy="3719226"/>
          </a:xfrm>
        </p:spPr>
        <p:txBody>
          <a:bodyPr>
            <a:noAutofit/>
          </a:bodyPr>
          <a:lstStyle/>
          <a:p>
            <a:pPr marL="183600">
              <a:spcBef>
                <a:spcPts val="1200"/>
              </a:spcBef>
            </a:pPr>
            <a:r>
              <a:rPr lang="en-IN" sz="2800" dirty="0"/>
              <a:t>If receive buffer has free space, but less than </a:t>
            </a:r>
            <a:r>
              <a:rPr lang="en-IN" sz="2800" dirty="0" err="1"/>
              <a:t>len</a:t>
            </a:r>
            <a:r>
              <a:rPr lang="en-IN" sz="2800" dirty="0"/>
              <a:t> bytes, then the receive buffer is filled and send returns the number of bytes actually sent.</a:t>
            </a:r>
          </a:p>
          <a:p>
            <a:pPr marL="183600">
              <a:spcBef>
                <a:spcPts val="1200"/>
              </a:spcBef>
            </a:pPr>
            <a:r>
              <a:rPr lang="en-IN" sz="2800" dirty="0"/>
              <a:t>If receive buffer is full, send will block until space becomes available.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E114069-2A3F-4B2A-8DC2-20DCD5FDD1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3855754"/>
              </p:ext>
            </p:extLst>
          </p:nvPr>
        </p:nvGraphicFramePr>
        <p:xfrm>
          <a:off x="925975" y="4081734"/>
          <a:ext cx="7292051" cy="2585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6" name="VISIO" r:id="rId3" imgW="5894773" imgH="1961965" progId="">
                  <p:embed/>
                </p:oleObj>
              </mc:Choice>
              <mc:Fallback>
                <p:oleObj name="VISIO" r:id="rId3" imgW="5894773" imgH="1961965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975" y="4081734"/>
                        <a:ext cx="7292051" cy="25859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5098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Socket </a:t>
            </a:r>
            <a:r>
              <a:rPr lang="en-US" dirty="0" err="1"/>
              <a:t>recv</a:t>
            </a:r>
            <a:r>
              <a:rPr lang="en-US" dirty="0"/>
              <a:t> Behavior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36329" cy="3957918"/>
          </a:xfrm>
        </p:spPr>
        <p:txBody>
          <a:bodyPr>
            <a:noAutofit/>
          </a:bodyPr>
          <a:lstStyle/>
          <a:p>
            <a:pPr marL="183600">
              <a:spcBef>
                <a:spcPts val="600"/>
              </a:spcBef>
            </a:pPr>
            <a:r>
              <a:rPr lang="en-IN" sz="2800" dirty="0"/>
              <a:t>Sockets API provides functions:</a:t>
            </a:r>
          </a:p>
          <a:p>
            <a:pPr marL="457920" lvl="2">
              <a:spcBef>
                <a:spcPts val="600"/>
              </a:spcBef>
            </a:pPr>
            <a:r>
              <a:rPr lang="en-US" sz="2400" dirty="0" err="1"/>
              <a:t>int</a:t>
            </a:r>
            <a:r>
              <a:rPr lang="en-US" sz="2400" dirty="0"/>
              <a:t> send(SOCKET s, char *buff, </a:t>
            </a:r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err="1"/>
              <a:t>len</a:t>
            </a:r>
            <a:r>
              <a:rPr lang="en-US" sz="2400" dirty="0"/>
              <a:t>, </a:t>
            </a:r>
            <a:r>
              <a:rPr lang="en-US" sz="2400" dirty="0" err="1"/>
              <a:t>int</a:t>
            </a:r>
            <a:r>
              <a:rPr lang="en-US" sz="2400" dirty="0"/>
              <a:t> flags)</a:t>
            </a:r>
            <a:br>
              <a:rPr lang="en-US" sz="2400" dirty="0"/>
            </a:br>
            <a:r>
              <a:rPr lang="en-US" sz="2400" dirty="0"/>
              <a:t>Request to send up to </a:t>
            </a:r>
            <a:r>
              <a:rPr lang="en-US" sz="2400" dirty="0" err="1"/>
              <a:t>len</a:t>
            </a:r>
            <a:r>
              <a:rPr lang="en-US" sz="2400" dirty="0"/>
              <a:t> bytes from buffer buff</a:t>
            </a:r>
          </a:p>
          <a:p>
            <a:pPr marL="457920" lvl="2">
              <a:spcBef>
                <a:spcPts val="600"/>
              </a:spcBef>
            </a:pP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 err="1"/>
              <a:t>recv</a:t>
            </a:r>
            <a:r>
              <a:rPr lang="en-US" sz="2400" dirty="0"/>
              <a:t>(SOCKET s, char *buff, </a:t>
            </a:r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err="1"/>
              <a:t>len</a:t>
            </a:r>
            <a:r>
              <a:rPr lang="en-US" sz="2400" dirty="0"/>
              <a:t>, </a:t>
            </a:r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smtClean="0"/>
              <a:t>flags)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Request to receive up to </a:t>
            </a:r>
            <a:r>
              <a:rPr lang="en-US" sz="2400" dirty="0" err="1"/>
              <a:t>len</a:t>
            </a:r>
            <a:r>
              <a:rPr lang="en-US" sz="2400" dirty="0"/>
              <a:t> bytes, stored in buffer buff</a:t>
            </a:r>
          </a:p>
          <a:p>
            <a:pPr marL="183600">
              <a:spcBef>
                <a:spcPts val="600"/>
              </a:spcBef>
            </a:pPr>
            <a:r>
              <a:rPr lang="en-US" sz="2800" dirty="0"/>
              <a:t>If receive buffer has at least </a:t>
            </a:r>
            <a:r>
              <a:rPr lang="en-US" sz="2800" dirty="0" err="1"/>
              <a:t>len</a:t>
            </a:r>
            <a:r>
              <a:rPr lang="en-US" sz="2800" dirty="0"/>
              <a:t> bytes of content, then </a:t>
            </a:r>
            <a:r>
              <a:rPr lang="en-US" sz="2800" dirty="0" err="1"/>
              <a:t>len</a:t>
            </a:r>
            <a:r>
              <a:rPr lang="en-US" sz="2800" dirty="0"/>
              <a:t> bytes are copied to buff and call returns with value </a:t>
            </a:r>
            <a:r>
              <a:rPr lang="en-US" sz="2800" dirty="0" err="1"/>
              <a:t>len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3749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Socket </a:t>
            </a:r>
            <a:r>
              <a:rPr lang="en-US" dirty="0" err="1"/>
              <a:t>recv</a:t>
            </a:r>
            <a:r>
              <a:rPr lang="en-US" dirty="0"/>
              <a:t> Behavior (cont.)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36329" cy="3957918"/>
          </a:xfrm>
        </p:spPr>
        <p:txBody>
          <a:bodyPr>
            <a:noAutofit/>
          </a:bodyPr>
          <a:lstStyle/>
          <a:p>
            <a:pPr marL="183600">
              <a:spcBef>
                <a:spcPts val="600"/>
              </a:spcBef>
            </a:pPr>
            <a:r>
              <a:rPr lang="en-US" sz="2800" dirty="0"/>
              <a:t>If receive buffer has content, but less than </a:t>
            </a:r>
            <a:r>
              <a:rPr lang="en-US" sz="2800" dirty="0" err="1"/>
              <a:t>len</a:t>
            </a:r>
            <a:r>
              <a:rPr lang="en-US" sz="2800" dirty="0"/>
              <a:t> bytes, then the receive buffer contents are moved to buff and </a:t>
            </a:r>
            <a:r>
              <a:rPr lang="en-US" sz="2800" dirty="0" err="1"/>
              <a:t>recv</a:t>
            </a:r>
            <a:r>
              <a:rPr lang="en-US" sz="2800" dirty="0"/>
              <a:t> returns the number of bytes actually copied.</a:t>
            </a:r>
          </a:p>
          <a:p>
            <a:pPr marL="183600">
              <a:spcBef>
                <a:spcPts val="600"/>
              </a:spcBef>
            </a:pPr>
            <a:r>
              <a:rPr lang="en-US" sz="2800" dirty="0"/>
              <a:t>If receive buffer is empty, </a:t>
            </a:r>
            <a:r>
              <a:rPr lang="en-US" sz="2800" dirty="0" err="1"/>
              <a:t>recv</a:t>
            </a:r>
            <a:r>
              <a:rPr lang="en-US" sz="2800" dirty="0"/>
              <a:t> will block until content becomes available.</a:t>
            </a:r>
          </a:p>
        </p:txBody>
      </p:sp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1198090" y="4402365"/>
          <a:ext cx="6747820" cy="2242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1" name="VISIO" r:id="rId3" imgW="5894773" imgH="1961965" progId="">
                  <p:embed/>
                </p:oleObj>
              </mc:Choice>
              <mc:Fallback>
                <p:oleObj name="VISIO" r:id="rId3" imgW="5894773" imgH="1961965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8090" y="4402365"/>
                        <a:ext cx="6747820" cy="22429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3749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47134" y="2684206"/>
            <a:ext cx="7182465" cy="3792794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3200" dirty="0"/>
              <a:t>We look at more of the socket interface in the next segment.</a:t>
            </a:r>
          </a:p>
          <a:p>
            <a:pPr>
              <a:lnSpc>
                <a:spcPct val="120000"/>
              </a:lnSpc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6097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1234</TotalTime>
  <Words>335</Words>
  <Application>Microsoft Office PowerPoint</Application>
  <PresentationFormat>On-screen Show (4:3)</PresentationFormat>
  <Paragraphs>44</Paragraphs>
  <Slides>14</Slides>
  <Notes>0</Notes>
  <HiddenSlides>2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Calibri</vt:lpstr>
      <vt:lpstr>Scala OT</vt:lpstr>
      <vt:lpstr>ScalaOT</vt:lpstr>
      <vt:lpstr>ScalaSansLF-Regular</vt:lpstr>
      <vt:lpstr>ScalaSansOT</vt:lpstr>
      <vt:lpstr>Clarity</vt:lpstr>
      <vt:lpstr>1_Clarity</vt:lpstr>
      <vt:lpstr>Worksheet</vt:lpstr>
      <vt:lpstr>VISIO</vt:lpstr>
      <vt:lpstr>Win32 Sockets</vt:lpstr>
      <vt:lpstr>References</vt:lpstr>
      <vt:lpstr>What Are Sockets?</vt:lpstr>
      <vt:lpstr>Network Protocols</vt:lpstr>
      <vt:lpstr>TCP Protocol</vt:lpstr>
      <vt:lpstr>TCP Protocol (cont.)</vt:lpstr>
      <vt:lpstr>TCP/IP-Based Sockets</vt:lpstr>
      <vt:lpstr>Socket Logical Structure</vt:lpstr>
      <vt:lpstr>Socket send Behavior</vt:lpstr>
      <vt:lpstr>Socket send Behavior (cont.)</vt:lpstr>
      <vt:lpstr>Socket recv Behavior</vt:lpstr>
      <vt:lpstr>Socket recv Behavior (cont.)</vt:lpstr>
      <vt:lpstr>PowerPoint Presentation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2toradmin</cp:lastModifiedBy>
  <cp:revision>143</cp:revision>
  <dcterms:created xsi:type="dcterms:W3CDTF">2015-11-10T20:00:19Z</dcterms:created>
  <dcterms:modified xsi:type="dcterms:W3CDTF">2017-09-28T13:50:41Z</dcterms:modified>
</cp:coreProperties>
</file>