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3" r:id="rId4"/>
    <p:sldId id="259" r:id="rId5"/>
    <p:sldId id="261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29" autoAdjust="0"/>
  </p:normalViewPr>
  <p:slideViewPr>
    <p:cSldViewPr>
      <p:cViewPr varScale="1">
        <p:scale>
          <a:sx n="101" d="100"/>
          <a:sy n="101" d="100"/>
        </p:scale>
        <p:origin x="6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59F93F35-0702-4C47-A388-47F4F108E2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D61CC4E2-5BD3-41B1-94CF-CCDB2896039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5476" name="Rectangle 4">
            <a:extLst>
              <a:ext uri="{FF2B5EF4-FFF2-40B4-BE49-F238E27FC236}">
                <a16:creationId xmlns:a16="http://schemas.microsoft.com/office/drawing/2014/main" id="{EB8FB3FA-C99C-413F-A8DB-50F6C28057C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5477" name="Rectangle 5">
            <a:extLst>
              <a:ext uri="{FF2B5EF4-FFF2-40B4-BE49-F238E27FC236}">
                <a16:creationId xmlns:a16="http://schemas.microsoft.com/office/drawing/2014/main" id="{A92EB25A-D42E-446A-9A59-64A4872ABC9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0FCC419B-9B6E-42D7-88C9-73241E8E96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BEF616F9-F51D-4160-9B16-BFD59F685B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0F658F61-2AB5-4613-9436-868EE4BDBE3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15716" name="Rectangle 4">
            <a:extLst>
              <a:ext uri="{FF2B5EF4-FFF2-40B4-BE49-F238E27FC236}">
                <a16:creationId xmlns:a16="http://schemas.microsoft.com/office/drawing/2014/main" id="{1B7C0942-A754-44BE-8F80-0AE492142BE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5717" name="Rectangle 5">
            <a:extLst>
              <a:ext uri="{FF2B5EF4-FFF2-40B4-BE49-F238E27FC236}">
                <a16:creationId xmlns:a16="http://schemas.microsoft.com/office/drawing/2014/main" id="{3A5F5AD7-56AD-4E5D-B7EC-275994812C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2DDC0737-BDCC-40D5-A85B-253D40065AB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15719" name="Rectangle 7">
            <a:extLst>
              <a:ext uri="{FF2B5EF4-FFF2-40B4-BE49-F238E27FC236}">
                <a16:creationId xmlns:a16="http://schemas.microsoft.com/office/drawing/2014/main" id="{446EDD11-0295-4767-8EEF-BCD8E4B0CA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CB8EE068-6EB8-42D3-9313-888D6B93BD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C7C9E0E-A779-4765-93A5-B858EA7DBB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3138C-C992-4C64-9797-A4CBAEC9B00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129005BC-FFA8-4A8C-BDB9-DCC073785F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DA7C59F4-2C2E-4BDE-8336-5060C12C36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F394C2-4378-4541-8362-DE7279AA62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552D9-C131-4EC2-8FC2-09D18A398FB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42CC3FEE-6F49-4243-987E-576BA875FF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B8515726-8BAE-415B-A82B-570578B8D1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34648F-38D1-475B-8B38-33D7D4411C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52563-F040-4754-A503-986B98EBD11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4358A329-224D-4A13-8DA7-3C64617F5B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8BE2D031-A958-4ADB-9A25-70004AEAD5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FA6501-A4F1-486C-A27F-2B63AADA40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06AC04-2715-4CF5-B9D4-97F36302B2D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0CC61D77-FDD8-483F-89DC-84461D6B26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6E2FD5D3-6638-42F8-AA14-D2AC2D49B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5B658A-0084-4553-81C6-3F6E756B2F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48D1C-D577-4B7D-A179-AAC293117C0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A46B2B30-5D07-4F2F-BBEB-EB1AC4EC21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32020955-FD38-4D16-95FD-C16A3481D0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92E130-B4FF-4DBB-A3B7-70D02C0CE0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0F56B6-C7EF-44F4-8607-95113077E6A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D8E65535-F1EE-4BD4-880E-4C7BF2B36F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521C7D71-6248-4937-A7D0-C93D6BFE99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D70D82-2E3E-4954-BFC7-D0858F1BB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06FAA-1B59-4643-88B0-396C6103641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DED2F3E6-C7B0-4999-BF2C-8952151010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54665F11-7A9E-4800-AECF-48A78F154F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66B032-A06C-47EC-B0B8-927871230E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8D051-4987-471C-9E70-E385C6F0BAD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AA0CFA78-862A-4145-A208-12FBD6DE40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4D50C8E3-C109-40D6-9823-C997367DB4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327A0-A6BC-42D8-941D-98FFEF0308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078037"/>
          </a:xfrm>
        </p:spPr>
        <p:txBody>
          <a:bodyPr anchor="b"/>
          <a:lstStyle>
            <a:lvl1pPr algn="ctr">
              <a:defRPr sz="4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DB9B5B-F522-4DAB-B817-60AA9FA01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94100-CAA2-4DE6-9B03-38F841F9B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3ECC-4E83-4BA0-A957-65F617EA5EAF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6F33A-884E-4F90-8F62-7BB55CC23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15944-B37F-44CE-9CD9-742A9BC38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5340-C17D-450F-B3CA-0E9F939C40B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16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B0206-0575-4F50-B495-C21B8EA39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41EEB5-4CB7-4B92-A4C1-6ED635AC4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EFC7E-CDF1-49AF-B244-D7162F8FB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3ECC-4E83-4BA0-A957-65F617EA5EAF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EC3FB-29CB-4C4A-9E97-1858FD97D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BB884-D15D-4A27-A382-B83899D9F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B6E9-9ED6-4A5A-B15F-6C3F6B7402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724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286696-426D-4EA3-AE5F-CAE3E5357F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8DFD54-8D20-4AF2-A38C-9A3B7BD97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18F55-1431-40FC-93B0-DEF2521B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3ECC-4E83-4BA0-A957-65F617EA5EAF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E125A-9700-4C26-8915-7E8DEFA8D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82418-B8BF-4E7F-9AAD-E20669889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FA59-22C3-4BE0-81A0-0B2D8FB0834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69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01D6B-16FE-4455-8AE0-BCCDCEA28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0C815-242C-4090-8DFA-627B841F5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95776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11AEB-9FC6-4855-BF5A-6469E935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3ECC-4E83-4BA0-A957-65F617EA5EAF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930FE-F77F-46DD-AD71-92C5A0A62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F2B5A-99A2-4047-A966-A41CC4EA2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6E582-536F-4E25-A850-E59C7DBDFF2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90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36267-047D-4ADB-9A92-687C00677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37C3D-30E8-4E18-9B26-DBE862CC4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82FF7-F5D9-42B9-8786-79A3CACC7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3ECC-4E83-4BA0-A957-65F617EA5EAF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E440A-93DA-49F7-BADA-A468DF8F6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28174-7B76-4C47-B9D1-58CE08079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0CA3-9E5B-4699-9F0C-0DBE27C853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02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0F90-EC57-4C57-B62B-351C2B7A2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627D3-5FF7-4916-8020-A0EE72C46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169989"/>
            <a:ext cx="3886200" cy="5006974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56569-57B5-4FA3-B6DE-E03B2601A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169989"/>
            <a:ext cx="3886200" cy="5006974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458626-9BD1-4876-846B-D7F1F9EF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3ECC-4E83-4BA0-A957-65F617EA5EAF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ABF80-803D-4376-B6CB-8985BD142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238BB-49BF-4CA5-A697-ABB0DB4E8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19809-9944-4932-AF5F-AFA67F73CF8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94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943FE-E506-48BE-B00C-807A1187E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AE4CB-0DC0-4057-A211-011ADE056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276F12-B43B-4CE5-ADA0-AFF26FD13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B2E692-374D-4F29-9E1C-43AACE9350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FDC1C6-6878-4F2B-AE15-010948DB5A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B40688-38B1-4850-82A7-DFCFE4DA8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3ECC-4E83-4BA0-A957-65F617EA5EAF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280F1A-0AE3-4BFC-8073-2A4168AEC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73B51E-B1F4-4081-AE78-ED6730609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A92D2-029C-42EC-B2DB-ACB1F3AED7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69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00954-1BD6-4A5A-87DF-8452D7164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BE6AB2-1521-4ED3-AC45-008DDEB32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3ECC-4E83-4BA0-A957-65F617EA5EAF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17F196-AC4B-4DA1-98F1-159378B8E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30BB73-2812-4894-B09E-65A96118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92802-9CD0-4307-BDFF-0FA7F01DF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30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B047C1-D5DA-44FF-8F3F-5684EFE86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3ECC-4E83-4BA0-A957-65F617EA5EAF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2BD93D-5A9C-4279-916A-F8A0222AE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F18189-B0DA-405C-B4CF-B33C6E2BF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485D-5FE2-4A84-882E-C410FA6AC4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09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E1D4A-0B86-420D-82E6-820B5BC79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0AC6E-F79C-43E0-9755-95210AB17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D0F1AB-E3DA-48E7-B0BB-C9E5E95B2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AD913-397A-4E0D-8C37-268693667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3ECC-4E83-4BA0-A957-65F617EA5EAF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48670-6BB7-46F9-9BAE-4F0C7E037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FB256-AA3D-4605-9A22-1D7CA69A8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97397-D2EC-4DE4-ACCC-57E3FDB58E1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746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D5A8B-62B1-4F28-957A-7E05520CE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69B8D2-34C8-4A82-A5E0-A58868FF43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7A041B-921C-461F-A593-BE8CBD07E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02BFD-B826-4EC6-9F12-582436C85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E3ECC-4E83-4BA0-A957-65F617EA5EAF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93E96-A007-44D1-9D56-3210FD5EA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05930-4232-4942-AAE1-4B6DE203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AD33-48BA-42EA-A8F4-FBBFD4B8AD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04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68D1E0-DA6A-4B5A-812C-4C451EA64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623FD4-88F9-465E-A60C-B85F628B8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2ADF7-9DD9-4408-B4CC-7000EBA1E8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E3ECC-4E83-4BA0-A957-65F617EA5EAF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AA717-8582-4C05-91FA-A5551690A7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78270-4F54-4F4E-8EA4-1B8330CF5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AD502-83EA-4CAA-9F90-88695449539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36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D4309BCA-7997-458F-A24E-35C0CCD083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3200"/>
              <a:t>Run-Time Type Identification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D84A185F-7BCD-4C92-B559-65FAD5B24F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2000"/>
              <a:t>Jim Fawcett</a:t>
            </a:r>
          </a:p>
          <a:p>
            <a:r>
              <a:rPr lang="en-US" altLang="en-US" sz="2000"/>
              <a:t>CSE687 – Object Oriented Design</a:t>
            </a:r>
          </a:p>
          <a:p>
            <a:r>
              <a:rPr lang="en-US" altLang="en-US" sz="2000"/>
              <a:t>Spring 2007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5AD9697F-FB2D-4757-B920-6C75AE4A60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Typeid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8845FA07-80B3-4530-9D71-BD68499A1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dirty="0"/>
              <a:t>The function:</a:t>
            </a:r>
            <a:br>
              <a:rPr lang="en-US" altLang="en-US" sz="1800" dirty="0"/>
            </a:br>
            <a:r>
              <a:rPr lang="en-US" altLang="en-US" sz="1800" dirty="0">
                <a:latin typeface="Consolas" panose="020B0609020204030204" pitchFamily="49" charset="0"/>
              </a:rPr>
              <a:t>   </a:t>
            </a:r>
            <a:r>
              <a:rPr lang="en-US" altLang="en-US" sz="1400" dirty="0" err="1">
                <a:latin typeface="Consolas" panose="020B0609020204030204" pitchFamily="49" charset="0"/>
              </a:rPr>
              <a:t>const</a:t>
            </a:r>
            <a:r>
              <a:rPr lang="en-US" altLang="en-US" sz="1400" dirty="0">
                <a:latin typeface="Consolas" panose="020B0609020204030204" pitchFamily="49" charset="0"/>
              </a:rPr>
              <a:t> </a:t>
            </a:r>
            <a:r>
              <a:rPr lang="en-US" altLang="en-US" sz="1400" dirty="0" err="1">
                <a:latin typeface="Consolas" panose="020B0609020204030204" pitchFamily="49" charset="0"/>
              </a:rPr>
              <a:t>typeinfo</a:t>
            </a:r>
            <a:r>
              <a:rPr lang="en-US" altLang="en-US" sz="1400" dirty="0">
                <a:latin typeface="Consolas" panose="020B0609020204030204" pitchFamily="49" charset="0"/>
              </a:rPr>
              <a:t> </a:t>
            </a:r>
            <a:r>
              <a:rPr lang="en-US" altLang="en-US" sz="1400" dirty="0" err="1">
                <a:latin typeface="Consolas" panose="020B0609020204030204" pitchFamily="49" charset="0"/>
              </a:rPr>
              <a:t>typeid</a:t>
            </a:r>
            <a:r>
              <a:rPr lang="en-US" altLang="en-US" sz="1400" dirty="0">
                <a:latin typeface="Consolas" panose="020B0609020204030204" pitchFamily="49" charset="0"/>
              </a:rPr>
              <a:t>(</a:t>
            </a:r>
            <a:r>
              <a:rPr lang="en-US" altLang="en-US" sz="1400" dirty="0" err="1">
                <a:latin typeface="Consolas" panose="020B0609020204030204" pitchFamily="49" charset="0"/>
              </a:rPr>
              <a:t>arg</a:t>
            </a:r>
            <a:r>
              <a:rPr lang="en-US" altLang="en-US" sz="1400" dirty="0">
                <a:latin typeface="Consolas" panose="020B0609020204030204" pitchFamily="49" charset="0"/>
              </a:rPr>
              <a:t>)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br>
              <a:rPr lang="en-US" altLang="en-US" sz="1400" dirty="0">
                <a:latin typeface="Courier New" panose="02070309020205020404" pitchFamily="49" charset="0"/>
              </a:rPr>
            </a:br>
            <a:r>
              <a:rPr lang="en-US" altLang="en-US" sz="1800" dirty="0"/>
              <a:t>returns a </a:t>
            </a:r>
            <a:r>
              <a:rPr lang="en-US" altLang="en-US" sz="1800" dirty="0" err="1"/>
              <a:t>const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typeinfo</a:t>
            </a:r>
            <a:r>
              <a:rPr lang="en-US" altLang="en-US" sz="1800" dirty="0"/>
              <a:t> object when passed an object, reference, or pointer.</a:t>
            </a:r>
            <a:br>
              <a:rPr lang="en-US" altLang="en-US" sz="1800" dirty="0"/>
            </a:br>
            <a:endParaRPr lang="en-US" altLang="en-US" sz="1800" dirty="0"/>
          </a:p>
          <a:p>
            <a:pPr>
              <a:lnSpc>
                <a:spcPct val="90000"/>
              </a:lnSpc>
            </a:pPr>
            <a:r>
              <a:rPr lang="en-US" altLang="en-US" sz="1800" dirty="0" err="1"/>
              <a:t>Typeinfo</a:t>
            </a:r>
            <a:r>
              <a:rPr lang="en-US" altLang="en-US" sz="1800" dirty="0"/>
              <a:t>:</a:t>
            </a:r>
            <a:br>
              <a:rPr lang="en-US" altLang="en-US" sz="1800" dirty="0"/>
            </a:br>
            <a:br>
              <a:rPr lang="en-US" altLang="en-US" sz="1800" dirty="0"/>
            </a:br>
            <a:r>
              <a:rPr lang="en-US" altLang="en-US" sz="1400" dirty="0">
                <a:latin typeface="Consolas" panose="020B0609020204030204" pitchFamily="49" charset="0"/>
              </a:rPr>
              <a:t>class </a:t>
            </a:r>
            <a:r>
              <a:rPr lang="en-US" altLang="en-US" sz="1400" dirty="0" err="1">
                <a:latin typeface="Consolas" panose="020B0609020204030204" pitchFamily="49" charset="0"/>
              </a:rPr>
              <a:t>type_info</a:t>
            </a:r>
            <a:r>
              <a:rPr lang="en-US" altLang="en-US" sz="1400" dirty="0">
                <a:latin typeface="Consolas" panose="020B0609020204030204" pitchFamily="49" charset="0"/>
              </a:rPr>
              <a:t> { 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public: 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  virtual ~</a:t>
            </a:r>
            <a:r>
              <a:rPr lang="en-US" altLang="en-US" sz="1400" dirty="0" err="1">
                <a:latin typeface="Consolas" panose="020B0609020204030204" pitchFamily="49" charset="0"/>
              </a:rPr>
              <a:t>type_info</a:t>
            </a:r>
            <a:r>
              <a:rPr lang="en-US" altLang="en-US" sz="1400" dirty="0">
                <a:latin typeface="Consolas" panose="020B0609020204030204" pitchFamily="49" charset="0"/>
              </a:rPr>
              <a:t>(); 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  </a:t>
            </a:r>
            <a:r>
              <a:rPr lang="en-US" altLang="en-US" sz="1400" dirty="0" err="1">
                <a:latin typeface="Consolas" panose="020B0609020204030204" pitchFamily="49" charset="0"/>
              </a:rPr>
              <a:t>int</a:t>
            </a:r>
            <a:r>
              <a:rPr lang="en-US" altLang="en-US" sz="1400" dirty="0">
                <a:latin typeface="Consolas" panose="020B0609020204030204" pitchFamily="49" charset="0"/>
              </a:rPr>
              <a:t> operator==(</a:t>
            </a:r>
            <a:r>
              <a:rPr lang="en-US" altLang="en-US" sz="1400" dirty="0" err="1">
                <a:latin typeface="Consolas" panose="020B0609020204030204" pitchFamily="49" charset="0"/>
              </a:rPr>
              <a:t>const</a:t>
            </a:r>
            <a:r>
              <a:rPr lang="en-US" altLang="en-US" sz="1400" dirty="0">
                <a:latin typeface="Consolas" panose="020B0609020204030204" pitchFamily="49" charset="0"/>
              </a:rPr>
              <a:t> </a:t>
            </a:r>
            <a:r>
              <a:rPr lang="en-US" altLang="en-US" sz="1400" dirty="0" err="1">
                <a:latin typeface="Consolas" panose="020B0609020204030204" pitchFamily="49" charset="0"/>
              </a:rPr>
              <a:t>type_info</a:t>
            </a:r>
            <a:r>
              <a:rPr lang="en-US" altLang="en-US" sz="1400" dirty="0">
                <a:latin typeface="Consolas" panose="020B0609020204030204" pitchFamily="49" charset="0"/>
              </a:rPr>
              <a:t>&amp; </a:t>
            </a:r>
            <a:r>
              <a:rPr lang="en-US" altLang="en-US" sz="1400" dirty="0" err="1">
                <a:latin typeface="Consolas" panose="020B0609020204030204" pitchFamily="49" charset="0"/>
              </a:rPr>
              <a:t>rhs</a:t>
            </a:r>
            <a:r>
              <a:rPr lang="en-US" altLang="en-US" sz="1400" dirty="0">
                <a:latin typeface="Consolas" panose="020B0609020204030204" pitchFamily="49" charset="0"/>
              </a:rPr>
              <a:t>) </a:t>
            </a:r>
            <a:r>
              <a:rPr lang="en-US" altLang="en-US" sz="1400" dirty="0" err="1">
                <a:latin typeface="Consolas" panose="020B0609020204030204" pitchFamily="49" charset="0"/>
              </a:rPr>
              <a:t>const</a:t>
            </a:r>
            <a:r>
              <a:rPr lang="en-US" altLang="en-US" sz="1400" dirty="0">
                <a:latin typeface="Consolas" panose="020B0609020204030204" pitchFamily="49" charset="0"/>
              </a:rPr>
              <a:t>; 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  </a:t>
            </a:r>
            <a:r>
              <a:rPr lang="en-US" altLang="en-US" sz="1400" dirty="0" err="1">
                <a:latin typeface="Consolas" panose="020B0609020204030204" pitchFamily="49" charset="0"/>
              </a:rPr>
              <a:t>int</a:t>
            </a:r>
            <a:r>
              <a:rPr lang="en-US" altLang="en-US" sz="1400" dirty="0">
                <a:latin typeface="Consolas" panose="020B0609020204030204" pitchFamily="49" charset="0"/>
              </a:rPr>
              <a:t> operator!=(</a:t>
            </a:r>
            <a:r>
              <a:rPr lang="en-US" altLang="en-US" sz="1400" dirty="0" err="1">
                <a:latin typeface="Consolas" panose="020B0609020204030204" pitchFamily="49" charset="0"/>
              </a:rPr>
              <a:t>const</a:t>
            </a:r>
            <a:r>
              <a:rPr lang="en-US" altLang="en-US" sz="1400" dirty="0">
                <a:latin typeface="Consolas" panose="020B0609020204030204" pitchFamily="49" charset="0"/>
              </a:rPr>
              <a:t> </a:t>
            </a:r>
            <a:r>
              <a:rPr lang="en-US" altLang="en-US" sz="1400" dirty="0" err="1">
                <a:latin typeface="Consolas" panose="020B0609020204030204" pitchFamily="49" charset="0"/>
              </a:rPr>
              <a:t>type_info</a:t>
            </a:r>
            <a:r>
              <a:rPr lang="en-US" altLang="en-US" sz="1400" dirty="0">
                <a:latin typeface="Consolas" panose="020B0609020204030204" pitchFamily="49" charset="0"/>
              </a:rPr>
              <a:t>&amp; </a:t>
            </a:r>
            <a:r>
              <a:rPr lang="en-US" altLang="en-US" sz="1400" dirty="0" err="1">
                <a:latin typeface="Consolas" panose="020B0609020204030204" pitchFamily="49" charset="0"/>
              </a:rPr>
              <a:t>rhs</a:t>
            </a:r>
            <a:r>
              <a:rPr lang="en-US" altLang="en-US" sz="1400" dirty="0">
                <a:latin typeface="Consolas" panose="020B0609020204030204" pitchFamily="49" charset="0"/>
              </a:rPr>
              <a:t>) </a:t>
            </a:r>
            <a:r>
              <a:rPr lang="en-US" altLang="en-US" sz="1400" dirty="0" err="1">
                <a:latin typeface="Consolas" panose="020B0609020204030204" pitchFamily="49" charset="0"/>
              </a:rPr>
              <a:t>const</a:t>
            </a:r>
            <a:r>
              <a:rPr lang="en-US" altLang="en-US" sz="1400" dirty="0">
                <a:latin typeface="Consolas" panose="020B0609020204030204" pitchFamily="49" charset="0"/>
              </a:rPr>
              <a:t>; 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  </a:t>
            </a:r>
            <a:r>
              <a:rPr lang="en-US" altLang="en-US" sz="1400" dirty="0" err="1">
                <a:latin typeface="Consolas" panose="020B0609020204030204" pitchFamily="49" charset="0"/>
              </a:rPr>
              <a:t>int</a:t>
            </a:r>
            <a:r>
              <a:rPr lang="en-US" altLang="en-US" sz="1400" dirty="0">
                <a:latin typeface="Consolas" panose="020B0609020204030204" pitchFamily="49" charset="0"/>
              </a:rPr>
              <a:t> before(</a:t>
            </a:r>
            <a:r>
              <a:rPr lang="en-US" altLang="en-US" sz="1400" dirty="0" err="1">
                <a:latin typeface="Consolas" panose="020B0609020204030204" pitchFamily="49" charset="0"/>
              </a:rPr>
              <a:t>const</a:t>
            </a:r>
            <a:r>
              <a:rPr lang="en-US" altLang="en-US" sz="1400" dirty="0">
                <a:latin typeface="Consolas" panose="020B0609020204030204" pitchFamily="49" charset="0"/>
              </a:rPr>
              <a:t> </a:t>
            </a:r>
            <a:r>
              <a:rPr lang="en-US" altLang="en-US" sz="1400" dirty="0" err="1">
                <a:latin typeface="Consolas" panose="020B0609020204030204" pitchFamily="49" charset="0"/>
              </a:rPr>
              <a:t>type_info</a:t>
            </a:r>
            <a:r>
              <a:rPr lang="en-US" altLang="en-US" sz="1400" dirty="0">
                <a:latin typeface="Consolas" panose="020B0609020204030204" pitchFamily="49" charset="0"/>
              </a:rPr>
              <a:t>&amp; </a:t>
            </a:r>
            <a:r>
              <a:rPr lang="en-US" altLang="en-US" sz="1400" dirty="0" err="1">
                <a:latin typeface="Consolas" panose="020B0609020204030204" pitchFamily="49" charset="0"/>
              </a:rPr>
              <a:t>rhs</a:t>
            </a:r>
            <a:r>
              <a:rPr lang="en-US" altLang="en-US" sz="1400" dirty="0">
                <a:latin typeface="Consolas" panose="020B0609020204030204" pitchFamily="49" charset="0"/>
              </a:rPr>
              <a:t>) </a:t>
            </a:r>
            <a:r>
              <a:rPr lang="en-US" altLang="en-US" sz="1400" dirty="0" err="1">
                <a:latin typeface="Consolas" panose="020B0609020204030204" pitchFamily="49" charset="0"/>
              </a:rPr>
              <a:t>const</a:t>
            </a:r>
            <a:r>
              <a:rPr lang="en-US" altLang="en-US" sz="1400" dirty="0">
                <a:latin typeface="Consolas" panose="020B0609020204030204" pitchFamily="49" charset="0"/>
              </a:rPr>
              <a:t>; 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  </a:t>
            </a:r>
            <a:r>
              <a:rPr lang="en-US" altLang="en-US" sz="1400" dirty="0" err="1">
                <a:latin typeface="Consolas" panose="020B0609020204030204" pitchFamily="49" charset="0"/>
              </a:rPr>
              <a:t>const</a:t>
            </a:r>
            <a:r>
              <a:rPr lang="en-US" altLang="en-US" sz="1400" dirty="0">
                <a:latin typeface="Consolas" panose="020B0609020204030204" pitchFamily="49" charset="0"/>
              </a:rPr>
              <a:t> char* name() </a:t>
            </a:r>
            <a:r>
              <a:rPr lang="en-US" altLang="en-US" sz="1400" dirty="0" err="1">
                <a:latin typeface="Consolas" panose="020B0609020204030204" pitchFamily="49" charset="0"/>
              </a:rPr>
              <a:t>const</a:t>
            </a:r>
            <a:r>
              <a:rPr lang="en-US" altLang="en-US" sz="1400" dirty="0">
                <a:latin typeface="Consolas" panose="020B0609020204030204" pitchFamily="49" charset="0"/>
              </a:rPr>
              <a:t>; 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  </a:t>
            </a:r>
            <a:r>
              <a:rPr lang="en-US" altLang="en-US" sz="1400" dirty="0" err="1">
                <a:latin typeface="Consolas" panose="020B0609020204030204" pitchFamily="49" charset="0"/>
              </a:rPr>
              <a:t>const</a:t>
            </a:r>
            <a:r>
              <a:rPr lang="en-US" altLang="en-US" sz="1400" dirty="0">
                <a:latin typeface="Consolas" panose="020B0609020204030204" pitchFamily="49" charset="0"/>
              </a:rPr>
              <a:t> char* </a:t>
            </a:r>
            <a:r>
              <a:rPr lang="en-US" altLang="en-US" sz="1400" dirty="0" err="1">
                <a:latin typeface="Consolas" panose="020B0609020204030204" pitchFamily="49" charset="0"/>
              </a:rPr>
              <a:t>raw_name</a:t>
            </a:r>
            <a:r>
              <a:rPr lang="en-US" altLang="en-US" sz="1400" dirty="0">
                <a:latin typeface="Consolas" panose="020B0609020204030204" pitchFamily="49" charset="0"/>
              </a:rPr>
              <a:t>() </a:t>
            </a:r>
            <a:r>
              <a:rPr lang="en-US" altLang="en-US" sz="1400" dirty="0" err="1">
                <a:latin typeface="Consolas" panose="020B0609020204030204" pitchFamily="49" charset="0"/>
              </a:rPr>
              <a:t>const</a:t>
            </a:r>
            <a:r>
              <a:rPr lang="en-US" altLang="en-US" sz="1400" dirty="0">
                <a:latin typeface="Consolas" panose="020B0609020204030204" pitchFamily="49" charset="0"/>
              </a:rPr>
              <a:t>; 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private: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    ... </a:t>
            </a:r>
            <a:br>
              <a:rPr lang="en-US" altLang="en-US" sz="1400" dirty="0">
                <a:latin typeface="Consolas" panose="020B0609020204030204" pitchFamily="49" charset="0"/>
              </a:rPr>
            </a:br>
            <a:r>
              <a:rPr lang="en-US" altLang="en-US" sz="1400" dirty="0">
                <a:latin typeface="Consolas" panose="020B0609020204030204" pitchFamily="49" charset="0"/>
              </a:rPr>
              <a:t>};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DAFD2439-145F-49B9-9C08-E29C3E9290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typeid() use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A4BB1CC4-46FD-4312-819B-A6F3489DBB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dirty="0">
                <a:latin typeface="Consolas" panose="020B0609020204030204" pitchFamily="49" charset="0"/>
              </a:rPr>
              <a:t>class foo { … };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 err="1">
                <a:latin typeface="Consolas" panose="020B0609020204030204" pitchFamily="49" charset="0"/>
              </a:rPr>
              <a:t>typeid</a:t>
            </a:r>
            <a:r>
              <a:rPr lang="en-US" altLang="en-US" sz="1800" dirty="0">
                <a:latin typeface="Consolas" panose="020B0609020204030204" pitchFamily="49" charset="0"/>
              </a:rPr>
              <a:t>(foo).name() returns “foo”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endParaRPr lang="en-US" altLang="en-US" sz="1800" dirty="0">
              <a:latin typeface="Consolas" panose="020B0609020204030204" pitchFamily="49" charset="0"/>
            </a:endParaRPr>
          </a:p>
          <a:p>
            <a:r>
              <a:rPr lang="en-US" altLang="en-US" sz="1800" dirty="0">
                <a:latin typeface="Consolas" panose="020B0609020204030204" pitchFamily="49" charset="0"/>
              </a:rPr>
              <a:t>foo *</a:t>
            </a:r>
            <a:r>
              <a:rPr lang="en-US" altLang="en-US" sz="1800" dirty="0" err="1">
                <a:latin typeface="Consolas" panose="020B0609020204030204" pitchFamily="49" charset="0"/>
              </a:rPr>
              <a:t>ptr</a:t>
            </a:r>
            <a:r>
              <a:rPr lang="en-US" altLang="en-US" sz="1800" dirty="0">
                <a:latin typeface="Consolas" panose="020B0609020204030204" pitchFamily="49" charset="0"/>
              </a:rPr>
              <a:t>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 err="1">
                <a:latin typeface="Consolas" panose="020B0609020204030204" pitchFamily="49" charset="0"/>
              </a:rPr>
              <a:t>typeid</a:t>
            </a:r>
            <a:r>
              <a:rPr lang="en-US" altLang="en-US" sz="1800" dirty="0">
                <a:latin typeface="Consolas" panose="020B0609020204030204" pitchFamily="49" charset="0"/>
              </a:rPr>
              <a:t>(</a:t>
            </a:r>
            <a:r>
              <a:rPr lang="en-US" altLang="en-US" sz="1800" dirty="0" err="1">
                <a:latin typeface="Consolas" panose="020B0609020204030204" pitchFamily="49" charset="0"/>
              </a:rPr>
              <a:t>ptr</a:t>
            </a:r>
            <a:r>
              <a:rPr lang="en-US" altLang="en-US" sz="1800" dirty="0">
                <a:latin typeface="Consolas" panose="020B0609020204030204" pitchFamily="49" charset="0"/>
              </a:rPr>
              <a:t>).name() returns “foo*”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 err="1">
                <a:latin typeface="Consolas" panose="020B0609020204030204" pitchFamily="49" charset="0"/>
              </a:rPr>
              <a:t>typeid</a:t>
            </a:r>
            <a:r>
              <a:rPr lang="en-US" altLang="en-US" sz="1800" dirty="0">
                <a:latin typeface="Consolas" panose="020B0609020204030204" pitchFamily="49" charset="0"/>
              </a:rPr>
              <a:t>(*</a:t>
            </a:r>
            <a:r>
              <a:rPr lang="en-US" altLang="en-US" sz="1800" dirty="0" err="1">
                <a:latin typeface="Consolas" panose="020B0609020204030204" pitchFamily="49" charset="0"/>
              </a:rPr>
              <a:t>ptr</a:t>
            </a:r>
            <a:r>
              <a:rPr lang="en-US" altLang="en-US" sz="1800" dirty="0">
                <a:latin typeface="Consolas" panose="020B0609020204030204" pitchFamily="49" charset="0"/>
              </a:rPr>
              <a:t>).name() returns “foo”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endParaRPr lang="en-US" altLang="en-US" sz="1800" dirty="0">
              <a:latin typeface="Consolas" panose="020B0609020204030204" pitchFamily="49" charset="0"/>
            </a:endParaRPr>
          </a:p>
          <a:p>
            <a:r>
              <a:rPr lang="en-US" altLang="en-US" sz="1800" dirty="0">
                <a:latin typeface="Consolas" panose="020B0609020204030204" pitchFamily="49" charset="0"/>
              </a:rPr>
              <a:t>class derived : public base { … };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 err="1">
                <a:latin typeface="Consolas" panose="020B0609020204030204" pitchFamily="49" charset="0"/>
              </a:rPr>
              <a:t>typeid</a:t>
            </a:r>
            <a:r>
              <a:rPr lang="en-US" altLang="en-US" sz="1800" dirty="0">
                <a:latin typeface="Consolas" panose="020B0609020204030204" pitchFamily="49" charset="0"/>
              </a:rPr>
              <a:t>(base).before(</a:t>
            </a:r>
            <a:r>
              <a:rPr lang="en-US" altLang="en-US" sz="1800" dirty="0" err="1">
                <a:latin typeface="Consolas" panose="020B0609020204030204" pitchFamily="49" charset="0"/>
              </a:rPr>
              <a:t>typeid</a:t>
            </a:r>
            <a:r>
              <a:rPr lang="en-US" altLang="en-US" sz="1800" dirty="0">
                <a:latin typeface="Consolas" panose="020B0609020204030204" pitchFamily="49" charset="0"/>
              </a:rPr>
              <a:t>(derived)) returns true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>
            <a:extLst>
              <a:ext uri="{FF2B5EF4-FFF2-40B4-BE49-F238E27FC236}">
                <a16:creationId xmlns:a16="http://schemas.microsoft.com/office/drawing/2014/main" id="{7713FA69-FC26-4EE6-95BB-307003AF1B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8077200" cy="4303713"/>
          </a:xfrm>
        </p:spPr>
        <p:txBody>
          <a:bodyPr/>
          <a:lstStyle/>
          <a:p>
            <a:pPr>
              <a:buFont typeface="Symbol" panose="05050102010706020507" pitchFamily="18" charset="2"/>
              <a:buNone/>
            </a:pP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  <a:p>
            <a:pPr>
              <a:buFont typeface="Symbol" panose="05050102010706020507" pitchFamily="18" charset="2"/>
              <a:buNone/>
            </a:pPr>
            <a:endParaRPr lang="en-US" altLang="en-US" dirty="0"/>
          </a:p>
          <a:p>
            <a:r>
              <a:rPr lang="en-US" altLang="en-US" sz="1600" dirty="0">
                <a:latin typeface="Consolas" panose="020B0609020204030204" pitchFamily="49" charset="0"/>
              </a:rPr>
              <a:t>Shape *</a:t>
            </a:r>
            <a:r>
              <a:rPr lang="en-US" altLang="en-US" sz="1600" dirty="0" err="1">
                <a:latin typeface="Consolas" panose="020B0609020204030204" pitchFamily="49" charset="0"/>
              </a:rPr>
              <a:t>sp</a:t>
            </a:r>
            <a:r>
              <a:rPr lang="en-US" altLang="en-US" sz="1600" dirty="0">
                <a:latin typeface="Consolas" panose="020B0609020204030204" pitchFamily="49" charset="0"/>
              </a:rPr>
              <a:t> = new circle;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 err="1">
                <a:latin typeface="Consolas" panose="020B0609020204030204" pitchFamily="49" charset="0"/>
              </a:rPr>
              <a:t>typeid</a:t>
            </a:r>
            <a:r>
              <a:rPr lang="en-US" altLang="en-US" sz="1600" dirty="0">
                <a:latin typeface="Consolas" panose="020B0609020204030204" pitchFamily="49" charset="0"/>
              </a:rPr>
              <a:t>(shape) == </a:t>
            </a:r>
            <a:r>
              <a:rPr lang="en-US" altLang="en-US" sz="1600" dirty="0" err="1">
                <a:latin typeface="Consolas" panose="020B0609020204030204" pitchFamily="49" charset="0"/>
              </a:rPr>
              <a:t>typeid</a:t>
            </a:r>
            <a:r>
              <a:rPr lang="en-US" altLang="en-US" sz="1600" dirty="0">
                <a:latin typeface="Consolas" panose="020B0609020204030204" pitchFamily="49" charset="0"/>
              </a:rPr>
              <a:t>(*</a:t>
            </a:r>
            <a:r>
              <a:rPr lang="en-US" altLang="en-US" sz="1600" dirty="0" err="1">
                <a:latin typeface="Consolas" panose="020B0609020204030204" pitchFamily="49" charset="0"/>
              </a:rPr>
              <a:t>sp</a:t>
            </a:r>
            <a:r>
              <a:rPr lang="en-US" altLang="en-US" sz="1600" dirty="0">
                <a:latin typeface="Consolas" panose="020B0609020204030204" pitchFamily="49" charset="0"/>
              </a:rPr>
              <a:t>)	returns false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 err="1">
                <a:latin typeface="Consolas" panose="020B0609020204030204" pitchFamily="49" charset="0"/>
              </a:rPr>
              <a:t>typeid</a:t>
            </a:r>
            <a:r>
              <a:rPr lang="en-US" altLang="en-US" sz="1600" dirty="0">
                <a:latin typeface="Consolas" panose="020B0609020204030204" pitchFamily="49" charset="0"/>
              </a:rPr>
              <a:t>(shape).before(</a:t>
            </a:r>
            <a:r>
              <a:rPr lang="en-US" altLang="en-US" sz="1600" dirty="0" err="1">
                <a:latin typeface="Consolas" panose="020B0609020204030204" pitchFamily="49" charset="0"/>
              </a:rPr>
              <a:t>typeid</a:t>
            </a:r>
            <a:r>
              <a:rPr lang="en-US" altLang="en-US" sz="1600" dirty="0">
                <a:latin typeface="Consolas" panose="020B0609020204030204" pitchFamily="49" charset="0"/>
              </a:rPr>
              <a:t>(*</a:t>
            </a:r>
            <a:r>
              <a:rPr lang="en-US" altLang="en-US" sz="1600" dirty="0" err="1">
                <a:latin typeface="Consolas" panose="020B0609020204030204" pitchFamily="49" charset="0"/>
              </a:rPr>
              <a:t>sp</a:t>
            </a:r>
            <a:r>
              <a:rPr lang="en-US" altLang="en-US" sz="1600" dirty="0">
                <a:latin typeface="Consolas" panose="020B0609020204030204" pitchFamily="49" charset="0"/>
              </a:rPr>
              <a:t>)) 	returns true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 err="1">
                <a:latin typeface="Consolas" panose="020B0609020204030204" pitchFamily="49" charset="0"/>
              </a:rPr>
              <a:t>typeid</a:t>
            </a:r>
            <a:r>
              <a:rPr lang="en-US" altLang="en-US" sz="1600" dirty="0">
                <a:latin typeface="Consolas" panose="020B0609020204030204" pitchFamily="49" charset="0"/>
              </a:rPr>
              <a:t>(</a:t>
            </a:r>
            <a:r>
              <a:rPr lang="en-US" altLang="en-US" sz="1600" dirty="0" err="1">
                <a:latin typeface="Consolas" panose="020B0609020204030204" pitchFamily="49" charset="0"/>
              </a:rPr>
              <a:t>sp</a:t>
            </a:r>
            <a:r>
              <a:rPr lang="en-US" altLang="en-US" sz="1600" dirty="0">
                <a:latin typeface="Consolas" panose="020B0609020204030204" pitchFamily="49" charset="0"/>
              </a:rPr>
              <a:t>).name()			returns “circle*”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 err="1">
                <a:latin typeface="Consolas" panose="020B0609020204030204" pitchFamily="49" charset="0"/>
              </a:rPr>
              <a:t>typeid</a:t>
            </a:r>
            <a:r>
              <a:rPr lang="en-US" altLang="en-US" sz="1600" dirty="0">
                <a:latin typeface="Consolas" panose="020B0609020204030204" pitchFamily="49" charset="0"/>
              </a:rPr>
              <a:t>(*</a:t>
            </a:r>
            <a:r>
              <a:rPr lang="en-US" altLang="en-US" sz="1600" dirty="0" err="1">
                <a:latin typeface="Consolas" panose="020B0609020204030204" pitchFamily="49" charset="0"/>
              </a:rPr>
              <a:t>sp</a:t>
            </a:r>
            <a:r>
              <a:rPr lang="en-US" altLang="en-US" sz="1600" dirty="0">
                <a:latin typeface="Consolas" panose="020B0609020204030204" pitchFamily="49" charset="0"/>
              </a:rPr>
              <a:t>).name()			returns “circle”</a:t>
            </a:r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id="{91607390-12EC-42E3-AB99-4D99ED0C0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57200"/>
            <a:ext cx="4953000" cy="289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8309" name="Object 5">
            <a:extLst>
              <a:ext uri="{FF2B5EF4-FFF2-40B4-BE49-F238E27FC236}">
                <a16:creationId xmlns:a16="http://schemas.microsoft.com/office/drawing/2014/main" id="{AD832754-4056-4CEB-879D-74F05D55B0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762000"/>
          <a:ext cx="3692525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0" name="VISIO" r:id="rId4" imgW="3692160" imgH="2149200" progId="Visio.Drawing.6">
                  <p:embed/>
                </p:oleObj>
              </mc:Choice>
              <mc:Fallback>
                <p:oleObj name="VISIO" r:id="rId4" imgW="3692160" imgH="214920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762000"/>
                        <a:ext cx="3692525" cy="214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D79358A5-A4D6-4273-A77F-4E380A6B64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dynamic_cast&lt;…&gt;(…)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F4966526-FC68-4794-A9DE-26D8B785C2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Dynamic casts support safe down-casting (casting down an inheritance hierarchy):</a:t>
            </a:r>
            <a:br>
              <a:rPr lang="en-US" altLang="en-US" dirty="0">
                <a:latin typeface="Courier New" panose="02070309020205020404" pitchFamily="49" charset="0"/>
              </a:rPr>
            </a:b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Line* </a:t>
            </a:r>
            <a:r>
              <a:rPr lang="en-US" altLang="en-US" sz="1600" dirty="0" err="1">
                <a:latin typeface="Consolas" panose="020B0609020204030204" pitchFamily="49" charset="0"/>
              </a:rPr>
              <a:t>lptr</a:t>
            </a:r>
            <a:r>
              <a:rPr lang="en-US" altLang="en-US" sz="1600" dirty="0">
                <a:latin typeface="Consolas" panose="020B0609020204030204" pitchFamily="49" charset="0"/>
              </a:rPr>
              <a:t> = new line;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circle* </a:t>
            </a:r>
            <a:r>
              <a:rPr lang="en-US" altLang="en-US" sz="1600" dirty="0" err="1">
                <a:latin typeface="Consolas" panose="020B0609020204030204" pitchFamily="49" charset="0"/>
              </a:rPr>
              <a:t>cptr</a:t>
            </a:r>
            <a:r>
              <a:rPr lang="en-US" altLang="en-US" sz="1600" dirty="0">
                <a:latin typeface="Consolas" panose="020B0609020204030204" pitchFamily="49" charset="0"/>
              </a:rPr>
              <a:t> = new circle;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rectangle* </a:t>
            </a:r>
            <a:r>
              <a:rPr lang="en-US" altLang="en-US" sz="1600" dirty="0" err="1">
                <a:latin typeface="Consolas" panose="020B0609020204030204" pitchFamily="49" charset="0"/>
              </a:rPr>
              <a:t>rptr</a:t>
            </a:r>
            <a:r>
              <a:rPr lang="en-US" altLang="en-US" sz="1600" dirty="0">
                <a:latin typeface="Consolas" panose="020B0609020204030204" pitchFamily="49" charset="0"/>
              </a:rPr>
              <a:t> = new rectangle;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shape* array[3] = { </a:t>
            </a:r>
            <a:r>
              <a:rPr lang="en-US" altLang="en-US" sz="1600" dirty="0" err="1">
                <a:latin typeface="Consolas" panose="020B0609020204030204" pitchFamily="49" charset="0"/>
              </a:rPr>
              <a:t>lptr</a:t>
            </a:r>
            <a:r>
              <a:rPr lang="en-US" altLang="en-US" sz="1600" dirty="0">
                <a:latin typeface="Consolas" panose="020B0609020204030204" pitchFamily="49" charset="0"/>
              </a:rPr>
              <a:t>; </a:t>
            </a:r>
            <a:r>
              <a:rPr lang="en-US" altLang="en-US" sz="1600" dirty="0" err="1">
                <a:latin typeface="Consolas" panose="020B0609020204030204" pitchFamily="49" charset="0"/>
              </a:rPr>
              <a:t>cptr</a:t>
            </a:r>
            <a:r>
              <a:rPr lang="en-US" altLang="en-US" sz="1600" dirty="0">
                <a:latin typeface="Consolas" panose="020B0609020204030204" pitchFamily="49" charset="0"/>
              </a:rPr>
              <a:t>, </a:t>
            </a:r>
            <a:r>
              <a:rPr lang="en-US" altLang="en-US" sz="1600" dirty="0" err="1">
                <a:latin typeface="Consolas" panose="020B0609020204030204" pitchFamily="49" charset="0"/>
              </a:rPr>
              <a:t>rptr</a:t>
            </a:r>
            <a:r>
              <a:rPr lang="en-US" altLang="en-US" sz="1600" dirty="0">
                <a:latin typeface="Consolas" panose="020B0609020204030204" pitchFamily="49" charset="0"/>
              </a:rPr>
              <a:t> };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for(</a:t>
            </a:r>
            <a:r>
              <a:rPr lang="en-US" altLang="en-US" sz="1600" dirty="0" err="1">
                <a:latin typeface="Consolas" panose="020B0609020204030204" pitchFamily="49" charset="0"/>
              </a:rPr>
              <a:t>int</a:t>
            </a:r>
            <a:r>
              <a:rPr lang="en-US" altLang="en-US" sz="1600" dirty="0">
                <a:latin typeface="Consolas" panose="020B0609020204030204" pitchFamily="49" charset="0"/>
              </a:rPr>
              <a:t> i=0; i&lt;3; i++)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if(</a:t>
            </a:r>
            <a:r>
              <a:rPr lang="en-US" altLang="en-US" sz="1600" dirty="0" err="1">
                <a:latin typeface="Consolas" panose="020B0609020204030204" pitchFamily="49" charset="0"/>
              </a:rPr>
              <a:t>dynamic_cast</a:t>
            </a:r>
            <a:r>
              <a:rPr lang="en-US" altLang="en-US" sz="1600" dirty="0">
                <a:latin typeface="Consolas" panose="020B0609020204030204" pitchFamily="49" charset="0"/>
              </a:rPr>
              <a:t>&lt;circle*&gt;(array[I]))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  </a:t>
            </a:r>
            <a:r>
              <a:rPr lang="en-US" altLang="en-US" sz="1600" dirty="0" err="1">
                <a:latin typeface="Consolas" panose="020B0609020204030204" pitchFamily="49" charset="0"/>
              </a:rPr>
              <a:t>cout</a:t>
            </a:r>
            <a:r>
              <a:rPr lang="en-US" altLang="en-US" sz="1600" dirty="0">
                <a:latin typeface="Consolas" panose="020B0609020204030204" pitchFamily="49" charset="0"/>
              </a:rPr>
              <a:t> &lt;&lt; “circle” &lt;&lt; </a:t>
            </a:r>
            <a:r>
              <a:rPr lang="en-US" altLang="en-US" sz="1600" dirty="0" err="1">
                <a:latin typeface="Consolas" panose="020B0609020204030204" pitchFamily="49" charset="0"/>
              </a:rPr>
              <a:t>endl</a:t>
            </a:r>
            <a:r>
              <a:rPr lang="en-US" altLang="en-US" sz="1600" dirty="0">
                <a:latin typeface="Consolas" panose="020B0609020204030204" pitchFamily="49" charset="0"/>
              </a:rPr>
              <a:t>;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else</a:t>
            </a:r>
            <a:br>
              <a:rPr lang="en-US" altLang="en-US" sz="1600" dirty="0">
                <a:latin typeface="Consolas" panose="020B0609020204030204" pitchFamily="49" charset="0"/>
              </a:rPr>
            </a:br>
            <a:r>
              <a:rPr lang="en-US" altLang="en-US" sz="1600" dirty="0">
                <a:latin typeface="Consolas" panose="020B0609020204030204" pitchFamily="49" charset="0"/>
              </a:rPr>
              <a:t>      </a:t>
            </a:r>
            <a:r>
              <a:rPr lang="en-US" altLang="en-US" sz="1600" dirty="0" err="1">
                <a:latin typeface="Consolas" panose="020B0609020204030204" pitchFamily="49" charset="0"/>
              </a:rPr>
              <a:t>cout</a:t>
            </a:r>
            <a:r>
              <a:rPr lang="en-US" altLang="en-US" sz="1600" dirty="0">
                <a:latin typeface="Consolas" panose="020B0609020204030204" pitchFamily="49" charset="0"/>
              </a:rPr>
              <a:t> &lt;&lt; “non-circle” &lt;&lt; </a:t>
            </a:r>
            <a:r>
              <a:rPr lang="en-US" altLang="en-US" sz="1600" dirty="0" err="1">
                <a:latin typeface="Consolas" panose="020B0609020204030204" pitchFamily="49" charset="0"/>
              </a:rPr>
              <a:t>endl</a:t>
            </a:r>
            <a:r>
              <a:rPr lang="en-US" altLang="en-US" sz="1600" dirty="0">
                <a:latin typeface="Consolas" panose="020B0609020204030204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3E625F28-43BF-4B8F-B76C-C0EFABF5AE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Caution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885FCEC4-D4E4-4B31-9CE4-0EF89B284C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/>
              <a:t>Typeid and dynamic_cast information is carried in a class’s virtual function pointer table and is intended to be used only with polymorphic classes, e.g., those with at least one virtual function.</a:t>
            </a:r>
            <a:br>
              <a:rPr lang="en-US" altLang="en-US" sz="1800"/>
            </a:br>
            <a:endParaRPr lang="en-US" altLang="en-US" sz="1800"/>
          </a:p>
          <a:p>
            <a:r>
              <a:rPr lang="en-US" altLang="en-US" sz="1800"/>
              <a:t>Typeid works for non-polymorphic classes, but returns only static type info, e.g., based on the static pointer type, not on the type of the object pointed to.</a:t>
            </a:r>
            <a:br>
              <a:rPr lang="en-US" altLang="en-US" sz="1800"/>
            </a:br>
            <a:endParaRPr lang="en-US" altLang="en-US" sz="1800"/>
          </a:p>
          <a:p>
            <a:r>
              <a:rPr lang="en-US" altLang="en-US" sz="1800"/>
              <a:t>You must enable run-time type information (RTTI) in your project settings (C/C++ tab, C++ language category).  Your program will crash if you use dynamic_cast or RTTI and forget to do this.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2" name="Rectangle 6">
            <a:extLst>
              <a:ext uri="{FF2B5EF4-FFF2-40B4-BE49-F238E27FC236}">
                <a16:creationId xmlns:a16="http://schemas.microsoft.com/office/drawing/2014/main" id="{BBF26123-4E8E-4B37-ACFA-8ECE4F2B4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Enabling RTTI</a:t>
            </a:r>
          </a:p>
        </p:txBody>
      </p:sp>
      <p:pic>
        <p:nvPicPr>
          <p:cNvPr id="101388" name="Picture 12">
            <a:extLst>
              <a:ext uri="{FF2B5EF4-FFF2-40B4-BE49-F238E27FC236}">
                <a16:creationId xmlns:a16="http://schemas.microsoft.com/office/drawing/2014/main" id="{0E41BCF3-3092-4B55-9B21-A47A023B6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72390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1389" name="AutoShape 13">
            <a:extLst>
              <a:ext uri="{FF2B5EF4-FFF2-40B4-BE49-F238E27FC236}">
                <a16:creationId xmlns:a16="http://schemas.microsoft.com/office/drawing/2014/main" id="{70787F2C-F20C-4309-B7AF-8386AB831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657600"/>
            <a:ext cx="1524000" cy="381000"/>
          </a:xfrm>
          <a:prstGeom prst="wedgeRoundRectCallout">
            <a:avLst>
              <a:gd name="adj1" fmla="val -72606"/>
              <a:gd name="adj2" fmla="val -202083"/>
              <a:gd name="adj3" fmla="val 16667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200">
                <a:latin typeface="Tahoma" panose="020B0604030504040204" pitchFamily="34" charset="0"/>
              </a:rPr>
              <a:t>On by default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47330F03-95F2-414F-BC36-B165658A91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362200"/>
            <a:ext cx="5562600" cy="1143000"/>
          </a:xfrm>
        </p:spPr>
        <p:txBody>
          <a:bodyPr/>
          <a:lstStyle/>
          <a:p>
            <a:r>
              <a:rPr lang="en-US" altLang="en-US" b="1" dirty="0"/>
              <a:t>End of Presentation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97</Words>
  <Application>Microsoft Office PowerPoint</Application>
  <PresentationFormat>On-screen Show (4:3)</PresentationFormat>
  <Paragraphs>31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Tahoma</vt:lpstr>
      <vt:lpstr>Times New Roman</vt:lpstr>
      <vt:lpstr>Symbol</vt:lpstr>
      <vt:lpstr>Courier New</vt:lpstr>
      <vt:lpstr>Office Theme</vt:lpstr>
      <vt:lpstr>Microsoft Visio Drawing</vt:lpstr>
      <vt:lpstr>Run-Time Type Identification</vt:lpstr>
      <vt:lpstr>Typeid</vt:lpstr>
      <vt:lpstr>Examples of typeid() use</vt:lpstr>
      <vt:lpstr>PowerPoint Presentation</vt:lpstr>
      <vt:lpstr>dynamic_cast&lt;…&gt;(…)</vt:lpstr>
      <vt:lpstr>Caution</vt:lpstr>
      <vt:lpstr>Enabling RTTI</vt:lpstr>
      <vt:lpstr>End of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Run-Time Type Identification</dc:title>
  <dc:creator>Jim Fawcett</dc:creator>
  <cp:lastModifiedBy>James Fawcett</cp:lastModifiedBy>
  <cp:revision>10</cp:revision>
  <cp:lastPrinted>1601-01-01T00:00:00Z</cp:lastPrinted>
  <dcterms:created xsi:type="dcterms:W3CDTF">2001-04-02T16:35:11Z</dcterms:created>
  <dcterms:modified xsi:type="dcterms:W3CDTF">2017-09-02T17:53:32Z</dcterms:modified>
</cp:coreProperties>
</file>