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0"/>
  </p:notesMasterIdLst>
  <p:sldIdLst>
    <p:sldId id="256" r:id="rId2"/>
    <p:sldId id="257" r:id="rId3"/>
    <p:sldId id="264" r:id="rId4"/>
    <p:sldId id="261" r:id="rId5"/>
    <p:sldId id="262" r:id="rId6"/>
    <p:sldId id="263" r:id="rId7"/>
    <p:sldId id="267" r:id="rId8"/>
    <p:sldId id="268" r:id="rId9"/>
    <p:sldId id="269" r:id="rId10"/>
    <p:sldId id="265" r:id="rId11"/>
    <p:sldId id="266" r:id="rId12"/>
    <p:sldId id="270" r:id="rId13"/>
    <p:sldId id="260" r:id="rId14"/>
    <p:sldId id="258" r:id="rId15"/>
    <p:sldId id="259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20" autoAdjust="0"/>
  </p:normalViewPr>
  <p:slideViewPr>
    <p:cSldViewPr>
      <p:cViewPr varScale="1">
        <p:scale>
          <a:sx n="96" d="100"/>
          <a:sy n="96" d="100"/>
        </p:scale>
        <p:origin x="96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543E78B-5DF3-49C7-9E76-127F9C9269C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2F748772-7941-470F-9D2F-91BE3FB34A9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58B045FE-9BD8-4952-A544-3C87EF826835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E3D58136-2775-40A7-973B-CA3485890FE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B1CF1D3A-A0F3-44D2-ADE8-316543CD197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C6AF5224-CC2C-4C9C-B349-DAB3B22C8A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F3816441-E4A3-4419-9F29-1B3A0E2527B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DB1F3DA3-C9E5-4E03-8AA2-6378DC8A1C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0E1514C-8223-4084-86C1-21E1D3D6C311}" type="slidenum">
              <a:rPr lang="en-US" altLang="en-US" sz="1200">
                <a:latin typeface="Arial" panose="020B0604020202020204" pitchFamily="34" charset="0"/>
              </a:rPr>
              <a:pPr/>
              <a:t>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7F60CBFC-3EF3-482C-BEEE-926F8938121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561A722D-6B94-42C6-9F45-C14D38632F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F3DAFA16-5458-4E84-B9A4-7A8F62D7C3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A5C5506-91C3-43D1-8B49-B1C939C25A0C}" type="slidenum">
              <a:rPr lang="en-US" altLang="en-US" sz="1200">
                <a:latin typeface="Arial" panose="020B0604020202020204" pitchFamily="34" charset="0"/>
              </a:rPr>
              <a:pPr/>
              <a:t>10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EF973897-B905-460F-8C74-AF0FE29FC09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47A6F765-0D3C-4663-B870-E06F1E1BA8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107141FE-DF92-4E3B-AA85-3CD4B430C9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F72F578-7835-42B8-AB76-60928C5DD1B2}" type="slidenum">
              <a:rPr lang="en-US" altLang="en-US" sz="1200">
                <a:latin typeface="Arial" panose="020B0604020202020204" pitchFamily="34" charset="0"/>
              </a:rPr>
              <a:pPr/>
              <a:t>11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588B2CC6-3205-4CA3-AECD-6D12638A5DC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A6EA86C3-2A8B-44DD-98FD-4285998101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581A32F3-B49E-44CE-BD04-316FAE65D9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8E08151-8667-4BBE-AEA0-799378B68501}" type="slidenum">
              <a:rPr lang="en-US" altLang="en-US" sz="1200">
                <a:latin typeface="Arial" panose="020B0604020202020204" pitchFamily="34" charset="0"/>
              </a:rPr>
              <a:pPr/>
              <a:t>12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2434BA60-A8ED-4D0F-AEDB-310AC6C3C77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8D5A84E7-2134-4C8C-B0C1-29BE7ACF9C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07E5AB35-4952-4229-AA35-F7796ABAEA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F282C30-C33D-4DC2-8D1A-B5ECD0472AA1}" type="slidenum">
              <a:rPr lang="en-US" altLang="en-US" sz="1200">
                <a:latin typeface="Arial" panose="020B0604020202020204" pitchFamily="34" charset="0"/>
              </a:rPr>
              <a:pPr/>
              <a:t>13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5577D7C1-A4A2-4D59-B7C9-0460CB6EDE7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6178B527-3D6D-47B7-9B5C-9B02B2FCD1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5B97F647-9B2F-4D80-AE64-B2721D3098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007F379-6C93-4903-BE47-79E4F298C9C6}" type="slidenum">
              <a:rPr lang="en-US" altLang="en-US" sz="1200">
                <a:latin typeface="Arial" panose="020B0604020202020204" pitchFamily="34" charset="0"/>
              </a:rPr>
              <a:pPr/>
              <a:t>14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23F8E905-EF90-444E-95E6-3B986492BC2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A9C7C8E6-CF74-4B4B-9C23-964722CBDA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C8DF4E80-B4E3-43FE-AF7A-2C2BD0E83C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49E4271-C477-48A3-B7E6-9165299CB9F2}" type="slidenum">
              <a:rPr lang="en-US" altLang="en-US" sz="1200">
                <a:latin typeface="Arial" panose="020B0604020202020204" pitchFamily="34" charset="0"/>
              </a:rPr>
              <a:pPr/>
              <a:t>15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C843A3AD-8268-4387-AD52-76A72F31DC8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0DEAF58C-2635-4AD8-B418-C8632DAB3A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F8214488-55A4-4C6A-8E4E-86D6206EEA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A876C71-C2C3-4B3A-961B-61CCD0953EE0}" type="slidenum">
              <a:rPr lang="en-US" altLang="en-US" sz="1200">
                <a:latin typeface="Arial" panose="020B0604020202020204" pitchFamily="34" charset="0"/>
              </a:rPr>
              <a:pPr/>
              <a:t>16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BC66DCE1-FFB0-4B2B-95EE-F8BE84C3BF1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5648A87F-35BF-44B6-8E90-498FE8DE06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3E6AF0DA-F2CD-43C7-9EAF-1F0BEE0D29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7058F6D-525B-49EB-93E6-FBE5757DDC8E}" type="slidenum">
              <a:rPr lang="en-US" altLang="en-US" sz="1200">
                <a:latin typeface="Arial" panose="020B0604020202020204" pitchFamily="34" charset="0"/>
              </a:rPr>
              <a:pPr/>
              <a:t>17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E744B723-E2AF-45B7-A3B2-2C7E3D09724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D9395092-7CFA-4AD8-AF0E-AD38E6803F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BF9D784F-536F-49EB-AB78-81402CA5EE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E793505-A7FD-407C-885D-83430F5C4AE9}" type="slidenum">
              <a:rPr lang="en-US" altLang="en-US" sz="1200">
                <a:latin typeface="Arial" panose="020B0604020202020204" pitchFamily="34" charset="0"/>
              </a:rPr>
              <a:pPr/>
              <a:t>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9B38D13A-EE93-466C-94E3-C5A750BB7BD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3BB5057-1AD6-49DB-8840-633544A439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1857F14-9BD7-4ACC-939E-F3010AAFBF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09AACAB-1E7D-4EE6-B12F-60C96A74D7A3}" type="slidenum">
              <a:rPr lang="en-US" altLang="en-US" sz="1200">
                <a:latin typeface="Arial" panose="020B0604020202020204" pitchFamily="34" charset="0"/>
              </a:rPr>
              <a:pPr/>
              <a:t>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2AA98DF8-278C-4CA4-A2CD-CBC246DE1DA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C65E350-7C85-4DCD-9014-B09D68A5EC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90FD0DCB-9AF9-44AB-BCE2-0F6ABF8F4C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751CDDE-7568-48C8-8D36-5FC00E6C2FC9}" type="slidenum">
              <a:rPr lang="en-US" altLang="en-US" sz="1200">
                <a:latin typeface="Arial" panose="020B0604020202020204" pitchFamily="34" charset="0"/>
              </a:rPr>
              <a:pPr/>
              <a:t>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1D44145D-F32F-40D4-B96C-A0F2ACBADFB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D491A790-0C3D-4A4F-9D02-BBB1E9FEC0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6E2B6F17-0A30-41B9-B7F5-321AAA15FC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5673A0E-07BA-4978-8530-F44FB2974BBB}" type="slidenum">
              <a:rPr lang="en-US" altLang="en-US" sz="1200">
                <a:latin typeface="Arial" panose="020B0604020202020204" pitchFamily="34" charset="0"/>
              </a:rPr>
              <a:pPr/>
              <a:t>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0AFCF46E-1607-4CB2-8BD9-1AB3761FE34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3562C7A4-5F55-459F-BDD2-1BD4E63884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64528D50-4A3E-4F29-BE61-81F77DAB4E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70E6DB8-36F8-44F8-8DE7-209CC07D3B45}" type="slidenum">
              <a:rPr lang="en-US" altLang="en-US" sz="1200">
                <a:latin typeface="Arial" panose="020B0604020202020204" pitchFamily="34" charset="0"/>
              </a:rPr>
              <a:pPr/>
              <a:t>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0B4ED56C-515E-4936-9378-943E85653EE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E50D3595-1B2D-4AD0-9498-CDE2A7F66B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E651FC1A-A742-4778-A57E-6ECB52136B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430124A-F0D5-4732-A20E-0BEC5E175344}" type="slidenum">
              <a:rPr lang="en-US" altLang="en-US" sz="1200">
                <a:latin typeface="Arial" panose="020B0604020202020204" pitchFamily="34" charset="0"/>
              </a:rPr>
              <a:pPr/>
              <a:t>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1359FB3F-1E2A-4063-9F8A-AE64B2D460B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290CC3DA-50FD-4428-B99E-BB30CEE74E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E60F0AE0-F736-4DF2-BB54-F0A101F8BA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93CBEEA-726D-43F2-84B4-58BD680B310A}" type="slidenum">
              <a:rPr lang="en-US" altLang="en-US" sz="1200">
                <a:latin typeface="Arial" panose="020B0604020202020204" pitchFamily="34" charset="0"/>
              </a:rPr>
              <a:pPr/>
              <a:t>8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BD1C8E90-5B38-4E48-AD7E-02D6AB6300E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0304C589-B4CE-4251-A729-721F5D5B4F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18E3B33D-FFA2-4543-9650-8633DE25FF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30CF816-CC9A-406F-828A-26C8E86F6331}" type="slidenum">
              <a:rPr lang="en-US" altLang="en-US" sz="1200">
                <a:latin typeface="Arial" panose="020B0604020202020204" pitchFamily="34" charset="0"/>
              </a:rPr>
              <a:pPr/>
              <a:t>9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4D4E5118-0AFF-4CC8-ACB9-42DF6293677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5B6BDD81-7D40-4418-8CE9-40BC7CF9AD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D398E-BD0E-4A53-B25D-59C79E96E3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1849437"/>
          </a:xfrm>
        </p:spPr>
        <p:txBody>
          <a:bodyPr anchor="b">
            <a:normAutofit/>
          </a:bodyPr>
          <a:lstStyle>
            <a:lvl1pPr algn="ctr">
              <a:defRPr sz="4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66A8C9-65C1-4774-A1F7-FA66E44084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2884B-AFB6-4843-871D-3A860509F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9352-8B04-48F1-8228-035DF4CB2E79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F0931-F9F8-4BC7-9FA4-F51A36AAA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3A2B1-1E22-4CF0-B631-B86D804FF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D9DCB-5126-4391-988F-B79D9793A6E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2733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1E1AA-0B31-485F-AD40-52D31E8E6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E3D2EC-3196-4C61-90F9-63B9A6EBBF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70170-5864-4BBC-871D-1A7E959CD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9352-8B04-48F1-8228-035DF4CB2E79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132E3-DD52-4A14-9D5F-9BD161BDC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6020B-6302-4063-93CC-89725DC36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CF82E-F61F-4A38-89AE-EE50E5373B4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6866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2C422E-88CB-49D8-881D-0F8A880AE4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24C8A4-5EDF-42CB-AF5D-F98301E9D0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164A1-8574-482C-9B44-8D20C2E20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9352-8B04-48F1-8228-035DF4CB2E79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2CAB3-E237-4F9B-A6F2-C7ACA1B6E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6DC74-087C-4840-9931-6448A5C6D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0538-462B-4736-A635-74CBB0477FE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155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1F9516A-8771-44AA-AEA5-1B7497F10F1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F2A8DA7-45EF-4A45-AF6B-2DB86B5DF73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F8954C-CEBC-4ABD-A3D0-25BEB9E42F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562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7C8AC-E261-47EB-9183-914C9A515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4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AA75E-DA1D-4B11-BE69-355EFA433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886700" cy="480536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34CE41-86C9-4DA1-8F26-5E3C69179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9352-8B04-48F1-8228-035DF4CB2E79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25AD5-957E-4BBE-9518-0D50D4996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7D85BF-EB8B-4D4E-8D1C-1FC9A5B8F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78C75-A8EB-48FD-8A52-5F3202927F5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473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3A4A4-2BB9-4B55-B983-EAC450840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86B876-C6E2-4078-A614-231E81D73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09E07-8AD8-47EC-9486-FEEF69307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9352-8B04-48F1-8228-035DF4CB2E79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461A3-28C0-43FD-9061-FCDC36729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86A293-1E68-4528-8A4C-D7876931A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0856-6A6A-4321-902B-F1A1AF3951A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9840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6A2E8-D262-4AAC-AC3F-2D0D9CDF8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56250"/>
            <a:ext cx="7886700" cy="625474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F6578-7625-4B02-9608-E04536943C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169989"/>
            <a:ext cx="3886200" cy="5006974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8D951A-887D-4DCD-9A4B-8F46138AC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169989"/>
            <a:ext cx="3886200" cy="5006974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C22818-A8A9-4034-8920-9557426E3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9352-8B04-48F1-8228-035DF4CB2E79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977C10-A6CE-4326-B558-AA04D5F3C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0770BD-6258-4E7E-8601-58D73746E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D622-2A2A-4874-8F56-622EDC9716F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8467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1DDBE-5F3C-4E43-9586-DEB44469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A99A4A-FAB0-4481-A7E7-6E1243869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B94384-6C0D-467D-9781-CAC15DDF2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69C9B0-CB6A-4B25-BCA8-756286B816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D601A9-717E-415B-B728-893D947941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5A01C-3444-4355-BC3D-FE74CC84A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9352-8B04-48F1-8228-035DF4CB2E79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F7B58D-62AD-4A84-B064-8AE65B5E3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630B9A-4A58-4B70-9353-7E92C08A0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CA15F-9C6C-40EF-8C1D-6B54E01212E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2579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AF26-53B2-40D0-861D-27D2F0711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A9EF93-3BB4-46C0-AC8E-87FEB6A0E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9352-8B04-48F1-8228-035DF4CB2E79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98F7C3-7F5C-4AAD-95FC-CBEFA529F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ED8756-D19C-4E78-9D01-E067C8B16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9111A-0958-432D-B3A4-93A51200A5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366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17D004-CD2C-4338-9227-3C3814EA2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9352-8B04-48F1-8228-035DF4CB2E79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9292F7-B853-46D5-B31B-B67C75225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30EA5D-3A7C-44A8-B265-B1624D538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9B747-2485-4BC4-8D18-B700BCD2C19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198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4CD4E-5F45-48A0-B571-B7C8B373A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8C479-72D0-4219-8931-A01DAFBD8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1EEC71-ADF8-4428-8D4F-DBB2B4963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B19F1-80AD-4FE8-AA51-B8B13C2FD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9352-8B04-48F1-8228-035DF4CB2E79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832D61-425F-4BC1-B091-E8CCF1284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C7B80-A073-448B-9AFE-87B4379F1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078E-311C-4ED2-8D63-DE5F721AE32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466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7460E-8997-4CA2-9BF9-6F80DE1A7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59CAE3-5DEA-4722-850D-ADDF3B2106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BD3715-BAA1-4859-9FAA-A7AB2F51F5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134E8B-6412-4472-B95F-41C1C9E6F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9352-8B04-48F1-8228-035DF4CB2E79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70BAF7-071A-4787-A434-F79138A87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114E1E-ED53-4B08-83FC-86F25766D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F4E1C-A377-4683-BA1A-E45F9B0444A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4748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5198AC-EA0F-4607-8077-202D61F1C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BE04C0-2C54-4324-97AE-726D3648C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C49AC-3B53-42CC-B34E-08B134CD94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59352-8B04-48F1-8228-035DF4CB2E79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42AD6-0D11-4333-A985-72EEBB0769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BCD3E-AD40-4777-B079-5DF13E5005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968FA-DF4E-45AA-BD74-FCC1BA4F4DF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444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26047B4-786B-44C5-A306-D268EC3ABB5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altLang="en-US" sz="3600"/>
              <a:t>Design  of a HashTable</a:t>
            </a:r>
            <a:br>
              <a:rPr lang="en-US" altLang="en-US" sz="3600"/>
            </a:br>
            <a:r>
              <a:rPr lang="en-US" altLang="en-US" sz="3600"/>
              <a:t>and its Iterators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5DB790F-F8D9-427B-B4BE-021BDE837E4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Jim Fawcett</a:t>
            </a:r>
          </a:p>
          <a:p>
            <a:r>
              <a:rPr lang="en-US" altLang="en-US"/>
              <a:t>CSE687 – Object Oriented Design</a:t>
            </a:r>
          </a:p>
          <a:p>
            <a:r>
              <a:rPr lang="en-US" altLang="en-US"/>
              <a:t>Spring 2007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C6A3DAF-58C7-467D-8F8B-0E75CF84C0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On to Iterators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B0E167A-EDF0-462B-9B01-6053926C59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What is an iterator?</a:t>
            </a:r>
          </a:p>
          <a:p>
            <a:r>
              <a:rPr lang="en-US" altLang="en-US" sz="2400"/>
              <a:t>How do you design an iterator class?</a:t>
            </a:r>
          </a:p>
          <a:p>
            <a:r>
              <a:rPr lang="en-US" altLang="en-US" sz="2400"/>
              <a:t>How do you integrate container and iterator?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C06EC7FC-692E-47AC-B703-1337C717A0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Iterators as Smart Pointers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FEF13BB-9E8A-40B4-98CF-AB2FCBBD882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7848600" cy="4572000"/>
          </a:xfrm>
        </p:spPr>
        <p:txBody>
          <a:bodyPr/>
          <a:lstStyle/>
          <a:p>
            <a:r>
              <a:rPr lang="en-US" altLang="en-US" sz="1800"/>
              <a:t>Iterators are “smart” pointers:</a:t>
            </a:r>
          </a:p>
          <a:p>
            <a:pPr lvl="1"/>
            <a:r>
              <a:rPr lang="en-US" altLang="en-US" sz="1600"/>
              <a:t>They provide part, or in some cases, all of the standard pointer interface:</a:t>
            </a:r>
            <a:br>
              <a:rPr lang="en-US" altLang="en-US" sz="1600"/>
            </a:br>
            <a:br>
              <a:rPr lang="en-US" altLang="en-US" sz="1600"/>
            </a:br>
            <a:r>
              <a:rPr lang="en-US" altLang="en-US" sz="1600"/>
              <a:t> 	     </a:t>
            </a:r>
            <a:r>
              <a:rPr lang="en-US" altLang="en-US" sz="1600" b="1">
                <a:latin typeface="Courier New" panose="02070309020205020404" pitchFamily="49" charset="0"/>
              </a:rPr>
              <a:t>*it, it-&gt;, ++it, it++, --it, it—, …</a:t>
            </a:r>
            <a:br>
              <a:rPr lang="en-US" altLang="en-US" sz="1600" b="1">
                <a:latin typeface="Courier New" panose="02070309020205020404" pitchFamily="49" charset="0"/>
              </a:rPr>
            </a:br>
            <a:endParaRPr lang="en-US" altLang="en-US" sz="1600" b="1">
              <a:latin typeface="Courier New" panose="02070309020205020404" pitchFamily="49" charset="0"/>
            </a:endParaRPr>
          </a:p>
          <a:p>
            <a:pPr lvl="1"/>
            <a:r>
              <a:rPr lang="en-US" altLang="en-US" sz="1600"/>
              <a:t>Iterators understand the underlying container structure – often they are friends of the container class:</a:t>
            </a:r>
          </a:p>
        </p:txBody>
      </p:sp>
      <p:graphicFrame>
        <p:nvGraphicFramePr>
          <p:cNvPr id="12292" name="Object 4">
            <a:extLst>
              <a:ext uri="{FF2B5EF4-FFF2-40B4-BE49-F238E27FC236}">
                <a16:creationId xmlns:a16="http://schemas.microsoft.com/office/drawing/2014/main" id="{4F9F9B04-AF9E-4E28-BBEA-BA7AFD1415CA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2859088" y="3795713"/>
          <a:ext cx="3576637" cy="161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VISIO" r:id="rId4" imgW="5416062" imgH="2444262" progId="Visio.Drawing.6">
                  <p:embed/>
                </p:oleObj>
              </mc:Choice>
              <mc:Fallback>
                <p:oleObj name="VISIO" r:id="rId4" imgW="5416062" imgH="2444262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9088" y="3795713"/>
                        <a:ext cx="3576637" cy="161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5BCA9A51-6D17-4993-B46F-2192F0F532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381000"/>
            <a:ext cx="8077200" cy="5715000"/>
          </a:xfrm>
          <a:solidFill>
            <a:schemeClr val="bg1"/>
          </a:solidFill>
        </p:spPr>
        <p:txBody>
          <a:bodyPr lIns="274320"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000" dirty="0">
                <a:latin typeface="Consolas" panose="020B0609020204030204" pitchFamily="49" charset="0"/>
              </a:rPr>
              <a:t>template &lt;</a:t>
            </a:r>
            <a:r>
              <a:rPr lang="en-US" altLang="en-US" sz="1000" dirty="0" err="1">
                <a:latin typeface="Consolas" panose="020B0609020204030204" pitchFamily="49" charset="0"/>
              </a:rPr>
              <a:t>typename</a:t>
            </a:r>
            <a:r>
              <a:rPr lang="en-US" altLang="en-US" sz="1000" dirty="0">
                <a:latin typeface="Consolas" panose="020B0609020204030204" pitchFamily="49" charset="0"/>
              </a:rPr>
              <a:t> key, </a:t>
            </a:r>
            <a:r>
              <a:rPr lang="en-US" altLang="en-US" sz="1000" dirty="0" err="1">
                <a:latin typeface="Consolas" panose="020B0609020204030204" pitchFamily="49" charset="0"/>
              </a:rPr>
              <a:t>typename</a:t>
            </a:r>
            <a:r>
              <a:rPr lang="en-US" altLang="en-US" sz="1000" dirty="0">
                <a:latin typeface="Consolas" panose="020B0609020204030204" pitchFamily="49" charset="0"/>
              </a:rPr>
              <a:t> value, </a:t>
            </a:r>
            <a:r>
              <a:rPr lang="en-US" altLang="en-US" sz="1000" dirty="0" err="1">
                <a:latin typeface="Consolas" panose="020B0609020204030204" pitchFamily="49" charset="0"/>
              </a:rPr>
              <a:t>typename</a:t>
            </a:r>
            <a:r>
              <a:rPr lang="en-US" altLang="en-US" sz="1000" dirty="0">
                <a:latin typeface="Consolas" panose="020B0609020204030204" pitchFamily="49" charset="0"/>
              </a:rPr>
              <a:t> Hash&gt;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000" dirty="0">
                <a:latin typeface="Consolas" panose="020B0609020204030204" pitchFamily="49" charset="0"/>
              </a:rPr>
              <a:t>class </a:t>
            </a:r>
            <a:r>
              <a:rPr lang="en-US" altLang="en-US" sz="1000" dirty="0" err="1">
                <a:latin typeface="Consolas" panose="020B0609020204030204" pitchFamily="49" charset="0"/>
              </a:rPr>
              <a:t>HashIterator</a:t>
            </a:r>
            <a:r>
              <a:rPr lang="en-US" altLang="en-US" sz="1000" dirty="0">
                <a:latin typeface="Consolas" panose="020B0609020204030204" pitchFamily="49" charset="0"/>
              </a:rPr>
              <a:t> : 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000" dirty="0">
                <a:latin typeface="Consolas" panose="020B0609020204030204" pitchFamily="49" charset="0"/>
              </a:rPr>
              <a:t>  public </a:t>
            </a:r>
            <a:r>
              <a:rPr lang="en-US" altLang="en-US" sz="1000" dirty="0" err="1">
                <a:latin typeface="Consolas" panose="020B0609020204030204" pitchFamily="49" charset="0"/>
              </a:rPr>
              <a:t>std</a:t>
            </a:r>
            <a:r>
              <a:rPr lang="en-US" altLang="en-US" sz="1000" dirty="0">
                <a:latin typeface="Consolas" panose="020B0609020204030204" pitchFamily="49" charset="0"/>
              </a:rPr>
              <a:t>::iterator&lt; </a:t>
            </a:r>
            <a:r>
              <a:rPr lang="en-US" altLang="en-US" sz="1000" dirty="0" err="1">
                <a:latin typeface="Consolas" panose="020B0609020204030204" pitchFamily="49" charset="0"/>
              </a:rPr>
              <a:t>std</a:t>
            </a:r>
            <a:r>
              <a:rPr lang="en-US" altLang="en-US" sz="1000" dirty="0">
                <a:latin typeface="Consolas" panose="020B0609020204030204" pitchFamily="49" charset="0"/>
              </a:rPr>
              <a:t>::</a:t>
            </a:r>
            <a:r>
              <a:rPr lang="en-US" altLang="en-US" sz="1000" dirty="0" err="1">
                <a:latin typeface="Consolas" panose="020B0609020204030204" pitchFamily="49" charset="0"/>
              </a:rPr>
              <a:t>bidirectional_iterator_tag</a:t>
            </a:r>
            <a:r>
              <a:rPr lang="en-US" altLang="en-US" sz="1000" dirty="0">
                <a:latin typeface="Consolas" panose="020B0609020204030204" pitchFamily="49" charset="0"/>
              </a:rPr>
              <a:t>, node&lt;</a:t>
            </a:r>
            <a:r>
              <a:rPr lang="en-US" altLang="en-US" sz="1000" dirty="0" err="1">
                <a:latin typeface="Consolas" panose="020B0609020204030204" pitchFamily="49" charset="0"/>
              </a:rPr>
              <a:t>key,value</a:t>
            </a:r>
            <a:r>
              <a:rPr lang="en-US" altLang="en-US" sz="1000" dirty="0">
                <a:latin typeface="Consolas" panose="020B0609020204030204" pitchFamily="49" charset="0"/>
              </a:rPr>
              <a:t>&gt; &gt;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000" dirty="0">
                <a:latin typeface="Consolas" panose="020B0609020204030204" pitchFamily="49" charset="0"/>
              </a:rPr>
              <a:t>{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000" dirty="0">
                <a:latin typeface="Consolas" panose="020B0609020204030204" pitchFamily="49" charset="0"/>
              </a:rPr>
              <a:t>public: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000" dirty="0">
                <a:latin typeface="Consolas" panose="020B0609020204030204" pitchFamily="49" charset="0"/>
              </a:rPr>
              <a:t>  typedef key   </a:t>
            </a:r>
            <a:r>
              <a:rPr lang="en-US" altLang="en-US" sz="1000" dirty="0" err="1">
                <a:latin typeface="Consolas" panose="020B0609020204030204" pitchFamily="49" charset="0"/>
              </a:rPr>
              <a:t>key_type</a:t>
            </a:r>
            <a:r>
              <a:rPr lang="en-US" altLang="en-US" sz="1000" dirty="0"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000" dirty="0">
                <a:latin typeface="Consolas" panose="020B0609020204030204" pitchFamily="49" charset="0"/>
              </a:rPr>
              <a:t>  typedef value </a:t>
            </a:r>
            <a:r>
              <a:rPr lang="en-US" altLang="en-US" sz="1000" dirty="0" err="1">
                <a:latin typeface="Consolas" panose="020B0609020204030204" pitchFamily="49" charset="0"/>
              </a:rPr>
              <a:t>value_type</a:t>
            </a:r>
            <a:r>
              <a:rPr lang="en-US" altLang="en-US" sz="1000" dirty="0"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000" dirty="0">
                <a:latin typeface="Consolas" panose="020B0609020204030204" pitchFamily="49" charset="0"/>
              </a:rPr>
              <a:t>  typedef </a:t>
            </a:r>
            <a:r>
              <a:rPr lang="en-US" altLang="en-US" sz="1000" dirty="0" err="1">
                <a:latin typeface="Consolas" panose="020B0609020204030204" pitchFamily="49" charset="0"/>
              </a:rPr>
              <a:t>HashIterator</a:t>
            </a:r>
            <a:r>
              <a:rPr lang="en-US" altLang="en-US" sz="1000" dirty="0">
                <a:latin typeface="Consolas" panose="020B0609020204030204" pitchFamily="49" charset="0"/>
              </a:rPr>
              <a:t>&lt;</a:t>
            </a:r>
            <a:r>
              <a:rPr lang="en-US" altLang="en-US" sz="1000" dirty="0" err="1">
                <a:latin typeface="Consolas" panose="020B0609020204030204" pitchFamily="49" charset="0"/>
              </a:rPr>
              <a:t>key,value,Hash</a:t>
            </a:r>
            <a:r>
              <a:rPr lang="en-US" altLang="en-US" sz="1000" dirty="0">
                <a:latin typeface="Consolas" panose="020B0609020204030204" pitchFamily="49" charset="0"/>
              </a:rPr>
              <a:t>&gt; iterator;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000" dirty="0">
                <a:latin typeface="Consolas" panose="020B0609020204030204" pitchFamily="49" charset="0"/>
              </a:rPr>
              <a:t>  </a:t>
            </a:r>
            <a:r>
              <a:rPr lang="en-US" altLang="en-US" sz="1000" dirty="0" err="1">
                <a:latin typeface="Consolas" panose="020B0609020204030204" pitchFamily="49" charset="0"/>
              </a:rPr>
              <a:t>HashIterator</a:t>
            </a:r>
            <a:r>
              <a:rPr lang="en-US" altLang="en-US" sz="1000" dirty="0">
                <a:latin typeface="Consolas" panose="020B0609020204030204" pitchFamily="49" charset="0"/>
              </a:rPr>
              <a:t>();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000" dirty="0">
                <a:latin typeface="Consolas" panose="020B0609020204030204" pitchFamily="49" charset="0"/>
              </a:rPr>
              <a:t>  </a:t>
            </a:r>
            <a:r>
              <a:rPr lang="en-US" altLang="en-US" sz="1000" dirty="0" err="1">
                <a:latin typeface="Consolas" panose="020B0609020204030204" pitchFamily="49" charset="0"/>
              </a:rPr>
              <a:t>HashIterator</a:t>
            </a:r>
            <a:r>
              <a:rPr lang="en-US" altLang="en-US" sz="1000" dirty="0">
                <a:latin typeface="Consolas" panose="020B0609020204030204" pitchFamily="49" charset="0"/>
              </a:rPr>
              <a:t>(</a:t>
            </a:r>
            <a:r>
              <a:rPr lang="en-US" altLang="en-US" sz="1000" dirty="0" err="1">
                <a:latin typeface="Consolas" panose="020B0609020204030204" pitchFamily="49" charset="0"/>
              </a:rPr>
              <a:t>const</a:t>
            </a:r>
            <a:r>
              <a:rPr lang="en-US" altLang="en-US" sz="1000" dirty="0">
                <a:latin typeface="Consolas" panose="020B0609020204030204" pitchFamily="49" charset="0"/>
              </a:rPr>
              <a:t> </a:t>
            </a:r>
            <a:r>
              <a:rPr lang="en-US" altLang="en-US" sz="1000" dirty="0" err="1">
                <a:latin typeface="Consolas" panose="020B0609020204030204" pitchFamily="49" charset="0"/>
              </a:rPr>
              <a:t>HashIterator</a:t>
            </a:r>
            <a:r>
              <a:rPr lang="en-US" altLang="en-US" sz="1000" dirty="0">
                <a:latin typeface="Consolas" panose="020B0609020204030204" pitchFamily="49" charset="0"/>
              </a:rPr>
              <a:t>&lt;</a:t>
            </a:r>
            <a:r>
              <a:rPr lang="en-US" altLang="en-US" sz="1000" dirty="0" err="1">
                <a:latin typeface="Consolas" panose="020B0609020204030204" pitchFamily="49" charset="0"/>
              </a:rPr>
              <a:t>key,value,Hash</a:t>
            </a:r>
            <a:r>
              <a:rPr lang="en-US" altLang="en-US" sz="1000" dirty="0">
                <a:latin typeface="Consolas" panose="020B0609020204030204" pitchFamily="49" charset="0"/>
              </a:rPr>
              <a:t>&gt;&amp; hi);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000" dirty="0">
                <a:latin typeface="Consolas" panose="020B0609020204030204" pitchFamily="49" charset="0"/>
              </a:rPr>
              <a:t>  </a:t>
            </a:r>
            <a:r>
              <a:rPr lang="en-US" altLang="en-US" sz="1000" dirty="0" err="1">
                <a:latin typeface="Consolas" panose="020B0609020204030204" pitchFamily="49" charset="0"/>
              </a:rPr>
              <a:t>HashIterator</a:t>
            </a:r>
            <a:r>
              <a:rPr lang="en-US" altLang="en-US" sz="1000" dirty="0">
                <a:latin typeface="Consolas" panose="020B0609020204030204" pitchFamily="49" charset="0"/>
              </a:rPr>
              <a:t>(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000" dirty="0">
                <a:latin typeface="Consolas" panose="020B0609020204030204" pitchFamily="49" charset="0"/>
              </a:rPr>
              <a:t>    </a:t>
            </a:r>
            <a:r>
              <a:rPr lang="en-US" altLang="en-US" sz="1000" dirty="0" err="1">
                <a:latin typeface="Consolas" panose="020B0609020204030204" pitchFamily="49" charset="0"/>
              </a:rPr>
              <a:t>HashTable</a:t>
            </a:r>
            <a:r>
              <a:rPr lang="en-US" altLang="en-US" sz="1000" dirty="0">
                <a:latin typeface="Consolas" panose="020B0609020204030204" pitchFamily="49" charset="0"/>
              </a:rPr>
              <a:t>&lt;</a:t>
            </a:r>
            <a:r>
              <a:rPr lang="en-US" altLang="en-US" sz="1000" dirty="0" err="1">
                <a:latin typeface="Consolas" panose="020B0609020204030204" pitchFamily="49" charset="0"/>
              </a:rPr>
              <a:t>key,value,Hash</a:t>
            </a:r>
            <a:r>
              <a:rPr lang="en-US" altLang="en-US" sz="1000" dirty="0">
                <a:latin typeface="Consolas" panose="020B0609020204030204" pitchFamily="49" charset="0"/>
              </a:rPr>
              <a:t>&gt;&amp; </a:t>
            </a:r>
            <a:r>
              <a:rPr lang="en-US" altLang="en-US" sz="1000" dirty="0" err="1">
                <a:latin typeface="Consolas" panose="020B0609020204030204" pitchFamily="49" charset="0"/>
              </a:rPr>
              <a:t>ht</a:t>
            </a:r>
            <a:r>
              <a:rPr lang="en-US" altLang="en-US" sz="1000" dirty="0">
                <a:latin typeface="Consolas" panose="020B0609020204030204" pitchFamily="49" charset="0"/>
              </a:rPr>
              <a:t>, 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000" dirty="0">
                <a:latin typeface="Consolas" panose="020B0609020204030204" pitchFamily="49" charset="0"/>
              </a:rPr>
              <a:t>    node&lt;</a:t>
            </a:r>
            <a:r>
              <a:rPr lang="en-US" altLang="en-US" sz="1000" dirty="0" err="1">
                <a:latin typeface="Consolas" panose="020B0609020204030204" pitchFamily="49" charset="0"/>
              </a:rPr>
              <a:t>key,value</a:t>
            </a:r>
            <a:r>
              <a:rPr lang="en-US" altLang="en-US" sz="1000" dirty="0">
                <a:latin typeface="Consolas" panose="020B0609020204030204" pitchFamily="49" charset="0"/>
              </a:rPr>
              <a:t>&gt;* </a:t>
            </a:r>
            <a:r>
              <a:rPr lang="en-US" altLang="en-US" sz="1000" dirty="0" err="1">
                <a:latin typeface="Consolas" panose="020B0609020204030204" pitchFamily="49" charset="0"/>
              </a:rPr>
              <a:t>pNode</a:t>
            </a:r>
            <a:r>
              <a:rPr lang="en-US" altLang="en-US" sz="1000" dirty="0">
                <a:latin typeface="Consolas" panose="020B0609020204030204" pitchFamily="49" charset="0"/>
              </a:rPr>
              <a:t> = 0, 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000" dirty="0">
                <a:latin typeface="Consolas" panose="020B0609020204030204" pitchFamily="49" charset="0"/>
              </a:rPr>
              <a:t>    long </a:t>
            </a:r>
            <a:r>
              <a:rPr lang="en-US" altLang="en-US" sz="1000" dirty="0" err="1">
                <a:latin typeface="Consolas" panose="020B0609020204030204" pitchFamily="49" charset="0"/>
              </a:rPr>
              <a:t>int</a:t>
            </a:r>
            <a:r>
              <a:rPr lang="en-US" altLang="en-US" sz="1000" dirty="0">
                <a:latin typeface="Consolas" panose="020B0609020204030204" pitchFamily="49" charset="0"/>
              </a:rPr>
              <a:t> index=0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000" dirty="0">
                <a:latin typeface="Consolas" panose="020B0609020204030204" pitchFamily="49" charset="0"/>
              </a:rPr>
              <a:t>  );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000" dirty="0">
                <a:latin typeface="Consolas" panose="020B0609020204030204" pitchFamily="49" charset="0"/>
              </a:rPr>
              <a:t>  </a:t>
            </a:r>
            <a:r>
              <a:rPr lang="en-US" altLang="en-US" sz="1000" dirty="0" err="1">
                <a:latin typeface="Consolas" panose="020B0609020204030204" pitchFamily="49" charset="0"/>
              </a:rPr>
              <a:t>HashIterator</a:t>
            </a:r>
            <a:r>
              <a:rPr lang="en-US" altLang="en-US" sz="1000" dirty="0">
                <a:latin typeface="Consolas" panose="020B0609020204030204" pitchFamily="49" charset="0"/>
              </a:rPr>
              <a:t>&lt;</a:t>
            </a:r>
            <a:r>
              <a:rPr lang="en-US" altLang="en-US" sz="1000" dirty="0" err="1">
                <a:latin typeface="Consolas" panose="020B0609020204030204" pitchFamily="49" charset="0"/>
              </a:rPr>
              <a:t>key,value,Hash</a:t>
            </a:r>
            <a:r>
              <a:rPr lang="en-US" altLang="en-US" sz="1000" dirty="0">
                <a:latin typeface="Consolas" panose="020B0609020204030204" pitchFamily="49" charset="0"/>
              </a:rPr>
              <a:t>&gt;&amp; 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000" dirty="0">
                <a:latin typeface="Consolas" panose="020B0609020204030204" pitchFamily="49" charset="0"/>
              </a:rPr>
              <a:t>    operator=(</a:t>
            </a:r>
            <a:r>
              <a:rPr lang="en-US" altLang="en-US" sz="1000" dirty="0" err="1">
                <a:latin typeface="Consolas" panose="020B0609020204030204" pitchFamily="49" charset="0"/>
              </a:rPr>
              <a:t>const</a:t>
            </a:r>
            <a:r>
              <a:rPr lang="en-US" altLang="en-US" sz="1000" dirty="0">
                <a:latin typeface="Consolas" panose="020B0609020204030204" pitchFamily="49" charset="0"/>
              </a:rPr>
              <a:t> </a:t>
            </a:r>
            <a:r>
              <a:rPr lang="en-US" altLang="en-US" sz="1000" dirty="0" err="1">
                <a:latin typeface="Consolas" panose="020B0609020204030204" pitchFamily="49" charset="0"/>
              </a:rPr>
              <a:t>HashIterator</a:t>
            </a:r>
            <a:r>
              <a:rPr lang="en-US" altLang="en-US" sz="1000" dirty="0">
                <a:latin typeface="Consolas" panose="020B0609020204030204" pitchFamily="49" charset="0"/>
              </a:rPr>
              <a:t>&lt;</a:t>
            </a:r>
            <a:r>
              <a:rPr lang="en-US" altLang="en-US" sz="1000" dirty="0" err="1">
                <a:latin typeface="Consolas" panose="020B0609020204030204" pitchFamily="49" charset="0"/>
              </a:rPr>
              <a:t>key,value,Hash</a:t>
            </a:r>
            <a:r>
              <a:rPr lang="en-US" altLang="en-US" sz="1000" dirty="0">
                <a:latin typeface="Consolas" panose="020B0609020204030204" pitchFamily="49" charset="0"/>
              </a:rPr>
              <a:t>&gt;&amp; hi);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000" dirty="0">
                <a:latin typeface="Consolas" panose="020B0609020204030204" pitchFamily="49" charset="0"/>
              </a:rPr>
              <a:t>  node&lt;</a:t>
            </a:r>
            <a:r>
              <a:rPr lang="en-US" altLang="en-US" sz="1000" dirty="0" err="1">
                <a:latin typeface="Consolas" panose="020B0609020204030204" pitchFamily="49" charset="0"/>
              </a:rPr>
              <a:t>key,value</a:t>
            </a:r>
            <a:r>
              <a:rPr lang="en-US" altLang="en-US" sz="1000" dirty="0">
                <a:latin typeface="Consolas" panose="020B0609020204030204" pitchFamily="49" charset="0"/>
              </a:rPr>
              <a:t>&gt;&amp; operator*();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000" dirty="0">
                <a:latin typeface="Consolas" panose="020B0609020204030204" pitchFamily="49" charset="0"/>
              </a:rPr>
              <a:t>  node&lt;</a:t>
            </a:r>
            <a:r>
              <a:rPr lang="en-US" altLang="en-US" sz="1000" dirty="0" err="1">
                <a:latin typeface="Consolas" panose="020B0609020204030204" pitchFamily="49" charset="0"/>
              </a:rPr>
              <a:t>key,value</a:t>
            </a:r>
            <a:r>
              <a:rPr lang="en-US" altLang="en-US" sz="1000" dirty="0">
                <a:latin typeface="Consolas" panose="020B0609020204030204" pitchFamily="49" charset="0"/>
              </a:rPr>
              <a:t>&gt;* operator-&gt;();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000" dirty="0">
                <a:latin typeface="Consolas" panose="020B0609020204030204" pitchFamily="49" charset="0"/>
              </a:rPr>
              <a:t>  iterator&amp; operator++();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000" dirty="0">
                <a:latin typeface="Consolas" panose="020B0609020204030204" pitchFamily="49" charset="0"/>
              </a:rPr>
              <a:t>  iterator operator++(</a:t>
            </a:r>
            <a:r>
              <a:rPr lang="en-US" altLang="en-US" sz="1000" dirty="0" err="1">
                <a:latin typeface="Consolas" panose="020B0609020204030204" pitchFamily="49" charset="0"/>
              </a:rPr>
              <a:t>int</a:t>
            </a:r>
            <a:r>
              <a:rPr lang="en-US" altLang="en-US" sz="1000" dirty="0"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000" dirty="0">
                <a:latin typeface="Consolas" panose="020B0609020204030204" pitchFamily="49" charset="0"/>
              </a:rPr>
              <a:t>  iterator&amp; operator--();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000" dirty="0">
                <a:latin typeface="Consolas" panose="020B0609020204030204" pitchFamily="49" charset="0"/>
              </a:rPr>
              <a:t>  iterator operator--(</a:t>
            </a:r>
            <a:r>
              <a:rPr lang="en-US" altLang="en-US" sz="1000" dirty="0" err="1">
                <a:latin typeface="Consolas" panose="020B0609020204030204" pitchFamily="49" charset="0"/>
              </a:rPr>
              <a:t>int</a:t>
            </a:r>
            <a:r>
              <a:rPr lang="en-US" altLang="en-US" sz="1000" dirty="0"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000" dirty="0">
                <a:latin typeface="Consolas" panose="020B0609020204030204" pitchFamily="49" charset="0"/>
              </a:rPr>
              <a:t>  bool operator==(</a:t>
            </a:r>
            <a:r>
              <a:rPr lang="en-US" altLang="en-US" sz="1000" dirty="0" err="1">
                <a:latin typeface="Consolas" panose="020B0609020204030204" pitchFamily="49" charset="0"/>
              </a:rPr>
              <a:t>const</a:t>
            </a:r>
            <a:r>
              <a:rPr lang="en-US" altLang="en-US" sz="1000" dirty="0">
                <a:latin typeface="Consolas" panose="020B0609020204030204" pitchFamily="49" charset="0"/>
              </a:rPr>
              <a:t> </a:t>
            </a:r>
            <a:r>
              <a:rPr lang="en-US" altLang="en-US" sz="1000" dirty="0" err="1">
                <a:latin typeface="Consolas" panose="020B0609020204030204" pitchFamily="49" charset="0"/>
              </a:rPr>
              <a:t>HashIterator</a:t>
            </a:r>
            <a:r>
              <a:rPr lang="en-US" altLang="en-US" sz="1000" dirty="0">
                <a:latin typeface="Consolas" panose="020B0609020204030204" pitchFamily="49" charset="0"/>
              </a:rPr>
              <a:t>&lt;</a:t>
            </a:r>
            <a:r>
              <a:rPr lang="en-US" altLang="en-US" sz="1000" dirty="0" err="1">
                <a:latin typeface="Consolas" panose="020B0609020204030204" pitchFamily="49" charset="0"/>
              </a:rPr>
              <a:t>key,value,Hash</a:t>
            </a:r>
            <a:r>
              <a:rPr lang="en-US" altLang="en-US" sz="1000" dirty="0">
                <a:latin typeface="Consolas" panose="020B0609020204030204" pitchFamily="49" charset="0"/>
              </a:rPr>
              <a:t>&gt;&amp; hi) </a:t>
            </a:r>
            <a:r>
              <a:rPr lang="en-US" altLang="en-US" sz="1000" dirty="0" err="1">
                <a:latin typeface="Consolas" panose="020B0609020204030204" pitchFamily="49" charset="0"/>
              </a:rPr>
              <a:t>const</a:t>
            </a:r>
            <a:r>
              <a:rPr lang="en-US" altLang="en-US" sz="1000" dirty="0"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000" dirty="0">
                <a:latin typeface="Consolas" panose="020B0609020204030204" pitchFamily="49" charset="0"/>
              </a:rPr>
              <a:t>  bool operator!=(</a:t>
            </a:r>
            <a:r>
              <a:rPr lang="en-US" altLang="en-US" sz="1000" dirty="0" err="1">
                <a:latin typeface="Consolas" panose="020B0609020204030204" pitchFamily="49" charset="0"/>
              </a:rPr>
              <a:t>const</a:t>
            </a:r>
            <a:r>
              <a:rPr lang="en-US" altLang="en-US" sz="1000" dirty="0">
                <a:latin typeface="Consolas" panose="020B0609020204030204" pitchFamily="49" charset="0"/>
              </a:rPr>
              <a:t> </a:t>
            </a:r>
            <a:r>
              <a:rPr lang="en-US" altLang="en-US" sz="1000" dirty="0" err="1">
                <a:latin typeface="Consolas" panose="020B0609020204030204" pitchFamily="49" charset="0"/>
              </a:rPr>
              <a:t>HashIterator</a:t>
            </a:r>
            <a:r>
              <a:rPr lang="en-US" altLang="en-US" sz="1000" dirty="0">
                <a:latin typeface="Consolas" panose="020B0609020204030204" pitchFamily="49" charset="0"/>
              </a:rPr>
              <a:t>&lt;</a:t>
            </a:r>
            <a:r>
              <a:rPr lang="en-US" altLang="en-US" sz="1000" dirty="0" err="1">
                <a:latin typeface="Consolas" panose="020B0609020204030204" pitchFamily="49" charset="0"/>
              </a:rPr>
              <a:t>key,value,Hash</a:t>
            </a:r>
            <a:r>
              <a:rPr lang="en-US" altLang="en-US" sz="1000" dirty="0">
                <a:latin typeface="Consolas" panose="020B0609020204030204" pitchFamily="49" charset="0"/>
              </a:rPr>
              <a:t>&gt;&amp; hi) </a:t>
            </a:r>
            <a:r>
              <a:rPr lang="en-US" altLang="en-US" sz="1000" dirty="0" err="1">
                <a:latin typeface="Consolas" panose="020B0609020204030204" pitchFamily="49" charset="0"/>
              </a:rPr>
              <a:t>const</a:t>
            </a:r>
            <a:r>
              <a:rPr lang="en-US" altLang="en-US" sz="1000" dirty="0"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000" dirty="0">
                <a:latin typeface="Consolas" panose="020B0609020204030204" pitchFamily="49" charset="0"/>
              </a:rPr>
              <a:t>  long </a:t>
            </a:r>
            <a:r>
              <a:rPr lang="en-US" altLang="en-US" sz="1000" dirty="0" err="1">
                <a:latin typeface="Consolas" panose="020B0609020204030204" pitchFamily="49" charset="0"/>
              </a:rPr>
              <a:t>int</a:t>
            </a:r>
            <a:r>
              <a:rPr lang="en-US" altLang="en-US" sz="1000" dirty="0">
                <a:latin typeface="Consolas" panose="020B0609020204030204" pitchFamily="49" charset="0"/>
              </a:rPr>
              <a:t> </a:t>
            </a:r>
            <a:r>
              <a:rPr lang="en-US" altLang="en-US" sz="1000" dirty="0" err="1">
                <a:latin typeface="Consolas" panose="020B0609020204030204" pitchFamily="49" charset="0"/>
              </a:rPr>
              <a:t>CurrentIndex</a:t>
            </a:r>
            <a:r>
              <a:rPr lang="en-US" altLang="en-US" sz="1000" dirty="0">
                <a:latin typeface="Consolas" panose="020B0609020204030204" pitchFamily="49" charset="0"/>
              </a:rPr>
              <a:t>();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000" dirty="0">
                <a:latin typeface="Consolas" panose="020B0609020204030204" pitchFamily="49" charset="0"/>
              </a:rPr>
              <a:t>private: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000" dirty="0">
                <a:latin typeface="Consolas" panose="020B0609020204030204" pitchFamily="49" charset="0"/>
              </a:rPr>
              <a:t>  </a:t>
            </a:r>
            <a:r>
              <a:rPr lang="en-US" altLang="en-US" sz="1000" dirty="0" err="1">
                <a:latin typeface="Consolas" panose="020B0609020204030204" pitchFamily="49" charset="0"/>
              </a:rPr>
              <a:t>HashTable</a:t>
            </a:r>
            <a:r>
              <a:rPr lang="en-US" altLang="en-US" sz="1000" dirty="0">
                <a:latin typeface="Consolas" panose="020B0609020204030204" pitchFamily="49" charset="0"/>
              </a:rPr>
              <a:t>&lt;</a:t>
            </a:r>
            <a:r>
              <a:rPr lang="en-US" altLang="en-US" sz="1000" dirty="0" err="1">
                <a:latin typeface="Consolas" panose="020B0609020204030204" pitchFamily="49" charset="0"/>
              </a:rPr>
              <a:t>key,value,Hash</a:t>
            </a:r>
            <a:r>
              <a:rPr lang="en-US" altLang="en-US" sz="1000" dirty="0">
                <a:latin typeface="Consolas" panose="020B0609020204030204" pitchFamily="49" charset="0"/>
              </a:rPr>
              <a:t>&gt;* </a:t>
            </a:r>
            <a:r>
              <a:rPr lang="en-US" altLang="en-US" sz="1000" dirty="0" err="1">
                <a:latin typeface="Consolas" panose="020B0609020204030204" pitchFamily="49" charset="0"/>
              </a:rPr>
              <a:t>pHashTable</a:t>
            </a:r>
            <a:r>
              <a:rPr lang="en-US" altLang="en-US" sz="1000" dirty="0"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000" dirty="0">
                <a:latin typeface="Consolas" panose="020B0609020204030204" pitchFamily="49" charset="0"/>
              </a:rPr>
              <a:t>  node&lt;</a:t>
            </a:r>
            <a:r>
              <a:rPr lang="en-US" altLang="en-US" sz="1000" dirty="0" err="1">
                <a:latin typeface="Consolas" panose="020B0609020204030204" pitchFamily="49" charset="0"/>
              </a:rPr>
              <a:t>key,value</a:t>
            </a:r>
            <a:r>
              <a:rPr lang="en-US" altLang="en-US" sz="1000" dirty="0">
                <a:latin typeface="Consolas" panose="020B0609020204030204" pitchFamily="49" charset="0"/>
              </a:rPr>
              <a:t>&gt;* </a:t>
            </a:r>
            <a:r>
              <a:rPr lang="en-US" altLang="en-US" sz="1000" dirty="0" err="1">
                <a:latin typeface="Consolas" panose="020B0609020204030204" pitchFamily="49" charset="0"/>
              </a:rPr>
              <a:t>pCurrentNode</a:t>
            </a:r>
            <a:r>
              <a:rPr lang="en-US" altLang="en-US" sz="1000" dirty="0"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000" dirty="0">
                <a:latin typeface="Consolas" panose="020B0609020204030204" pitchFamily="49" charset="0"/>
              </a:rPr>
              <a:t>  long </a:t>
            </a:r>
            <a:r>
              <a:rPr lang="en-US" altLang="en-US" sz="1000" dirty="0" err="1">
                <a:latin typeface="Consolas" panose="020B0609020204030204" pitchFamily="49" charset="0"/>
              </a:rPr>
              <a:t>int</a:t>
            </a:r>
            <a:r>
              <a:rPr lang="en-US" altLang="en-US" sz="1000" dirty="0">
                <a:latin typeface="Consolas" panose="020B0609020204030204" pitchFamily="49" charset="0"/>
              </a:rPr>
              <a:t> _</a:t>
            </a:r>
            <a:r>
              <a:rPr lang="en-US" altLang="en-US" sz="1000" dirty="0" err="1">
                <a:latin typeface="Consolas" panose="020B0609020204030204" pitchFamily="49" charset="0"/>
              </a:rPr>
              <a:t>CurrentIndex</a:t>
            </a:r>
            <a:r>
              <a:rPr lang="en-US" altLang="en-US" sz="1000" dirty="0"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000" dirty="0">
                <a:latin typeface="Consolas" panose="020B0609020204030204" pitchFamily="49" charset="0"/>
              </a:rPr>
              <a:t>};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endParaRPr lang="en-US" altLang="en-US" sz="1000" dirty="0">
              <a:latin typeface="Consolas" panose="020B0609020204030204" pitchFamily="49" charset="0"/>
            </a:endParaRPr>
          </a:p>
        </p:txBody>
      </p:sp>
      <p:sp>
        <p:nvSpPr>
          <p:cNvPr id="13316" name="AutoShape 4">
            <a:extLst>
              <a:ext uri="{FF2B5EF4-FFF2-40B4-BE49-F238E27FC236}">
                <a16:creationId xmlns:a16="http://schemas.microsoft.com/office/drawing/2014/main" id="{1110E558-25C7-4859-A9E5-5B0D59E26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219200"/>
            <a:ext cx="1371600" cy="609600"/>
          </a:xfrm>
          <a:prstGeom prst="wedgeRoundRectCallout">
            <a:avLst>
              <a:gd name="adj1" fmla="val -138426"/>
              <a:gd name="adj2" fmla="val -66926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Derives from std::iterator</a:t>
            </a:r>
          </a:p>
        </p:txBody>
      </p:sp>
      <p:sp>
        <p:nvSpPr>
          <p:cNvPr id="13317" name="AutoShape 5">
            <a:extLst>
              <a:ext uri="{FF2B5EF4-FFF2-40B4-BE49-F238E27FC236}">
                <a16:creationId xmlns:a16="http://schemas.microsoft.com/office/drawing/2014/main" id="{E7BDDEF9-19B2-401C-8CAA-BE1EF1BB0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066800"/>
            <a:ext cx="762000" cy="457200"/>
          </a:xfrm>
          <a:prstGeom prst="wedgeRoundRectCallout">
            <a:avLst>
              <a:gd name="adj1" fmla="val -136875"/>
              <a:gd name="adj2" fmla="val 45833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traits</a:t>
            </a:r>
          </a:p>
        </p:txBody>
      </p:sp>
      <p:sp>
        <p:nvSpPr>
          <p:cNvPr id="13318" name="AutoShape 6">
            <a:extLst>
              <a:ext uri="{FF2B5EF4-FFF2-40B4-BE49-F238E27FC236}">
                <a16:creationId xmlns:a16="http://schemas.microsoft.com/office/drawing/2014/main" id="{52F09FCD-0F21-4C7B-BFA6-B158B1D43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514600"/>
            <a:ext cx="1676400" cy="914400"/>
          </a:xfrm>
          <a:prstGeom prst="wedgeRoundRectCallout">
            <a:avLst>
              <a:gd name="adj1" fmla="val -165532"/>
              <a:gd name="adj2" fmla="val -33852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HashIterator can be constructed pointing to node.</a:t>
            </a: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F8083274-55BB-40CA-A941-3AD27BDA8D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57800" y="3886200"/>
            <a:ext cx="3429000" cy="762000"/>
          </a:xfr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altLang="en-US"/>
              <a:t>Iterator Class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C0691F2-A202-4408-BA9E-A1AD807C77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Dereferencing and Selection Operations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8BB8C27-D80F-4974-B46A-51A25705A7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447800"/>
            <a:ext cx="7886700" cy="48053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//----&lt; de-reference operator* &gt;---------------------------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template &lt;</a:t>
            </a:r>
            <a:r>
              <a:rPr lang="en-US" altLang="en-US" sz="1600" dirty="0" err="1">
                <a:latin typeface="Consolas" panose="020B0609020204030204" pitchFamily="49" charset="0"/>
              </a:rPr>
              <a:t>typename</a:t>
            </a:r>
            <a:r>
              <a:rPr lang="en-US" altLang="en-US" sz="1600" dirty="0">
                <a:latin typeface="Consolas" panose="020B0609020204030204" pitchFamily="49" charset="0"/>
              </a:rPr>
              <a:t> key, </a:t>
            </a:r>
            <a:r>
              <a:rPr lang="en-US" altLang="en-US" sz="1600" dirty="0" err="1">
                <a:latin typeface="Consolas" panose="020B0609020204030204" pitchFamily="49" charset="0"/>
              </a:rPr>
              <a:t>typename</a:t>
            </a:r>
            <a:r>
              <a:rPr lang="en-US" altLang="en-US" sz="1600" dirty="0">
                <a:latin typeface="Consolas" panose="020B0609020204030204" pitchFamily="49" charset="0"/>
              </a:rPr>
              <a:t> value, </a:t>
            </a:r>
            <a:r>
              <a:rPr lang="en-US" altLang="en-US" sz="1600" dirty="0" err="1">
                <a:latin typeface="Consolas" panose="020B0609020204030204" pitchFamily="49" charset="0"/>
              </a:rPr>
              <a:t>typename</a:t>
            </a:r>
            <a:r>
              <a:rPr lang="en-US" altLang="en-US" sz="1600" dirty="0">
                <a:latin typeface="Consolas" panose="020B0609020204030204" pitchFamily="49" charset="0"/>
              </a:rPr>
              <a:t> Hash&gt;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node&lt;</a:t>
            </a:r>
            <a:r>
              <a:rPr lang="en-US" altLang="en-US" sz="1600" dirty="0" err="1">
                <a:latin typeface="Consolas" panose="020B0609020204030204" pitchFamily="49" charset="0"/>
              </a:rPr>
              <a:t>key,value</a:t>
            </a:r>
            <a:r>
              <a:rPr lang="en-US" altLang="en-US" sz="1600" dirty="0">
                <a:latin typeface="Consolas" panose="020B0609020204030204" pitchFamily="49" charset="0"/>
              </a:rPr>
              <a:t>&gt;&amp; </a:t>
            </a:r>
            <a:r>
              <a:rPr lang="en-US" altLang="en-US" sz="1600" dirty="0" err="1">
                <a:latin typeface="Consolas" panose="020B0609020204030204" pitchFamily="49" charset="0"/>
              </a:rPr>
              <a:t>HashIterator</a:t>
            </a:r>
            <a:r>
              <a:rPr lang="en-US" altLang="en-US" sz="1600" dirty="0">
                <a:latin typeface="Consolas" panose="020B0609020204030204" pitchFamily="49" charset="0"/>
              </a:rPr>
              <a:t>&lt;</a:t>
            </a:r>
            <a:r>
              <a:rPr lang="en-US" altLang="en-US" sz="1600" dirty="0" err="1">
                <a:latin typeface="Consolas" panose="020B0609020204030204" pitchFamily="49" charset="0"/>
              </a:rPr>
              <a:t>key,value,Hash</a:t>
            </a:r>
            <a:r>
              <a:rPr lang="en-US" altLang="en-US" sz="1600" dirty="0">
                <a:latin typeface="Consolas" panose="020B0609020204030204" pitchFamily="49" charset="0"/>
              </a:rPr>
              <a:t>&gt;::operator*()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{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  return *</a:t>
            </a:r>
            <a:r>
              <a:rPr lang="en-US" altLang="en-US" sz="1600" dirty="0" err="1">
                <a:latin typeface="Consolas" panose="020B0609020204030204" pitchFamily="49" charset="0"/>
              </a:rPr>
              <a:t>pCurrentNode</a:t>
            </a:r>
            <a:r>
              <a:rPr lang="en-US" altLang="en-US" sz="1600" dirty="0"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}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//----&lt; selection operator-&gt; &gt;-----------------------------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template &lt;</a:t>
            </a:r>
            <a:r>
              <a:rPr lang="en-US" altLang="en-US" sz="1600" dirty="0" err="1">
                <a:latin typeface="Consolas" panose="020B0609020204030204" pitchFamily="49" charset="0"/>
              </a:rPr>
              <a:t>typename</a:t>
            </a:r>
            <a:r>
              <a:rPr lang="en-US" altLang="en-US" sz="1600" dirty="0">
                <a:latin typeface="Consolas" panose="020B0609020204030204" pitchFamily="49" charset="0"/>
              </a:rPr>
              <a:t> key, </a:t>
            </a:r>
            <a:r>
              <a:rPr lang="en-US" altLang="en-US" sz="1600" dirty="0" err="1">
                <a:latin typeface="Consolas" panose="020B0609020204030204" pitchFamily="49" charset="0"/>
              </a:rPr>
              <a:t>typename</a:t>
            </a:r>
            <a:r>
              <a:rPr lang="en-US" altLang="en-US" sz="1600" dirty="0">
                <a:latin typeface="Consolas" panose="020B0609020204030204" pitchFamily="49" charset="0"/>
              </a:rPr>
              <a:t> value, </a:t>
            </a:r>
            <a:r>
              <a:rPr lang="en-US" altLang="en-US" sz="1600" dirty="0" err="1">
                <a:latin typeface="Consolas" panose="020B0609020204030204" pitchFamily="49" charset="0"/>
              </a:rPr>
              <a:t>typename</a:t>
            </a:r>
            <a:r>
              <a:rPr lang="en-US" altLang="en-US" sz="1600" dirty="0">
                <a:latin typeface="Consolas" panose="020B0609020204030204" pitchFamily="49" charset="0"/>
              </a:rPr>
              <a:t> Hash&gt;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node&lt;</a:t>
            </a:r>
            <a:r>
              <a:rPr lang="en-US" altLang="en-US" sz="1600" dirty="0" err="1">
                <a:latin typeface="Consolas" panose="020B0609020204030204" pitchFamily="49" charset="0"/>
              </a:rPr>
              <a:t>key,value</a:t>
            </a:r>
            <a:r>
              <a:rPr lang="en-US" altLang="en-US" sz="1600" dirty="0">
                <a:latin typeface="Consolas" panose="020B0609020204030204" pitchFamily="49" charset="0"/>
              </a:rPr>
              <a:t>&gt;* </a:t>
            </a:r>
            <a:r>
              <a:rPr lang="en-US" altLang="en-US" sz="1600" dirty="0" err="1">
                <a:latin typeface="Consolas" panose="020B0609020204030204" pitchFamily="49" charset="0"/>
              </a:rPr>
              <a:t>HashIterator</a:t>
            </a:r>
            <a:r>
              <a:rPr lang="en-US" altLang="en-US" sz="1600" dirty="0">
                <a:latin typeface="Consolas" panose="020B0609020204030204" pitchFamily="49" charset="0"/>
              </a:rPr>
              <a:t>&lt;</a:t>
            </a:r>
            <a:r>
              <a:rPr lang="en-US" altLang="en-US" sz="1600" dirty="0" err="1">
                <a:latin typeface="Consolas" panose="020B0609020204030204" pitchFamily="49" charset="0"/>
              </a:rPr>
              <a:t>key,value,Hash</a:t>
            </a:r>
            <a:r>
              <a:rPr lang="en-US" altLang="en-US" sz="1600" dirty="0">
                <a:latin typeface="Consolas" panose="020B0609020204030204" pitchFamily="49" charset="0"/>
              </a:rPr>
              <a:t>&gt;::operator-&gt;()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{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  return </a:t>
            </a:r>
            <a:r>
              <a:rPr lang="en-US" altLang="en-US" sz="1600" dirty="0" err="1">
                <a:latin typeface="Consolas" panose="020B0609020204030204" pitchFamily="49" charset="0"/>
              </a:rPr>
              <a:t>pCurrentNode</a:t>
            </a:r>
            <a:r>
              <a:rPr lang="en-US" altLang="en-US" sz="1600" dirty="0"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}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endParaRPr lang="en-US" altLang="en-US" sz="1600" dirty="0">
              <a:latin typeface="Consolas" panose="020B0609020204030204" pitchFamily="49" charset="0"/>
            </a:endParaRPr>
          </a:p>
        </p:txBody>
      </p:sp>
      <p:sp>
        <p:nvSpPr>
          <p:cNvPr id="14340" name="AutoShape 4">
            <a:extLst>
              <a:ext uri="{FF2B5EF4-FFF2-40B4-BE49-F238E27FC236}">
                <a16:creationId xmlns:a16="http://schemas.microsoft.com/office/drawing/2014/main" id="{7E39789C-3C44-4781-A9C7-ECF801609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5105400"/>
            <a:ext cx="3429000" cy="1295400"/>
          </a:xfrm>
          <a:prstGeom prst="wedgeRoundRectCallout">
            <a:avLst>
              <a:gd name="adj1" fmla="val -31213"/>
              <a:gd name="adj2" fmla="val -79284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Returns pointer to node&lt;key,value&gt;.  C++ semantics then conspire to select and execute whatever function is selected, in iterator expression, on that node.</a:t>
            </a:r>
          </a:p>
        </p:txBody>
      </p:sp>
      <p:sp>
        <p:nvSpPr>
          <p:cNvPr id="14341" name="AutoShape 5">
            <a:extLst>
              <a:ext uri="{FF2B5EF4-FFF2-40B4-BE49-F238E27FC236}">
                <a16:creationId xmlns:a16="http://schemas.microsoft.com/office/drawing/2014/main" id="{6444ADFB-F40C-4CCA-AE6A-EBDCE1EFE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495800"/>
            <a:ext cx="3048000" cy="1066800"/>
          </a:xfrm>
          <a:prstGeom prst="wedgeRoundRectCallout">
            <a:avLst>
              <a:gd name="adj1" fmla="val 2480"/>
              <a:gd name="adj2" fmla="val -74462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Supports the semantics of pointer selection, e.g.: </a:t>
            </a:r>
          </a:p>
          <a:p>
            <a:endParaRPr lang="en-US" altLang="en-US" sz="1400">
              <a:latin typeface="Tahoma" panose="020B0604030504040204" pitchFamily="34" charset="0"/>
            </a:endParaRPr>
          </a:p>
          <a:p>
            <a:r>
              <a:rPr lang="en-US" altLang="en-US" sz="1400">
                <a:latin typeface="Tahoma" panose="020B0604030504040204" pitchFamily="34" charset="0"/>
              </a:rPr>
              <a:t>    key_type thisKey = it -&gt; Key();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>
            <a:extLst>
              <a:ext uri="{FF2B5EF4-FFF2-40B4-BE49-F238E27FC236}">
                <a16:creationId xmlns:a16="http://schemas.microsoft.com/office/drawing/2014/main" id="{FE1853DE-884B-4C6E-9B5E-D611600DA1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381000"/>
            <a:ext cx="7772400" cy="5943600"/>
          </a:xfrm>
          <a:solidFill>
            <a:schemeClr val="bg1"/>
          </a:solidFill>
        </p:spPr>
        <p:txBody>
          <a:bodyPr lIns="274320"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100" dirty="0">
                <a:latin typeface="Consolas" panose="020B0609020204030204" pitchFamily="49" charset="0"/>
              </a:rPr>
              <a:t>//----&lt; pre-increment operator++ &gt;-------------------------------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100" dirty="0">
                <a:latin typeface="Consolas" panose="020B0609020204030204" pitchFamily="49" charset="0"/>
              </a:rPr>
              <a:t>//  Return iterator pointing to “next” node.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100" dirty="0">
                <a:latin typeface="Consolas" panose="020B0609020204030204" pitchFamily="49" charset="0"/>
              </a:rPr>
              <a:t>//  Has to walk both table and node chains.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100" dirty="0">
                <a:latin typeface="Consolas" panose="020B0609020204030204" pitchFamily="49" charset="0"/>
              </a:rPr>
              <a:t>template &lt;</a:t>
            </a:r>
            <a:r>
              <a:rPr lang="en-US" altLang="en-US" sz="1100" dirty="0" err="1">
                <a:latin typeface="Consolas" panose="020B0609020204030204" pitchFamily="49" charset="0"/>
              </a:rPr>
              <a:t>typename</a:t>
            </a:r>
            <a:r>
              <a:rPr lang="en-US" altLang="en-US" sz="1100" dirty="0">
                <a:latin typeface="Consolas" panose="020B0609020204030204" pitchFamily="49" charset="0"/>
              </a:rPr>
              <a:t> key, </a:t>
            </a:r>
            <a:r>
              <a:rPr lang="en-US" altLang="en-US" sz="1100" dirty="0" err="1">
                <a:latin typeface="Consolas" panose="020B0609020204030204" pitchFamily="49" charset="0"/>
              </a:rPr>
              <a:t>typename</a:t>
            </a:r>
            <a:r>
              <a:rPr lang="en-US" altLang="en-US" sz="1100" dirty="0">
                <a:latin typeface="Consolas" panose="020B0609020204030204" pitchFamily="49" charset="0"/>
              </a:rPr>
              <a:t> value, </a:t>
            </a:r>
            <a:r>
              <a:rPr lang="en-US" altLang="en-US" sz="1100" dirty="0" err="1">
                <a:latin typeface="Consolas" panose="020B0609020204030204" pitchFamily="49" charset="0"/>
              </a:rPr>
              <a:t>typename</a:t>
            </a:r>
            <a:r>
              <a:rPr lang="en-US" altLang="en-US" sz="1100" dirty="0">
                <a:latin typeface="Consolas" panose="020B0609020204030204" pitchFamily="49" charset="0"/>
              </a:rPr>
              <a:t> Hash&gt;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100" dirty="0" err="1">
                <a:latin typeface="Consolas" panose="020B0609020204030204" pitchFamily="49" charset="0"/>
              </a:rPr>
              <a:t>HashIterator</a:t>
            </a:r>
            <a:r>
              <a:rPr lang="en-US" altLang="en-US" sz="1100" dirty="0">
                <a:latin typeface="Consolas" panose="020B0609020204030204" pitchFamily="49" charset="0"/>
              </a:rPr>
              <a:t>&lt;</a:t>
            </a:r>
            <a:r>
              <a:rPr lang="en-US" altLang="en-US" sz="1100" dirty="0" err="1">
                <a:latin typeface="Consolas" panose="020B0609020204030204" pitchFamily="49" charset="0"/>
              </a:rPr>
              <a:t>key,value,Hash</a:t>
            </a:r>
            <a:r>
              <a:rPr lang="en-US" altLang="en-US" sz="1100" dirty="0">
                <a:latin typeface="Consolas" panose="020B0609020204030204" pitchFamily="49" charset="0"/>
              </a:rPr>
              <a:t>&gt;&amp; </a:t>
            </a:r>
            <a:r>
              <a:rPr lang="en-US" altLang="en-US" sz="1100" dirty="0" err="1">
                <a:latin typeface="Consolas" panose="020B0609020204030204" pitchFamily="49" charset="0"/>
              </a:rPr>
              <a:t>HashIterator</a:t>
            </a:r>
            <a:r>
              <a:rPr lang="en-US" altLang="en-US" sz="1100" dirty="0">
                <a:latin typeface="Consolas" panose="020B0609020204030204" pitchFamily="49" charset="0"/>
              </a:rPr>
              <a:t>&lt;</a:t>
            </a:r>
            <a:r>
              <a:rPr lang="en-US" altLang="en-US" sz="1100" dirty="0" err="1">
                <a:latin typeface="Consolas" panose="020B0609020204030204" pitchFamily="49" charset="0"/>
              </a:rPr>
              <a:t>key,value,Hash</a:t>
            </a:r>
            <a:r>
              <a:rPr lang="en-US" altLang="en-US" sz="1100" dirty="0">
                <a:latin typeface="Consolas" panose="020B0609020204030204" pitchFamily="49" charset="0"/>
              </a:rPr>
              <a:t>&gt;::operator++()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100" dirty="0">
                <a:latin typeface="Consolas" panose="020B0609020204030204" pitchFamily="49" charset="0"/>
              </a:rPr>
              <a:t>{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100" dirty="0">
                <a:latin typeface="Consolas" panose="020B0609020204030204" pitchFamily="49" charset="0"/>
              </a:rPr>
              <a:t>  if(</a:t>
            </a:r>
            <a:r>
              <a:rPr lang="en-US" altLang="en-US" sz="1100" dirty="0" err="1">
                <a:latin typeface="Consolas" panose="020B0609020204030204" pitchFamily="49" charset="0"/>
              </a:rPr>
              <a:t>pCurrentNode</a:t>
            </a:r>
            <a:r>
              <a:rPr lang="en-US" altLang="en-US" sz="1100" dirty="0">
                <a:latin typeface="Consolas" panose="020B0609020204030204" pitchFamily="49" charset="0"/>
              </a:rPr>
              <a:t> != 0 &amp;&amp; (</a:t>
            </a:r>
            <a:r>
              <a:rPr lang="en-US" altLang="en-US" sz="1100" dirty="0" err="1">
                <a:latin typeface="Consolas" panose="020B0609020204030204" pitchFamily="49" charset="0"/>
              </a:rPr>
              <a:t>pCurrentNode</a:t>
            </a:r>
            <a:r>
              <a:rPr lang="en-US" altLang="en-US" sz="1100" dirty="0">
                <a:latin typeface="Consolas" panose="020B0609020204030204" pitchFamily="49" charset="0"/>
              </a:rPr>
              <a:t> = </a:t>
            </a:r>
            <a:r>
              <a:rPr lang="en-US" altLang="en-US" sz="1100" dirty="0" err="1">
                <a:latin typeface="Consolas" panose="020B0609020204030204" pitchFamily="49" charset="0"/>
              </a:rPr>
              <a:t>pCurrentNode</a:t>
            </a:r>
            <a:r>
              <a:rPr lang="en-US" altLang="en-US" sz="1100" dirty="0">
                <a:latin typeface="Consolas" panose="020B0609020204030204" pitchFamily="49" charset="0"/>
              </a:rPr>
              <a:t>-&gt;next()) != 0)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100" dirty="0">
                <a:latin typeface="Consolas" panose="020B0609020204030204" pitchFamily="49" charset="0"/>
              </a:rPr>
              <a:t>    return *this;      // next node in chain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100" dirty="0">
                <a:latin typeface="Consolas" panose="020B0609020204030204" pitchFamily="49" charset="0"/>
              </a:rPr>
              <a:t>  if(_</a:t>
            </a:r>
            <a:r>
              <a:rPr lang="en-US" altLang="en-US" sz="1100" dirty="0" err="1">
                <a:latin typeface="Consolas" panose="020B0609020204030204" pitchFamily="49" charset="0"/>
              </a:rPr>
              <a:t>CurrentIndex</a:t>
            </a:r>
            <a:r>
              <a:rPr lang="en-US" altLang="en-US" sz="1100" dirty="0">
                <a:latin typeface="Consolas" panose="020B0609020204030204" pitchFamily="49" charset="0"/>
              </a:rPr>
              <a:t> &lt; </a:t>
            </a:r>
            <a:r>
              <a:rPr lang="en-US" altLang="en-US" sz="1100" dirty="0" err="1">
                <a:latin typeface="Consolas" panose="020B0609020204030204" pitchFamily="49" charset="0"/>
              </a:rPr>
              <a:t>pHashTable</a:t>
            </a:r>
            <a:r>
              <a:rPr lang="en-US" altLang="en-US" sz="1100" dirty="0">
                <a:latin typeface="Consolas" panose="020B0609020204030204" pitchFamily="49" charset="0"/>
              </a:rPr>
              <a:t>-&gt;tableSize-1)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100" dirty="0">
                <a:latin typeface="Consolas" panose="020B0609020204030204" pitchFamily="49" charset="0"/>
              </a:rPr>
              <a:t>  {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100" dirty="0">
                <a:latin typeface="Consolas" panose="020B0609020204030204" pitchFamily="49" charset="0"/>
              </a:rPr>
              <a:t>    long </a:t>
            </a:r>
            <a:r>
              <a:rPr lang="en-US" altLang="en-US" sz="1100" dirty="0" err="1">
                <a:latin typeface="Consolas" panose="020B0609020204030204" pitchFamily="49" charset="0"/>
              </a:rPr>
              <a:t>int</a:t>
            </a:r>
            <a:r>
              <a:rPr lang="en-US" altLang="en-US" sz="1100" dirty="0">
                <a:latin typeface="Consolas" panose="020B0609020204030204" pitchFamily="49" charset="0"/>
              </a:rPr>
              <a:t> Index = _</a:t>
            </a:r>
            <a:r>
              <a:rPr lang="en-US" altLang="en-US" sz="1100" dirty="0" err="1">
                <a:latin typeface="Consolas" panose="020B0609020204030204" pitchFamily="49" charset="0"/>
              </a:rPr>
              <a:t>CurrentIndex</a:t>
            </a:r>
            <a:r>
              <a:rPr lang="en-US" altLang="en-US" sz="1100" dirty="0"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100" dirty="0">
                <a:latin typeface="Consolas" panose="020B0609020204030204" pitchFamily="49" charset="0"/>
              </a:rPr>
              <a:t>    while(</a:t>
            </a:r>
            <a:r>
              <a:rPr lang="en-US" altLang="en-US" sz="1100" dirty="0" err="1">
                <a:latin typeface="Consolas" panose="020B0609020204030204" pitchFamily="49" charset="0"/>
              </a:rPr>
              <a:t>pHashTable</a:t>
            </a:r>
            <a:r>
              <a:rPr lang="en-US" altLang="en-US" sz="1100" dirty="0">
                <a:latin typeface="Consolas" panose="020B0609020204030204" pitchFamily="49" charset="0"/>
              </a:rPr>
              <a:t>-&gt;table[++Index] == 0)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100" dirty="0">
                <a:latin typeface="Consolas" panose="020B0609020204030204" pitchFamily="49" charset="0"/>
              </a:rPr>
              <a:t>    {    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100" dirty="0">
                <a:latin typeface="Consolas" panose="020B0609020204030204" pitchFamily="49" charset="0"/>
              </a:rPr>
              <a:t>      if(Index == </a:t>
            </a:r>
            <a:r>
              <a:rPr lang="en-US" altLang="en-US" sz="1100" dirty="0" err="1">
                <a:latin typeface="Consolas" panose="020B0609020204030204" pitchFamily="49" charset="0"/>
              </a:rPr>
              <a:t>pHashTable</a:t>
            </a:r>
            <a:r>
              <a:rPr lang="en-US" altLang="en-US" sz="1100" dirty="0">
                <a:latin typeface="Consolas" panose="020B0609020204030204" pitchFamily="49" charset="0"/>
              </a:rPr>
              <a:t>-&gt;tableSize-1)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100" dirty="0">
                <a:latin typeface="Consolas" panose="020B0609020204030204" pitchFamily="49" charset="0"/>
              </a:rPr>
              <a:t>      {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100" dirty="0">
                <a:latin typeface="Consolas" panose="020B0609020204030204" pitchFamily="49" charset="0"/>
              </a:rPr>
              <a:t>        </a:t>
            </a:r>
            <a:r>
              <a:rPr lang="en-US" altLang="en-US" sz="1100" dirty="0" err="1">
                <a:latin typeface="Consolas" panose="020B0609020204030204" pitchFamily="49" charset="0"/>
              </a:rPr>
              <a:t>pCurrentNode</a:t>
            </a:r>
            <a:r>
              <a:rPr lang="en-US" altLang="en-US" sz="1100" dirty="0">
                <a:latin typeface="Consolas" panose="020B0609020204030204" pitchFamily="49" charset="0"/>
              </a:rPr>
              <a:t> = 0;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100" dirty="0">
                <a:latin typeface="Consolas" panose="020B0609020204030204" pitchFamily="49" charset="0"/>
              </a:rPr>
              <a:t>        ++_</a:t>
            </a:r>
            <a:r>
              <a:rPr lang="en-US" altLang="en-US" sz="1100" dirty="0" err="1">
                <a:latin typeface="Consolas" panose="020B0609020204030204" pitchFamily="49" charset="0"/>
              </a:rPr>
              <a:t>CurrentIndex</a:t>
            </a:r>
            <a:r>
              <a:rPr lang="en-US" altLang="en-US" sz="1100" dirty="0"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100" dirty="0">
                <a:latin typeface="Consolas" panose="020B0609020204030204" pitchFamily="49" charset="0"/>
              </a:rPr>
              <a:t>        return *this;  // no more nodes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100" dirty="0">
                <a:latin typeface="Consolas" panose="020B0609020204030204" pitchFamily="49" charset="0"/>
              </a:rPr>
              <a:t>      }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100" dirty="0">
                <a:latin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100" dirty="0">
                <a:latin typeface="Consolas" panose="020B0609020204030204" pitchFamily="49" charset="0"/>
              </a:rPr>
              <a:t>    _</a:t>
            </a:r>
            <a:r>
              <a:rPr lang="en-US" altLang="en-US" sz="1100" dirty="0" err="1">
                <a:latin typeface="Consolas" panose="020B0609020204030204" pitchFamily="49" charset="0"/>
              </a:rPr>
              <a:t>CurrentIndex</a:t>
            </a:r>
            <a:r>
              <a:rPr lang="en-US" altLang="en-US" sz="1100" dirty="0">
                <a:latin typeface="Consolas" panose="020B0609020204030204" pitchFamily="49" charset="0"/>
              </a:rPr>
              <a:t> = Index;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100" dirty="0">
                <a:latin typeface="Consolas" panose="020B0609020204030204" pitchFamily="49" charset="0"/>
              </a:rPr>
              <a:t>    </a:t>
            </a:r>
            <a:r>
              <a:rPr lang="en-US" altLang="en-US" sz="1100" dirty="0" err="1">
                <a:latin typeface="Consolas" panose="020B0609020204030204" pitchFamily="49" charset="0"/>
              </a:rPr>
              <a:t>pCurrentNode</a:t>
            </a:r>
            <a:r>
              <a:rPr lang="en-US" altLang="en-US" sz="1100" dirty="0">
                <a:latin typeface="Consolas" panose="020B0609020204030204" pitchFamily="49" charset="0"/>
              </a:rPr>
              <a:t> = </a:t>
            </a:r>
            <a:r>
              <a:rPr lang="en-US" altLang="en-US" sz="1100" dirty="0" err="1">
                <a:latin typeface="Consolas" panose="020B0609020204030204" pitchFamily="49" charset="0"/>
              </a:rPr>
              <a:t>pHashTable</a:t>
            </a:r>
            <a:r>
              <a:rPr lang="en-US" altLang="en-US" sz="1100" dirty="0">
                <a:latin typeface="Consolas" panose="020B0609020204030204" pitchFamily="49" charset="0"/>
              </a:rPr>
              <a:t>-&gt;table[_</a:t>
            </a:r>
            <a:r>
              <a:rPr lang="en-US" altLang="en-US" sz="1100" dirty="0" err="1">
                <a:latin typeface="Consolas" panose="020B0609020204030204" pitchFamily="49" charset="0"/>
              </a:rPr>
              <a:t>CurrentIndex</a:t>
            </a:r>
            <a:r>
              <a:rPr lang="en-US" altLang="en-US" sz="1100" dirty="0">
                <a:latin typeface="Consolas" panose="020B0609020204030204" pitchFamily="49" charset="0"/>
              </a:rPr>
              <a:t>];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100" dirty="0">
                <a:latin typeface="Consolas" panose="020B0609020204030204" pitchFamily="49" charset="0"/>
              </a:rPr>
              <a:t>    return *this;      // first node in next chain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100" dirty="0">
                <a:latin typeface="Consolas" panose="020B0609020204030204" pitchFamily="49" charset="0"/>
              </a:rPr>
              <a:t>  }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100" dirty="0">
                <a:latin typeface="Consolas" panose="020B0609020204030204" pitchFamily="49" charset="0"/>
              </a:rPr>
              <a:t>  </a:t>
            </a:r>
            <a:r>
              <a:rPr lang="en-US" altLang="en-US" sz="1100" dirty="0" err="1">
                <a:latin typeface="Consolas" panose="020B0609020204030204" pitchFamily="49" charset="0"/>
              </a:rPr>
              <a:t>pCurrentNode</a:t>
            </a:r>
            <a:r>
              <a:rPr lang="en-US" altLang="en-US" sz="1100" dirty="0">
                <a:latin typeface="Consolas" panose="020B0609020204030204" pitchFamily="49" charset="0"/>
              </a:rPr>
              <a:t> = 0;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100" dirty="0">
                <a:latin typeface="Consolas" panose="020B0609020204030204" pitchFamily="49" charset="0"/>
              </a:rPr>
              <a:t>  _</a:t>
            </a:r>
            <a:r>
              <a:rPr lang="en-US" altLang="en-US" sz="1100" dirty="0" err="1">
                <a:latin typeface="Consolas" panose="020B0609020204030204" pitchFamily="49" charset="0"/>
              </a:rPr>
              <a:t>CurrentIndex</a:t>
            </a:r>
            <a:r>
              <a:rPr lang="en-US" altLang="en-US" sz="1100" dirty="0">
                <a:latin typeface="Consolas" panose="020B0609020204030204" pitchFamily="49" charset="0"/>
              </a:rPr>
              <a:t> = </a:t>
            </a:r>
            <a:r>
              <a:rPr lang="en-US" altLang="en-US" sz="1100" dirty="0" err="1">
                <a:latin typeface="Consolas" panose="020B0609020204030204" pitchFamily="49" charset="0"/>
              </a:rPr>
              <a:t>pHashTable</a:t>
            </a:r>
            <a:r>
              <a:rPr lang="en-US" altLang="en-US" sz="1100" dirty="0">
                <a:latin typeface="Consolas" panose="020B0609020204030204" pitchFamily="49" charset="0"/>
              </a:rPr>
              <a:t>-&gt;</a:t>
            </a:r>
            <a:r>
              <a:rPr lang="en-US" altLang="en-US" sz="1100" dirty="0" err="1">
                <a:latin typeface="Consolas" panose="020B0609020204030204" pitchFamily="49" charset="0"/>
              </a:rPr>
              <a:t>tableSize</a:t>
            </a:r>
            <a:r>
              <a:rPr lang="en-US" altLang="en-US" sz="1100" dirty="0"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100" dirty="0">
                <a:latin typeface="Consolas" panose="020B0609020204030204" pitchFamily="49" charset="0"/>
              </a:rPr>
              <a:t>  return *this;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100" dirty="0">
                <a:latin typeface="Consolas" panose="020B0609020204030204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endParaRPr lang="en-US" altLang="en-US" sz="1100" dirty="0">
              <a:latin typeface="Consolas" panose="020B0609020204030204" pitchFamily="49" charset="0"/>
            </a:endParaRPr>
          </a:p>
        </p:txBody>
      </p:sp>
      <p:sp>
        <p:nvSpPr>
          <p:cNvPr id="15368" name="Rectangle 12">
            <a:extLst>
              <a:ext uri="{FF2B5EF4-FFF2-40B4-BE49-F238E27FC236}">
                <a16:creationId xmlns:a16="http://schemas.microsoft.com/office/drawing/2014/main" id="{02A791AE-54D8-4232-A37C-D896DA5711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53000" y="228600"/>
            <a:ext cx="3505200" cy="5334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altLang="en-US" sz="2800" dirty="0"/>
              <a:t>Incrementing Operators</a:t>
            </a:r>
          </a:p>
        </p:txBody>
      </p:sp>
      <p:sp>
        <p:nvSpPr>
          <p:cNvPr id="15363" name="AutoShape 7">
            <a:extLst>
              <a:ext uri="{FF2B5EF4-FFF2-40B4-BE49-F238E27FC236}">
                <a16:creationId xmlns:a16="http://schemas.microsoft.com/office/drawing/2014/main" id="{08F5CA96-370E-43A7-8043-950A9EE8A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133600"/>
            <a:ext cx="1752600" cy="609600"/>
          </a:xfrm>
          <a:prstGeom prst="wedgeRoundRectCallout">
            <a:avLst>
              <a:gd name="adj1" fmla="val -72644"/>
              <a:gd name="adj2" fmla="val -54949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In node chain, not at end.</a:t>
            </a:r>
          </a:p>
        </p:txBody>
      </p:sp>
      <p:sp>
        <p:nvSpPr>
          <p:cNvPr id="15364" name="AutoShape 8">
            <a:extLst>
              <a:ext uri="{FF2B5EF4-FFF2-40B4-BE49-F238E27FC236}">
                <a16:creationId xmlns:a16="http://schemas.microsoft.com/office/drawing/2014/main" id="{C0A1DCA2-5160-45D9-BED5-F3D9BC735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971800"/>
            <a:ext cx="1981200" cy="609600"/>
          </a:xfrm>
          <a:prstGeom prst="wedgeRoundRectCallout">
            <a:avLst>
              <a:gd name="adj1" fmla="val -104806"/>
              <a:gd name="adj2" fmla="val -55468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Null pointer, so no node chain here.</a:t>
            </a:r>
          </a:p>
        </p:txBody>
      </p:sp>
      <p:sp>
        <p:nvSpPr>
          <p:cNvPr id="15365" name="AutoShape 9">
            <a:extLst>
              <a:ext uri="{FF2B5EF4-FFF2-40B4-BE49-F238E27FC236}">
                <a16:creationId xmlns:a16="http://schemas.microsoft.com/office/drawing/2014/main" id="{649CA04E-CC32-4A2E-ADDC-133F36600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810000"/>
            <a:ext cx="2057400" cy="838200"/>
          </a:xfrm>
          <a:prstGeom prst="wedgeRoundRectCallout">
            <a:avLst>
              <a:gd name="adj1" fmla="val -145060"/>
              <a:gd name="adj2" fmla="val -67236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If we get to end of table, then make iterator = end()</a:t>
            </a:r>
          </a:p>
        </p:txBody>
      </p:sp>
      <p:sp>
        <p:nvSpPr>
          <p:cNvPr id="15366" name="AutoShape 10">
            <a:extLst>
              <a:ext uri="{FF2B5EF4-FFF2-40B4-BE49-F238E27FC236}">
                <a16:creationId xmlns:a16="http://schemas.microsoft.com/office/drawing/2014/main" id="{5EA7F869-0058-464A-9832-463AFCB12B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5105400"/>
            <a:ext cx="2133600" cy="609600"/>
          </a:xfrm>
          <a:prstGeom prst="wedgeRoundRectCallout">
            <a:avLst>
              <a:gd name="adj1" fmla="val -79690"/>
              <a:gd name="adj2" fmla="val -70051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We found a table cell with a node pointer.</a:t>
            </a:r>
          </a:p>
        </p:txBody>
      </p:sp>
      <p:sp>
        <p:nvSpPr>
          <p:cNvPr id="15367" name="AutoShape 11">
            <a:extLst>
              <a:ext uri="{FF2B5EF4-FFF2-40B4-BE49-F238E27FC236}">
                <a16:creationId xmlns:a16="http://schemas.microsoft.com/office/drawing/2014/main" id="{FDAB751D-4F83-4AC0-A87C-C36ED0CCD0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791200"/>
            <a:ext cx="2133600" cy="609600"/>
          </a:xfrm>
          <a:prstGeom prst="wedgeRoundRectCallout">
            <a:avLst>
              <a:gd name="adj1" fmla="val -97769"/>
              <a:gd name="adj2" fmla="val -73699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Should never reach this point.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DEAD9DB-41F5-47AA-9216-F44807F222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Post-Increment Operation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6630FF45-DB61-4934-AF5D-9C32D690483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458200" cy="4572000"/>
          </a:xfrm>
        </p:spPr>
        <p:txBody>
          <a:bodyPr/>
          <a:lstStyle/>
          <a:p>
            <a:pPr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400" dirty="0">
                <a:latin typeface="Consolas" panose="020B0609020204030204" pitchFamily="49" charset="0"/>
              </a:rPr>
              <a:t>//----&lt; post-increment operator++ &gt;-------------------</a:t>
            </a:r>
          </a:p>
          <a:p>
            <a:pPr>
              <a:spcBef>
                <a:spcPts val="0"/>
              </a:spcBef>
              <a:buFont typeface="Symbol" panose="05050102010706020507" pitchFamily="18" charset="2"/>
              <a:buNone/>
            </a:pPr>
            <a:endParaRPr lang="en-US" altLang="en-US" sz="1400" dirty="0"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400" dirty="0">
                <a:latin typeface="Consolas" panose="020B0609020204030204" pitchFamily="49" charset="0"/>
              </a:rPr>
              <a:t>template &lt;</a:t>
            </a:r>
            <a:r>
              <a:rPr lang="en-US" altLang="en-US" sz="1400" dirty="0" err="1">
                <a:latin typeface="Consolas" panose="020B0609020204030204" pitchFamily="49" charset="0"/>
              </a:rPr>
              <a:t>typename</a:t>
            </a:r>
            <a:r>
              <a:rPr lang="en-US" altLang="en-US" sz="1400" dirty="0">
                <a:latin typeface="Consolas" panose="020B0609020204030204" pitchFamily="49" charset="0"/>
              </a:rPr>
              <a:t> key, </a:t>
            </a:r>
            <a:r>
              <a:rPr lang="en-US" altLang="en-US" sz="1400" dirty="0" err="1">
                <a:latin typeface="Consolas" panose="020B0609020204030204" pitchFamily="49" charset="0"/>
              </a:rPr>
              <a:t>typename</a:t>
            </a:r>
            <a:r>
              <a:rPr lang="en-US" altLang="en-US" sz="1400" dirty="0">
                <a:latin typeface="Consolas" panose="020B0609020204030204" pitchFamily="49" charset="0"/>
              </a:rPr>
              <a:t> value, </a:t>
            </a:r>
            <a:r>
              <a:rPr lang="en-US" altLang="en-US" sz="1400" dirty="0" err="1">
                <a:latin typeface="Consolas" panose="020B0609020204030204" pitchFamily="49" charset="0"/>
              </a:rPr>
              <a:t>typename</a:t>
            </a:r>
            <a:r>
              <a:rPr lang="en-US" altLang="en-US" sz="1400" dirty="0">
                <a:latin typeface="Consolas" panose="020B0609020204030204" pitchFamily="49" charset="0"/>
              </a:rPr>
              <a:t> Hash&gt;</a:t>
            </a:r>
          </a:p>
          <a:p>
            <a:pPr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400" dirty="0" err="1">
                <a:latin typeface="Consolas" panose="020B0609020204030204" pitchFamily="49" charset="0"/>
              </a:rPr>
              <a:t>HashIterator</a:t>
            </a:r>
            <a:r>
              <a:rPr lang="en-US" altLang="en-US" sz="1400" dirty="0">
                <a:latin typeface="Consolas" panose="020B0609020204030204" pitchFamily="49" charset="0"/>
              </a:rPr>
              <a:t>&lt;</a:t>
            </a:r>
            <a:r>
              <a:rPr lang="en-US" altLang="en-US" sz="1400" dirty="0" err="1">
                <a:latin typeface="Consolas" panose="020B0609020204030204" pitchFamily="49" charset="0"/>
              </a:rPr>
              <a:t>key,value,Hash</a:t>
            </a:r>
            <a:r>
              <a:rPr lang="en-US" altLang="en-US" sz="1400" dirty="0">
                <a:latin typeface="Consolas" panose="020B0609020204030204" pitchFamily="49" charset="0"/>
              </a:rPr>
              <a:t>&gt; </a:t>
            </a:r>
            <a:r>
              <a:rPr lang="en-US" altLang="en-US" sz="1400" dirty="0" err="1">
                <a:latin typeface="Consolas" panose="020B0609020204030204" pitchFamily="49" charset="0"/>
              </a:rPr>
              <a:t>HashIterator</a:t>
            </a:r>
            <a:r>
              <a:rPr lang="en-US" altLang="en-US" sz="1400" dirty="0">
                <a:latin typeface="Consolas" panose="020B0609020204030204" pitchFamily="49" charset="0"/>
              </a:rPr>
              <a:t>&lt;</a:t>
            </a:r>
            <a:r>
              <a:rPr lang="en-US" altLang="en-US" sz="1400" dirty="0" err="1">
                <a:latin typeface="Consolas" panose="020B0609020204030204" pitchFamily="49" charset="0"/>
              </a:rPr>
              <a:t>key,value,Hash</a:t>
            </a:r>
            <a:r>
              <a:rPr lang="en-US" altLang="en-US" sz="1400" dirty="0">
                <a:latin typeface="Consolas" panose="020B0609020204030204" pitchFamily="49" charset="0"/>
              </a:rPr>
              <a:t>&gt;::operator++(</a:t>
            </a:r>
            <a:r>
              <a:rPr lang="en-US" altLang="en-US" sz="1400" dirty="0" err="1">
                <a:latin typeface="Consolas" panose="020B0609020204030204" pitchFamily="49" charset="0"/>
              </a:rPr>
              <a:t>int</a:t>
            </a:r>
            <a:r>
              <a:rPr lang="en-US" altLang="en-US" sz="1400" dirty="0">
                <a:latin typeface="Consolas" panose="020B0609020204030204" pitchFamily="49" charset="0"/>
              </a:rPr>
              <a:t>)</a:t>
            </a:r>
          </a:p>
          <a:p>
            <a:pPr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400" dirty="0">
                <a:latin typeface="Consolas" panose="020B0609020204030204" pitchFamily="49" charset="0"/>
              </a:rPr>
              <a:t>{</a:t>
            </a:r>
          </a:p>
          <a:p>
            <a:pPr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400" dirty="0">
                <a:latin typeface="Consolas" panose="020B0609020204030204" pitchFamily="49" charset="0"/>
              </a:rPr>
              <a:t>  </a:t>
            </a:r>
            <a:r>
              <a:rPr lang="en-US" altLang="en-US" sz="1400" dirty="0" err="1">
                <a:latin typeface="Consolas" panose="020B0609020204030204" pitchFamily="49" charset="0"/>
              </a:rPr>
              <a:t>HashIterator</a:t>
            </a:r>
            <a:r>
              <a:rPr lang="en-US" altLang="en-US" sz="1400" dirty="0">
                <a:latin typeface="Consolas" panose="020B0609020204030204" pitchFamily="49" charset="0"/>
              </a:rPr>
              <a:t>&lt;</a:t>
            </a:r>
            <a:r>
              <a:rPr lang="en-US" altLang="en-US" sz="1400" dirty="0" err="1">
                <a:latin typeface="Consolas" panose="020B0609020204030204" pitchFamily="49" charset="0"/>
              </a:rPr>
              <a:t>key,value,Hash</a:t>
            </a:r>
            <a:r>
              <a:rPr lang="en-US" altLang="en-US" sz="1400" dirty="0">
                <a:latin typeface="Consolas" panose="020B0609020204030204" pitchFamily="49" charset="0"/>
              </a:rPr>
              <a:t>&gt; temp(*this);  // save current iterator</a:t>
            </a:r>
          </a:p>
          <a:p>
            <a:pPr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400" dirty="0">
                <a:latin typeface="Consolas" panose="020B0609020204030204" pitchFamily="49" charset="0"/>
              </a:rPr>
              <a:t>  operator++();                              // increment internal state</a:t>
            </a:r>
          </a:p>
          <a:p>
            <a:pPr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400" dirty="0">
                <a:latin typeface="Consolas" panose="020B0609020204030204" pitchFamily="49" charset="0"/>
              </a:rPr>
              <a:t>  return temp;                               // return temp of prior state</a:t>
            </a:r>
          </a:p>
          <a:p>
            <a:pPr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400" dirty="0">
                <a:latin typeface="Consolas" panose="020B0609020204030204" pitchFamily="49" charset="0"/>
              </a:rPr>
              <a:t>}</a:t>
            </a:r>
          </a:p>
          <a:p>
            <a:pPr>
              <a:spcBef>
                <a:spcPts val="0"/>
              </a:spcBef>
              <a:buFont typeface="Symbol" panose="05050102010706020507" pitchFamily="18" charset="2"/>
              <a:buNone/>
            </a:pPr>
            <a:endParaRPr lang="en-US" altLang="en-US" sz="1400" dirty="0">
              <a:latin typeface="Consolas" panose="020B0609020204030204" pitchFamily="49" charset="0"/>
            </a:endParaRPr>
          </a:p>
        </p:txBody>
      </p:sp>
      <p:sp>
        <p:nvSpPr>
          <p:cNvPr id="16388" name="AutoShape 4">
            <a:extLst>
              <a:ext uri="{FF2B5EF4-FFF2-40B4-BE49-F238E27FC236}">
                <a16:creationId xmlns:a16="http://schemas.microsoft.com/office/drawing/2014/main" id="{12260FCA-360E-45DB-BB9E-9DD82E27C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038600"/>
            <a:ext cx="3429000" cy="1295400"/>
          </a:xfrm>
          <a:prstGeom prst="wedgeRoundRectCallout">
            <a:avLst>
              <a:gd name="adj1" fmla="val -93519"/>
              <a:gd name="adj2" fmla="val -88972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Post increment and post decrement operators require making temporary iterator objects – what’s returned, as well as doing all the work associated with incrementing.</a:t>
            </a:r>
          </a:p>
        </p:txBody>
      </p:sp>
      <p:sp>
        <p:nvSpPr>
          <p:cNvPr id="16389" name="AutoShape 5">
            <a:extLst>
              <a:ext uri="{FF2B5EF4-FFF2-40B4-BE49-F238E27FC236}">
                <a16:creationId xmlns:a16="http://schemas.microsoft.com/office/drawing/2014/main" id="{F988C136-A938-4C2F-9F7E-3CCD9C8A7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066800"/>
            <a:ext cx="2590800" cy="838200"/>
          </a:xfrm>
          <a:prstGeom prst="wedgeRoundRectCallout">
            <a:avLst>
              <a:gd name="adj1" fmla="val 6650"/>
              <a:gd name="adj2" fmla="val 89197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Courier New" panose="02070309020205020404" pitchFamily="49" charset="0"/>
              </a:rPr>
              <a:t>Supports the syntax:</a:t>
            </a:r>
          </a:p>
          <a:p>
            <a:endParaRPr lang="en-US" altLang="en-US" sz="1400">
              <a:latin typeface="Courier New" panose="02070309020205020404" pitchFamily="49" charset="0"/>
            </a:endParaRPr>
          </a:p>
          <a:p>
            <a:r>
              <a:rPr lang="en-US" altLang="en-US" sz="1400">
                <a:latin typeface="Courier New" panose="02070309020205020404" pitchFamily="49" charset="0"/>
              </a:rPr>
              <a:t>  (it++) -&gt; Value();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825E218A-37BE-459B-AF9F-8496ADE856E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381000"/>
            <a:ext cx="7772400" cy="5715000"/>
          </a:xfrm>
          <a:solidFill>
            <a:schemeClr val="bg1"/>
          </a:solidFill>
        </p:spPr>
        <p:txBody>
          <a:bodyPr lIns="274320"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>
                <a:latin typeface="Consolas" panose="020B0609020204030204" pitchFamily="49" charset="0"/>
              </a:rPr>
              <a:t>//----&lt; default constructor &gt;------------------------------------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>
                <a:latin typeface="Consolas" panose="020B0609020204030204" pitchFamily="49" charset="0"/>
              </a:rPr>
              <a:t>template &lt;</a:t>
            </a:r>
            <a:r>
              <a:rPr lang="en-US" altLang="en-US" sz="1200" dirty="0" err="1">
                <a:latin typeface="Consolas" panose="020B0609020204030204" pitchFamily="49" charset="0"/>
              </a:rPr>
              <a:t>typename</a:t>
            </a:r>
            <a:r>
              <a:rPr lang="en-US" altLang="en-US" sz="1200" dirty="0">
                <a:latin typeface="Consolas" panose="020B0609020204030204" pitchFamily="49" charset="0"/>
              </a:rPr>
              <a:t> key, </a:t>
            </a:r>
            <a:r>
              <a:rPr lang="en-US" altLang="en-US" sz="1200" dirty="0" err="1">
                <a:latin typeface="Consolas" panose="020B0609020204030204" pitchFamily="49" charset="0"/>
              </a:rPr>
              <a:t>typename</a:t>
            </a:r>
            <a:r>
              <a:rPr lang="en-US" altLang="en-US" sz="1200" dirty="0">
                <a:latin typeface="Consolas" panose="020B0609020204030204" pitchFamily="49" charset="0"/>
              </a:rPr>
              <a:t> value, </a:t>
            </a:r>
            <a:r>
              <a:rPr lang="en-US" altLang="en-US" sz="1200" dirty="0" err="1">
                <a:latin typeface="Consolas" panose="020B0609020204030204" pitchFamily="49" charset="0"/>
              </a:rPr>
              <a:t>typename</a:t>
            </a:r>
            <a:r>
              <a:rPr lang="en-US" altLang="en-US" sz="1200" dirty="0">
                <a:latin typeface="Consolas" panose="020B0609020204030204" pitchFamily="49" charset="0"/>
              </a:rPr>
              <a:t> Hash&gt;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 err="1">
                <a:latin typeface="Consolas" panose="020B0609020204030204" pitchFamily="49" charset="0"/>
              </a:rPr>
              <a:t>HashIterator</a:t>
            </a:r>
            <a:r>
              <a:rPr lang="en-US" altLang="en-US" sz="1200" dirty="0">
                <a:latin typeface="Consolas" panose="020B0609020204030204" pitchFamily="49" charset="0"/>
              </a:rPr>
              <a:t>&lt;</a:t>
            </a:r>
            <a:r>
              <a:rPr lang="en-US" altLang="en-US" sz="1200" dirty="0" err="1">
                <a:latin typeface="Consolas" panose="020B0609020204030204" pitchFamily="49" charset="0"/>
              </a:rPr>
              <a:t>key,value,Hash</a:t>
            </a:r>
            <a:r>
              <a:rPr lang="en-US" altLang="en-US" sz="1200" dirty="0">
                <a:latin typeface="Consolas" panose="020B0609020204030204" pitchFamily="49" charset="0"/>
              </a:rPr>
              <a:t>&gt;::</a:t>
            </a:r>
            <a:r>
              <a:rPr lang="en-US" altLang="en-US" sz="1200" dirty="0" err="1">
                <a:latin typeface="Consolas" panose="020B0609020204030204" pitchFamily="49" charset="0"/>
              </a:rPr>
              <a:t>HashIterator</a:t>
            </a:r>
            <a:r>
              <a:rPr lang="en-US" altLang="en-US" sz="1200" dirty="0">
                <a:latin typeface="Consolas" panose="020B0609020204030204" pitchFamily="49" charset="0"/>
              </a:rPr>
              <a:t>()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>
                <a:latin typeface="Consolas" panose="020B0609020204030204" pitchFamily="49" charset="0"/>
              </a:rPr>
              <a:t>                            : </a:t>
            </a:r>
            <a:r>
              <a:rPr lang="en-US" altLang="en-US" sz="1200" dirty="0" err="1">
                <a:latin typeface="Consolas" panose="020B0609020204030204" pitchFamily="49" charset="0"/>
              </a:rPr>
              <a:t>pHashTable</a:t>
            </a:r>
            <a:r>
              <a:rPr lang="en-US" altLang="en-US" sz="1200" dirty="0">
                <a:latin typeface="Consolas" panose="020B0609020204030204" pitchFamily="49" charset="0"/>
              </a:rPr>
              <a:t>(0), </a:t>
            </a:r>
            <a:r>
              <a:rPr lang="en-US" altLang="en-US" sz="1200" dirty="0" err="1">
                <a:latin typeface="Consolas" panose="020B0609020204030204" pitchFamily="49" charset="0"/>
              </a:rPr>
              <a:t>pCurrentNode</a:t>
            </a:r>
            <a:r>
              <a:rPr lang="en-US" altLang="en-US" sz="1200" dirty="0">
                <a:latin typeface="Consolas" panose="020B0609020204030204" pitchFamily="49" charset="0"/>
              </a:rPr>
              <a:t>(0) {}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endParaRPr lang="en-US" altLang="en-US" sz="1200" dirty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>
                <a:latin typeface="Consolas" panose="020B0609020204030204" pitchFamily="49" charset="0"/>
              </a:rPr>
              <a:t>//----&lt; copy constructor &gt;---------------------------------------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>
                <a:latin typeface="Consolas" panose="020B0609020204030204" pitchFamily="49" charset="0"/>
              </a:rPr>
              <a:t>template &lt;</a:t>
            </a:r>
            <a:r>
              <a:rPr lang="en-US" altLang="en-US" sz="1200" dirty="0" err="1">
                <a:latin typeface="Consolas" panose="020B0609020204030204" pitchFamily="49" charset="0"/>
              </a:rPr>
              <a:t>typename</a:t>
            </a:r>
            <a:r>
              <a:rPr lang="en-US" altLang="en-US" sz="1200" dirty="0">
                <a:latin typeface="Consolas" panose="020B0609020204030204" pitchFamily="49" charset="0"/>
              </a:rPr>
              <a:t> key, </a:t>
            </a:r>
            <a:r>
              <a:rPr lang="en-US" altLang="en-US" sz="1200" dirty="0" err="1">
                <a:latin typeface="Consolas" panose="020B0609020204030204" pitchFamily="49" charset="0"/>
              </a:rPr>
              <a:t>typename</a:t>
            </a:r>
            <a:r>
              <a:rPr lang="en-US" altLang="en-US" sz="1200" dirty="0">
                <a:latin typeface="Consolas" panose="020B0609020204030204" pitchFamily="49" charset="0"/>
              </a:rPr>
              <a:t> value, </a:t>
            </a:r>
            <a:r>
              <a:rPr lang="en-US" altLang="en-US" sz="1200" dirty="0" err="1">
                <a:latin typeface="Consolas" panose="020B0609020204030204" pitchFamily="49" charset="0"/>
              </a:rPr>
              <a:t>typename</a:t>
            </a:r>
            <a:r>
              <a:rPr lang="en-US" altLang="en-US" sz="1200" dirty="0">
                <a:latin typeface="Consolas" panose="020B0609020204030204" pitchFamily="49" charset="0"/>
              </a:rPr>
              <a:t> Hash&gt;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 err="1">
                <a:latin typeface="Consolas" panose="020B0609020204030204" pitchFamily="49" charset="0"/>
              </a:rPr>
              <a:t>HashIterator</a:t>
            </a:r>
            <a:r>
              <a:rPr lang="en-US" altLang="en-US" sz="1200" dirty="0">
                <a:latin typeface="Consolas" panose="020B0609020204030204" pitchFamily="49" charset="0"/>
              </a:rPr>
              <a:t>&lt;</a:t>
            </a:r>
            <a:r>
              <a:rPr lang="en-US" altLang="en-US" sz="1200" dirty="0" err="1">
                <a:latin typeface="Consolas" panose="020B0609020204030204" pitchFamily="49" charset="0"/>
              </a:rPr>
              <a:t>key,value,Hash</a:t>
            </a:r>
            <a:r>
              <a:rPr lang="en-US" altLang="en-US" sz="1200" dirty="0">
                <a:latin typeface="Consolas" panose="020B0609020204030204" pitchFamily="49" charset="0"/>
              </a:rPr>
              <a:t>&gt;::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 err="1">
                <a:latin typeface="Consolas" panose="020B0609020204030204" pitchFamily="49" charset="0"/>
              </a:rPr>
              <a:t>HashIterator</a:t>
            </a:r>
            <a:r>
              <a:rPr lang="en-US" altLang="en-US" sz="1200" dirty="0">
                <a:latin typeface="Consolas" panose="020B0609020204030204" pitchFamily="49" charset="0"/>
              </a:rPr>
              <a:t>(</a:t>
            </a:r>
            <a:r>
              <a:rPr lang="en-US" altLang="en-US" sz="1200" dirty="0" err="1">
                <a:latin typeface="Consolas" panose="020B0609020204030204" pitchFamily="49" charset="0"/>
              </a:rPr>
              <a:t>const</a:t>
            </a:r>
            <a:r>
              <a:rPr lang="en-US" altLang="en-US" sz="1200" dirty="0">
                <a:latin typeface="Consolas" panose="020B0609020204030204" pitchFamily="49" charset="0"/>
              </a:rPr>
              <a:t> </a:t>
            </a:r>
            <a:r>
              <a:rPr lang="en-US" altLang="en-US" sz="1200" dirty="0" err="1">
                <a:latin typeface="Consolas" panose="020B0609020204030204" pitchFamily="49" charset="0"/>
              </a:rPr>
              <a:t>HashIterator</a:t>
            </a:r>
            <a:r>
              <a:rPr lang="en-US" altLang="en-US" sz="1200" dirty="0">
                <a:latin typeface="Consolas" panose="020B0609020204030204" pitchFamily="49" charset="0"/>
              </a:rPr>
              <a:t>&lt;</a:t>
            </a:r>
            <a:r>
              <a:rPr lang="en-US" altLang="en-US" sz="1200" dirty="0" err="1">
                <a:latin typeface="Consolas" panose="020B0609020204030204" pitchFamily="49" charset="0"/>
              </a:rPr>
              <a:t>key,value,Hash</a:t>
            </a:r>
            <a:r>
              <a:rPr lang="en-US" altLang="en-US" sz="1200" dirty="0">
                <a:latin typeface="Consolas" panose="020B0609020204030204" pitchFamily="49" charset="0"/>
              </a:rPr>
              <a:t>&gt;&amp; hi)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>
                <a:latin typeface="Consolas" panose="020B0609020204030204" pitchFamily="49" charset="0"/>
              </a:rPr>
              <a:t>{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>
                <a:latin typeface="Consolas" panose="020B0609020204030204" pitchFamily="49" charset="0"/>
              </a:rPr>
              <a:t>  </a:t>
            </a:r>
            <a:r>
              <a:rPr lang="en-US" altLang="en-US" sz="1200" dirty="0" err="1">
                <a:latin typeface="Consolas" panose="020B0609020204030204" pitchFamily="49" charset="0"/>
              </a:rPr>
              <a:t>pHashTable</a:t>
            </a:r>
            <a:r>
              <a:rPr lang="en-US" altLang="en-US" sz="1200" dirty="0">
                <a:latin typeface="Consolas" panose="020B0609020204030204" pitchFamily="49" charset="0"/>
              </a:rPr>
              <a:t> = </a:t>
            </a:r>
            <a:r>
              <a:rPr lang="en-US" altLang="en-US" sz="1200" dirty="0" err="1">
                <a:latin typeface="Consolas" panose="020B0609020204030204" pitchFamily="49" charset="0"/>
              </a:rPr>
              <a:t>hi.pHashTable</a:t>
            </a:r>
            <a:r>
              <a:rPr lang="en-US" altLang="en-US" sz="1200" dirty="0">
                <a:latin typeface="Consolas" panose="020B0609020204030204" pitchFamily="49" charset="0"/>
              </a:rPr>
              <a:t>;     // iterator pointing to same table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>
                <a:latin typeface="Consolas" panose="020B0609020204030204" pitchFamily="49" charset="0"/>
              </a:rPr>
              <a:t>  </a:t>
            </a:r>
            <a:r>
              <a:rPr lang="en-US" altLang="en-US" sz="1200" dirty="0" err="1">
                <a:latin typeface="Consolas" panose="020B0609020204030204" pitchFamily="49" charset="0"/>
              </a:rPr>
              <a:t>pCurrentNode</a:t>
            </a:r>
            <a:r>
              <a:rPr lang="en-US" altLang="en-US" sz="1200" dirty="0">
                <a:latin typeface="Consolas" panose="020B0609020204030204" pitchFamily="49" charset="0"/>
              </a:rPr>
              <a:t> = </a:t>
            </a:r>
            <a:r>
              <a:rPr lang="en-US" altLang="en-US" sz="1200" dirty="0" err="1">
                <a:latin typeface="Consolas" panose="020B0609020204030204" pitchFamily="49" charset="0"/>
              </a:rPr>
              <a:t>hi.pCurrentNode</a:t>
            </a:r>
            <a:r>
              <a:rPr lang="en-US" altLang="en-US" sz="1200" dirty="0"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>
                <a:latin typeface="Consolas" panose="020B0609020204030204" pitchFamily="49" charset="0"/>
              </a:rPr>
              <a:t>  _</a:t>
            </a:r>
            <a:r>
              <a:rPr lang="en-US" altLang="en-US" sz="1200" dirty="0" err="1">
                <a:latin typeface="Consolas" panose="020B0609020204030204" pitchFamily="49" charset="0"/>
              </a:rPr>
              <a:t>CurrentIndex</a:t>
            </a:r>
            <a:r>
              <a:rPr lang="en-US" altLang="en-US" sz="1200" dirty="0">
                <a:latin typeface="Consolas" panose="020B0609020204030204" pitchFamily="49" charset="0"/>
              </a:rPr>
              <a:t> = hi._</a:t>
            </a:r>
            <a:r>
              <a:rPr lang="en-US" altLang="en-US" sz="1200" dirty="0" err="1">
                <a:latin typeface="Consolas" panose="020B0609020204030204" pitchFamily="49" charset="0"/>
              </a:rPr>
              <a:t>CurrentIndex</a:t>
            </a:r>
            <a:r>
              <a:rPr lang="en-US" altLang="en-US" sz="1200" dirty="0"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>
                <a:latin typeface="Consolas" panose="020B0609020204030204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>
                <a:latin typeface="Consolas" panose="020B0609020204030204" pitchFamily="49" charset="0"/>
              </a:rPr>
              <a:t>//----&lt; </a:t>
            </a:r>
            <a:r>
              <a:rPr lang="en-US" altLang="en-US" sz="1200" dirty="0" err="1">
                <a:latin typeface="Consolas" panose="020B0609020204030204" pitchFamily="49" charset="0"/>
              </a:rPr>
              <a:t>ctor</a:t>
            </a:r>
            <a:r>
              <a:rPr lang="en-US" altLang="en-US" sz="1200" dirty="0">
                <a:latin typeface="Consolas" panose="020B0609020204030204" pitchFamily="49" charset="0"/>
              </a:rPr>
              <a:t> takes a </a:t>
            </a:r>
            <a:r>
              <a:rPr lang="en-US" altLang="en-US" sz="1200" dirty="0" err="1">
                <a:latin typeface="Consolas" panose="020B0609020204030204" pitchFamily="49" charset="0"/>
              </a:rPr>
              <a:t>HashTable</a:t>
            </a:r>
            <a:r>
              <a:rPr lang="en-US" altLang="en-US" sz="1200" dirty="0">
                <a:latin typeface="Consolas" panose="020B0609020204030204" pitchFamily="49" charset="0"/>
              </a:rPr>
              <a:t>, pointer to node, and index &gt;-----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>
                <a:latin typeface="Consolas" panose="020B0609020204030204" pitchFamily="49" charset="0"/>
              </a:rPr>
              <a:t>//  used only in find(), begin(), and end()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>
                <a:latin typeface="Consolas" panose="020B0609020204030204" pitchFamily="49" charset="0"/>
              </a:rPr>
              <a:t>template &lt;</a:t>
            </a:r>
            <a:r>
              <a:rPr lang="en-US" altLang="en-US" sz="1200" dirty="0" err="1">
                <a:latin typeface="Consolas" panose="020B0609020204030204" pitchFamily="49" charset="0"/>
              </a:rPr>
              <a:t>typename</a:t>
            </a:r>
            <a:r>
              <a:rPr lang="en-US" altLang="en-US" sz="1200" dirty="0">
                <a:latin typeface="Consolas" panose="020B0609020204030204" pitchFamily="49" charset="0"/>
              </a:rPr>
              <a:t> key, </a:t>
            </a:r>
            <a:r>
              <a:rPr lang="en-US" altLang="en-US" sz="1200" dirty="0" err="1">
                <a:latin typeface="Consolas" panose="020B0609020204030204" pitchFamily="49" charset="0"/>
              </a:rPr>
              <a:t>typename</a:t>
            </a:r>
            <a:r>
              <a:rPr lang="en-US" altLang="en-US" sz="1200" dirty="0">
                <a:latin typeface="Consolas" panose="020B0609020204030204" pitchFamily="49" charset="0"/>
              </a:rPr>
              <a:t> value, </a:t>
            </a:r>
            <a:r>
              <a:rPr lang="en-US" altLang="en-US" sz="1200" dirty="0" err="1">
                <a:latin typeface="Consolas" panose="020B0609020204030204" pitchFamily="49" charset="0"/>
              </a:rPr>
              <a:t>typename</a:t>
            </a:r>
            <a:r>
              <a:rPr lang="en-US" altLang="en-US" sz="1200" dirty="0">
                <a:latin typeface="Consolas" panose="020B0609020204030204" pitchFamily="49" charset="0"/>
              </a:rPr>
              <a:t> Hash&gt;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 err="1">
                <a:latin typeface="Consolas" panose="020B0609020204030204" pitchFamily="49" charset="0"/>
              </a:rPr>
              <a:t>HashIterator</a:t>
            </a:r>
            <a:r>
              <a:rPr lang="en-US" altLang="en-US" sz="1200" dirty="0">
                <a:latin typeface="Consolas" panose="020B0609020204030204" pitchFamily="49" charset="0"/>
              </a:rPr>
              <a:t>&lt;</a:t>
            </a:r>
            <a:r>
              <a:rPr lang="en-US" altLang="en-US" sz="1200" dirty="0" err="1">
                <a:latin typeface="Consolas" panose="020B0609020204030204" pitchFamily="49" charset="0"/>
              </a:rPr>
              <a:t>key,value,Hash</a:t>
            </a:r>
            <a:r>
              <a:rPr lang="en-US" altLang="en-US" sz="1200" dirty="0">
                <a:latin typeface="Consolas" panose="020B0609020204030204" pitchFamily="49" charset="0"/>
              </a:rPr>
              <a:t>&gt;::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 err="1">
                <a:latin typeface="Consolas" panose="020B0609020204030204" pitchFamily="49" charset="0"/>
              </a:rPr>
              <a:t>HashIterator</a:t>
            </a:r>
            <a:r>
              <a:rPr lang="en-US" altLang="en-US" sz="1200" dirty="0">
                <a:latin typeface="Consolas" panose="020B0609020204030204" pitchFamily="49" charset="0"/>
              </a:rPr>
              <a:t>(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>
                <a:latin typeface="Consolas" panose="020B0609020204030204" pitchFamily="49" charset="0"/>
              </a:rPr>
              <a:t>  </a:t>
            </a:r>
            <a:r>
              <a:rPr lang="en-US" altLang="en-US" sz="1200" dirty="0" err="1">
                <a:latin typeface="Consolas" panose="020B0609020204030204" pitchFamily="49" charset="0"/>
              </a:rPr>
              <a:t>HashTable</a:t>
            </a:r>
            <a:r>
              <a:rPr lang="en-US" altLang="en-US" sz="1200" dirty="0">
                <a:latin typeface="Consolas" panose="020B0609020204030204" pitchFamily="49" charset="0"/>
              </a:rPr>
              <a:t>&lt;</a:t>
            </a:r>
            <a:r>
              <a:rPr lang="en-US" altLang="en-US" sz="1200" dirty="0" err="1">
                <a:latin typeface="Consolas" panose="020B0609020204030204" pitchFamily="49" charset="0"/>
              </a:rPr>
              <a:t>key,value,Hash</a:t>
            </a:r>
            <a:r>
              <a:rPr lang="en-US" altLang="en-US" sz="1200" dirty="0">
                <a:latin typeface="Consolas" panose="020B0609020204030204" pitchFamily="49" charset="0"/>
              </a:rPr>
              <a:t>&gt;&amp; </a:t>
            </a:r>
            <a:r>
              <a:rPr lang="en-US" altLang="en-US" sz="1200" dirty="0" err="1">
                <a:latin typeface="Consolas" panose="020B0609020204030204" pitchFamily="49" charset="0"/>
              </a:rPr>
              <a:t>ht</a:t>
            </a:r>
            <a:r>
              <a:rPr lang="en-US" altLang="en-US" sz="1200" dirty="0">
                <a:latin typeface="Consolas" panose="020B0609020204030204" pitchFamily="49" charset="0"/>
              </a:rPr>
              <a:t>, 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>
                <a:latin typeface="Consolas" panose="020B0609020204030204" pitchFamily="49" charset="0"/>
              </a:rPr>
              <a:t>  node&lt;</a:t>
            </a:r>
            <a:r>
              <a:rPr lang="en-US" altLang="en-US" sz="1200" dirty="0" err="1">
                <a:latin typeface="Consolas" panose="020B0609020204030204" pitchFamily="49" charset="0"/>
              </a:rPr>
              <a:t>key,value</a:t>
            </a:r>
            <a:r>
              <a:rPr lang="en-US" altLang="en-US" sz="1200" dirty="0">
                <a:latin typeface="Consolas" panose="020B0609020204030204" pitchFamily="49" charset="0"/>
              </a:rPr>
              <a:t>&gt;* </a:t>
            </a:r>
            <a:r>
              <a:rPr lang="en-US" altLang="en-US" sz="1200" dirty="0" err="1">
                <a:latin typeface="Consolas" panose="020B0609020204030204" pitchFamily="49" charset="0"/>
              </a:rPr>
              <a:t>pNode</a:t>
            </a:r>
            <a:r>
              <a:rPr lang="en-US" altLang="en-US" sz="1200" dirty="0">
                <a:latin typeface="Consolas" panose="020B0609020204030204" pitchFamily="49" charset="0"/>
              </a:rPr>
              <a:t>, 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>
                <a:latin typeface="Consolas" panose="020B0609020204030204" pitchFamily="49" charset="0"/>
              </a:rPr>
              <a:t>  long </a:t>
            </a:r>
            <a:r>
              <a:rPr lang="en-US" altLang="en-US" sz="1200" dirty="0" err="1">
                <a:latin typeface="Consolas" panose="020B0609020204030204" pitchFamily="49" charset="0"/>
              </a:rPr>
              <a:t>int</a:t>
            </a:r>
            <a:r>
              <a:rPr lang="en-US" altLang="en-US" sz="1200" dirty="0">
                <a:latin typeface="Consolas" panose="020B0609020204030204" pitchFamily="49" charset="0"/>
              </a:rPr>
              <a:t> index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>
                <a:latin typeface="Consolas" panose="020B0609020204030204" pitchFamily="49" charset="0"/>
              </a:rPr>
              <a:t>)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>
                <a:latin typeface="Consolas" panose="020B0609020204030204" pitchFamily="49" charset="0"/>
              </a:rPr>
              <a:t>: </a:t>
            </a:r>
            <a:r>
              <a:rPr lang="en-US" altLang="en-US" sz="1200" dirty="0" err="1">
                <a:latin typeface="Consolas" panose="020B0609020204030204" pitchFamily="49" charset="0"/>
              </a:rPr>
              <a:t>pHashTable</a:t>
            </a:r>
            <a:r>
              <a:rPr lang="en-US" altLang="en-US" sz="1200" dirty="0">
                <a:latin typeface="Consolas" panose="020B0609020204030204" pitchFamily="49" charset="0"/>
              </a:rPr>
              <a:t>(&amp;</a:t>
            </a:r>
            <a:r>
              <a:rPr lang="en-US" altLang="en-US" sz="1200" dirty="0" err="1">
                <a:latin typeface="Consolas" panose="020B0609020204030204" pitchFamily="49" charset="0"/>
              </a:rPr>
              <a:t>ht</a:t>
            </a:r>
            <a:r>
              <a:rPr lang="en-US" altLang="en-US" sz="1200" dirty="0">
                <a:latin typeface="Consolas" panose="020B0609020204030204" pitchFamily="49" charset="0"/>
              </a:rPr>
              <a:t>), </a:t>
            </a:r>
            <a:r>
              <a:rPr lang="en-US" altLang="en-US" sz="1200" dirty="0" err="1">
                <a:latin typeface="Consolas" panose="020B0609020204030204" pitchFamily="49" charset="0"/>
              </a:rPr>
              <a:t>pCurrentNode</a:t>
            </a:r>
            <a:r>
              <a:rPr lang="en-US" altLang="en-US" sz="1200" dirty="0">
                <a:latin typeface="Consolas" panose="020B0609020204030204" pitchFamily="49" charset="0"/>
              </a:rPr>
              <a:t>(</a:t>
            </a:r>
            <a:r>
              <a:rPr lang="en-US" altLang="en-US" sz="1200" dirty="0" err="1">
                <a:latin typeface="Consolas" panose="020B0609020204030204" pitchFamily="49" charset="0"/>
              </a:rPr>
              <a:t>pNode</a:t>
            </a:r>
            <a:r>
              <a:rPr lang="en-US" altLang="en-US" sz="1200" dirty="0">
                <a:latin typeface="Consolas" panose="020B0609020204030204" pitchFamily="49" charset="0"/>
              </a:rPr>
              <a:t>), _</a:t>
            </a:r>
            <a:r>
              <a:rPr lang="en-US" altLang="en-US" sz="1200" dirty="0" err="1">
                <a:latin typeface="Consolas" panose="020B0609020204030204" pitchFamily="49" charset="0"/>
              </a:rPr>
              <a:t>CurrentIndex</a:t>
            </a:r>
            <a:r>
              <a:rPr lang="en-US" altLang="en-US" sz="1200" dirty="0">
                <a:latin typeface="Consolas" panose="020B0609020204030204" pitchFamily="49" charset="0"/>
              </a:rPr>
              <a:t>(index) {}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endParaRPr lang="en-US" altLang="en-US" sz="1200" dirty="0">
              <a:latin typeface="Consolas" panose="020B0609020204030204" pitchFamily="49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B4B73028-2143-4213-AD33-8ED4D1E023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53000" y="4495800"/>
            <a:ext cx="3200400" cy="762000"/>
          </a:xfr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altLang="en-US"/>
              <a:t>Constructors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03396D0-11D4-4548-96AF-17C357BE69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End of Containers and Iterators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DAF9102-3487-4DA3-B034-A477058FE1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Monday’s fairly small and simple HashTable has grown some, partly to provide a standard container interface (like the STL containers), but mostly to support iteration over container elements.</a:t>
            </a:r>
          </a:p>
          <a:p>
            <a:endParaRPr lang="en-US" altLang="en-US"/>
          </a:p>
          <a:p>
            <a:r>
              <a:rPr lang="en-US" altLang="en-US"/>
              <a:t>Iterator is best thought of as a smart pointer that knows about the container class and is attached to it through friendship and through many instances of creation by the HashTable container:</a:t>
            </a:r>
          </a:p>
          <a:p>
            <a:pPr lvl="1"/>
            <a:r>
              <a:rPr lang="en-US" altLang="en-US"/>
              <a:t>HashTable&lt;key,value,Hash&gt;::find(key) and insert(key,value) functions return iterators pointing to the found or inserted node.</a:t>
            </a:r>
          </a:p>
          <a:p>
            <a:pPr lvl="1"/>
            <a:endParaRPr lang="en-US" altLang="en-US"/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Placeholder 4">
            <a:extLst>
              <a:ext uri="{FF2B5EF4-FFF2-40B4-BE49-F238E27FC236}">
                <a16:creationId xmlns:a16="http://schemas.microsoft.com/office/drawing/2014/main" id="{41B8CC67-28E6-4325-8116-1CDC0D53A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979487"/>
          </a:xfrm>
        </p:spPr>
        <p:txBody>
          <a:bodyPr/>
          <a:lstStyle/>
          <a:p>
            <a:pPr algn="ctr"/>
            <a:r>
              <a:rPr lang="en-US" altLang="en-US" sz="3600" b="1"/>
              <a:t>End of Presentation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8E90D89-2249-4ED7-A3E5-066B3C4FBF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Iterators as Smart Pointers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1FF51EE-5767-4B57-8FBE-F7C36722B51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7848600" cy="4572000"/>
          </a:xfrm>
        </p:spPr>
        <p:txBody>
          <a:bodyPr/>
          <a:lstStyle/>
          <a:p>
            <a:r>
              <a:rPr lang="en-US" altLang="en-US" sz="1800"/>
              <a:t>Iterators are “smart” pointers:</a:t>
            </a:r>
          </a:p>
          <a:p>
            <a:pPr lvl="1"/>
            <a:r>
              <a:rPr lang="en-US" altLang="en-US" sz="1600"/>
              <a:t>They provide part, or in some cases, all of the standard pointer interface:</a:t>
            </a:r>
            <a:br>
              <a:rPr lang="en-US" altLang="en-US" sz="1600"/>
            </a:br>
            <a:br>
              <a:rPr lang="en-US" altLang="en-US" sz="1600"/>
            </a:br>
            <a:r>
              <a:rPr lang="en-US" altLang="en-US" sz="1600"/>
              <a:t> 	     </a:t>
            </a:r>
            <a:r>
              <a:rPr lang="en-US" altLang="en-US" sz="1600" b="1">
                <a:latin typeface="Courier New" panose="02070309020205020404" pitchFamily="49" charset="0"/>
              </a:rPr>
              <a:t>*it, it-&gt;, ++it, it++, --it, it—, …</a:t>
            </a:r>
            <a:br>
              <a:rPr lang="en-US" altLang="en-US" sz="1600" b="1">
                <a:latin typeface="Courier New" panose="02070309020205020404" pitchFamily="49" charset="0"/>
              </a:rPr>
            </a:br>
            <a:endParaRPr lang="en-US" altLang="en-US" sz="1600" b="1">
              <a:latin typeface="Courier New" panose="02070309020205020404" pitchFamily="49" charset="0"/>
            </a:endParaRPr>
          </a:p>
          <a:p>
            <a:pPr lvl="1"/>
            <a:r>
              <a:rPr lang="en-US" altLang="en-US" sz="1600"/>
              <a:t>Iterators understand the underlying container structure – often they are friends of the container class:</a:t>
            </a:r>
          </a:p>
        </p:txBody>
      </p:sp>
      <p:graphicFrame>
        <p:nvGraphicFramePr>
          <p:cNvPr id="3076" name="Object 4">
            <a:extLst>
              <a:ext uri="{FF2B5EF4-FFF2-40B4-BE49-F238E27FC236}">
                <a16:creationId xmlns:a16="http://schemas.microsoft.com/office/drawing/2014/main" id="{15864C0A-E2AC-4E67-BB3E-91C0285048E0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2859088" y="3795713"/>
          <a:ext cx="3576637" cy="161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VISIO" r:id="rId4" imgW="5416062" imgH="2444262" progId="Visio.Drawing.6">
                  <p:embed/>
                </p:oleObj>
              </mc:Choice>
              <mc:Fallback>
                <p:oleObj name="VISIO" r:id="rId4" imgW="5416062" imgH="2444262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9088" y="3795713"/>
                        <a:ext cx="3576637" cy="161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B0AB91C-E31A-41CA-BD83-D24BA75D13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Containers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5EA457F-F2E9-4548-8CA1-10513A46B5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Symbol" panose="05050102010706020507" pitchFamily="18" charset="2"/>
              <a:buNone/>
            </a:pPr>
            <a:endParaRPr lang="en-US" altLang="en-US"/>
          </a:p>
          <a:p>
            <a:pPr algn="ctr">
              <a:buFont typeface="Symbol" panose="05050102010706020507" pitchFamily="18" charset="2"/>
              <a:buNone/>
            </a:pPr>
            <a:endParaRPr lang="en-US" altLang="en-US"/>
          </a:p>
          <a:p>
            <a:pPr algn="ctr">
              <a:buFont typeface="Symbol" panose="05050102010706020507" pitchFamily="18" charset="2"/>
              <a:buNone/>
            </a:pPr>
            <a:endParaRPr lang="en-US" altLang="en-US"/>
          </a:p>
          <a:p>
            <a:pPr algn="ctr">
              <a:buFont typeface="Symbol" panose="05050102010706020507" pitchFamily="18" charset="2"/>
              <a:buNone/>
            </a:pPr>
            <a:r>
              <a:rPr lang="en-US" altLang="en-US" sz="2800"/>
              <a:t>First some notes about containers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7DE7E55-EE2B-4831-A4A5-FFBBD0E066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solidFill>
            <a:schemeClr val="bg1"/>
          </a:solidFill>
        </p:spPr>
        <p:txBody>
          <a:bodyPr/>
          <a:lstStyle/>
          <a:p>
            <a:r>
              <a:rPr lang="en-US" altLang="en-US" sz="2800" dirty="0"/>
              <a:t>Containers Often Must Grant Friendship</a:t>
            </a:r>
            <a:br>
              <a:rPr lang="en-US" altLang="en-US" sz="2800" dirty="0"/>
            </a:br>
            <a:r>
              <a:rPr lang="en-US" altLang="en-US" sz="2800" dirty="0"/>
              <a:t>To Their Iterators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BFA1D25-6E91-4AAE-AEAC-217CACA712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524000"/>
            <a:ext cx="7543800" cy="4800600"/>
          </a:xfrm>
        </p:spPr>
        <p:txBody>
          <a:bodyPr>
            <a:normAutofit fontScale="77500" lnSpcReduction="20000"/>
          </a:bodyPr>
          <a:lstStyle/>
          <a:p>
            <a:pPr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template &lt; </a:t>
            </a:r>
            <a:r>
              <a:rPr lang="en-US" altLang="en-US" sz="1600" dirty="0" err="1">
                <a:latin typeface="Consolas" panose="020B0609020204030204" pitchFamily="49" charset="0"/>
              </a:rPr>
              <a:t>typename</a:t>
            </a:r>
            <a:r>
              <a:rPr lang="en-US" altLang="en-US" sz="1600" dirty="0">
                <a:latin typeface="Consolas" panose="020B0609020204030204" pitchFamily="49" charset="0"/>
              </a:rPr>
              <a:t> key, </a:t>
            </a:r>
            <a:r>
              <a:rPr lang="en-US" altLang="en-US" sz="1600" dirty="0" err="1">
                <a:latin typeface="Consolas" panose="020B0609020204030204" pitchFamily="49" charset="0"/>
              </a:rPr>
              <a:t>typename</a:t>
            </a:r>
            <a:r>
              <a:rPr lang="en-US" altLang="en-US" sz="1600" dirty="0">
                <a:latin typeface="Consolas" panose="020B0609020204030204" pitchFamily="49" charset="0"/>
              </a:rPr>
              <a:t> value, </a:t>
            </a:r>
            <a:r>
              <a:rPr lang="en-US" altLang="en-US" sz="1600" dirty="0" err="1">
                <a:latin typeface="Consolas" panose="020B0609020204030204" pitchFamily="49" charset="0"/>
              </a:rPr>
              <a:t>typename</a:t>
            </a:r>
            <a:r>
              <a:rPr lang="en-US" altLang="en-US" sz="1600" dirty="0">
                <a:latin typeface="Consolas" panose="020B0609020204030204" pitchFamily="49" charset="0"/>
              </a:rPr>
              <a:t> Hash &gt;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class </a:t>
            </a:r>
            <a:r>
              <a:rPr lang="en-US" altLang="en-US" sz="1600" dirty="0" err="1">
                <a:latin typeface="Consolas" panose="020B0609020204030204" pitchFamily="49" charset="0"/>
              </a:rPr>
              <a:t>HashTable</a:t>
            </a:r>
            <a:endParaRPr lang="en-US" altLang="en-US" sz="1600" dirty="0">
              <a:latin typeface="Consolas" panose="020B0609020204030204" pitchFamily="49" charset="0"/>
            </a:endParaRPr>
          </a:p>
          <a:p>
            <a:pPr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{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  friend class </a:t>
            </a:r>
            <a:r>
              <a:rPr lang="en-US" altLang="en-US" sz="1600" dirty="0" err="1">
                <a:latin typeface="Consolas" panose="020B0609020204030204" pitchFamily="49" charset="0"/>
              </a:rPr>
              <a:t>HashIterator</a:t>
            </a:r>
            <a:r>
              <a:rPr lang="en-US" altLang="en-US" sz="1600" dirty="0">
                <a:latin typeface="Consolas" panose="020B0609020204030204" pitchFamily="49" charset="0"/>
              </a:rPr>
              <a:t>;</a:t>
            </a:r>
          </a:p>
          <a:p>
            <a:pPr>
              <a:buFont typeface="Symbol" panose="05050102010706020507" pitchFamily="18" charset="2"/>
              <a:buNone/>
            </a:pPr>
            <a:endParaRPr lang="en-US" altLang="en-US" sz="1600" dirty="0">
              <a:latin typeface="Consolas" panose="020B0609020204030204" pitchFamily="49" charset="0"/>
            </a:endParaRPr>
          </a:p>
          <a:p>
            <a:pPr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public: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  typedef key   </a:t>
            </a:r>
            <a:r>
              <a:rPr lang="en-US" altLang="en-US" sz="1600" dirty="0" err="1">
                <a:latin typeface="Consolas" panose="020B0609020204030204" pitchFamily="49" charset="0"/>
              </a:rPr>
              <a:t>key_type</a:t>
            </a:r>
            <a:r>
              <a:rPr lang="en-US" altLang="en-US" sz="1600" dirty="0">
                <a:latin typeface="Consolas" panose="020B0609020204030204" pitchFamily="49" charset="0"/>
              </a:rPr>
              <a:t>;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  typedef value </a:t>
            </a:r>
            <a:r>
              <a:rPr lang="en-US" altLang="en-US" sz="1600" dirty="0" err="1">
                <a:latin typeface="Consolas" panose="020B0609020204030204" pitchFamily="49" charset="0"/>
              </a:rPr>
              <a:t>value_type</a:t>
            </a:r>
            <a:r>
              <a:rPr lang="en-US" altLang="en-US" sz="1600" dirty="0">
                <a:latin typeface="Consolas" panose="020B0609020204030204" pitchFamily="49" charset="0"/>
              </a:rPr>
              <a:t>;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  typedef </a:t>
            </a:r>
            <a:r>
              <a:rPr lang="en-US" altLang="en-US" sz="1600" dirty="0" err="1">
                <a:latin typeface="Consolas" panose="020B0609020204030204" pitchFamily="49" charset="0"/>
              </a:rPr>
              <a:t>HashIterator</a:t>
            </a:r>
            <a:r>
              <a:rPr lang="en-US" altLang="en-US" sz="1600" dirty="0">
                <a:latin typeface="Consolas" panose="020B0609020204030204" pitchFamily="49" charset="0"/>
              </a:rPr>
              <a:t>&lt; </a:t>
            </a:r>
            <a:r>
              <a:rPr lang="en-US" altLang="en-US" sz="1600" dirty="0" err="1">
                <a:latin typeface="Consolas" panose="020B0609020204030204" pitchFamily="49" charset="0"/>
              </a:rPr>
              <a:t>key,value,Hash</a:t>
            </a:r>
            <a:r>
              <a:rPr lang="en-US" altLang="en-US" sz="1600" dirty="0">
                <a:latin typeface="Consolas" panose="020B0609020204030204" pitchFamily="49" charset="0"/>
              </a:rPr>
              <a:t> &gt; iterator;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  </a:t>
            </a:r>
            <a:r>
              <a:rPr lang="en-US" altLang="en-US" sz="1600" dirty="0" err="1">
                <a:latin typeface="Consolas" panose="020B0609020204030204" pitchFamily="49" charset="0"/>
              </a:rPr>
              <a:t>HashTable</a:t>
            </a:r>
            <a:r>
              <a:rPr lang="en-US" altLang="en-US" sz="1600" dirty="0">
                <a:latin typeface="Consolas" panose="020B0609020204030204" pitchFamily="49" charset="0"/>
              </a:rPr>
              <a:t>(long </a:t>
            </a:r>
            <a:r>
              <a:rPr lang="en-US" altLang="en-US" sz="1600" dirty="0" err="1">
                <a:latin typeface="Consolas" panose="020B0609020204030204" pitchFamily="49" charset="0"/>
              </a:rPr>
              <a:t>int</a:t>
            </a:r>
            <a:r>
              <a:rPr lang="en-US" altLang="en-US" sz="1600" dirty="0">
                <a:latin typeface="Consolas" panose="020B0609020204030204" pitchFamily="49" charset="0"/>
              </a:rPr>
              <a:t> size);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  </a:t>
            </a:r>
            <a:r>
              <a:rPr lang="en-US" altLang="en-US" sz="1600" dirty="0" err="1">
                <a:latin typeface="Consolas" panose="020B0609020204030204" pitchFamily="49" charset="0"/>
              </a:rPr>
              <a:t>HashTable</a:t>
            </a:r>
            <a:r>
              <a:rPr lang="en-US" altLang="en-US" sz="1600" dirty="0">
                <a:latin typeface="Consolas" panose="020B0609020204030204" pitchFamily="49" charset="0"/>
              </a:rPr>
              <a:t>(</a:t>
            </a:r>
            <a:r>
              <a:rPr lang="en-US" altLang="en-US" sz="1600" dirty="0" err="1">
                <a:latin typeface="Consolas" panose="020B0609020204030204" pitchFamily="49" charset="0"/>
              </a:rPr>
              <a:t>const</a:t>
            </a:r>
            <a:r>
              <a:rPr lang="en-US" altLang="en-US" sz="1600" dirty="0">
                <a:latin typeface="Consolas" panose="020B0609020204030204" pitchFamily="49" charset="0"/>
              </a:rPr>
              <a:t> </a:t>
            </a:r>
            <a:r>
              <a:rPr lang="en-US" altLang="en-US" sz="1600" dirty="0" err="1">
                <a:latin typeface="Consolas" panose="020B0609020204030204" pitchFamily="49" charset="0"/>
              </a:rPr>
              <a:t>HashTable</a:t>
            </a:r>
            <a:r>
              <a:rPr lang="en-US" altLang="en-US" sz="1600" dirty="0">
                <a:latin typeface="Consolas" panose="020B0609020204030204" pitchFamily="49" charset="0"/>
              </a:rPr>
              <a:t>&lt;</a:t>
            </a:r>
            <a:r>
              <a:rPr lang="en-US" altLang="en-US" sz="1600" dirty="0" err="1">
                <a:latin typeface="Consolas" panose="020B0609020204030204" pitchFamily="49" charset="0"/>
              </a:rPr>
              <a:t>key,value,Hash</a:t>
            </a:r>
            <a:r>
              <a:rPr lang="en-US" altLang="en-US" sz="1600" dirty="0">
                <a:latin typeface="Consolas" panose="020B0609020204030204" pitchFamily="49" charset="0"/>
              </a:rPr>
              <a:t>&gt;&amp; </a:t>
            </a:r>
            <a:r>
              <a:rPr lang="en-US" altLang="en-US" sz="1600" dirty="0" err="1">
                <a:latin typeface="Consolas" panose="020B0609020204030204" pitchFamily="49" charset="0"/>
              </a:rPr>
              <a:t>ht</a:t>
            </a:r>
            <a:r>
              <a:rPr lang="en-US" altLang="en-US" sz="1600" dirty="0">
                <a:latin typeface="Consolas" panose="020B0609020204030204" pitchFamily="49" charset="0"/>
              </a:rPr>
              <a:t>);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  ~</a:t>
            </a:r>
            <a:r>
              <a:rPr lang="en-US" altLang="en-US" sz="1600" dirty="0" err="1">
                <a:latin typeface="Consolas" panose="020B0609020204030204" pitchFamily="49" charset="0"/>
              </a:rPr>
              <a:t>HashTable</a:t>
            </a:r>
            <a:r>
              <a:rPr lang="en-US" altLang="en-US" sz="1600" dirty="0">
                <a:latin typeface="Consolas" panose="020B0609020204030204" pitchFamily="49" charset="0"/>
              </a:rPr>
              <a:t>();</a:t>
            </a:r>
          </a:p>
          <a:p>
            <a:pPr>
              <a:buFont typeface="Symbol" panose="05050102010706020507" pitchFamily="18" charset="2"/>
              <a:buNone/>
            </a:pPr>
            <a:endParaRPr lang="en-US" altLang="en-US" sz="1600" dirty="0">
              <a:latin typeface="Consolas" panose="020B0609020204030204" pitchFamily="49" charset="0"/>
            </a:endParaRPr>
          </a:p>
          <a:p>
            <a:pPr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     // lots more stuff here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};</a:t>
            </a:r>
          </a:p>
          <a:p>
            <a:pPr>
              <a:buFont typeface="Symbol" panose="05050102010706020507" pitchFamily="18" charset="2"/>
              <a:buNone/>
            </a:pPr>
            <a:endParaRPr lang="en-US" altLang="en-US" sz="1600" dirty="0">
              <a:latin typeface="Consolas" panose="020B0609020204030204" pitchFamily="49" charset="0"/>
            </a:endParaRPr>
          </a:p>
        </p:txBody>
      </p:sp>
      <p:sp>
        <p:nvSpPr>
          <p:cNvPr id="5124" name="AutoShape 4">
            <a:extLst>
              <a:ext uri="{FF2B5EF4-FFF2-40B4-BE49-F238E27FC236}">
                <a16:creationId xmlns:a16="http://schemas.microsoft.com/office/drawing/2014/main" id="{2B5B6AC6-C9B3-4C23-8B4C-826F020DD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286000"/>
            <a:ext cx="2133600" cy="685800"/>
          </a:xfrm>
          <a:prstGeom prst="wedgeRoundRectCallout">
            <a:avLst>
              <a:gd name="adj1" fmla="val -57588"/>
              <a:gd name="adj2" fmla="val -105787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Starts with template parameter list.</a:t>
            </a:r>
          </a:p>
        </p:txBody>
      </p:sp>
      <p:sp>
        <p:nvSpPr>
          <p:cNvPr id="5125" name="AutoShape 5">
            <a:extLst>
              <a:ext uri="{FF2B5EF4-FFF2-40B4-BE49-F238E27FC236}">
                <a16:creationId xmlns:a16="http://schemas.microsoft.com/office/drawing/2014/main" id="{81554444-40A3-491B-974F-5ADFCD271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5334000"/>
            <a:ext cx="2133600" cy="914400"/>
          </a:xfrm>
          <a:prstGeom prst="wedgeRoundRectCallout">
            <a:avLst>
              <a:gd name="adj1" fmla="val -62499"/>
              <a:gd name="adj2" fmla="val -103301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Uses parameters whenever class name is used as a type.</a:t>
            </a:r>
          </a:p>
        </p:txBody>
      </p:sp>
      <p:sp>
        <p:nvSpPr>
          <p:cNvPr id="5126" name="AutoShape 6">
            <a:extLst>
              <a:ext uri="{FF2B5EF4-FFF2-40B4-BE49-F238E27FC236}">
                <a16:creationId xmlns:a16="http://schemas.microsoft.com/office/drawing/2014/main" id="{C6B8623F-C3EA-44D2-BBC2-AE0A27A29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810000"/>
            <a:ext cx="1752600" cy="1524000"/>
          </a:xfrm>
          <a:prstGeom prst="wedgeRoundRectCallout">
            <a:avLst>
              <a:gd name="adj1" fmla="val -170290"/>
              <a:gd name="adj2" fmla="val -13227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Does not use template parameters when class name is used as function name.</a:t>
            </a:r>
          </a:p>
        </p:txBody>
      </p:sp>
      <p:sp>
        <p:nvSpPr>
          <p:cNvPr id="5127" name="AutoShape 7">
            <a:extLst>
              <a:ext uri="{FF2B5EF4-FFF2-40B4-BE49-F238E27FC236}">
                <a16:creationId xmlns:a16="http://schemas.microsoft.com/office/drawing/2014/main" id="{CC82DAB3-D59F-4546-83D6-EFE901A91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343400"/>
            <a:ext cx="685800" cy="457200"/>
          </a:xfrm>
          <a:prstGeom prst="wedgeRoundRectCallout">
            <a:avLst>
              <a:gd name="adj1" fmla="val 79861"/>
              <a:gd name="adj2" fmla="val -142014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traits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FBF849C-BBB3-4792-BACF-240E370EB9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Destructors Can Get Messy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6F46BD6-9D94-4344-BD6E-2B9966870A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//----&lt; helper function deletes a chain of nodes on heap &gt;-------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template &lt; </a:t>
            </a:r>
            <a:r>
              <a:rPr lang="en-US" altLang="en-US" sz="1400" dirty="0" err="1">
                <a:latin typeface="Courier New" panose="02070309020205020404" pitchFamily="49" charset="0"/>
              </a:rPr>
              <a:t>typename</a:t>
            </a:r>
            <a:r>
              <a:rPr lang="en-US" altLang="en-US" sz="1400" dirty="0">
                <a:latin typeface="Courier New" panose="02070309020205020404" pitchFamily="49" charset="0"/>
              </a:rPr>
              <a:t> key, </a:t>
            </a:r>
            <a:r>
              <a:rPr lang="en-US" altLang="en-US" sz="1400" dirty="0" err="1">
                <a:latin typeface="Courier New" panose="02070309020205020404" pitchFamily="49" charset="0"/>
              </a:rPr>
              <a:t>typename</a:t>
            </a:r>
            <a:r>
              <a:rPr lang="en-US" altLang="en-US" sz="1400" dirty="0">
                <a:latin typeface="Courier New" panose="02070309020205020404" pitchFamily="49" charset="0"/>
              </a:rPr>
              <a:t> value, </a:t>
            </a:r>
            <a:r>
              <a:rPr lang="en-US" altLang="en-US" sz="1400" dirty="0" err="1">
                <a:latin typeface="Courier New" panose="02070309020205020404" pitchFamily="49" charset="0"/>
              </a:rPr>
              <a:t>typename</a:t>
            </a:r>
            <a:r>
              <a:rPr lang="en-US" altLang="en-US" sz="1400" dirty="0">
                <a:latin typeface="Courier New" panose="02070309020205020404" pitchFamily="49" charset="0"/>
              </a:rPr>
              <a:t> Hash &gt;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void </a:t>
            </a:r>
            <a:r>
              <a:rPr lang="en-US" altLang="en-US" sz="1400" dirty="0" err="1">
                <a:latin typeface="Courier New" panose="02070309020205020404" pitchFamily="49" charset="0"/>
              </a:rPr>
              <a:t>HashTable</a:t>
            </a:r>
            <a:r>
              <a:rPr lang="en-US" altLang="en-US" sz="1400" dirty="0">
                <a:latin typeface="Courier New" panose="02070309020205020404" pitchFamily="49" charset="0"/>
              </a:rPr>
              <a:t>&lt; </a:t>
            </a:r>
            <a:r>
              <a:rPr lang="en-US" altLang="en-US" sz="1400" dirty="0" err="1">
                <a:latin typeface="Courier New" panose="02070309020205020404" pitchFamily="49" charset="0"/>
              </a:rPr>
              <a:t>key,value,Hash</a:t>
            </a:r>
            <a:r>
              <a:rPr lang="en-US" altLang="en-US" sz="1400" dirty="0">
                <a:latin typeface="Courier New" panose="02070309020205020404" pitchFamily="49" charset="0"/>
              </a:rPr>
              <a:t> &gt;::</a:t>
            </a:r>
            <a:r>
              <a:rPr lang="en-US" altLang="en-US" sz="1400" dirty="0" err="1">
                <a:latin typeface="Courier New" panose="02070309020205020404" pitchFamily="49" charset="0"/>
              </a:rPr>
              <a:t>deleteNodeChain</a:t>
            </a:r>
            <a:r>
              <a:rPr lang="en-US" altLang="en-US" sz="1400" dirty="0">
                <a:latin typeface="Courier New" panose="02070309020205020404" pitchFamily="49" charset="0"/>
              </a:rPr>
              <a:t>(node&lt;</a:t>
            </a:r>
            <a:r>
              <a:rPr lang="en-US" altLang="en-US" sz="1400" dirty="0" err="1">
                <a:latin typeface="Courier New" panose="02070309020205020404" pitchFamily="49" charset="0"/>
              </a:rPr>
              <a:t>key,value</a:t>
            </a:r>
            <a:r>
              <a:rPr lang="en-US" altLang="en-US" sz="1400" dirty="0">
                <a:latin typeface="Courier New" panose="02070309020205020404" pitchFamily="49" charset="0"/>
              </a:rPr>
              <a:t>&gt;* </a:t>
            </a:r>
            <a:r>
              <a:rPr lang="en-US" altLang="en-US" sz="1400" dirty="0" err="1">
                <a:latin typeface="Courier New" panose="02070309020205020404" pitchFamily="49" charset="0"/>
              </a:rPr>
              <a:t>pNode</a:t>
            </a:r>
            <a:r>
              <a:rPr lang="en-US" altLang="en-US" sz="1400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if(</a:t>
            </a:r>
            <a:r>
              <a:rPr lang="en-US" altLang="en-US" sz="1400" dirty="0" err="1">
                <a:latin typeface="Courier New" panose="02070309020205020404" pitchFamily="49" charset="0"/>
              </a:rPr>
              <a:t>pNode</a:t>
            </a:r>
            <a:r>
              <a:rPr lang="en-US" altLang="en-US" sz="1400" dirty="0">
                <a:latin typeface="Courier New" panose="02070309020205020404" pitchFamily="49" charset="0"/>
              </a:rPr>
              <a:t> == 0) return;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if(</a:t>
            </a:r>
            <a:r>
              <a:rPr lang="en-US" altLang="en-US" sz="1400" dirty="0" err="1">
                <a:latin typeface="Courier New" panose="02070309020205020404" pitchFamily="49" charset="0"/>
              </a:rPr>
              <a:t>pNode</a:t>
            </a:r>
            <a:r>
              <a:rPr lang="en-US" altLang="en-US" sz="1400" dirty="0">
                <a:latin typeface="Courier New" panose="02070309020205020404" pitchFamily="49" charset="0"/>
              </a:rPr>
              <a:t>-&gt;next() !=0)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dirty="0" err="1">
                <a:latin typeface="Courier New" panose="02070309020205020404" pitchFamily="49" charset="0"/>
              </a:rPr>
              <a:t>deleteNodeChain</a:t>
            </a:r>
            <a:r>
              <a:rPr lang="en-US" altLang="en-US" sz="1400" dirty="0">
                <a:latin typeface="Courier New" panose="02070309020205020404" pitchFamily="49" charset="0"/>
              </a:rPr>
              <a:t>(</a:t>
            </a:r>
            <a:r>
              <a:rPr lang="en-US" altLang="en-US" sz="1400" dirty="0" err="1">
                <a:latin typeface="Courier New" panose="02070309020205020404" pitchFamily="49" charset="0"/>
              </a:rPr>
              <a:t>pNode</a:t>
            </a:r>
            <a:r>
              <a:rPr lang="en-US" altLang="en-US" sz="1400" dirty="0">
                <a:latin typeface="Courier New" panose="02070309020205020404" pitchFamily="49" charset="0"/>
              </a:rPr>
              <a:t>-&gt;next());    // recursive call to walk chain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delete </a:t>
            </a:r>
            <a:r>
              <a:rPr lang="en-US" altLang="en-US" sz="1400" dirty="0" err="1">
                <a:latin typeface="Courier New" panose="02070309020205020404" pitchFamily="49" charset="0"/>
              </a:rPr>
              <a:t>pNode</a:t>
            </a:r>
            <a:r>
              <a:rPr lang="en-US" altLang="en-US" sz="1400" dirty="0">
                <a:latin typeface="Courier New" panose="02070309020205020404" pitchFamily="49" charset="0"/>
              </a:rPr>
              <a:t>;			     // delete nodes on way back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dirty="0" err="1">
                <a:latin typeface="Courier New" panose="02070309020205020404" pitchFamily="49" charset="0"/>
              </a:rPr>
              <a:t>pNode</a:t>
            </a:r>
            <a:r>
              <a:rPr lang="en-US" altLang="en-US" sz="1400" dirty="0">
                <a:latin typeface="Courier New" panose="02070309020205020404" pitchFamily="49" charset="0"/>
              </a:rPr>
              <a:t> = 0;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//----&lt; destructor uses helper function &gt;------------------------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template &lt; </a:t>
            </a:r>
            <a:r>
              <a:rPr lang="en-US" altLang="en-US" sz="1400" dirty="0" err="1">
                <a:latin typeface="Courier New" panose="02070309020205020404" pitchFamily="49" charset="0"/>
              </a:rPr>
              <a:t>typename</a:t>
            </a:r>
            <a:r>
              <a:rPr lang="en-US" altLang="en-US" sz="1400" dirty="0">
                <a:latin typeface="Courier New" panose="02070309020205020404" pitchFamily="49" charset="0"/>
              </a:rPr>
              <a:t> key, </a:t>
            </a:r>
            <a:r>
              <a:rPr lang="en-US" altLang="en-US" sz="1400" dirty="0" err="1">
                <a:latin typeface="Courier New" panose="02070309020205020404" pitchFamily="49" charset="0"/>
              </a:rPr>
              <a:t>typename</a:t>
            </a:r>
            <a:r>
              <a:rPr lang="en-US" altLang="en-US" sz="1400" dirty="0">
                <a:latin typeface="Courier New" panose="02070309020205020404" pitchFamily="49" charset="0"/>
              </a:rPr>
              <a:t> value, </a:t>
            </a:r>
            <a:r>
              <a:rPr lang="en-US" altLang="en-US" sz="1400" dirty="0" err="1">
                <a:latin typeface="Courier New" panose="02070309020205020404" pitchFamily="49" charset="0"/>
              </a:rPr>
              <a:t>typename</a:t>
            </a:r>
            <a:r>
              <a:rPr lang="en-US" altLang="en-US" sz="1400" dirty="0">
                <a:latin typeface="Courier New" panose="02070309020205020404" pitchFamily="49" charset="0"/>
              </a:rPr>
              <a:t> Hash &gt;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 dirty="0" err="1">
                <a:latin typeface="Courier New" panose="02070309020205020404" pitchFamily="49" charset="0"/>
              </a:rPr>
              <a:t>HashTable</a:t>
            </a:r>
            <a:r>
              <a:rPr lang="en-US" altLang="en-US" sz="1400" dirty="0">
                <a:latin typeface="Courier New" panose="02070309020205020404" pitchFamily="49" charset="0"/>
              </a:rPr>
              <a:t>&lt; </a:t>
            </a:r>
            <a:r>
              <a:rPr lang="en-US" altLang="en-US" sz="1400" dirty="0" err="1">
                <a:latin typeface="Courier New" panose="02070309020205020404" pitchFamily="49" charset="0"/>
              </a:rPr>
              <a:t>key,value,Hash</a:t>
            </a:r>
            <a:r>
              <a:rPr lang="en-US" altLang="en-US" sz="1400" dirty="0">
                <a:latin typeface="Courier New" panose="02070309020205020404" pitchFamily="49" charset="0"/>
              </a:rPr>
              <a:t> &gt;::~</a:t>
            </a:r>
            <a:r>
              <a:rPr lang="en-US" altLang="en-US" sz="1400" dirty="0" err="1">
                <a:latin typeface="Courier New" panose="02070309020205020404" pitchFamily="49" charset="0"/>
              </a:rPr>
              <a:t>HashTable</a:t>
            </a:r>
            <a:r>
              <a:rPr lang="en-US" altLang="en-US" sz="1400" dirty="0"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for(long </a:t>
            </a:r>
            <a:r>
              <a:rPr lang="en-US" altLang="en-US" sz="1400" dirty="0" err="1">
                <a:latin typeface="Courier New" panose="02070309020205020404" pitchFamily="49" charset="0"/>
              </a:rPr>
              <a:t>int</a:t>
            </a:r>
            <a:r>
              <a:rPr lang="en-US" altLang="en-US" sz="1400" dirty="0">
                <a:latin typeface="Courier New" panose="02070309020205020404" pitchFamily="49" charset="0"/>
              </a:rPr>
              <a:t> i=0; i&lt;</a:t>
            </a:r>
            <a:r>
              <a:rPr lang="en-US" altLang="en-US" sz="1400" dirty="0" err="1">
                <a:latin typeface="Courier New" panose="02070309020205020404" pitchFamily="49" charset="0"/>
              </a:rPr>
              <a:t>tableSize</a:t>
            </a:r>
            <a:r>
              <a:rPr lang="en-US" altLang="en-US" sz="1400" dirty="0">
                <a:latin typeface="Courier New" panose="02070309020205020404" pitchFamily="49" charset="0"/>
              </a:rPr>
              <a:t>; ++i)   // delete every chain in table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dirty="0" err="1">
                <a:latin typeface="Courier New" panose="02070309020205020404" pitchFamily="49" charset="0"/>
              </a:rPr>
              <a:t>deleteNodeChain</a:t>
            </a:r>
            <a:r>
              <a:rPr lang="en-US" altLang="en-US" sz="1400" dirty="0">
                <a:latin typeface="Courier New" panose="02070309020205020404" pitchFamily="49" charset="0"/>
              </a:rPr>
              <a:t>(table[i]);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 dirty="0"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endParaRPr lang="en-US" altLang="en-US" sz="1400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EF0AC82-AD45-483D-BDB9-7276C44DC9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Inserting Nodes into HashTable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0EBFB85-BC5A-4D0F-8831-9AF20CE76E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 dirty="0">
                <a:latin typeface="Consolas" panose="020B0609020204030204" pitchFamily="49" charset="0"/>
              </a:rPr>
              <a:t>//----&lt; adds key, value pair to table, returns iterator &gt;--------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 dirty="0">
                <a:latin typeface="Consolas" panose="020B0609020204030204" pitchFamily="49" charset="0"/>
              </a:rPr>
              <a:t>template &lt; </a:t>
            </a:r>
            <a:r>
              <a:rPr lang="en-US" altLang="en-US" sz="1400" dirty="0" err="1">
                <a:latin typeface="Consolas" panose="020B0609020204030204" pitchFamily="49" charset="0"/>
              </a:rPr>
              <a:t>typename</a:t>
            </a:r>
            <a:r>
              <a:rPr lang="en-US" altLang="en-US" sz="1400" dirty="0">
                <a:latin typeface="Consolas" panose="020B0609020204030204" pitchFamily="49" charset="0"/>
              </a:rPr>
              <a:t> key, </a:t>
            </a:r>
            <a:r>
              <a:rPr lang="en-US" altLang="en-US" sz="1400" dirty="0" err="1">
                <a:latin typeface="Consolas" panose="020B0609020204030204" pitchFamily="49" charset="0"/>
              </a:rPr>
              <a:t>typename</a:t>
            </a:r>
            <a:r>
              <a:rPr lang="en-US" altLang="en-US" sz="1400" dirty="0">
                <a:latin typeface="Consolas" panose="020B0609020204030204" pitchFamily="49" charset="0"/>
              </a:rPr>
              <a:t> value, </a:t>
            </a:r>
            <a:r>
              <a:rPr lang="en-US" altLang="en-US" sz="1400" dirty="0" err="1">
                <a:latin typeface="Consolas" panose="020B0609020204030204" pitchFamily="49" charset="0"/>
              </a:rPr>
              <a:t>typename</a:t>
            </a:r>
            <a:r>
              <a:rPr lang="en-US" altLang="en-US" sz="1400" dirty="0">
                <a:latin typeface="Consolas" panose="020B0609020204030204" pitchFamily="49" charset="0"/>
              </a:rPr>
              <a:t> Hash &gt;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 dirty="0" err="1">
                <a:latin typeface="Consolas" panose="020B0609020204030204" pitchFamily="49" charset="0"/>
              </a:rPr>
              <a:t>HashIterator</a:t>
            </a:r>
            <a:r>
              <a:rPr lang="en-US" altLang="en-US" sz="1400" dirty="0">
                <a:latin typeface="Consolas" panose="020B0609020204030204" pitchFamily="49" charset="0"/>
              </a:rPr>
              <a:t>&lt;</a:t>
            </a:r>
            <a:r>
              <a:rPr lang="en-US" altLang="en-US" sz="1400" dirty="0" err="1">
                <a:latin typeface="Consolas" panose="020B0609020204030204" pitchFamily="49" charset="0"/>
              </a:rPr>
              <a:t>key,value,Hash</a:t>
            </a:r>
            <a:r>
              <a:rPr lang="en-US" altLang="en-US" sz="1400" dirty="0">
                <a:latin typeface="Consolas" panose="020B0609020204030204" pitchFamily="49" charset="0"/>
              </a:rPr>
              <a:t>&gt; 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 dirty="0" err="1">
                <a:latin typeface="Consolas" panose="020B0609020204030204" pitchFamily="49" charset="0"/>
              </a:rPr>
              <a:t>HashTable</a:t>
            </a:r>
            <a:r>
              <a:rPr lang="en-US" altLang="en-US" sz="1400" dirty="0">
                <a:latin typeface="Consolas" panose="020B0609020204030204" pitchFamily="49" charset="0"/>
              </a:rPr>
              <a:t>&lt; </a:t>
            </a:r>
            <a:r>
              <a:rPr lang="en-US" altLang="en-US" sz="1400" dirty="0" err="1">
                <a:latin typeface="Consolas" panose="020B0609020204030204" pitchFamily="49" charset="0"/>
              </a:rPr>
              <a:t>key,value,Hash</a:t>
            </a:r>
            <a:r>
              <a:rPr lang="en-US" altLang="en-US" sz="1400" dirty="0">
                <a:latin typeface="Consolas" panose="020B0609020204030204" pitchFamily="49" charset="0"/>
              </a:rPr>
              <a:t> &gt;::insert(</a:t>
            </a:r>
            <a:r>
              <a:rPr lang="en-US" altLang="en-US" sz="1400" dirty="0" err="1">
                <a:latin typeface="Consolas" panose="020B0609020204030204" pitchFamily="49" charset="0"/>
              </a:rPr>
              <a:t>const</a:t>
            </a:r>
            <a:r>
              <a:rPr lang="en-US" altLang="en-US" sz="1400" dirty="0">
                <a:latin typeface="Consolas" panose="020B0609020204030204" pitchFamily="49" charset="0"/>
              </a:rPr>
              <a:t> key&amp; k, </a:t>
            </a:r>
            <a:r>
              <a:rPr lang="en-US" altLang="en-US" sz="1400" dirty="0" err="1">
                <a:latin typeface="Consolas" panose="020B0609020204030204" pitchFamily="49" charset="0"/>
              </a:rPr>
              <a:t>const</a:t>
            </a:r>
            <a:r>
              <a:rPr lang="en-US" altLang="en-US" sz="1400" dirty="0">
                <a:latin typeface="Consolas" panose="020B0609020204030204" pitchFamily="49" charset="0"/>
              </a:rPr>
              <a:t> value&amp; v)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 dirty="0">
                <a:latin typeface="Consolas" panose="020B0609020204030204" pitchFamily="49" charset="0"/>
              </a:rPr>
              <a:t>{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 dirty="0">
                <a:latin typeface="Consolas" panose="020B0609020204030204" pitchFamily="49" charset="0"/>
              </a:rPr>
              <a:t>  unsigned long </a:t>
            </a:r>
            <a:r>
              <a:rPr lang="en-US" altLang="en-US" sz="1400" dirty="0" err="1">
                <a:latin typeface="Consolas" panose="020B0609020204030204" pitchFamily="49" charset="0"/>
              </a:rPr>
              <a:t>loc</a:t>
            </a:r>
            <a:r>
              <a:rPr lang="en-US" altLang="en-US" sz="1400" dirty="0">
                <a:latin typeface="Consolas" panose="020B0609020204030204" pitchFamily="49" charset="0"/>
              </a:rPr>
              <a:t> = _hash(k);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 dirty="0">
                <a:latin typeface="Consolas" panose="020B0609020204030204" pitchFamily="49" charset="0"/>
              </a:rPr>
              <a:t>  if(Contains(k))   // don't store duplicate keys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 dirty="0">
                <a:latin typeface="Consolas" panose="020B0609020204030204" pitchFamily="49" charset="0"/>
              </a:rPr>
              <a:t>  {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 dirty="0">
                <a:latin typeface="Consolas" panose="020B0609020204030204" pitchFamily="49" charset="0"/>
              </a:rPr>
              <a:t>    Value(k) = v;	   // store value in current node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 dirty="0">
                <a:latin typeface="Consolas" panose="020B0609020204030204" pitchFamily="49" charset="0"/>
              </a:rPr>
              <a:t>    return find(k); // return iterator pointing to current node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 dirty="0">
                <a:latin typeface="Consolas" panose="020B0609020204030204" pitchFamily="49" charset="0"/>
              </a:rPr>
              <a:t>  }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 dirty="0">
                <a:latin typeface="Consolas" panose="020B0609020204030204" pitchFamily="49" charset="0"/>
              </a:rPr>
              <a:t>  ++</a:t>
            </a:r>
            <a:r>
              <a:rPr lang="en-US" altLang="en-US" sz="1400" dirty="0" err="1">
                <a:latin typeface="Consolas" panose="020B0609020204030204" pitchFamily="49" charset="0"/>
              </a:rPr>
              <a:t>numElements</a:t>
            </a:r>
            <a:r>
              <a:rPr lang="en-US" altLang="en-US" sz="1400" dirty="0">
                <a:latin typeface="Consolas" panose="020B0609020204030204" pitchFamily="49" charset="0"/>
              </a:rPr>
              <a:t>;	   // ok, new key, so add a new node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 dirty="0">
                <a:latin typeface="Consolas" panose="020B0609020204030204" pitchFamily="49" charset="0"/>
              </a:rPr>
              <a:t>  node&lt;</a:t>
            </a:r>
            <a:r>
              <a:rPr lang="en-US" altLang="en-US" sz="1400" dirty="0" err="1">
                <a:latin typeface="Consolas" panose="020B0609020204030204" pitchFamily="49" charset="0"/>
              </a:rPr>
              <a:t>key,value</a:t>
            </a:r>
            <a:r>
              <a:rPr lang="en-US" altLang="en-US" sz="1400" dirty="0">
                <a:latin typeface="Consolas" panose="020B0609020204030204" pitchFamily="49" charset="0"/>
              </a:rPr>
              <a:t>&gt;* </a:t>
            </a:r>
            <a:r>
              <a:rPr lang="en-US" altLang="en-US" sz="1400" dirty="0" err="1">
                <a:latin typeface="Consolas" panose="020B0609020204030204" pitchFamily="49" charset="0"/>
              </a:rPr>
              <a:t>pNode</a:t>
            </a:r>
            <a:r>
              <a:rPr lang="en-US" altLang="en-US" sz="1400" dirty="0">
                <a:latin typeface="Consolas" panose="020B0609020204030204" pitchFamily="49" charset="0"/>
              </a:rPr>
              <a:t> = new node&lt;</a:t>
            </a:r>
            <a:r>
              <a:rPr lang="en-US" altLang="en-US" sz="1400" dirty="0" err="1">
                <a:latin typeface="Consolas" panose="020B0609020204030204" pitchFamily="49" charset="0"/>
              </a:rPr>
              <a:t>key,value</a:t>
            </a:r>
            <a:r>
              <a:rPr lang="en-US" altLang="en-US" sz="1400" dirty="0">
                <a:latin typeface="Consolas" panose="020B0609020204030204" pitchFamily="49" charset="0"/>
              </a:rPr>
              <a:t>&gt;(</a:t>
            </a:r>
            <a:r>
              <a:rPr lang="en-US" altLang="en-US" sz="1400" dirty="0" err="1">
                <a:latin typeface="Consolas" panose="020B0609020204030204" pitchFamily="49" charset="0"/>
              </a:rPr>
              <a:t>k,v,table</a:t>
            </a:r>
            <a:r>
              <a:rPr lang="en-US" altLang="en-US" sz="1400" dirty="0">
                <a:latin typeface="Consolas" panose="020B0609020204030204" pitchFamily="49" charset="0"/>
              </a:rPr>
              <a:t>[</a:t>
            </a:r>
            <a:r>
              <a:rPr lang="en-US" altLang="en-US" sz="1400" dirty="0" err="1">
                <a:latin typeface="Consolas" panose="020B0609020204030204" pitchFamily="49" charset="0"/>
              </a:rPr>
              <a:t>loc</a:t>
            </a:r>
            <a:r>
              <a:rPr lang="en-US" altLang="en-US" sz="1400" dirty="0">
                <a:latin typeface="Consolas" panose="020B0609020204030204" pitchFamily="49" charset="0"/>
              </a:rPr>
              <a:t>]);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 dirty="0">
                <a:latin typeface="Consolas" panose="020B0609020204030204" pitchFamily="49" charset="0"/>
              </a:rPr>
              <a:t>  table[</a:t>
            </a:r>
            <a:r>
              <a:rPr lang="en-US" altLang="en-US" sz="1400" dirty="0" err="1">
                <a:latin typeface="Consolas" panose="020B0609020204030204" pitchFamily="49" charset="0"/>
              </a:rPr>
              <a:t>loc</a:t>
            </a:r>
            <a:r>
              <a:rPr lang="en-US" altLang="en-US" sz="1400" dirty="0">
                <a:latin typeface="Consolas" panose="020B0609020204030204" pitchFamily="49" charset="0"/>
              </a:rPr>
              <a:t>] = </a:t>
            </a:r>
            <a:r>
              <a:rPr lang="en-US" altLang="en-US" sz="1400" dirty="0" err="1">
                <a:latin typeface="Consolas" panose="020B0609020204030204" pitchFamily="49" charset="0"/>
              </a:rPr>
              <a:t>pNode</a:t>
            </a:r>
            <a:r>
              <a:rPr lang="en-US" altLang="en-US" sz="1400" dirty="0"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 dirty="0">
                <a:latin typeface="Consolas" panose="020B0609020204030204" pitchFamily="49" charset="0"/>
              </a:rPr>
              <a:t>  return </a:t>
            </a:r>
            <a:r>
              <a:rPr lang="en-US" altLang="en-US" sz="1400" dirty="0" err="1">
                <a:latin typeface="Consolas" panose="020B0609020204030204" pitchFamily="49" charset="0"/>
              </a:rPr>
              <a:t>HashIterator</a:t>
            </a:r>
            <a:r>
              <a:rPr lang="en-US" altLang="en-US" sz="1400" dirty="0">
                <a:latin typeface="Consolas" panose="020B0609020204030204" pitchFamily="49" charset="0"/>
              </a:rPr>
              <a:t>&lt;</a:t>
            </a:r>
            <a:r>
              <a:rPr lang="en-US" altLang="en-US" sz="1400" dirty="0" err="1">
                <a:latin typeface="Consolas" panose="020B0609020204030204" pitchFamily="49" charset="0"/>
              </a:rPr>
              <a:t>key,value,Hash</a:t>
            </a:r>
            <a:r>
              <a:rPr lang="en-US" altLang="en-US" sz="1400" dirty="0">
                <a:latin typeface="Consolas" panose="020B0609020204030204" pitchFamily="49" charset="0"/>
              </a:rPr>
              <a:t>&gt;(*</a:t>
            </a:r>
            <a:r>
              <a:rPr lang="en-US" altLang="en-US" sz="1400" dirty="0" err="1">
                <a:latin typeface="Consolas" panose="020B0609020204030204" pitchFamily="49" charset="0"/>
              </a:rPr>
              <a:t>this,pNode,loc</a:t>
            </a:r>
            <a:r>
              <a:rPr lang="en-US" altLang="en-US" sz="1400" dirty="0"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4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172" name="AutoShape 4">
            <a:extLst>
              <a:ext uri="{FF2B5EF4-FFF2-40B4-BE49-F238E27FC236}">
                <a16:creationId xmlns:a16="http://schemas.microsoft.com/office/drawing/2014/main" id="{A5BD99B7-267D-4AA8-995C-90FDE5999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343400"/>
            <a:ext cx="1295400" cy="1981200"/>
          </a:xfrm>
          <a:prstGeom prst="wedgeRoundRectCallout">
            <a:avLst>
              <a:gd name="adj1" fmla="val -170098"/>
              <a:gd name="adj2" fmla="val -8114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Puts node at head of linked list of nodes, so new node is pointed to by table cell.</a:t>
            </a:r>
          </a:p>
        </p:txBody>
      </p:sp>
      <p:sp>
        <p:nvSpPr>
          <p:cNvPr id="7173" name="AutoShape 5">
            <a:extLst>
              <a:ext uri="{FF2B5EF4-FFF2-40B4-BE49-F238E27FC236}">
                <a16:creationId xmlns:a16="http://schemas.microsoft.com/office/drawing/2014/main" id="{F5915C1C-A673-4972-A97B-5B5A62F04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5834063"/>
            <a:ext cx="2133600" cy="685800"/>
          </a:xfrm>
          <a:prstGeom prst="wedgeRoundRectCallout">
            <a:avLst>
              <a:gd name="adj1" fmla="val -82291"/>
              <a:gd name="adj2" fmla="val -66496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>
                <a:latin typeface="Tahoma" panose="020B0604030504040204" pitchFamily="34" charset="0"/>
              </a:rPr>
              <a:t>Return iterator pointing to this new node.</a:t>
            </a:r>
          </a:p>
        </p:txBody>
      </p:sp>
      <p:sp>
        <p:nvSpPr>
          <p:cNvPr id="7174" name="AutoShape 6">
            <a:extLst>
              <a:ext uri="{FF2B5EF4-FFF2-40B4-BE49-F238E27FC236}">
                <a16:creationId xmlns:a16="http://schemas.microsoft.com/office/drawing/2014/main" id="{E9592A40-D1D4-4BA4-980E-1876A20CD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743200"/>
            <a:ext cx="1981200" cy="990600"/>
          </a:xfrm>
          <a:prstGeom prst="wedgeRoundRectCallout">
            <a:avLst>
              <a:gd name="adj1" fmla="val -86700"/>
              <a:gd name="adj2" fmla="val 140545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Stores old pointer to first node in new first nodes’ successor pointer.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B093363-80EF-4C6C-BC05-B4DB51F3C6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Does Container Hold This Key?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77280DB-AE9B-413D-8098-F43D0825F6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//----&lt; Contains checks for containment of given key &gt;------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template &lt; </a:t>
            </a:r>
            <a:r>
              <a:rPr lang="en-US" altLang="en-US" sz="1600" dirty="0" err="1">
                <a:latin typeface="Consolas" panose="020B0609020204030204" pitchFamily="49" charset="0"/>
              </a:rPr>
              <a:t>typename</a:t>
            </a:r>
            <a:r>
              <a:rPr lang="en-US" altLang="en-US" sz="1600" dirty="0">
                <a:latin typeface="Consolas" panose="020B0609020204030204" pitchFamily="49" charset="0"/>
              </a:rPr>
              <a:t> key, </a:t>
            </a:r>
            <a:r>
              <a:rPr lang="en-US" altLang="en-US" sz="1600" dirty="0" err="1">
                <a:latin typeface="Consolas" panose="020B0609020204030204" pitchFamily="49" charset="0"/>
              </a:rPr>
              <a:t>typename</a:t>
            </a:r>
            <a:r>
              <a:rPr lang="en-US" altLang="en-US" sz="1600" dirty="0">
                <a:latin typeface="Consolas" panose="020B0609020204030204" pitchFamily="49" charset="0"/>
              </a:rPr>
              <a:t> value, </a:t>
            </a:r>
            <a:r>
              <a:rPr lang="en-US" altLang="en-US" sz="1600" dirty="0" err="1">
                <a:latin typeface="Consolas" panose="020B0609020204030204" pitchFamily="49" charset="0"/>
              </a:rPr>
              <a:t>typename</a:t>
            </a:r>
            <a:r>
              <a:rPr lang="en-US" altLang="en-US" sz="1600" dirty="0">
                <a:latin typeface="Consolas" panose="020B0609020204030204" pitchFamily="49" charset="0"/>
              </a:rPr>
              <a:t> Hash &gt;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bool </a:t>
            </a:r>
            <a:r>
              <a:rPr lang="en-US" altLang="en-US" sz="1600" dirty="0" err="1">
                <a:latin typeface="Consolas" panose="020B0609020204030204" pitchFamily="49" charset="0"/>
              </a:rPr>
              <a:t>HashTable</a:t>
            </a:r>
            <a:r>
              <a:rPr lang="en-US" altLang="en-US" sz="1600" dirty="0">
                <a:latin typeface="Consolas" panose="020B0609020204030204" pitchFamily="49" charset="0"/>
              </a:rPr>
              <a:t>&lt; </a:t>
            </a:r>
            <a:r>
              <a:rPr lang="en-US" altLang="en-US" sz="1600" dirty="0" err="1">
                <a:latin typeface="Consolas" panose="020B0609020204030204" pitchFamily="49" charset="0"/>
              </a:rPr>
              <a:t>key,value,Hash</a:t>
            </a:r>
            <a:r>
              <a:rPr lang="en-US" altLang="en-US" sz="1600" dirty="0">
                <a:latin typeface="Consolas" panose="020B0609020204030204" pitchFamily="49" charset="0"/>
              </a:rPr>
              <a:t> &gt;::Contains(</a:t>
            </a:r>
            <a:r>
              <a:rPr lang="en-US" altLang="en-US" sz="1600" dirty="0" err="1">
                <a:latin typeface="Consolas" panose="020B0609020204030204" pitchFamily="49" charset="0"/>
              </a:rPr>
              <a:t>const</a:t>
            </a:r>
            <a:r>
              <a:rPr lang="en-US" altLang="en-US" sz="1600" dirty="0">
                <a:latin typeface="Consolas" panose="020B0609020204030204" pitchFamily="49" charset="0"/>
              </a:rPr>
              <a:t> key&amp; k) </a:t>
            </a:r>
            <a:r>
              <a:rPr lang="en-US" altLang="en-US" sz="1600" dirty="0" err="1">
                <a:latin typeface="Consolas" panose="020B0609020204030204" pitchFamily="49" charset="0"/>
              </a:rPr>
              <a:t>const</a:t>
            </a:r>
            <a:endParaRPr lang="en-US" altLang="en-US" sz="1600" dirty="0"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{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  unsigned long </a:t>
            </a:r>
            <a:r>
              <a:rPr lang="en-US" altLang="en-US" sz="1600" dirty="0" err="1">
                <a:latin typeface="Consolas" panose="020B0609020204030204" pitchFamily="49" charset="0"/>
              </a:rPr>
              <a:t>loc</a:t>
            </a:r>
            <a:r>
              <a:rPr lang="en-US" altLang="en-US" sz="1600" dirty="0">
                <a:latin typeface="Consolas" panose="020B0609020204030204" pitchFamily="49" charset="0"/>
              </a:rPr>
              <a:t> = _hash(k);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  node&lt;</a:t>
            </a:r>
            <a:r>
              <a:rPr lang="en-US" altLang="en-US" sz="1600" dirty="0" err="1">
                <a:latin typeface="Consolas" panose="020B0609020204030204" pitchFamily="49" charset="0"/>
              </a:rPr>
              <a:t>key,value</a:t>
            </a:r>
            <a:r>
              <a:rPr lang="en-US" altLang="en-US" sz="1600" dirty="0">
                <a:latin typeface="Consolas" panose="020B0609020204030204" pitchFamily="49" charset="0"/>
              </a:rPr>
              <a:t>&gt;* </a:t>
            </a:r>
            <a:r>
              <a:rPr lang="en-US" altLang="en-US" sz="1600" dirty="0" err="1">
                <a:latin typeface="Consolas" panose="020B0609020204030204" pitchFamily="49" charset="0"/>
              </a:rPr>
              <a:t>pNode</a:t>
            </a:r>
            <a:r>
              <a:rPr lang="en-US" altLang="en-US" sz="1600" dirty="0">
                <a:latin typeface="Consolas" panose="020B0609020204030204" pitchFamily="49" charset="0"/>
              </a:rPr>
              <a:t> = table[</a:t>
            </a:r>
            <a:r>
              <a:rPr lang="en-US" altLang="en-US" sz="1600" dirty="0" err="1">
                <a:latin typeface="Consolas" panose="020B0609020204030204" pitchFamily="49" charset="0"/>
              </a:rPr>
              <a:t>loc</a:t>
            </a:r>
            <a:r>
              <a:rPr lang="en-US" altLang="en-US" sz="1600" dirty="0">
                <a:latin typeface="Consolas" panose="020B0609020204030204" pitchFamily="49" charset="0"/>
              </a:rPr>
              <a:t>];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  if(</a:t>
            </a:r>
            <a:r>
              <a:rPr lang="en-US" altLang="en-US" sz="1600" dirty="0" err="1">
                <a:latin typeface="Consolas" panose="020B0609020204030204" pitchFamily="49" charset="0"/>
              </a:rPr>
              <a:t>pNode</a:t>
            </a:r>
            <a:r>
              <a:rPr lang="en-US" altLang="en-US" sz="1600" dirty="0">
                <a:latin typeface="Consolas" panose="020B0609020204030204" pitchFamily="49" charset="0"/>
              </a:rPr>
              <a:t> == 0) return false; 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  do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  {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    if(</a:t>
            </a:r>
            <a:r>
              <a:rPr lang="en-US" altLang="en-US" sz="1600" dirty="0" err="1">
                <a:latin typeface="Consolas" panose="020B0609020204030204" pitchFamily="49" charset="0"/>
              </a:rPr>
              <a:t>pNode</a:t>
            </a:r>
            <a:r>
              <a:rPr lang="en-US" altLang="en-US" sz="1600" dirty="0">
                <a:latin typeface="Consolas" panose="020B0609020204030204" pitchFamily="49" charset="0"/>
              </a:rPr>
              <a:t>-&gt;Key() == k)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      return true;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    </a:t>
            </a:r>
            <a:r>
              <a:rPr lang="en-US" altLang="en-US" sz="1600" dirty="0" err="1">
                <a:latin typeface="Consolas" panose="020B0609020204030204" pitchFamily="49" charset="0"/>
              </a:rPr>
              <a:t>pNode</a:t>
            </a:r>
            <a:r>
              <a:rPr lang="en-US" altLang="en-US" sz="1600" dirty="0">
                <a:latin typeface="Consolas" panose="020B0609020204030204" pitchFamily="49" charset="0"/>
              </a:rPr>
              <a:t> = </a:t>
            </a:r>
            <a:r>
              <a:rPr lang="en-US" altLang="en-US" sz="1600" dirty="0" err="1">
                <a:latin typeface="Consolas" panose="020B0609020204030204" pitchFamily="49" charset="0"/>
              </a:rPr>
              <a:t>pNode</a:t>
            </a:r>
            <a:r>
              <a:rPr lang="en-US" altLang="en-US" sz="1600" dirty="0">
                <a:latin typeface="Consolas" panose="020B0609020204030204" pitchFamily="49" charset="0"/>
              </a:rPr>
              <a:t>-&gt;next();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  } while(</a:t>
            </a:r>
            <a:r>
              <a:rPr lang="en-US" altLang="en-US" sz="1600" dirty="0" err="1">
                <a:latin typeface="Consolas" panose="020B0609020204030204" pitchFamily="49" charset="0"/>
              </a:rPr>
              <a:t>pNode</a:t>
            </a:r>
            <a:r>
              <a:rPr lang="en-US" altLang="en-US" sz="1600" dirty="0">
                <a:latin typeface="Consolas" panose="020B0609020204030204" pitchFamily="49" charset="0"/>
              </a:rPr>
              <a:t> != 0);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  return false;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}</a:t>
            </a:r>
          </a:p>
          <a:p>
            <a:pPr>
              <a:lnSpc>
                <a:spcPct val="90000"/>
              </a:lnSpc>
              <a:buFont typeface="Symbol" panose="05050102010706020507" pitchFamily="18" charset="2"/>
              <a:buNone/>
            </a:pPr>
            <a:endParaRPr lang="en-US" altLang="en-US" sz="1600" dirty="0">
              <a:latin typeface="Consolas" panose="020B0609020204030204" pitchFamily="49" charset="0"/>
            </a:endParaRPr>
          </a:p>
        </p:txBody>
      </p:sp>
      <p:sp>
        <p:nvSpPr>
          <p:cNvPr id="8196" name="AutoShape 4">
            <a:extLst>
              <a:ext uri="{FF2B5EF4-FFF2-40B4-BE49-F238E27FC236}">
                <a16:creationId xmlns:a16="http://schemas.microsoft.com/office/drawing/2014/main" id="{31D9D2BC-C1DC-4E9E-9855-E24D0EFE3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810000"/>
            <a:ext cx="3200400" cy="1752600"/>
          </a:xfrm>
          <a:prstGeom prst="wedgeRoundRectCallout">
            <a:avLst>
              <a:gd name="adj1" fmla="val -84523"/>
              <a:gd name="adj2" fmla="val -36231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Contains(key) is called more often than any other function, so needs to be fast.</a:t>
            </a:r>
          </a:p>
          <a:p>
            <a:pPr>
              <a:buFontTx/>
              <a:buChar char="•"/>
            </a:pPr>
            <a:r>
              <a:rPr lang="en-US" altLang="en-US" sz="1400">
                <a:latin typeface="Tahoma" panose="020B0604030504040204" pitchFamily="34" charset="0"/>
              </a:rPr>
              <a:t>  _hash(k) gets to table address</a:t>
            </a:r>
            <a:br>
              <a:rPr lang="en-US" altLang="en-US" sz="1400">
                <a:latin typeface="Tahoma" panose="020B0604030504040204" pitchFamily="34" charset="0"/>
              </a:rPr>
            </a:br>
            <a:r>
              <a:rPr lang="en-US" altLang="en-US" sz="1400">
                <a:latin typeface="Tahoma" panose="020B0604030504040204" pitchFamily="34" charset="0"/>
              </a:rPr>
              <a:t>    quickly.</a:t>
            </a:r>
          </a:p>
          <a:p>
            <a:pPr>
              <a:buFontTx/>
              <a:buChar char="•"/>
            </a:pPr>
            <a:r>
              <a:rPr lang="en-US" altLang="en-US" sz="1400">
                <a:latin typeface="Tahoma" panose="020B0604030504040204" pitchFamily="34" charset="0"/>
              </a:rPr>
              <a:t>  Then simple pointer operations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0D434C6-6D15-4B4E-B0F3-D701491A40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Find Node Containing Key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03C6EB5B-CCE3-4263-BBE4-E27587E5C2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153400" cy="45720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//---&lt; return iterator pointing to node with key &gt;---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template &lt; </a:t>
            </a:r>
            <a:r>
              <a:rPr lang="en-US" altLang="en-US" sz="1600" dirty="0" err="1">
                <a:latin typeface="Consolas" panose="020B0609020204030204" pitchFamily="49" charset="0"/>
              </a:rPr>
              <a:t>typename</a:t>
            </a:r>
            <a:r>
              <a:rPr lang="en-US" altLang="en-US" sz="1600" dirty="0">
                <a:latin typeface="Consolas" panose="020B0609020204030204" pitchFamily="49" charset="0"/>
              </a:rPr>
              <a:t> key, </a:t>
            </a:r>
            <a:r>
              <a:rPr lang="en-US" altLang="en-US" sz="1600" dirty="0" err="1">
                <a:latin typeface="Consolas" panose="020B0609020204030204" pitchFamily="49" charset="0"/>
              </a:rPr>
              <a:t>typename</a:t>
            </a:r>
            <a:r>
              <a:rPr lang="en-US" altLang="en-US" sz="1600" dirty="0">
                <a:latin typeface="Consolas" panose="020B0609020204030204" pitchFamily="49" charset="0"/>
              </a:rPr>
              <a:t> value, </a:t>
            </a:r>
            <a:r>
              <a:rPr lang="en-US" altLang="en-US" sz="1600" dirty="0" err="1">
                <a:latin typeface="Consolas" panose="020B0609020204030204" pitchFamily="49" charset="0"/>
              </a:rPr>
              <a:t>typename</a:t>
            </a:r>
            <a:r>
              <a:rPr lang="en-US" altLang="en-US" sz="1600" dirty="0">
                <a:latin typeface="Consolas" panose="020B0609020204030204" pitchFamily="49" charset="0"/>
              </a:rPr>
              <a:t> Hash &gt;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600" dirty="0" err="1">
                <a:latin typeface="Consolas" panose="020B0609020204030204" pitchFamily="49" charset="0"/>
              </a:rPr>
              <a:t>HashIterator</a:t>
            </a:r>
            <a:r>
              <a:rPr lang="en-US" altLang="en-US" sz="1600" dirty="0">
                <a:latin typeface="Consolas" panose="020B0609020204030204" pitchFamily="49" charset="0"/>
              </a:rPr>
              <a:t>&lt;</a:t>
            </a:r>
            <a:r>
              <a:rPr lang="en-US" altLang="en-US" sz="1600" dirty="0" err="1">
                <a:latin typeface="Consolas" panose="020B0609020204030204" pitchFamily="49" charset="0"/>
              </a:rPr>
              <a:t>key,value,Hash</a:t>
            </a:r>
            <a:r>
              <a:rPr lang="en-US" altLang="en-US" sz="1600" dirty="0">
                <a:latin typeface="Consolas" panose="020B0609020204030204" pitchFamily="49" charset="0"/>
              </a:rPr>
              <a:t>&gt; 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600" dirty="0" err="1">
                <a:latin typeface="Consolas" panose="020B0609020204030204" pitchFamily="49" charset="0"/>
              </a:rPr>
              <a:t>HashTable</a:t>
            </a:r>
            <a:r>
              <a:rPr lang="en-US" altLang="en-US" sz="1600" dirty="0">
                <a:latin typeface="Consolas" panose="020B0609020204030204" pitchFamily="49" charset="0"/>
              </a:rPr>
              <a:t>&lt; </a:t>
            </a:r>
            <a:r>
              <a:rPr lang="en-US" altLang="en-US" sz="1600" dirty="0" err="1">
                <a:latin typeface="Consolas" panose="020B0609020204030204" pitchFamily="49" charset="0"/>
              </a:rPr>
              <a:t>key,value,Hash</a:t>
            </a:r>
            <a:r>
              <a:rPr lang="en-US" altLang="en-US" sz="1600" dirty="0">
                <a:latin typeface="Consolas" panose="020B0609020204030204" pitchFamily="49" charset="0"/>
              </a:rPr>
              <a:t> &gt;::find(</a:t>
            </a:r>
            <a:r>
              <a:rPr lang="en-US" altLang="en-US" sz="1600" dirty="0" err="1">
                <a:latin typeface="Consolas" panose="020B0609020204030204" pitchFamily="49" charset="0"/>
              </a:rPr>
              <a:t>const</a:t>
            </a:r>
            <a:r>
              <a:rPr lang="en-US" altLang="en-US" sz="1600" dirty="0">
                <a:latin typeface="Consolas" panose="020B0609020204030204" pitchFamily="49" charset="0"/>
              </a:rPr>
              <a:t> key&amp; k)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{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  unsigned long </a:t>
            </a:r>
            <a:r>
              <a:rPr lang="en-US" altLang="en-US" sz="1600" dirty="0" err="1">
                <a:latin typeface="Consolas" panose="020B0609020204030204" pitchFamily="49" charset="0"/>
              </a:rPr>
              <a:t>loc</a:t>
            </a:r>
            <a:r>
              <a:rPr lang="en-US" altLang="en-US" sz="1600" dirty="0">
                <a:latin typeface="Consolas" panose="020B0609020204030204" pitchFamily="49" charset="0"/>
              </a:rPr>
              <a:t> = _</a:t>
            </a:r>
            <a:r>
              <a:rPr lang="en-US" altLang="en-US" sz="1600" dirty="0" err="1">
                <a:latin typeface="Consolas" panose="020B0609020204030204" pitchFamily="49" charset="0"/>
              </a:rPr>
              <a:t>hash.operator</a:t>
            </a:r>
            <a:r>
              <a:rPr lang="en-US" altLang="en-US" sz="1600" dirty="0">
                <a:latin typeface="Consolas" panose="020B0609020204030204" pitchFamily="49" charset="0"/>
              </a:rPr>
              <a:t>()(k);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  node&lt;</a:t>
            </a:r>
            <a:r>
              <a:rPr lang="en-US" altLang="en-US" sz="1600" dirty="0" err="1">
                <a:latin typeface="Consolas" panose="020B0609020204030204" pitchFamily="49" charset="0"/>
              </a:rPr>
              <a:t>key,value</a:t>
            </a:r>
            <a:r>
              <a:rPr lang="en-US" altLang="en-US" sz="1600" dirty="0">
                <a:latin typeface="Consolas" panose="020B0609020204030204" pitchFamily="49" charset="0"/>
              </a:rPr>
              <a:t>&gt;* </a:t>
            </a:r>
            <a:r>
              <a:rPr lang="en-US" altLang="en-US" sz="1600" dirty="0" err="1">
                <a:latin typeface="Consolas" panose="020B0609020204030204" pitchFamily="49" charset="0"/>
              </a:rPr>
              <a:t>pNode</a:t>
            </a:r>
            <a:r>
              <a:rPr lang="en-US" altLang="en-US" sz="1600" dirty="0">
                <a:latin typeface="Consolas" panose="020B0609020204030204" pitchFamily="49" charset="0"/>
              </a:rPr>
              <a:t> = table[</a:t>
            </a:r>
            <a:r>
              <a:rPr lang="en-US" altLang="en-US" sz="1600" dirty="0" err="1">
                <a:latin typeface="Consolas" panose="020B0609020204030204" pitchFamily="49" charset="0"/>
              </a:rPr>
              <a:t>loc</a:t>
            </a:r>
            <a:r>
              <a:rPr lang="en-US" altLang="en-US" sz="1600" dirty="0">
                <a:latin typeface="Consolas" panose="020B0609020204030204" pitchFamily="49" charset="0"/>
              </a:rPr>
              <a:t>];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  if(</a:t>
            </a:r>
            <a:r>
              <a:rPr lang="en-US" altLang="en-US" sz="1600" dirty="0" err="1">
                <a:latin typeface="Consolas" panose="020B0609020204030204" pitchFamily="49" charset="0"/>
              </a:rPr>
              <a:t>pNode</a:t>
            </a:r>
            <a:r>
              <a:rPr lang="en-US" altLang="en-US" sz="1600" dirty="0">
                <a:latin typeface="Consolas" panose="020B0609020204030204" pitchFamily="49" charset="0"/>
              </a:rPr>
              <a:t> == 0) return end(); 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  do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  {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    if(</a:t>
            </a:r>
            <a:r>
              <a:rPr lang="en-US" altLang="en-US" sz="1600" dirty="0" err="1">
                <a:latin typeface="Consolas" panose="020B0609020204030204" pitchFamily="49" charset="0"/>
              </a:rPr>
              <a:t>pNode</a:t>
            </a:r>
            <a:r>
              <a:rPr lang="en-US" altLang="en-US" sz="1600" dirty="0">
                <a:latin typeface="Consolas" panose="020B0609020204030204" pitchFamily="49" charset="0"/>
              </a:rPr>
              <a:t>-&gt;Key() == k)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      return </a:t>
            </a:r>
            <a:r>
              <a:rPr lang="en-US" altLang="en-US" sz="1600" dirty="0" err="1">
                <a:latin typeface="Consolas" panose="020B0609020204030204" pitchFamily="49" charset="0"/>
              </a:rPr>
              <a:t>HashIterator</a:t>
            </a:r>
            <a:r>
              <a:rPr lang="en-US" altLang="en-US" sz="1600" dirty="0">
                <a:latin typeface="Consolas" panose="020B0609020204030204" pitchFamily="49" charset="0"/>
              </a:rPr>
              <a:t>&lt;</a:t>
            </a:r>
            <a:r>
              <a:rPr lang="en-US" altLang="en-US" sz="1600" dirty="0" err="1">
                <a:latin typeface="Consolas" panose="020B0609020204030204" pitchFamily="49" charset="0"/>
              </a:rPr>
              <a:t>key,value,Hash</a:t>
            </a:r>
            <a:r>
              <a:rPr lang="en-US" altLang="en-US" sz="1600" dirty="0">
                <a:latin typeface="Consolas" panose="020B0609020204030204" pitchFamily="49" charset="0"/>
              </a:rPr>
              <a:t>&gt;(*</a:t>
            </a:r>
            <a:r>
              <a:rPr lang="en-US" altLang="en-US" sz="1600" dirty="0" err="1">
                <a:latin typeface="Consolas" panose="020B0609020204030204" pitchFamily="49" charset="0"/>
              </a:rPr>
              <a:t>this,pNode</a:t>
            </a:r>
            <a:r>
              <a:rPr lang="en-US" altLang="en-US" sz="1600" dirty="0"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    </a:t>
            </a:r>
            <a:r>
              <a:rPr lang="en-US" altLang="en-US" sz="1600" dirty="0" err="1">
                <a:latin typeface="Consolas" panose="020B0609020204030204" pitchFamily="49" charset="0"/>
              </a:rPr>
              <a:t>pNode</a:t>
            </a:r>
            <a:r>
              <a:rPr lang="en-US" altLang="en-US" sz="1600" dirty="0">
                <a:latin typeface="Consolas" panose="020B0609020204030204" pitchFamily="49" charset="0"/>
              </a:rPr>
              <a:t> = </a:t>
            </a:r>
            <a:r>
              <a:rPr lang="en-US" altLang="en-US" sz="1600" dirty="0" err="1">
                <a:latin typeface="Consolas" panose="020B0609020204030204" pitchFamily="49" charset="0"/>
              </a:rPr>
              <a:t>pNode</a:t>
            </a:r>
            <a:r>
              <a:rPr lang="en-US" altLang="en-US" sz="1600" dirty="0">
                <a:latin typeface="Consolas" panose="020B0609020204030204" pitchFamily="49" charset="0"/>
              </a:rPr>
              <a:t>-&gt;next();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  } while(</a:t>
            </a:r>
            <a:r>
              <a:rPr lang="en-US" altLang="en-US" sz="1600" dirty="0" err="1">
                <a:latin typeface="Consolas" panose="020B0609020204030204" pitchFamily="49" charset="0"/>
              </a:rPr>
              <a:t>pNode</a:t>
            </a:r>
            <a:r>
              <a:rPr lang="en-US" altLang="en-US" sz="1600" dirty="0">
                <a:latin typeface="Consolas" panose="020B0609020204030204" pitchFamily="49" charset="0"/>
              </a:rPr>
              <a:t> != 0);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  return end();  // return iterator pointing past last element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}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endParaRPr lang="en-US" altLang="en-US" sz="1600" dirty="0">
              <a:latin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575FAF37-0E82-4599-80A3-426141440C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9125" y="228600"/>
            <a:ext cx="7772400" cy="6629400"/>
          </a:xfrm>
          <a:solidFill>
            <a:schemeClr val="bg1"/>
          </a:solidFill>
        </p:spPr>
        <p:txBody>
          <a:bodyPr lIns="27432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>
                <a:latin typeface="Consolas" panose="020B0609020204030204" pitchFamily="49" charset="0"/>
              </a:rPr>
              <a:t>//----&lt; copy constructor&gt;----------------------------------------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>
                <a:latin typeface="Consolas" panose="020B0609020204030204" pitchFamily="49" charset="0"/>
              </a:rPr>
              <a:t>template &lt; </a:t>
            </a:r>
            <a:r>
              <a:rPr lang="en-US" altLang="en-US" sz="1200" dirty="0" err="1">
                <a:latin typeface="Consolas" panose="020B0609020204030204" pitchFamily="49" charset="0"/>
              </a:rPr>
              <a:t>typename</a:t>
            </a:r>
            <a:r>
              <a:rPr lang="en-US" altLang="en-US" sz="1200" dirty="0">
                <a:latin typeface="Consolas" panose="020B0609020204030204" pitchFamily="49" charset="0"/>
              </a:rPr>
              <a:t> key, </a:t>
            </a:r>
            <a:r>
              <a:rPr lang="en-US" altLang="en-US" sz="1200" dirty="0" err="1">
                <a:latin typeface="Consolas" panose="020B0609020204030204" pitchFamily="49" charset="0"/>
              </a:rPr>
              <a:t>typename</a:t>
            </a:r>
            <a:r>
              <a:rPr lang="en-US" altLang="en-US" sz="1200" dirty="0">
                <a:latin typeface="Consolas" panose="020B0609020204030204" pitchFamily="49" charset="0"/>
              </a:rPr>
              <a:t> value, </a:t>
            </a:r>
            <a:r>
              <a:rPr lang="en-US" altLang="en-US" sz="1200" dirty="0" err="1">
                <a:latin typeface="Consolas" panose="020B0609020204030204" pitchFamily="49" charset="0"/>
              </a:rPr>
              <a:t>typename</a:t>
            </a:r>
            <a:r>
              <a:rPr lang="en-US" altLang="en-US" sz="1200" dirty="0">
                <a:latin typeface="Consolas" panose="020B0609020204030204" pitchFamily="49" charset="0"/>
              </a:rPr>
              <a:t> Hash &gt;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 err="1">
                <a:latin typeface="Consolas" panose="020B0609020204030204" pitchFamily="49" charset="0"/>
              </a:rPr>
              <a:t>HashTable</a:t>
            </a:r>
            <a:r>
              <a:rPr lang="en-US" altLang="en-US" sz="1200" dirty="0">
                <a:latin typeface="Consolas" panose="020B0609020204030204" pitchFamily="49" charset="0"/>
              </a:rPr>
              <a:t>&lt; </a:t>
            </a:r>
            <a:r>
              <a:rPr lang="en-US" altLang="en-US" sz="1200" dirty="0" err="1">
                <a:latin typeface="Consolas" panose="020B0609020204030204" pitchFamily="49" charset="0"/>
              </a:rPr>
              <a:t>key,value,Hash</a:t>
            </a:r>
            <a:r>
              <a:rPr lang="en-US" altLang="en-US" sz="1200" dirty="0">
                <a:latin typeface="Consolas" panose="020B0609020204030204" pitchFamily="49" charset="0"/>
              </a:rPr>
              <a:t> &gt;::</a:t>
            </a:r>
            <a:r>
              <a:rPr lang="en-US" altLang="en-US" sz="1200" dirty="0" err="1">
                <a:latin typeface="Consolas" panose="020B0609020204030204" pitchFamily="49" charset="0"/>
              </a:rPr>
              <a:t>HashTable</a:t>
            </a:r>
            <a:r>
              <a:rPr lang="en-US" altLang="en-US" sz="1200" dirty="0">
                <a:latin typeface="Consolas" panose="020B0609020204030204" pitchFamily="49" charset="0"/>
              </a:rPr>
              <a:t>(</a:t>
            </a:r>
            <a:r>
              <a:rPr lang="en-US" altLang="en-US" sz="1200" dirty="0" err="1">
                <a:latin typeface="Consolas" panose="020B0609020204030204" pitchFamily="49" charset="0"/>
              </a:rPr>
              <a:t>const</a:t>
            </a:r>
            <a:r>
              <a:rPr lang="en-US" altLang="en-US" sz="1200" dirty="0">
                <a:latin typeface="Consolas" panose="020B0609020204030204" pitchFamily="49" charset="0"/>
              </a:rPr>
              <a:t> </a:t>
            </a:r>
            <a:r>
              <a:rPr lang="en-US" altLang="en-US" sz="1200" dirty="0" err="1">
                <a:latin typeface="Consolas" panose="020B0609020204030204" pitchFamily="49" charset="0"/>
              </a:rPr>
              <a:t>HashTable</a:t>
            </a:r>
            <a:r>
              <a:rPr lang="en-US" altLang="en-US" sz="1200" dirty="0">
                <a:latin typeface="Consolas" panose="020B0609020204030204" pitchFamily="49" charset="0"/>
              </a:rPr>
              <a:t>&lt;</a:t>
            </a:r>
            <a:r>
              <a:rPr lang="en-US" altLang="en-US" sz="1200" dirty="0" err="1">
                <a:latin typeface="Consolas" panose="020B0609020204030204" pitchFamily="49" charset="0"/>
              </a:rPr>
              <a:t>key,value,Hash</a:t>
            </a:r>
            <a:r>
              <a:rPr lang="en-US" altLang="en-US" sz="1200" dirty="0">
                <a:latin typeface="Consolas" panose="020B0609020204030204" pitchFamily="49" charset="0"/>
              </a:rPr>
              <a:t>&gt;&amp; </a:t>
            </a:r>
            <a:r>
              <a:rPr lang="en-US" altLang="en-US" sz="1200" dirty="0" err="1">
                <a:latin typeface="Consolas" panose="020B0609020204030204" pitchFamily="49" charset="0"/>
              </a:rPr>
              <a:t>ht</a:t>
            </a:r>
            <a:r>
              <a:rPr lang="en-US" altLang="en-US" sz="1200" dirty="0">
                <a:latin typeface="Consolas" panose="020B0609020204030204" pitchFamily="49" charset="0"/>
              </a:rPr>
              <a:t>) </a:t>
            </a:r>
          </a:p>
          <a:p>
            <a:pPr indent="-27432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>
                <a:latin typeface="Consolas" panose="020B0609020204030204" pitchFamily="49" charset="0"/>
              </a:rPr>
              <a:t>         : </a:t>
            </a:r>
            <a:r>
              <a:rPr lang="en-US" altLang="en-US" sz="1200" dirty="0" err="1">
                <a:latin typeface="Consolas" panose="020B0609020204030204" pitchFamily="49" charset="0"/>
              </a:rPr>
              <a:t>tableSize</a:t>
            </a:r>
            <a:r>
              <a:rPr lang="en-US" altLang="en-US" sz="1200" dirty="0">
                <a:latin typeface="Consolas" panose="020B0609020204030204" pitchFamily="49" charset="0"/>
              </a:rPr>
              <a:t>(</a:t>
            </a:r>
            <a:r>
              <a:rPr lang="en-US" altLang="en-US" sz="1200" dirty="0" err="1">
                <a:latin typeface="Consolas" panose="020B0609020204030204" pitchFamily="49" charset="0"/>
              </a:rPr>
              <a:t>ht.tableSize</a:t>
            </a:r>
            <a:r>
              <a:rPr lang="en-US" altLang="en-US" sz="1200" dirty="0">
                <a:latin typeface="Consolas" panose="020B0609020204030204" pitchFamily="49" charset="0"/>
              </a:rPr>
              <a:t>), _verbose(false)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>
                <a:latin typeface="Consolas" panose="020B0609020204030204" pitchFamily="49" charset="0"/>
              </a:rPr>
              <a:t>{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>
                <a:latin typeface="Consolas" panose="020B0609020204030204" pitchFamily="49" charset="0"/>
              </a:rPr>
              <a:t>  table = new </a:t>
            </a:r>
            <a:r>
              <a:rPr lang="en-US" altLang="en-US" sz="1200" dirty="0" err="1">
                <a:latin typeface="Consolas" panose="020B0609020204030204" pitchFamily="49" charset="0"/>
              </a:rPr>
              <a:t>PointerToNode</a:t>
            </a:r>
            <a:r>
              <a:rPr lang="en-US" altLang="en-US" sz="1200" dirty="0">
                <a:latin typeface="Consolas" panose="020B0609020204030204" pitchFamily="49" charset="0"/>
              </a:rPr>
              <a:t>[</a:t>
            </a:r>
            <a:r>
              <a:rPr lang="en-US" altLang="en-US" sz="1200" dirty="0" err="1">
                <a:latin typeface="Consolas" panose="020B0609020204030204" pitchFamily="49" charset="0"/>
              </a:rPr>
              <a:t>tableSize</a:t>
            </a:r>
            <a:r>
              <a:rPr lang="en-US" altLang="en-US" sz="1200" dirty="0">
                <a:latin typeface="Consolas" panose="020B0609020204030204" pitchFamily="49" charset="0"/>
              </a:rPr>
              <a:t>];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>
                <a:latin typeface="Consolas" panose="020B0609020204030204" pitchFamily="49" charset="0"/>
              </a:rPr>
              <a:t>  for(long </a:t>
            </a:r>
            <a:r>
              <a:rPr lang="en-US" altLang="en-US" sz="1200" dirty="0" err="1">
                <a:latin typeface="Consolas" panose="020B0609020204030204" pitchFamily="49" charset="0"/>
              </a:rPr>
              <a:t>int</a:t>
            </a:r>
            <a:r>
              <a:rPr lang="en-US" altLang="en-US" sz="1200" dirty="0">
                <a:latin typeface="Consolas" panose="020B0609020204030204" pitchFamily="49" charset="0"/>
              </a:rPr>
              <a:t> i=0; i&lt;</a:t>
            </a:r>
            <a:r>
              <a:rPr lang="en-US" altLang="en-US" sz="1200" dirty="0" err="1">
                <a:latin typeface="Consolas" panose="020B0609020204030204" pitchFamily="49" charset="0"/>
              </a:rPr>
              <a:t>tableSize</a:t>
            </a:r>
            <a:r>
              <a:rPr lang="en-US" altLang="en-US" sz="1200" dirty="0">
                <a:latin typeface="Consolas" panose="020B0609020204030204" pitchFamily="49" charset="0"/>
              </a:rPr>
              <a:t>; ++i)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>
                <a:latin typeface="Consolas" panose="020B0609020204030204" pitchFamily="49" charset="0"/>
              </a:rPr>
              <a:t>    table[i] = 0;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>
                <a:latin typeface="Consolas" panose="020B0609020204030204" pitchFamily="49" charset="0"/>
              </a:rPr>
              <a:t>  _</a:t>
            </a:r>
            <a:r>
              <a:rPr lang="en-US" altLang="en-US" sz="1200" dirty="0" err="1">
                <a:latin typeface="Consolas" panose="020B0609020204030204" pitchFamily="49" charset="0"/>
              </a:rPr>
              <a:t>hash.Size</a:t>
            </a:r>
            <a:r>
              <a:rPr lang="en-US" altLang="en-US" sz="1200" dirty="0">
                <a:latin typeface="Consolas" panose="020B0609020204030204" pitchFamily="49" charset="0"/>
              </a:rPr>
              <a:t>(</a:t>
            </a:r>
            <a:r>
              <a:rPr lang="en-US" altLang="en-US" sz="1200" dirty="0" err="1">
                <a:latin typeface="Consolas" panose="020B0609020204030204" pitchFamily="49" charset="0"/>
              </a:rPr>
              <a:t>tableSize</a:t>
            </a:r>
            <a:r>
              <a:rPr lang="en-US" altLang="en-US" sz="1200" dirty="0"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>
                <a:latin typeface="Consolas" panose="020B0609020204030204" pitchFamily="49" charset="0"/>
              </a:rPr>
              <a:t>  </a:t>
            </a:r>
            <a:r>
              <a:rPr lang="en-US" altLang="en-US" sz="1200" dirty="0" err="1">
                <a:latin typeface="Consolas" panose="020B0609020204030204" pitchFamily="49" charset="0"/>
              </a:rPr>
              <a:t>HashIterator</a:t>
            </a:r>
            <a:r>
              <a:rPr lang="en-US" altLang="en-US" sz="1200" dirty="0">
                <a:latin typeface="Consolas" panose="020B0609020204030204" pitchFamily="49" charset="0"/>
              </a:rPr>
              <a:t>&lt;</a:t>
            </a:r>
            <a:r>
              <a:rPr lang="en-US" altLang="en-US" sz="1200" dirty="0" err="1">
                <a:latin typeface="Consolas" panose="020B0609020204030204" pitchFamily="49" charset="0"/>
              </a:rPr>
              <a:t>key,value,Hash</a:t>
            </a:r>
            <a:r>
              <a:rPr lang="en-US" altLang="en-US" sz="1200" dirty="0">
                <a:latin typeface="Consolas" panose="020B0609020204030204" pitchFamily="49" charset="0"/>
              </a:rPr>
              <a:t>&gt; it;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>
                <a:latin typeface="Consolas" panose="020B0609020204030204" pitchFamily="49" charset="0"/>
              </a:rPr>
              <a:t>  // we know we won't change </a:t>
            </a:r>
            <a:r>
              <a:rPr lang="en-US" altLang="en-US" sz="1200" dirty="0" err="1">
                <a:latin typeface="Consolas" panose="020B0609020204030204" pitchFamily="49" charset="0"/>
              </a:rPr>
              <a:t>ht</a:t>
            </a:r>
            <a:r>
              <a:rPr lang="en-US" altLang="en-US" sz="1200" dirty="0">
                <a:latin typeface="Consolas" panose="020B0609020204030204" pitchFamily="49" charset="0"/>
              </a:rPr>
              <a:t> - just reading its values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>
                <a:latin typeface="Consolas" panose="020B0609020204030204" pitchFamily="49" charset="0"/>
              </a:rPr>
              <a:t>  // but compiler doesn't know that so we need </a:t>
            </a:r>
            <a:r>
              <a:rPr lang="en-US" altLang="en-US" sz="1200" dirty="0" err="1">
                <a:latin typeface="Consolas" panose="020B0609020204030204" pitchFamily="49" charset="0"/>
              </a:rPr>
              <a:t>const_cast</a:t>
            </a:r>
            <a:endParaRPr lang="en-US" altLang="en-US" sz="1200" dirty="0">
              <a:latin typeface="Consolas" panose="020B0609020204030204" pitchFamily="49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>
                <a:latin typeface="Consolas" panose="020B0609020204030204" pitchFamily="49" charset="0"/>
              </a:rPr>
              <a:t>  </a:t>
            </a:r>
            <a:r>
              <a:rPr lang="en-US" altLang="en-US" sz="1200" dirty="0" err="1">
                <a:latin typeface="Consolas" panose="020B0609020204030204" pitchFamily="49" charset="0"/>
              </a:rPr>
              <a:t>HashIterator</a:t>
            </a:r>
            <a:r>
              <a:rPr lang="en-US" altLang="en-US" sz="1200" dirty="0">
                <a:latin typeface="Consolas" panose="020B0609020204030204" pitchFamily="49" charset="0"/>
              </a:rPr>
              <a:t>&lt;</a:t>
            </a:r>
            <a:r>
              <a:rPr lang="en-US" altLang="en-US" sz="1200" dirty="0" err="1">
                <a:latin typeface="Consolas" panose="020B0609020204030204" pitchFamily="49" charset="0"/>
              </a:rPr>
              <a:t>key,value,Hash</a:t>
            </a:r>
            <a:r>
              <a:rPr lang="en-US" altLang="en-US" sz="1200" dirty="0">
                <a:latin typeface="Consolas" panose="020B0609020204030204" pitchFamily="49" charset="0"/>
              </a:rPr>
              <a:t>&gt; </a:t>
            </a:r>
            <a:r>
              <a:rPr lang="en-US" altLang="en-US" sz="1200" dirty="0" err="1">
                <a:latin typeface="Consolas" panose="020B0609020204030204" pitchFamily="49" charset="0"/>
              </a:rPr>
              <a:t>itBeg</a:t>
            </a:r>
            <a:r>
              <a:rPr lang="en-US" altLang="en-US" sz="1200" dirty="0">
                <a:latin typeface="Consolas" panose="020B0609020204030204" pitchFamily="49" charset="0"/>
              </a:rPr>
              <a:t> =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>
                <a:latin typeface="Consolas" panose="020B0609020204030204" pitchFamily="49" charset="0"/>
              </a:rPr>
              <a:t>    </a:t>
            </a:r>
            <a:r>
              <a:rPr lang="en-US" altLang="en-US" sz="1200" dirty="0" err="1">
                <a:latin typeface="Consolas" panose="020B0609020204030204" pitchFamily="49" charset="0"/>
              </a:rPr>
              <a:t>const_cast</a:t>
            </a:r>
            <a:r>
              <a:rPr lang="en-US" altLang="en-US" sz="1200" dirty="0">
                <a:latin typeface="Consolas" panose="020B0609020204030204" pitchFamily="49" charset="0"/>
              </a:rPr>
              <a:t>&lt; </a:t>
            </a:r>
            <a:r>
              <a:rPr lang="en-US" altLang="en-US" sz="1200" dirty="0" err="1">
                <a:latin typeface="Consolas" panose="020B0609020204030204" pitchFamily="49" charset="0"/>
              </a:rPr>
              <a:t>HashTable</a:t>
            </a:r>
            <a:r>
              <a:rPr lang="en-US" altLang="en-US" sz="1200" dirty="0">
                <a:latin typeface="Consolas" panose="020B0609020204030204" pitchFamily="49" charset="0"/>
              </a:rPr>
              <a:t>&lt; </a:t>
            </a:r>
            <a:r>
              <a:rPr lang="en-US" altLang="en-US" sz="1200" dirty="0" err="1">
                <a:latin typeface="Consolas" panose="020B0609020204030204" pitchFamily="49" charset="0"/>
              </a:rPr>
              <a:t>key,value,Hash</a:t>
            </a:r>
            <a:r>
              <a:rPr lang="en-US" altLang="en-US" sz="1200" dirty="0">
                <a:latin typeface="Consolas" panose="020B0609020204030204" pitchFamily="49" charset="0"/>
              </a:rPr>
              <a:t>&gt;* &gt;(&amp;</a:t>
            </a:r>
            <a:r>
              <a:rPr lang="en-US" altLang="en-US" sz="1200" dirty="0" err="1">
                <a:latin typeface="Consolas" panose="020B0609020204030204" pitchFamily="49" charset="0"/>
              </a:rPr>
              <a:t>ht</a:t>
            </a:r>
            <a:r>
              <a:rPr lang="en-US" altLang="en-US" sz="1200" dirty="0">
                <a:latin typeface="Consolas" panose="020B0609020204030204" pitchFamily="49" charset="0"/>
              </a:rPr>
              <a:t>)-&gt;begin();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>
                <a:latin typeface="Consolas" panose="020B0609020204030204" pitchFamily="49" charset="0"/>
              </a:rPr>
              <a:t>  </a:t>
            </a:r>
            <a:r>
              <a:rPr lang="en-US" altLang="en-US" sz="1200" dirty="0" err="1">
                <a:latin typeface="Consolas" panose="020B0609020204030204" pitchFamily="49" charset="0"/>
              </a:rPr>
              <a:t>HashIterator</a:t>
            </a:r>
            <a:r>
              <a:rPr lang="en-US" altLang="en-US" sz="1200" dirty="0">
                <a:latin typeface="Consolas" panose="020B0609020204030204" pitchFamily="49" charset="0"/>
              </a:rPr>
              <a:t>&lt;</a:t>
            </a:r>
            <a:r>
              <a:rPr lang="en-US" altLang="en-US" sz="1200" dirty="0" err="1">
                <a:latin typeface="Consolas" panose="020B0609020204030204" pitchFamily="49" charset="0"/>
              </a:rPr>
              <a:t>key,value,Hash</a:t>
            </a:r>
            <a:r>
              <a:rPr lang="en-US" altLang="en-US" sz="1200" dirty="0">
                <a:latin typeface="Consolas" panose="020B0609020204030204" pitchFamily="49" charset="0"/>
              </a:rPr>
              <a:t>&gt; </a:t>
            </a:r>
            <a:r>
              <a:rPr lang="en-US" altLang="en-US" sz="1200" dirty="0" err="1">
                <a:latin typeface="Consolas" panose="020B0609020204030204" pitchFamily="49" charset="0"/>
              </a:rPr>
              <a:t>itEnd</a:t>
            </a:r>
            <a:r>
              <a:rPr lang="en-US" altLang="en-US" sz="1200" dirty="0">
                <a:latin typeface="Consolas" panose="020B0609020204030204" pitchFamily="49" charset="0"/>
              </a:rPr>
              <a:t> =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>
                <a:latin typeface="Consolas" panose="020B0609020204030204" pitchFamily="49" charset="0"/>
              </a:rPr>
              <a:t>    </a:t>
            </a:r>
            <a:r>
              <a:rPr lang="en-US" altLang="en-US" sz="1200" dirty="0" err="1">
                <a:latin typeface="Consolas" panose="020B0609020204030204" pitchFamily="49" charset="0"/>
              </a:rPr>
              <a:t>const_cast</a:t>
            </a:r>
            <a:r>
              <a:rPr lang="en-US" altLang="en-US" sz="1200" dirty="0">
                <a:latin typeface="Consolas" panose="020B0609020204030204" pitchFamily="49" charset="0"/>
              </a:rPr>
              <a:t>&lt; </a:t>
            </a:r>
            <a:r>
              <a:rPr lang="en-US" altLang="en-US" sz="1200" dirty="0" err="1">
                <a:latin typeface="Consolas" panose="020B0609020204030204" pitchFamily="49" charset="0"/>
              </a:rPr>
              <a:t>HashTable</a:t>
            </a:r>
            <a:r>
              <a:rPr lang="en-US" altLang="en-US" sz="1200" dirty="0">
                <a:latin typeface="Consolas" panose="020B0609020204030204" pitchFamily="49" charset="0"/>
              </a:rPr>
              <a:t>&lt; </a:t>
            </a:r>
            <a:r>
              <a:rPr lang="en-US" altLang="en-US" sz="1200" dirty="0" err="1">
                <a:latin typeface="Consolas" panose="020B0609020204030204" pitchFamily="49" charset="0"/>
              </a:rPr>
              <a:t>key,value,Hash</a:t>
            </a:r>
            <a:r>
              <a:rPr lang="en-US" altLang="en-US" sz="1200" dirty="0">
                <a:latin typeface="Consolas" panose="020B0609020204030204" pitchFamily="49" charset="0"/>
              </a:rPr>
              <a:t>&gt;* &gt;(&amp;</a:t>
            </a:r>
            <a:r>
              <a:rPr lang="en-US" altLang="en-US" sz="1200" dirty="0" err="1">
                <a:latin typeface="Consolas" panose="020B0609020204030204" pitchFamily="49" charset="0"/>
              </a:rPr>
              <a:t>ht</a:t>
            </a:r>
            <a:r>
              <a:rPr lang="en-US" altLang="en-US" sz="1200" dirty="0">
                <a:latin typeface="Consolas" panose="020B0609020204030204" pitchFamily="49" charset="0"/>
              </a:rPr>
              <a:t>)-&gt;end();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>
                <a:latin typeface="Consolas" panose="020B0609020204030204" pitchFamily="49" charset="0"/>
              </a:rPr>
              <a:t>  it = </a:t>
            </a:r>
            <a:r>
              <a:rPr lang="en-US" altLang="en-US" sz="1200" dirty="0" err="1">
                <a:latin typeface="Consolas" panose="020B0609020204030204" pitchFamily="49" charset="0"/>
              </a:rPr>
              <a:t>itBeg</a:t>
            </a:r>
            <a:r>
              <a:rPr lang="en-US" altLang="en-US" sz="1200" dirty="0"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>
                <a:latin typeface="Consolas" panose="020B0609020204030204" pitchFamily="49" charset="0"/>
              </a:rPr>
              <a:t>  while(it != </a:t>
            </a:r>
            <a:r>
              <a:rPr lang="en-US" altLang="en-US" sz="1200" dirty="0" err="1">
                <a:latin typeface="Consolas" panose="020B0609020204030204" pitchFamily="49" charset="0"/>
              </a:rPr>
              <a:t>itEnd</a:t>
            </a:r>
            <a:r>
              <a:rPr lang="en-US" altLang="en-US" sz="1200" dirty="0">
                <a:latin typeface="Consolas" panose="020B0609020204030204" pitchFamily="49" charset="0"/>
              </a:rPr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>
                <a:latin typeface="Consolas" panose="020B0609020204030204" pitchFamily="49" charset="0"/>
              </a:rPr>
              <a:t>  {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>
                <a:latin typeface="Consolas" panose="020B0609020204030204" pitchFamily="49" charset="0"/>
              </a:rPr>
              <a:t>    key k = it-&gt;Key();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>
                <a:latin typeface="Consolas" panose="020B0609020204030204" pitchFamily="49" charset="0"/>
              </a:rPr>
              <a:t>    value v = it-&gt;Value();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>
                <a:latin typeface="Consolas" panose="020B0609020204030204" pitchFamily="49" charset="0"/>
              </a:rPr>
              <a:t>    this-&gt;insert(</a:t>
            </a:r>
            <a:r>
              <a:rPr lang="en-US" altLang="en-US" sz="1200" dirty="0" err="1">
                <a:latin typeface="Consolas" panose="020B0609020204030204" pitchFamily="49" charset="0"/>
              </a:rPr>
              <a:t>k,v</a:t>
            </a:r>
            <a:r>
              <a:rPr lang="en-US" altLang="en-US" sz="1200" dirty="0"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>
                <a:latin typeface="Consolas" panose="020B0609020204030204" pitchFamily="49" charset="0"/>
              </a:rPr>
              <a:t>    ++it;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>
                <a:latin typeface="Consolas" panose="020B0609020204030204" pitchFamily="49" charset="0"/>
              </a:rPr>
              <a:t>  }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None/>
            </a:pPr>
            <a:r>
              <a:rPr lang="en-US" altLang="en-US" sz="1200" dirty="0">
                <a:latin typeface="Consolas" panose="020B0609020204030204" pitchFamily="49" charset="0"/>
              </a:rPr>
              <a:t>}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endParaRPr lang="en-US" altLang="en-US" sz="1200" dirty="0">
              <a:latin typeface="Consolas" panose="020B0609020204030204" pitchFamily="49" charset="0"/>
            </a:endParaRPr>
          </a:p>
        </p:txBody>
      </p:sp>
      <p:sp>
        <p:nvSpPr>
          <p:cNvPr id="10244" name="AutoShape 4">
            <a:extLst>
              <a:ext uri="{FF2B5EF4-FFF2-40B4-BE49-F238E27FC236}">
                <a16:creationId xmlns:a16="http://schemas.microsoft.com/office/drawing/2014/main" id="{D27D0866-57FC-4BC3-9523-00A5CD3D4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876800"/>
            <a:ext cx="2895600" cy="1066800"/>
          </a:xfrm>
          <a:prstGeom prst="wedgeRoundRectCallout">
            <a:avLst>
              <a:gd name="adj1" fmla="val -71231"/>
              <a:gd name="adj2" fmla="val -97171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Need to use const_cast to get compiler to let us use iterator on const HashTable&lt;…&gt; ht</a:t>
            </a:r>
          </a:p>
        </p:txBody>
      </p:sp>
      <p:sp>
        <p:nvSpPr>
          <p:cNvPr id="10245" name="AutoShape 5">
            <a:extLst>
              <a:ext uri="{FF2B5EF4-FFF2-40B4-BE49-F238E27FC236}">
                <a16:creationId xmlns:a16="http://schemas.microsoft.com/office/drawing/2014/main" id="{E3A50F12-B298-46D4-BFA7-B701723F4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600200"/>
            <a:ext cx="3429000" cy="1143000"/>
          </a:xfrm>
          <a:prstGeom prst="wedgeRoundRectCallout">
            <a:avLst>
              <a:gd name="adj1" fmla="val -103611"/>
              <a:gd name="adj2" fmla="val 17639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Here, we tell HashString function object, _hash, how big the table is.  We could not do that with a function.  Prefer functors over function pointers!</a:t>
            </a:r>
          </a:p>
        </p:txBody>
      </p:sp>
      <p:sp>
        <p:nvSpPr>
          <p:cNvPr id="10246" name="AutoShape 6">
            <a:extLst>
              <a:ext uri="{FF2B5EF4-FFF2-40B4-BE49-F238E27FC236}">
                <a16:creationId xmlns:a16="http://schemas.microsoft.com/office/drawing/2014/main" id="{C673C509-279A-4C5E-A845-D0638D51D4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943600"/>
            <a:ext cx="1762125" cy="381000"/>
          </a:xfrm>
          <a:prstGeom prst="wedgeRoundRectCallout">
            <a:avLst>
              <a:gd name="adj1" fmla="val -42500"/>
              <a:gd name="adj2" fmla="val -112892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Copy in ht’s values</a:t>
            </a:r>
          </a:p>
        </p:txBody>
      </p:sp>
      <p:sp>
        <p:nvSpPr>
          <p:cNvPr id="10247" name="AutoShape 7">
            <a:extLst>
              <a:ext uri="{FF2B5EF4-FFF2-40B4-BE49-F238E27FC236}">
                <a16:creationId xmlns:a16="http://schemas.microsoft.com/office/drawing/2014/main" id="{F1B48279-7BA5-481D-BAC3-856353230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200400"/>
            <a:ext cx="1533525" cy="381000"/>
          </a:xfrm>
          <a:prstGeom prst="wedgeRoundRectCallout">
            <a:avLst>
              <a:gd name="adj1" fmla="val -68000"/>
              <a:gd name="adj2" fmla="val 146250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it will point to ht</a:t>
            </a:r>
          </a:p>
        </p:txBody>
      </p:sp>
      <p:sp>
        <p:nvSpPr>
          <p:cNvPr id="10248" name="AutoShape 8">
            <a:extLst>
              <a:ext uri="{FF2B5EF4-FFF2-40B4-BE49-F238E27FC236}">
                <a16:creationId xmlns:a16="http://schemas.microsoft.com/office/drawing/2014/main" id="{C7B1F2FA-C127-49FE-9D64-5809B94B8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352800"/>
            <a:ext cx="838200" cy="1447800"/>
          </a:xfrm>
          <a:prstGeom prst="wedgeRoundRectCallout">
            <a:avLst>
              <a:gd name="adj1" fmla="val 45833"/>
              <a:gd name="adj2" fmla="val -110088"/>
              <a:gd name="adj3" fmla="val 1666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Tahoma" panose="020B0604030504040204" pitchFamily="34" charset="0"/>
              </a:rPr>
              <a:t>Create and initial-ize table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16D76B-ECA2-4A79-A450-27AE700A4EB4}"/>
              </a:ext>
            </a:extLst>
          </p:cNvPr>
          <p:cNvSpPr/>
          <p:nvPr/>
        </p:nvSpPr>
        <p:spPr>
          <a:xfrm>
            <a:off x="6477000" y="152400"/>
            <a:ext cx="24384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Copy Constructor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</TotalTime>
  <Words>2061</Words>
  <Application>Microsoft Office PowerPoint</Application>
  <PresentationFormat>On-screen Show (4:3)</PresentationFormat>
  <Paragraphs>294</Paragraphs>
  <Slides>18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Times New Roman</vt:lpstr>
      <vt:lpstr>Arial</vt:lpstr>
      <vt:lpstr>Tahoma</vt:lpstr>
      <vt:lpstr>Symbol</vt:lpstr>
      <vt:lpstr>Courier New</vt:lpstr>
      <vt:lpstr>Office Theme</vt:lpstr>
      <vt:lpstr>Microsoft Visio Drawing</vt:lpstr>
      <vt:lpstr>Design  of a HashTable and its Iterators</vt:lpstr>
      <vt:lpstr>Iterators as Smart Pointers</vt:lpstr>
      <vt:lpstr>Containers</vt:lpstr>
      <vt:lpstr>Containers Often Must Grant Friendship To Their Iterators</vt:lpstr>
      <vt:lpstr>Destructors Can Get Messy</vt:lpstr>
      <vt:lpstr>Inserting Nodes into HashTable</vt:lpstr>
      <vt:lpstr>Does Container Hold This Key?</vt:lpstr>
      <vt:lpstr>Find Node Containing Key</vt:lpstr>
      <vt:lpstr>PowerPoint Presentation</vt:lpstr>
      <vt:lpstr>On to Iterators</vt:lpstr>
      <vt:lpstr>Iterators as Smart Pointers</vt:lpstr>
      <vt:lpstr>Iterator Class</vt:lpstr>
      <vt:lpstr>Dereferencing and Selection Operations</vt:lpstr>
      <vt:lpstr>Incrementing Operators</vt:lpstr>
      <vt:lpstr>Post-Increment Operation</vt:lpstr>
      <vt:lpstr>Constructors</vt:lpstr>
      <vt:lpstr>End of Containers and Iterators</vt:lpstr>
      <vt:lpstr>PowerPoint Presentation</vt:lpstr>
    </vt:vector>
  </TitlesOfParts>
  <Company>Syracuse Software Technology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of Iterators</dc:title>
  <dc:creator>Jim Fawcett</dc:creator>
  <cp:lastModifiedBy>James Fawcett</cp:lastModifiedBy>
  <cp:revision>15</cp:revision>
  <dcterms:created xsi:type="dcterms:W3CDTF">2003-02-05T12:15:57Z</dcterms:created>
  <dcterms:modified xsi:type="dcterms:W3CDTF">2017-09-02T17:44:30Z</dcterms:modified>
</cp:coreProperties>
</file>