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70" y="90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93D2AC3-690F-4E85-82C2-C08928E0DB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8171B07-0515-498D-9BCE-193B2FA1011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336CD50-ABB7-4A5D-BFAC-DB60595775B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5FE676E3-F9A6-42BA-9260-56C771178D4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B3FEF2BA-AFEA-45F0-8051-B9A9F4781D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A7463193-6B60-4046-892A-59556E9831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4EC6324-CC70-45D6-B3CD-A0C2A4A039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88EBC8-B175-43C0-A979-ED7702212B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2EC50-3D8C-4ED3-964C-91E94D754ED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F2137B5-1783-4160-804A-25E2E54780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4DE7306-E004-4889-892E-286FBB0C4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B9B35A-5C12-426A-96A2-727EA19EFD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81CB8-CB98-4239-A9EC-26FC4347ED1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CA9995F-C335-4603-A353-AB03D789EC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4DBCF7F-BE97-420E-98FF-368E49333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61EBCF-E704-4939-954A-9481973092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E8131-587A-4D4D-999A-097683FFAB5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4E45196-139C-4426-831B-6B21ED18DD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246D762-EBB3-4B9A-B501-306048837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016AAA-EB28-4819-B2A7-8E468A4CEB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52AD1-147A-4DDE-8B7D-CA59E95B8C6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467A894-86FE-4403-A902-06DC9CB48F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50483AB-A341-451A-A825-C837C1F99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970CD5-6B11-44C8-B2DC-3F798FED5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82F7E-7492-4FFF-97BE-5DAEA1A0581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E1A3C8B-A6E0-4B5F-8B9E-E9557F2B3C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DE1ADFD-259C-46F8-8946-AB01BBD4D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212AB6-F2B9-495C-86DC-6667C03D0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00CCD-15CC-46FD-BE5E-3BC222C20D6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5723FBF-419B-4475-8E29-781C97C24A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2CB747B-3076-42CB-A107-A3C5782B7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F1305E-D74E-4F5B-91A8-FB4060508B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12010-AE3F-49EE-BFE6-6D6DBFEFE93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A42FFB6-581A-4CA4-AF3F-A5E1BB48FA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2825507-07C6-4D37-BE87-C4B4224FA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9E227-A80A-4CB6-AFB1-292BCC959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DDD5A-5AD9-4ACA-A543-D5CB70D90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465B6-DBCE-462D-BC62-3EB14A58E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2B07D-CE98-4F0D-84FC-5AD8B592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CDC4C-1127-48A2-A0D6-AFEE6990C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3A95-CDE2-440E-B298-6BC47A827B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34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5CDBF-D7F5-4C95-8B40-29F0E946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4CF6C-6FB0-4E95-B47D-3112B8CDD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96505-DAF1-40FA-9460-CE537D7B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69214-6A61-4006-9C43-60C639BE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03096-B722-4DD0-A502-69CD35DD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2A35-B6ED-4E61-94C7-887E0E3934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79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D933D4-AA5A-4220-BF3A-F311374A11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85FAE-6B18-4430-BF23-2F6BDBE7F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EEB5F-1E9E-48BC-8E0F-09EB3B155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C29CC-AAC3-41B3-92D1-20ADC807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EC4FC-D977-4DA4-97A9-B05CFFE6F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D99B-DB76-4B3F-83E8-CCC8B2EA6A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53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6D99-8C4C-43B5-97E1-0F78227B7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C5D48-C603-4B86-9E6F-4519462D7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A159D-B879-4321-8828-84AF7A20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41806-818F-433C-A56C-B14A8C80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CD4C7-2974-4871-AC7D-338A609AB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101A-A832-4073-A3E6-F97365C9E3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19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57FA-A1A5-41E1-AAE1-8C18D3B3B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20F16-20A2-48D9-A7F4-4F5284828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A7375-B225-41C7-BBD9-E518A5D95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1778A-0C28-4F3F-951A-E07393C0A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21102-3051-45F3-9E0A-25353490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F43C-46D8-4626-B142-1A9B304A24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6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6EC41-BFA1-4941-900E-1F6E101F1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9D69-FD60-438C-B225-B183125D1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D6067-C4CF-47E8-9A2E-485EBA8AF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64E12-3714-41DA-9B80-7AA2F4D0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160E2-1382-426E-8266-87378CF3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3BF7B-04A0-460E-99B6-596EE8F8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05E1-CFEE-4AC3-A79F-BCDC05F399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72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553A-1814-4D58-8C1D-7A09C272A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2F9E6-604D-4AA1-9E08-F8B4FA6B5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85F61-B89F-4B90-967F-C0D6C3DBE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A454C-8E9E-46CB-8D5B-2061FE378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F46FBB-27D2-4437-97D6-868C8825D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130A4-F134-47D6-9C12-90A9579C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80D45E-64DC-44F8-8990-6FFFB37F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955655-40F0-4F6F-84A0-3824AAD85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59FA-5DBE-4A30-8627-18F02CBACF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10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F3C5E-EFB8-419B-B26D-7EEE21055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967DE2-EBC3-413C-B93C-71D523B4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1CD6F-26BA-44A4-8629-0F24FB83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32D1D-B683-47D7-B90E-70F0C007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957-EA31-431F-8CD7-47B3A8DBDF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84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3F79F-41C6-4D19-B571-AA1D0F879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6CBCD2-11DA-4B06-85F2-75F06015F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0028F-8BEB-4B74-AA15-B5D27BB9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2935-1294-4AA1-B777-21680A4789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65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F6C9-042E-4820-9472-132FF21D8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71D44-035F-4887-89E0-45344FF93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676ACF-4128-459C-9D34-1205D33A5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561E1-881A-427A-8EF2-E31928BC9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053BF-2760-4F7A-89B9-7A502E5E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EECA7-6B5B-4830-B0C5-06BE78A1C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8D37-E699-407F-8CD2-2E1CE4A6D3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4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80BD5-8672-43D9-B91F-3E60B2428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105254-3EFE-43A8-841A-3EF9D7E77D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67871-50E1-4C71-B81B-A4DFA596C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83C94-79B6-4CF5-B71F-D9419E1EC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B6786-63E2-4880-B049-2010A798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30F1F-5F0A-4442-BE17-3CE9EAAD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C802-BD13-4DC9-B91A-E9AAAA67A9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94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D91D9-4F19-4FDD-A275-8C89AFE8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AA273-25FF-423E-BE8B-BC4AC10B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CAC4-95F0-4692-8369-C7735BC08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2C39-445B-4056-A70C-C4E77865166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22174-446F-40A4-BDFE-9FAD811DB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BAA39-8DBE-4DFC-B331-0ED2F4377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469CF-5835-4829-BC08-6BD3BFD9CB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52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x@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perator@(x,y" TargetMode="External"/><Relationship Id="rId4" Type="http://schemas.openxmlformats.org/officeDocument/2006/relationships/hyperlink" Target="mailto:x.operator@(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A4B86FA-1258-47A0-A930-76482B5C19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7388" y="2130425"/>
            <a:ext cx="7769225" cy="1470025"/>
          </a:xfrm>
        </p:spPr>
        <p:txBody>
          <a:bodyPr/>
          <a:lstStyle/>
          <a:p>
            <a:r>
              <a:rPr lang="en-US" altLang="en-US" sz="3200" b="1" dirty="0"/>
              <a:t>C++ Operators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EC2C438-A219-4147-B258-4928004D0D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2000" dirty="0"/>
              <a:t>Jim Fawcett</a:t>
            </a:r>
          </a:p>
          <a:p>
            <a:r>
              <a:rPr lang="en-US" altLang="en-US" sz="2000" dirty="0"/>
              <a:t>CSE687-OnLine</a:t>
            </a:r>
          </a:p>
          <a:p>
            <a:r>
              <a:rPr lang="en-US" altLang="en-US" sz="2000" dirty="0"/>
              <a:t>Summer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1D4354C8-CAE9-40CA-BEA4-0C851BD77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pPr defTabSz="998538"/>
            <a:r>
              <a:rPr lang="en-US" altLang="en-US" sz="3200" b="1" dirty="0"/>
              <a:t>C++ Binary Operator Model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FFDBFE9-F8B2-47B9-A9B4-F7360B296B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5475" y="1419225"/>
            <a:ext cx="7770813" cy="4572000"/>
          </a:xfrm>
          <a:noFill/>
          <a:ln/>
        </p:spPr>
        <p:txBody>
          <a:bodyPr lIns="95234" tIns="47617" rIns="95234" bIns="47617">
            <a:normAutofit lnSpcReduction="10000"/>
          </a:bodyPr>
          <a:lstStyle/>
          <a:p>
            <a:pPr marL="374650" indent="-374650" defTabSz="998538"/>
            <a:r>
              <a:rPr lang="en-US" altLang="en-US" sz="1700" dirty="0"/>
              <a:t>A C++  operator is really just a function.  Assignment, for example, may be invoked either way shown below:</a:t>
            </a:r>
            <a:endParaRPr lang="en-US" altLang="en-US" sz="1500" dirty="0">
              <a:latin typeface="Courier New" panose="02070309020205020404" pitchFamily="49" charset="0"/>
            </a:endParaRPr>
          </a:p>
          <a:p>
            <a:pPr marL="374650" indent="-374650" algn="ctr" defTabSz="998538">
              <a:buFont typeface="Symbol" panose="05050102010706020507" pitchFamily="18" charset="2"/>
              <a:buNone/>
            </a:pPr>
            <a:r>
              <a:rPr lang="en-US" altLang="en-US" sz="1500" b="1" dirty="0">
                <a:latin typeface="Consolas" panose="020B0609020204030204" pitchFamily="49" charset="0"/>
              </a:rPr>
              <a:t>x = y;</a:t>
            </a:r>
          </a:p>
          <a:p>
            <a:pPr marL="374650" indent="-374650" algn="ctr" defTabSz="998538">
              <a:buFont typeface="Symbol" panose="05050102010706020507" pitchFamily="18" charset="2"/>
              <a:buNone/>
            </a:pPr>
            <a:r>
              <a:rPr lang="en-US" altLang="en-US" sz="1500" b="1" dirty="0">
                <a:latin typeface="Consolas" panose="020B0609020204030204" pitchFamily="49" charset="0"/>
              </a:rPr>
              <a:t>or</a:t>
            </a:r>
          </a:p>
          <a:p>
            <a:pPr marL="374650" indent="-374650" algn="ctr" defTabSz="998538">
              <a:buFont typeface="Symbol" panose="05050102010706020507" pitchFamily="18" charset="2"/>
              <a:buNone/>
            </a:pPr>
            <a:r>
              <a:rPr lang="en-US" altLang="en-US" sz="1500" b="1" dirty="0" err="1">
                <a:latin typeface="Consolas" panose="020B0609020204030204" pitchFamily="49" charset="0"/>
              </a:rPr>
              <a:t>x.operator</a:t>
            </a:r>
            <a:r>
              <a:rPr lang="en-US" altLang="en-US" sz="1500" b="1" dirty="0">
                <a:latin typeface="Consolas" panose="020B0609020204030204" pitchFamily="49" charset="0"/>
              </a:rPr>
              <a:t>=(y);</a:t>
            </a:r>
            <a:br>
              <a:rPr lang="en-US" altLang="en-US" sz="1500" b="1" dirty="0">
                <a:latin typeface="Consolas" panose="020B0609020204030204" pitchFamily="49" charset="0"/>
              </a:rPr>
            </a:br>
            <a:endParaRPr lang="en-US" altLang="en-US" sz="1500" b="1" dirty="0">
              <a:latin typeface="Consolas" panose="020B0609020204030204" pitchFamily="49" charset="0"/>
            </a:endParaRPr>
          </a:p>
          <a:p>
            <a:pPr marL="374650" indent="-374650" defTabSz="998538">
              <a:buFont typeface="Symbol" panose="05050102010706020507" pitchFamily="18" charset="2"/>
              <a:buNone/>
            </a:pPr>
            <a:r>
              <a:rPr lang="en-US" altLang="en-US" sz="1700" dirty="0"/>
              <a:t>	Here, the x object is invoking the assignment operator on itself, using y for the assigned values.</a:t>
            </a:r>
            <a:br>
              <a:rPr lang="en-US" altLang="en-US" sz="1700" dirty="0"/>
            </a:br>
            <a:endParaRPr lang="en-US" altLang="en-US" sz="1500" dirty="0"/>
          </a:p>
          <a:p>
            <a:pPr marL="374650" indent="-374650" defTabSz="998538"/>
            <a:r>
              <a:rPr lang="en-US" altLang="en-US" sz="1700" dirty="0"/>
              <a:t>The left hand operand is always the invoking object and the right hand operand is always passed to the function as an argument.</a:t>
            </a:r>
            <a:br>
              <a:rPr lang="en-US" altLang="en-US" sz="1700" dirty="0"/>
            </a:br>
            <a:endParaRPr lang="en-US" altLang="en-US" sz="1500" dirty="0"/>
          </a:p>
          <a:p>
            <a:pPr marL="374650" indent="-374650" defTabSz="998538"/>
            <a:r>
              <a:rPr lang="en-US" altLang="en-US" sz="1700" dirty="0"/>
              <a:t>General form of the binary operator:</a:t>
            </a:r>
            <a:br>
              <a:rPr lang="en-US" altLang="en-US" sz="1700" dirty="0"/>
            </a:br>
            <a:br>
              <a:rPr lang="en-US" altLang="en-US" sz="1700" dirty="0"/>
            </a:br>
            <a:r>
              <a:rPr lang="en-US" altLang="en-US" sz="1700" dirty="0"/>
              <a:t> 	</a:t>
            </a:r>
            <a:r>
              <a:rPr lang="en-US" altLang="en-US" sz="1700" dirty="0" err="1">
                <a:latin typeface="Consolas" panose="020B0609020204030204" pitchFamily="49" charset="0"/>
                <a:hlinkClick r:id="rId3"/>
              </a:rPr>
              <a:t>x@y</a:t>
            </a:r>
            <a:r>
              <a:rPr lang="en-US" altLang="en-US" sz="1700" dirty="0">
                <a:latin typeface="Consolas" panose="020B0609020204030204" pitchFamily="49" charset="0"/>
              </a:rPr>
              <a:t> </a:t>
            </a:r>
            <a:r>
              <a:rPr lang="en-US" altLang="en-US" sz="1700" dirty="0">
                <a:latin typeface="Consolas" panose="020B0609020204030204" pitchFamily="49" charset="0"/>
                <a:sym typeface="Wingdings" panose="05000000000000000000" pitchFamily="2" charset="2"/>
              </a:rPr>
              <a:t> </a:t>
            </a:r>
            <a:r>
              <a:rPr lang="en-US" altLang="en-US" sz="1700" dirty="0" err="1">
                <a:latin typeface="Consolas" panose="020B0609020204030204" pitchFamily="49" charset="0"/>
                <a:sym typeface="Wingdings" panose="05000000000000000000" pitchFamily="2" charset="2"/>
                <a:hlinkClick r:id="rId4"/>
              </a:rPr>
              <a:t>x.operator</a:t>
            </a:r>
            <a:r>
              <a:rPr lang="en-US" altLang="en-US" sz="1700" dirty="0">
                <a:latin typeface="Consolas" panose="020B0609020204030204" pitchFamily="49" charset="0"/>
                <a:sym typeface="Wingdings" panose="05000000000000000000" pitchFamily="2" charset="2"/>
                <a:hlinkClick r:id="rId4"/>
              </a:rPr>
              <a:t>@(y</a:t>
            </a:r>
            <a:r>
              <a:rPr lang="en-US" altLang="en-US" sz="1700" dirty="0">
                <a:latin typeface="Consolas" panose="020B0609020204030204" pitchFamily="49" charset="0"/>
                <a:sym typeface="Wingdings" panose="05000000000000000000" pitchFamily="2" charset="2"/>
              </a:rPr>
              <a:t>)  -  member function</a:t>
            </a:r>
            <a:br>
              <a:rPr lang="en-US" altLang="en-US" sz="1700" dirty="0">
                <a:latin typeface="Consolas" panose="020B0609020204030204" pitchFamily="49" charset="0"/>
                <a:sym typeface="Wingdings" panose="05000000000000000000" pitchFamily="2" charset="2"/>
              </a:rPr>
            </a:br>
            <a:br>
              <a:rPr lang="en-US" altLang="en-US" sz="1700" dirty="0">
                <a:latin typeface="Consolas" panose="020B0609020204030204" pitchFamily="49" charset="0"/>
                <a:sym typeface="Wingdings" panose="05000000000000000000" pitchFamily="2" charset="2"/>
              </a:rPr>
            </a:br>
            <a:r>
              <a:rPr lang="en-US" altLang="en-US" sz="1700" dirty="0">
                <a:latin typeface="Consolas" panose="020B0609020204030204" pitchFamily="49" charset="0"/>
                <a:sym typeface="Wingdings" panose="05000000000000000000" pitchFamily="2" charset="2"/>
              </a:rPr>
              <a:t> 	</a:t>
            </a:r>
            <a:r>
              <a:rPr lang="en-US" altLang="en-US" sz="1700" dirty="0" err="1">
                <a:latin typeface="Consolas" panose="020B0609020204030204" pitchFamily="49" charset="0"/>
                <a:sym typeface="Wingdings" panose="05000000000000000000" pitchFamily="2" charset="2"/>
                <a:hlinkClick r:id="rId3"/>
              </a:rPr>
              <a:t>x@y</a:t>
            </a:r>
            <a:r>
              <a:rPr lang="en-US" altLang="en-US" sz="1700" dirty="0">
                <a:latin typeface="Consolas" panose="020B0609020204030204" pitchFamily="49" charset="0"/>
                <a:sym typeface="Wingdings" panose="05000000000000000000" pitchFamily="2" charset="2"/>
              </a:rPr>
              <a:t>  </a:t>
            </a:r>
            <a:r>
              <a:rPr lang="en-US" altLang="en-US" sz="1700" dirty="0">
                <a:latin typeface="Consolas" panose="020B0609020204030204" pitchFamily="49" charset="0"/>
                <a:sym typeface="Wingdings" panose="05000000000000000000" pitchFamily="2" charset="2"/>
                <a:hlinkClick r:id="rId5"/>
              </a:rPr>
              <a:t>operator@(</a:t>
            </a:r>
            <a:r>
              <a:rPr lang="en-US" altLang="en-US" sz="1700" dirty="0" err="1">
                <a:latin typeface="Consolas" panose="020B0609020204030204" pitchFamily="49" charset="0"/>
                <a:sym typeface="Wingdings" panose="05000000000000000000" pitchFamily="2" charset="2"/>
                <a:hlinkClick r:id="rId5"/>
              </a:rPr>
              <a:t>x,y</a:t>
            </a:r>
            <a:r>
              <a:rPr lang="en-US" altLang="en-US" sz="1700" dirty="0">
                <a:latin typeface="Consolas" panose="020B0609020204030204" pitchFamily="49" charset="0"/>
                <a:sym typeface="Wingdings" panose="05000000000000000000" pitchFamily="2" charset="2"/>
              </a:rPr>
              <a:t>)  -  global function</a:t>
            </a:r>
            <a:br>
              <a:rPr lang="en-US" altLang="en-US" sz="1700" dirty="0">
                <a:latin typeface="Consolas" panose="020B0609020204030204" pitchFamily="49" charset="0"/>
              </a:rPr>
            </a:br>
            <a:endParaRPr lang="en-US" altLang="en-US" sz="16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9170678-2F7E-4AD4-9E49-CE88E6D12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Indexing Operators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099F408-A1AA-46F2-8E32-3AA036C939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Indexing operators should usually come in pairs: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sz="1800" dirty="0" err="1">
                <a:latin typeface="Consolas" panose="020B0609020204030204" pitchFamily="49" charset="0"/>
              </a:rPr>
              <a:t>val</a:t>
            </a:r>
            <a:r>
              <a:rPr lang="en-US" altLang="en-US" sz="1800" dirty="0">
                <a:latin typeface="Consolas" panose="020B0609020204030204" pitchFamily="49" charset="0"/>
              </a:rPr>
              <a:t>&amp; X::operator[](int n);		x[3] = ‘a’;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</a:rPr>
              <a:t>val</a:t>
            </a:r>
            <a:r>
              <a:rPr lang="en-US" altLang="en-US" sz="1800" dirty="0">
                <a:latin typeface="Consolas" panose="020B0609020204030204" pitchFamily="49" charset="0"/>
              </a:rPr>
              <a:t> X::operator[](int n) </a:t>
            </a:r>
            <a:r>
              <a:rPr lang="en-US" altLang="en-US" sz="1800" dirty="0" err="1">
                <a:latin typeface="Consolas" panose="020B0609020204030204" pitchFamily="49" charset="0"/>
              </a:rPr>
              <a:t>const</a:t>
            </a:r>
            <a:r>
              <a:rPr lang="en-US" altLang="en-US" sz="1800" dirty="0">
                <a:latin typeface="Consolas" panose="020B0609020204030204" pitchFamily="49" charset="0"/>
              </a:rPr>
              <a:t>;	char </a:t>
            </a:r>
            <a:r>
              <a:rPr lang="en-US" altLang="en-US" sz="1800" dirty="0" err="1">
                <a:latin typeface="Consolas" panose="020B0609020204030204" pitchFamily="49" charset="0"/>
              </a:rPr>
              <a:t>ch</a:t>
            </a:r>
            <a:r>
              <a:rPr lang="en-US" altLang="en-US" sz="1800" dirty="0">
                <a:latin typeface="Consolas" panose="020B0609020204030204" pitchFamily="49" charset="0"/>
              </a:rPr>
              <a:t> = x[2];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dirty="0"/>
              <a:t>The second form allows you to pass an indexed object into a function by </a:t>
            </a:r>
            <a:r>
              <a:rPr lang="en-US" altLang="en-US" dirty="0" err="1"/>
              <a:t>const</a:t>
            </a:r>
            <a:r>
              <a:rPr lang="en-US" altLang="en-US" dirty="0"/>
              <a:t> reference and still be able to read indexed values.  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With only the first form, any indexing in the function will result in a compile time error since the operator does not guarantee not to change the </a:t>
            </a:r>
            <a:r>
              <a:rPr lang="en-US" altLang="en-US" dirty="0" err="1"/>
              <a:t>const</a:t>
            </a:r>
            <a:r>
              <a:rPr lang="en-US" altLang="en-US" dirty="0"/>
              <a:t> object.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1A4750F-563C-4E96-BBA8-F3F4A750F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Unary Increment/Decrement Operators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C8E5320-3C89-40F5-91BE-8E6030DC26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pPr>
              <a:buFont typeface="Symbol" panose="05050102010706020507" pitchFamily="18" charset="2"/>
              <a:buNone/>
            </a:pPr>
            <a:br>
              <a:rPr lang="en-US" altLang="en-US" dirty="0"/>
            </a:br>
            <a:r>
              <a:rPr lang="en-US" altLang="en-US" sz="1800" dirty="0">
                <a:cs typeface="Tahoma" panose="020B0604030504040204" pitchFamily="34" charset="0"/>
              </a:rPr>
              <a:t>This example based on iterators pointing to contiguous memory</a:t>
            </a:r>
            <a:br>
              <a:rPr lang="en-US" altLang="en-US" sz="1800" dirty="0">
                <a:cs typeface="Tahoma" panose="020B0604030504040204" pitchFamily="34" charset="0"/>
              </a:rPr>
            </a:br>
            <a:br>
              <a:rPr lang="en-US" altLang="en-US" sz="1600" dirty="0">
                <a:cs typeface="Tahoma" panose="020B0604030504040204" pitchFamily="34" charset="0"/>
              </a:rPr>
            </a:b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iterator&amp; operator++()</a:t>
            </a:r>
            <a:b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</a:b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{ /* ++(this-&gt;</a:t>
            </a:r>
            <a:r>
              <a:rPr lang="en-US" altLang="en-US" sz="1600" dirty="0" err="1">
                <a:latin typeface="Consolas" panose="020B0609020204030204" pitchFamily="49" charset="0"/>
                <a:cs typeface="Tahoma" panose="020B0604030504040204" pitchFamily="34" charset="0"/>
              </a:rPr>
              <a:t>ptr</a:t>
            </a: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); return *this */ }</a:t>
            </a:r>
            <a:b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</a:br>
            <a:endParaRPr lang="en-US" altLang="en-US" sz="1600" dirty="0">
              <a:latin typeface="Consolas" panose="020B0609020204030204" pitchFamily="49" charset="0"/>
              <a:cs typeface="Tahoma" panose="020B0604030504040204" pitchFamily="34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   iterator operator++(</a:t>
            </a:r>
            <a:r>
              <a:rPr lang="en-US" altLang="en-US" sz="1600" dirty="0" err="1">
                <a:latin typeface="Consolas" panose="020B0609020204030204" pitchFamily="49" charset="0"/>
                <a:cs typeface="Tahoma" panose="020B0604030504040204" pitchFamily="34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)</a:t>
            </a:r>
            <a:b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</a:b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{ /* iterator temp = *this, ++(this-&gt;</a:t>
            </a:r>
            <a:r>
              <a:rPr lang="en-US" altLang="en-US" sz="1600" dirty="0" err="1">
                <a:latin typeface="Consolas" panose="020B0609020204030204" pitchFamily="49" charset="0"/>
                <a:cs typeface="Tahoma" panose="020B0604030504040204" pitchFamily="34" charset="0"/>
              </a:rPr>
              <a:t>ptr</a:t>
            </a: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), return temp */ }</a:t>
            </a:r>
            <a:b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</a:br>
            <a:endParaRPr lang="en-US" altLang="en-US" sz="1600" dirty="0">
              <a:latin typeface="Consolas" panose="020B0609020204030204" pitchFamily="49" charset="0"/>
              <a:cs typeface="Tahoma" panose="020B0604030504040204" pitchFamily="34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   iterator&amp; operator--()</a:t>
            </a:r>
            <a:b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</a:b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{ /* --(this-&gt;</a:t>
            </a:r>
            <a:r>
              <a:rPr lang="en-US" altLang="en-US" sz="1600" dirty="0" err="1">
                <a:latin typeface="Consolas" panose="020B0609020204030204" pitchFamily="49" charset="0"/>
                <a:cs typeface="Tahoma" panose="020B0604030504040204" pitchFamily="34" charset="0"/>
              </a:rPr>
              <a:t>ptr</a:t>
            </a: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); return *this */ }</a:t>
            </a:r>
            <a:b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</a:br>
            <a:endParaRPr lang="en-US" altLang="en-US" sz="1600" dirty="0">
              <a:latin typeface="Consolas" panose="020B0609020204030204" pitchFamily="49" charset="0"/>
              <a:cs typeface="Tahoma" panose="020B0604030504040204" pitchFamily="34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   iterator operator--(</a:t>
            </a:r>
            <a:r>
              <a:rPr lang="en-US" altLang="en-US" sz="1600" dirty="0" err="1">
                <a:latin typeface="Consolas" panose="020B0609020204030204" pitchFamily="49" charset="0"/>
                <a:cs typeface="Tahoma" panose="020B0604030504040204" pitchFamily="34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)</a:t>
            </a:r>
            <a:b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</a:b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{ /* iterator temp = *this; --(this-&gt;</a:t>
            </a:r>
            <a:r>
              <a:rPr lang="en-US" altLang="en-US" sz="1600" dirty="0" err="1">
                <a:latin typeface="Consolas" panose="020B0609020204030204" pitchFamily="49" charset="0"/>
                <a:cs typeface="Tahoma" panose="020B0604030504040204" pitchFamily="34" charset="0"/>
              </a:rPr>
              <a:t>ptr</a:t>
            </a:r>
            <a:r>
              <a:rPr lang="en-US" altLang="en-US" sz="1600" dirty="0">
                <a:latin typeface="Consolas" panose="020B0609020204030204" pitchFamily="49" charset="0"/>
                <a:cs typeface="Tahoma" panose="020B0604030504040204" pitchFamily="34" charset="0"/>
              </a:rPr>
              <a:t>), return temp */ }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600" dirty="0">
              <a:latin typeface="Courier New" panose="02070309020205020404" pitchFamily="49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2722266-9409-4D9F-937F-0D902AE07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228600"/>
            <a:ext cx="7769225" cy="838200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Sum Operators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EFB61F3-C0A5-40EB-9A8F-28433B2E99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7388" y="1066800"/>
            <a:ext cx="7769225" cy="5029200"/>
          </a:xfrm>
          <a:solidFill>
            <a:schemeClr val="bg1"/>
          </a:solidFill>
        </p:spPr>
        <p:txBody>
          <a:bodyPr/>
          <a:lstStyle/>
          <a:p>
            <a:endParaRPr lang="en-US" altLang="en-US" sz="1800" dirty="0"/>
          </a:p>
          <a:p>
            <a:r>
              <a:rPr lang="en-US" altLang="en-US" sz="1800" dirty="0"/>
              <a:t>Arithmetic operators should come in pairs.  Addition looks like this: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1800" dirty="0"/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>
                <a:latin typeface="Consolas" panose="020B0609020204030204" pitchFamily="49" charset="0"/>
              </a:rPr>
              <a:t>X&amp; X::operator+=(const X &amp;x);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X X::operator+(const X &amp;x);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br>
              <a:rPr lang="en-US" altLang="en-US" sz="1800" dirty="0"/>
            </a:br>
            <a:r>
              <a:rPr lang="en-US" altLang="en-US" sz="1800" dirty="0"/>
              <a:t>Addition should be implemented this way: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1800" dirty="0">
                <a:latin typeface="Consolas" panose="020B0609020204030204" pitchFamily="49" charset="0"/>
              </a:rPr>
              <a:t>X X::operator+(const X &amp;x) {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X temp = *this;    // copy of me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temp += x; 	    // copy of me + x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return temp;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}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sz="1800" dirty="0"/>
              <a:t>You implement </a:t>
            </a:r>
            <a:r>
              <a:rPr lang="en-US" altLang="en-US" sz="1800" dirty="0">
                <a:latin typeface="Consolas" panose="020B0609020204030204" pitchFamily="49" charset="0"/>
              </a:rPr>
              <a:t>operator+=(…) </a:t>
            </a:r>
            <a:r>
              <a:rPr lang="en-US" altLang="en-US" sz="1800" dirty="0"/>
              <a:t>first, and get </a:t>
            </a:r>
            <a:r>
              <a:rPr lang="en-US" altLang="en-US" sz="1800" dirty="0">
                <a:latin typeface="Consolas" panose="020B0609020204030204" pitchFamily="49" charset="0"/>
              </a:rPr>
              <a:t>operator+(…) </a:t>
            </a:r>
            <a:r>
              <a:rPr lang="en-US" altLang="en-US" sz="1800" dirty="0"/>
              <a:t>almost for free.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795314C-7E8E-4DB9-AD58-12FCB9D13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Overloading Arithmetic Operators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60B5C43-7ED4-4B9B-9771-F8C37DF813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Define:</a:t>
            </a:r>
          </a:p>
          <a:p>
            <a:pPr lvl="1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 	operator+, operator-, operator*, and operator/ </a:t>
            </a:r>
          </a:p>
          <a:p>
            <a:pPr>
              <a:buFont typeface="Symbol" panose="05050102010706020507" pitchFamily="18" charset="2"/>
              <a:buChar char=" "/>
            </a:pPr>
            <a:r>
              <a:rPr lang="en-US" altLang="en-US" dirty="0"/>
              <a:t>in terms of :</a:t>
            </a:r>
          </a:p>
          <a:p>
            <a:pPr lvl="1">
              <a:buFontTx/>
              <a:buNone/>
            </a:pPr>
            <a:r>
              <a:rPr lang="en-US" altLang="en-US" dirty="0"/>
              <a:t> 	</a:t>
            </a:r>
            <a:r>
              <a:rPr lang="en-US" altLang="en-US" dirty="0">
                <a:latin typeface="Consolas" panose="020B0609020204030204" pitchFamily="49" charset="0"/>
              </a:rPr>
              <a:t>operator+=, operator-=, operator*=, and operator/=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Remember the binary operator model:</a:t>
            </a:r>
            <a:br>
              <a:rPr lang="en-US" altLang="en-US" dirty="0"/>
            </a:br>
            <a:endParaRPr lang="en-US" altLang="en-US" sz="900" dirty="0"/>
          </a:p>
          <a:p>
            <a:pPr lvl="1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 	operators as class members:    </a:t>
            </a:r>
            <a:r>
              <a:rPr lang="en-US" altLang="en-US" dirty="0" err="1">
                <a:latin typeface="Consolas" panose="020B0609020204030204" pitchFamily="49" charset="0"/>
              </a:rPr>
              <a:t>x@y</a:t>
            </a: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  <a:sym typeface="Symbol" panose="05050102010706020507" pitchFamily="18" charset="2"/>
              </a:rPr>
              <a:t>  </a:t>
            </a:r>
            <a:r>
              <a:rPr lang="en-US" altLang="en-US" dirty="0" err="1">
                <a:latin typeface="Consolas" panose="020B0609020204030204" pitchFamily="49" charset="0"/>
                <a:sym typeface="Symbol" panose="05050102010706020507" pitchFamily="18" charset="2"/>
              </a:rPr>
              <a:t>x.operator</a:t>
            </a:r>
            <a:r>
              <a:rPr lang="en-US" altLang="en-US" dirty="0">
                <a:latin typeface="Consolas" panose="020B0609020204030204" pitchFamily="49" charset="0"/>
                <a:sym typeface="Symbol" panose="05050102010706020507" pitchFamily="18" charset="2"/>
              </a:rPr>
              <a:t>@(y)</a:t>
            </a:r>
          </a:p>
          <a:p>
            <a:pPr lvl="1">
              <a:buFontTx/>
              <a:buNone/>
            </a:pPr>
            <a:r>
              <a:rPr lang="en-US" altLang="en-US" dirty="0">
                <a:latin typeface="Consolas" panose="020B0609020204030204" pitchFamily="49" charset="0"/>
                <a:sym typeface="Symbol" panose="05050102010706020507" pitchFamily="18" charset="2"/>
              </a:rPr>
              <a:t> 	operators as global functions: </a:t>
            </a:r>
            <a:r>
              <a:rPr lang="en-US" altLang="en-US" dirty="0" err="1">
                <a:latin typeface="Consolas" panose="020B0609020204030204" pitchFamily="49" charset="0"/>
                <a:sym typeface="Symbol" panose="05050102010706020507" pitchFamily="18" charset="2"/>
              </a:rPr>
              <a:t>x@Y</a:t>
            </a:r>
            <a:r>
              <a:rPr lang="en-US" altLang="en-US" dirty="0">
                <a:latin typeface="Consolas" panose="020B0609020204030204" pitchFamily="49" charset="0"/>
                <a:sym typeface="Symbol" panose="05050102010706020507" pitchFamily="18" charset="2"/>
              </a:rPr>
              <a:t>	   operator(</a:t>
            </a:r>
            <a:r>
              <a:rPr lang="en-US" altLang="en-US" dirty="0" err="1">
                <a:latin typeface="Consolas" panose="020B0609020204030204" pitchFamily="49" charset="0"/>
                <a:sym typeface="Symbol" panose="05050102010706020507" pitchFamily="18" charset="2"/>
              </a:rPr>
              <a:t>x,y</a:t>
            </a:r>
            <a:r>
              <a:rPr lang="en-US" altLang="en-US" dirty="0">
                <a:latin typeface="Consolas" panose="020B0609020204030204" pitchFamily="49" charset="0"/>
                <a:sym typeface="Symbol" panose="05050102010706020507" pitchFamily="18" charset="2"/>
              </a:rPr>
              <a:t>)</a:t>
            </a:r>
            <a:endParaRPr lang="en-US" altLang="en-US" dirty="0">
              <a:latin typeface="Consolas" panose="020B0609020204030204" pitchFamily="49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56069A7-4557-4F35-AE0E-A93D31C5B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EAE5597-234C-4C5C-AC63-1974626E91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The insertion and extraction operators: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</a:rPr>
              <a:t>ostream</a:t>
            </a:r>
            <a:r>
              <a:rPr lang="en-US" altLang="en-US" sz="1800" dirty="0">
                <a:latin typeface="Consolas" panose="020B0609020204030204" pitchFamily="49" charset="0"/>
              </a:rPr>
              <a:t>&amp; operator(</a:t>
            </a:r>
            <a:r>
              <a:rPr lang="en-US" altLang="en-US" sz="1800" dirty="0" err="1">
                <a:latin typeface="Consolas" panose="020B0609020204030204" pitchFamily="49" charset="0"/>
              </a:rPr>
              <a:t>ostream</a:t>
            </a:r>
            <a:r>
              <a:rPr lang="en-US" altLang="en-US" sz="1800" dirty="0">
                <a:latin typeface="Consolas" panose="020B0609020204030204" pitchFamily="49" charset="0"/>
              </a:rPr>
              <a:t>&amp; out, </a:t>
            </a:r>
            <a:r>
              <a:rPr lang="en-US" altLang="en-US" sz="1800" dirty="0" err="1">
                <a:latin typeface="Consolas" panose="020B0609020204030204" pitchFamily="49" charset="0"/>
              </a:rPr>
              <a:t>const</a:t>
            </a:r>
            <a:r>
              <a:rPr lang="en-US" altLang="en-US" sz="1800" dirty="0">
                <a:latin typeface="Consolas" panose="020B0609020204030204" pitchFamily="49" charset="0"/>
              </a:rPr>
              <a:t> X &amp;x);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</a:rPr>
              <a:t>istream</a:t>
            </a:r>
            <a:r>
              <a:rPr lang="en-US" altLang="en-US" sz="1800" dirty="0">
                <a:latin typeface="Consolas" panose="020B0609020204030204" pitchFamily="49" charset="0"/>
              </a:rPr>
              <a:t>&amp; operator(</a:t>
            </a:r>
            <a:r>
              <a:rPr lang="en-US" altLang="en-US" sz="1800" dirty="0" err="1">
                <a:latin typeface="Consolas" panose="020B0609020204030204" pitchFamily="49" charset="0"/>
              </a:rPr>
              <a:t>ostream</a:t>
            </a:r>
            <a:r>
              <a:rPr lang="en-US" altLang="en-US" sz="1800" dirty="0">
                <a:latin typeface="Consolas" panose="020B0609020204030204" pitchFamily="49" charset="0"/>
              </a:rPr>
              <a:t>&amp; in, </a:t>
            </a:r>
            <a:r>
              <a:rPr lang="en-US" altLang="en-US" sz="1800" dirty="0" err="1">
                <a:latin typeface="Consolas" panose="020B0609020204030204" pitchFamily="49" charset="0"/>
              </a:rPr>
              <a:t>const</a:t>
            </a:r>
            <a:r>
              <a:rPr lang="en-US" altLang="en-US" sz="1800" dirty="0">
                <a:latin typeface="Consolas" panose="020B0609020204030204" pitchFamily="49" charset="0"/>
              </a:rPr>
              <a:t> X &amp;x);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br>
              <a:rPr lang="en-US" altLang="en-US" sz="1800" dirty="0"/>
            </a:br>
            <a:r>
              <a:rPr lang="en-US" altLang="en-US" sz="1800" dirty="0"/>
              <a:t>Have to be implemented as global (non-member) functions since they are invoked with the statements: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1800" dirty="0">
                <a:latin typeface="Consolas" panose="020B0609020204030204" pitchFamily="49" charset="0"/>
              </a:rPr>
              <a:t>   	    out &lt;&lt; x;   and   in &gt;&gt; x;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dirty="0"/>
              <a:t>Since the streams, out and in, appear on the left side of the operator, and are not objects of the X class, we must use the global form shown at the top of this slide.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You should try to implement them without making them friends of the X class.  You may need to implement public helper functions to do that.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>
            <a:extLst>
              <a:ext uri="{FF2B5EF4-FFF2-40B4-BE49-F238E27FC236}">
                <a16:creationId xmlns:a16="http://schemas.microsoft.com/office/drawing/2014/main" id="{02D873CD-5E5E-4352-AC18-D2B6A737F5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sz="3200" b="1" dirty="0"/>
              <a:t>End of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99</Words>
  <Application>Microsoft Office PowerPoint</Application>
  <PresentationFormat>On-screen Show (4:3)</PresentationFormat>
  <Paragraphs>44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Courier New</vt:lpstr>
      <vt:lpstr>Symbol</vt:lpstr>
      <vt:lpstr>Tahoma</vt:lpstr>
      <vt:lpstr>Wingdings</vt:lpstr>
      <vt:lpstr>Office Theme</vt:lpstr>
      <vt:lpstr>C++ Operators</vt:lpstr>
      <vt:lpstr>C++ Binary Operator Model</vt:lpstr>
      <vt:lpstr>Indexing Operators</vt:lpstr>
      <vt:lpstr>Unary Increment/Decrement Operators</vt:lpstr>
      <vt:lpstr>Sum Operators</vt:lpstr>
      <vt:lpstr>Overloading Arithmetic Operators</vt:lpstr>
      <vt:lpstr>Insertion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Operators</dc:title>
  <dc:creator>Jim Fawcett</dc:creator>
  <cp:lastModifiedBy>James Fawcett</cp:lastModifiedBy>
  <cp:revision>8</cp:revision>
  <dcterms:created xsi:type="dcterms:W3CDTF">2002-01-30T01:32:49Z</dcterms:created>
  <dcterms:modified xsi:type="dcterms:W3CDTF">2017-08-08T02:31:51Z</dcterms:modified>
</cp:coreProperties>
</file>