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78" r:id="rId4"/>
    <p:sldId id="281" r:id="rId5"/>
    <p:sldId id="258" r:id="rId6"/>
    <p:sldId id="259" r:id="rId7"/>
    <p:sldId id="263" r:id="rId8"/>
    <p:sldId id="277" r:id="rId9"/>
    <p:sldId id="260" r:id="rId10"/>
    <p:sldId id="280" r:id="rId11"/>
    <p:sldId id="269" r:id="rId12"/>
    <p:sldId id="272" r:id="rId13"/>
    <p:sldId id="275" r:id="rId14"/>
    <p:sldId id="261" r:id="rId15"/>
    <p:sldId id="274" r:id="rId16"/>
    <p:sldId id="265" r:id="rId17"/>
    <p:sldId id="270" r:id="rId18"/>
    <p:sldId id="276" r:id="rId19"/>
    <p:sldId id="262" r:id="rId20"/>
    <p:sldId id="266" r:id="rId21"/>
    <p:sldId id="26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60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3C51-2C2C-45F6-B08A-C8BF7EB6B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4BF52-0486-4589-A92E-E2793C760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C767E-FEFD-4569-A0E6-2A8C4558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84F1BB-4073-4527-828A-F38BA80097FB}" type="datetimeFigureOut">
              <a:rPr lang="en-US" smtClean="0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7CAF9-7D75-40B8-92A0-0B632F9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38554-9D4A-4D98-BF22-C5A94F3E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DE400-7543-4260-897B-491F8706EC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2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22173-ACBD-4FCF-B3EF-1939C5F8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A845E-4271-48DB-A474-83579C330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3A165-9246-4D8D-923F-50FB1AB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399171-AE28-4C6B-AB15-954596319994}" type="datetimeFigureOut">
              <a:rPr lang="en-US" smtClean="0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11417-221A-4560-9572-0FA6E6C9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27790-C21D-4AAA-9B48-6B833758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A0FD-B353-4F97-A601-F628C3716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6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6B2E89-95A5-434A-A38E-AEAD417328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8E8C5-15DF-4BE9-A969-B65B02CE5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04778-859A-4366-9858-C12C4DC6C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F2662-7D0E-4B8F-A676-AF3537942F1E}" type="datetimeFigureOut">
              <a:rPr lang="en-US" smtClean="0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50F47-1574-4DA9-9F20-2D2BADC4F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F517C-AE64-4732-8CD4-FA8F2D1B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56EA5-46A1-4608-8498-0AE76B89C0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9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A350-2A3C-4C1E-B886-961E74C8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92684-164A-40A9-AC22-C71400746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E9BAF-5694-4330-98F5-427BA333E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C97D1C-70E4-4B34-BEBF-10D96CB00F74}" type="datetimeFigureOut">
              <a:rPr lang="en-US" smtClean="0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D0211-EA10-42E9-ACCE-9ADBE2C67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37534-CAA8-464A-AE1D-506E5602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56BA3-1254-4B9B-A7DF-C775F5F573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9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73A5-9CAA-428B-917F-95C6E250B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F4382-0037-433B-A68B-0A6530F61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25208-7647-40FD-B236-CF850830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8DBF9C-6427-42FD-8EF2-E7605C38AA00}" type="datetimeFigureOut">
              <a:rPr lang="en-US" smtClean="0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1AB00-6968-4194-860D-4EBDAF7A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96575-84C6-4507-B12F-084FB887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B3632-32FD-4E99-A930-EC25BB461B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0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876D3-AA78-4A22-8552-47BA80B0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E67C5-7B8E-474D-B892-CBAD5CB6B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A5ABF-E0D9-4C86-8871-3503538BF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C7F07-457C-4262-A9AA-C9F0BAED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7711E0-48B8-42D4-A830-49572511408F}" type="datetimeFigureOut">
              <a:rPr lang="en-US" smtClean="0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814D4-71F8-49C7-9F76-A99F63CF6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114CE-9813-4D21-9348-131857AFF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96775-0551-461C-AEDD-547A4B4C89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2370D-1F6D-406C-A110-47CE95229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4BCB5-B022-497F-A588-44607C5AF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F7A0B-128E-4E7D-98F3-CCB964BB1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45D191-88AF-4885-B6E4-FEB6B1DB5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12C1FC-9110-495E-A1B5-2CAAD1FB49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BC7F32-2292-4FE3-8765-D93FBC382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2B833F-8261-4BA0-931A-68201BDCA7E1}" type="datetimeFigureOut">
              <a:rPr lang="en-US" smtClean="0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CBCDB4-5E58-42C6-8753-6661B621E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F0B92-82BB-4EBB-9153-D5A07AAC3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DCCD1-4FA9-4B14-9934-AE5EA4F65F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8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4FF23-2D69-4612-A634-44EC0BB58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A5545D-50E8-4B66-A727-8E7BD824D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21FF15-C6CF-483A-B247-851E696D1264}" type="datetimeFigureOut">
              <a:rPr lang="en-US" smtClean="0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12754-1827-4A94-96A0-B6EB9E29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7982E-DCC4-4922-8689-8707E7EE7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B47CC-3D8C-444E-B076-AC321132AF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8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D78CF0-76E3-4FE7-A094-4C68CE31C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E95C0-B8C6-402C-BB2C-694467B508BD}" type="datetimeFigureOut">
              <a:rPr lang="en-US" smtClean="0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2BA6A5-280D-4056-8C0F-D70140A2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148A1-CEE9-4067-9272-C39CD62A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994DC-44CB-4105-8F28-7A8AADEB13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0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D3E7-08F4-4580-BA8B-1E915FBAF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E64EE-E346-42DB-87D4-BC16CC10A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7649CF-A3C4-40E3-B34A-5F3FF4990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82DA8-D32F-4470-A1B8-34F8BB76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E97D8B-0953-4133-B14D-EC45C5A549C4}" type="datetimeFigureOut">
              <a:rPr lang="en-US" smtClean="0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1EE62-384F-44F8-A820-241963D2E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A784E-7669-4E1E-A56C-735A70D7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90AF7-9490-48AE-B95D-E8B48CACB3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4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C082D-3CDD-4489-9757-47225C80C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AECB66-6FDF-4826-8E33-D224350C6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D616D-E353-4888-96FA-1EB45950C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B7B3D-EE87-413E-B3B9-CCAEF8903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94F5BA-3407-4469-B237-DF7C4677CD00}" type="datetimeFigureOut">
              <a:rPr lang="en-US" smtClean="0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798FC-0476-4BCF-A580-A78BDE75F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A4DA8C-2EA2-456E-B2EC-0423DBA9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B32DA-C537-4227-83C1-0120FDA7CA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3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F232D5-D647-484D-ACCE-3DE537BD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CD204-7643-4FCB-978D-B744DB0F9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7F67F-9541-430C-904B-CF31BB277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B5F086-0760-469E-98DD-19F2DF9A39C6}" type="datetimeFigureOut">
              <a:rPr lang="en-US" smtClean="0"/>
              <a:pPr>
                <a:defRPr/>
              </a:pPr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A4F63-79F6-429B-A1AB-6B37E8006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8BDEE-93BE-4341-8CDA-01D340909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DD8458-A2A8-4097-8203-5030214767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9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aController/anAc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600" dirty="0" err="1">
                <a:solidFill>
                  <a:schemeClr val="tx2">
                    <a:satMod val="200000"/>
                  </a:schemeClr>
                </a:solidFill>
              </a:rPr>
              <a:t>Asp.Net</a:t>
            </a:r>
            <a:r>
              <a:rPr lang="en-US" sz="6600" dirty="0">
                <a:solidFill>
                  <a:schemeClr val="tx2">
                    <a:satMod val="200000"/>
                  </a:schemeClr>
                </a:solidFill>
              </a:rPr>
              <a:t> Core MVC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Jim Fawcett</a:t>
            </a:r>
          </a:p>
          <a:p>
            <a:pPr>
              <a:spcBef>
                <a:spcPct val="0"/>
              </a:spcBef>
            </a:pPr>
            <a:r>
              <a:rPr lang="en-US" dirty="0"/>
              <a:t>CSE686 – Internet Programming</a:t>
            </a:r>
          </a:p>
          <a:p>
            <a:pPr>
              <a:spcBef>
                <a:spcPct val="0"/>
              </a:spcBef>
            </a:pPr>
            <a:r>
              <a:rPr lang="en-US" dirty="0"/>
              <a:t>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7280-73D8-4F9D-85D2-E5FA6BE9D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View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2313DDB-F20D-4897-8604-767973F15D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957922"/>
            <a:ext cx="7886700" cy="408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914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Views are results of Controller actions (methods)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03FB1A6-4DF2-4101-8177-2AB50C8B1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733022"/>
            <a:ext cx="7886700" cy="309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088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Helpers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ActionLink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links to an action method</a:t>
            </a:r>
            <a:br>
              <a:rPr lang="en-US" dirty="0"/>
            </a:br>
            <a:endParaRPr lang="en-US" dirty="0"/>
          </a:p>
          <a:p>
            <a:pPr marL="68263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CheckBox</a:t>
            </a:r>
            <a:endParaRPr lang="en-US" dirty="0"/>
          </a:p>
          <a:p>
            <a:r>
              <a:rPr lang="en-US" dirty="0" err="1"/>
              <a:t>DropDownList</a:t>
            </a:r>
            <a:endParaRPr lang="en-US" dirty="0"/>
          </a:p>
          <a:p>
            <a:r>
              <a:rPr lang="en-US" dirty="0" err="1"/>
              <a:t>EditTextBox</a:t>
            </a:r>
            <a:endParaRPr lang="en-US" dirty="0"/>
          </a:p>
          <a:p>
            <a:r>
              <a:rPr lang="en-US" dirty="0"/>
              <a:t>Hidden</a:t>
            </a:r>
          </a:p>
          <a:p>
            <a:r>
              <a:rPr lang="en-US" dirty="0" err="1"/>
              <a:t>ListBox</a:t>
            </a:r>
            <a:endParaRPr lang="en-US" dirty="0"/>
          </a:p>
          <a:p>
            <a:r>
              <a:rPr lang="en-US" dirty="0"/>
              <a:t>Password</a:t>
            </a:r>
          </a:p>
          <a:p>
            <a:r>
              <a:rPr lang="en-US" dirty="0" err="1"/>
              <a:t>RadioButton</a:t>
            </a:r>
            <a:endParaRPr lang="en-US" dirty="0"/>
          </a:p>
          <a:p>
            <a:r>
              <a:rPr lang="en-US" dirty="0" err="1"/>
              <a:t>TextArea</a:t>
            </a:r>
            <a:endParaRPr lang="en-US" dirty="0"/>
          </a:p>
          <a:p>
            <a:r>
              <a:rPr lang="en-US" dirty="0" err="1"/>
              <a:t>TextBox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90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Right-click on View folder select Add View and configure view from the resulting dialog.</a:t>
            </a:r>
            <a:br>
              <a:rPr lang="en-US" dirty="0"/>
            </a:br>
            <a:endParaRPr lang="en-US" sz="1000" dirty="0"/>
          </a:p>
          <a:p>
            <a:pPr lvl="1"/>
            <a:r>
              <a:rPr lang="en-US" dirty="0"/>
              <a:t>It’s easy to generate tables and lists that can be edited and posted back to the controller to effect changes to its model.</a:t>
            </a:r>
          </a:p>
          <a:p>
            <a:pPr lvl="1"/>
            <a:r>
              <a:rPr lang="en-US" dirty="0"/>
              <a:t>The HTML helpers on the previous page make building a view a fairly simple process.</a:t>
            </a:r>
          </a:p>
          <a:p>
            <a:pPr lvl="1"/>
            <a:r>
              <a:rPr lang="en-US" dirty="0"/>
              <a:t>The wizard for Strongly Typed views does most of the work in rendering model details.</a:t>
            </a:r>
          </a:p>
        </p:txBody>
      </p:sp>
    </p:spTree>
    <p:extLst>
      <p:ext uri="{BB962C8B-B14F-4D97-AF65-F5344CB8AC3E}">
        <p14:creationId xmlns:p14="http://schemas.microsoft.com/office/powerpoint/2010/main" val="321531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What is a Controller?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2350"/>
          </a:xfrm>
        </p:spPr>
        <p:txBody>
          <a:bodyPr/>
          <a:lstStyle/>
          <a:p>
            <a:r>
              <a:rPr lang="en-US" sz="2800" dirty="0"/>
              <a:t>A controller is a C# class that derives from the class Controller.</a:t>
            </a:r>
          </a:p>
          <a:p>
            <a:pPr lvl="1"/>
            <a:r>
              <a:rPr lang="en-US" sz="2400" dirty="0"/>
              <a:t>A controller defines some category of processing for the application.</a:t>
            </a:r>
          </a:p>
          <a:p>
            <a:pPr lvl="1"/>
            <a:r>
              <a:rPr lang="en-US" sz="2400" dirty="0"/>
              <a:t>Its methods define the processing details.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Routing to a controller is defined in </a:t>
            </a:r>
            <a:r>
              <a:rPr lang="en-US" sz="2400" dirty="0" err="1"/>
              <a:t>Startup.Configure</a:t>
            </a:r>
            <a:r>
              <a:rPr lang="en-US" sz="2400" dirty="0"/>
              <a:t> method.</a:t>
            </a:r>
            <a:br>
              <a:rPr lang="en-US" sz="2400" dirty="0"/>
            </a:br>
            <a:r>
              <a:rPr lang="en-US" sz="2400" dirty="0"/>
              <a:t> </a:t>
            </a:r>
            <a:endParaRPr lang="en-US" sz="6600" b="1" dirty="0">
              <a:latin typeface="Consolas" panose="020B0609020204030204" pitchFamily="49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8038CD-E1EA-43D0-921C-4187D5F2B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594" y="4382751"/>
            <a:ext cx="6500812" cy="190249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r>
              <a:rPr lang="en-US" dirty="0"/>
              <a:t>If a controller method takes a model class as a parameter, then the MVC infrastructure will instantiate an instance and pass to the controller method when requested via a </a:t>
            </a:r>
            <a:r>
              <a:rPr lang="en-US" dirty="0" err="1"/>
              <a:t>url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/>
              <a:t>On </a:t>
            </a:r>
            <a:r>
              <a:rPr lang="en-US" dirty="0" err="1"/>
              <a:t>postback</a:t>
            </a:r>
            <a:r>
              <a:rPr lang="en-US" dirty="0"/>
              <a:t>, if View parameters have the same names as model names, then the MVC infrastructure uses reflection to bind current view values to the model.</a:t>
            </a:r>
          </a:p>
        </p:txBody>
      </p:sp>
    </p:spTree>
    <p:extLst>
      <p:ext uri="{BB962C8B-B14F-4D97-AF65-F5344CB8AC3E}">
        <p14:creationId xmlns:p14="http://schemas.microsoft.com/office/powerpoint/2010/main" val="1499598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MvcSkeleton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with CRUD Controller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4750"/>
          </a:xfrm>
        </p:spPr>
        <p:txBody>
          <a:bodyPr/>
          <a:lstStyle/>
          <a:p>
            <a:r>
              <a:rPr lang="en-US" dirty="0"/>
              <a:t>Action methods</a:t>
            </a:r>
          </a:p>
          <a:p>
            <a:pPr marL="68263" indent="0">
              <a:buNone/>
            </a:pPr>
            <a:r>
              <a:rPr lang="en-US" dirty="0"/>
              <a:t>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C9E348-CC03-4711-A0CC-906A1D9D5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057400"/>
            <a:ext cx="7886700" cy="290702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returns </a:t>
            </a:r>
            <a:r>
              <a:rPr lang="en-US" dirty="0" err="1"/>
              <a:t>ActionResult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2350"/>
          </a:xfrm>
        </p:spPr>
        <p:txBody>
          <a:bodyPr/>
          <a:lstStyle/>
          <a:p>
            <a:r>
              <a:rPr lang="en-US" sz="2800" dirty="0" err="1"/>
              <a:t>ActionResult</a:t>
            </a:r>
            <a:r>
              <a:rPr lang="en-US" sz="2800" dirty="0"/>
              <a:t>: base class</a:t>
            </a:r>
          </a:p>
          <a:p>
            <a:r>
              <a:rPr lang="en-US" sz="2800" dirty="0" err="1"/>
              <a:t>ContentResult</a:t>
            </a:r>
            <a:r>
              <a:rPr lang="en-US" sz="2800" dirty="0"/>
              <a:t>: user defined object to Response</a:t>
            </a:r>
          </a:p>
          <a:p>
            <a:r>
              <a:rPr lang="en-US" sz="2800" dirty="0" err="1"/>
              <a:t>EmptyResult</a:t>
            </a:r>
            <a:r>
              <a:rPr lang="en-US" sz="2800" dirty="0"/>
              <a:t>: Nothing to Response</a:t>
            </a:r>
          </a:p>
          <a:p>
            <a:r>
              <a:rPr lang="en-US" sz="2800" dirty="0" err="1"/>
              <a:t>FileResult</a:t>
            </a:r>
            <a:r>
              <a:rPr lang="en-US" sz="2800" dirty="0"/>
              <a:t>: Send binary file to Response</a:t>
            </a:r>
          </a:p>
          <a:p>
            <a:r>
              <a:rPr lang="en-US" sz="2800" dirty="0" err="1"/>
              <a:t>RedirectResult</a:t>
            </a:r>
            <a:r>
              <a:rPr lang="en-US" sz="2800" dirty="0"/>
              <a:t>: redirect to </a:t>
            </a:r>
            <a:r>
              <a:rPr lang="en-US" sz="2800" dirty="0" err="1"/>
              <a:t>url</a:t>
            </a:r>
            <a:endParaRPr lang="en-US" sz="2800" dirty="0"/>
          </a:p>
          <a:p>
            <a:r>
              <a:rPr lang="en-US" sz="2800" dirty="0" err="1"/>
              <a:t>RedirectToRouteResult</a:t>
            </a:r>
            <a:r>
              <a:rPr lang="en-US" sz="2800" dirty="0"/>
              <a:t>: redirect using routes</a:t>
            </a:r>
          </a:p>
          <a:p>
            <a:r>
              <a:rPr lang="en-US" sz="2800" dirty="0" err="1"/>
              <a:t>JasonResult</a:t>
            </a:r>
            <a:r>
              <a:rPr lang="en-US" sz="2800" dirty="0"/>
              <a:t>: send </a:t>
            </a:r>
            <a:r>
              <a:rPr lang="en-US" sz="2800" dirty="0" err="1"/>
              <a:t>json</a:t>
            </a:r>
            <a:r>
              <a:rPr lang="en-US" sz="2800" dirty="0"/>
              <a:t> to Response</a:t>
            </a:r>
          </a:p>
          <a:p>
            <a:r>
              <a:rPr lang="en-US" sz="2800" dirty="0" err="1"/>
              <a:t>JavaScriptResult</a:t>
            </a:r>
            <a:r>
              <a:rPr lang="en-US" sz="2800" dirty="0"/>
              <a:t>: send </a:t>
            </a:r>
            <a:r>
              <a:rPr lang="en-US" sz="2800" dirty="0" err="1"/>
              <a:t>Javascript</a:t>
            </a:r>
            <a:r>
              <a:rPr lang="en-US" sz="2800" dirty="0"/>
              <a:t> to Response</a:t>
            </a:r>
          </a:p>
          <a:p>
            <a:r>
              <a:rPr lang="en-US" sz="2800" dirty="0" err="1"/>
              <a:t>ViewResult</a:t>
            </a:r>
            <a:r>
              <a:rPr lang="en-US" sz="2800" dirty="0"/>
              <a:t>: Render a view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3796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Right-click on the Controller folder and select Add Controller.</a:t>
            </a:r>
            <a:br>
              <a:rPr lang="en-US" sz="2400" dirty="0"/>
            </a:br>
            <a:endParaRPr lang="en-US" sz="1050" dirty="0"/>
          </a:p>
          <a:p>
            <a:pPr lvl="1"/>
            <a:r>
              <a:rPr lang="en-US" sz="2000" dirty="0"/>
              <a:t>Populate controller with methods whose names will become views and that take model parameters to supply views with data and react on </a:t>
            </a:r>
            <a:r>
              <a:rPr lang="en-US" sz="2000" dirty="0" err="1"/>
              <a:t>postback</a:t>
            </a:r>
            <a:r>
              <a:rPr lang="en-US" sz="2000" dirty="0"/>
              <a:t> to data changes made in view.</a:t>
            </a:r>
          </a:p>
        </p:txBody>
      </p:sp>
    </p:spTree>
    <p:extLst>
      <p:ext uri="{BB962C8B-B14F-4D97-AF65-F5344CB8AC3E}">
        <p14:creationId xmlns:p14="http://schemas.microsoft.com/office/powerpoint/2010/main" val="3082843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Web Application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000" dirty="0"/>
              <a:t>Create a new </a:t>
            </a:r>
            <a:r>
              <a:rPr lang="en-US" sz="2000" dirty="0" err="1"/>
              <a:t>Asp.Net</a:t>
            </a:r>
            <a:r>
              <a:rPr lang="en-US" sz="2000" dirty="0"/>
              <a:t> Core MVC project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dirty="0"/>
              <a:t>Delete any part of that you don’t need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000" dirty="0"/>
              <a:t>Add a controller for each category of processing in your application: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dirty="0"/>
              <a:t>A category is usually a few pages and db tables that focus on some particular application area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000" dirty="0"/>
              <a:t>Add methods to each controller for each request you wish to handle.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000" dirty="0"/>
              <a:t>Add views as needed for each controller action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000" dirty="0"/>
              <a:t>Add Model classes to support the application area: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dirty="0"/>
              <a:t>Each model class has public properties that are synchronized with data in the model db or XML file.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What is </a:t>
            </a: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Asp.Net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Core MVC?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800" dirty="0"/>
              <a:t>Framework for building web applications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800" dirty="0"/>
              <a:t>Based on Model-View-Controller pattern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400" dirty="0"/>
              <a:t>Model manages the application data and enforces constraints on that model.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sz="2000" dirty="0"/>
              <a:t>Often accessed through persistent objects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400" dirty="0"/>
              <a:t>Views are mostly passive presentations of application state.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sz="2000" dirty="0"/>
              <a:t>Views generate requests sent to a controller based on client actions.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400" dirty="0"/>
              <a:t>Controllers translate requests into actions on the data model and generate subsequent views.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An Opinion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r>
              <a:rPr lang="en-US" dirty="0"/>
              <a:t>This </a:t>
            </a:r>
            <a:r>
              <a:rPr lang="en-US" dirty="0" err="1"/>
              <a:t>Asp.Net</a:t>
            </a:r>
            <a:r>
              <a:rPr lang="en-US" dirty="0"/>
              <a:t>  Core MVC structure is very flexible:</a:t>
            </a:r>
          </a:p>
          <a:p>
            <a:pPr lvl="1"/>
            <a:r>
              <a:rPr lang="en-US" dirty="0"/>
              <a:t>You can have as many application categories as you need, simply by adding controllers.</a:t>
            </a:r>
          </a:p>
          <a:p>
            <a:pPr lvl="1"/>
            <a:r>
              <a:rPr lang="en-US" dirty="0"/>
              <a:t>The controllers keep the application well organized.</a:t>
            </a:r>
          </a:p>
          <a:p>
            <a:pPr lvl="1"/>
            <a:r>
              <a:rPr lang="en-US" dirty="0"/>
              <a:t>You can have as many views as you need.  The navigation is simple and provided mostly by the MVC infrastructure, e.g., routing.</a:t>
            </a:r>
          </a:p>
          <a:p>
            <a:pPr lvl="1"/>
            <a:r>
              <a:rPr lang="en-US" dirty="0"/>
              <a:t>You can have as many models as you need.  Just add classes and use </a:t>
            </a:r>
            <a:r>
              <a:rPr lang="en-US" dirty="0" err="1"/>
              <a:t>Linq</a:t>
            </a:r>
            <a:r>
              <a:rPr lang="en-US" dirty="0"/>
              <a:t> to access the data.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Things you may use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2350"/>
          </a:xfrm>
        </p:spPr>
        <p:txBody>
          <a:bodyPr/>
          <a:lstStyle/>
          <a:p>
            <a:r>
              <a:rPr lang="en-US" sz="2800" dirty="0"/>
              <a:t>LINQ – Language integrated query</a:t>
            </a:r>
          </a:p>
          <a:p>
            <a:pPr lvl="1"/>
            <a:r>
              <a:rPr lang="en-US" sz="2400" dirty="0" err="1"/>
              <a:t>Linq</a:t>
            </a:r>
            <a:r>
              <a:rPr lang="en-US" sz="2400" dirty="0"/>
              <a:t> to XML and </a:t>
            </a:r>
            <a:r>
              <a:rPr lang="en-US" sz="2400" dirty="0" err="1"/>
              <a:t>Linq</a:t>
            </a:r>
            <a:r>
              <a:rPr lang="en-US" sz="2400" dirty="0"/>
              <a:t> to SQL are commonly used by models to provide data needed by a controller for one of its views.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C9F319-92C2-40E6-A263-866D5E91D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Folks</a:t>
            </a:r>
          </a:p>
        </p:txBody>
      </p:sp>
    </p:spTree>
    <p:extLst>
      <p:ext uri="{BB962C8B-B14F-4D97-AF65-F5344CB8AC3E}">
        <p14:creationId xmlns:p14="http://schemas.microsoft.com/office/powerpoint/2010/main" val="86750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Structure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57350"/>
            <a:ext cx="7891462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67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55286-1BE0-4EA2-BF78-86C819CD9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0" y="457200"/>
            <a:ext cx="3789758" cy="838200"/>
          </a:xfrm>
        </p:spPr>
        <p:txBody>
          <a:bodyPr>
            <a:normAutofit/>
          </a:bodyPr>
          <a:lstStyle/>
          <a:p>
            <a:r>
              <a:rPr lang="en-US" sz="3600" dirty="0" err="1"/>
              <a:t>Mvc</a:t>
            </a:r>
            <a:r>
              <a:rPr lang="en-US" sz="3600" dirty="0"/>
              <a:t>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D6E53-677D-4AD1-BF4E-AF7F822AE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399" y="1371600"/>
            <a:ext cx="3792141" cy="4489451"/>
          </a:xfrm>
        </p:spPr>
        <p:txBody>
          <a:bodyPr/>
          <a:lstStyle/>
          <a:p>
            <a:r>
              <a:rPr lang="en-US" dirty="0"/>
              <a:t>Controllers</a:t>
            </a:r>
          </a:p>
          <a:p>
            <a:pPr lvl="1"/>
            <a:r>
              <a:rPr lang="en-US" dirty="0"/>
              <a:t>Connect Views to Data</a:t>
            </a:r>
          </a:p>
          <a:p>
            <a:r>
              <a:rPr lang="en-US" dirty="0"/>
              <a:t>Models</a:t>
            </a:r>
          </a:p>
          <a:p>
            <a:pPr lvl="1"/>
            <a:r>
              <a:rPr lang="en-US" dirty="0"/>
              <a:t>Provide structured data, usually persisted to a </a:t>
            </a:r>
            <a:r>
              <a:rPr lang="en-US" dirty="0" err="1"/>
              <a:t>db</a:t>
            </a:r>
            <a:endParaRPr lang="en-US" dirty="0"/>
          </a:p>
          <a:p>
            <a:pPr lvl="1"/>
            <a:r>
              <a:rPr lang="en-US" dirty="0"/>
              <a:t>Accessed through C# class instances</a:t>
            </a:r>
          </a:p>
          <a:p>
            <a:r>
              <a:rPr lang="en-US" dirty="0"/>
              <a:t>Views</a:t>
            </a:r>
          </a:p>
          <a:p>
            <a:pPr lvl="1"/>
            <a:r>
              <a:rPr lang="en-US" dirty="0"/>
              <a:t>Combine markup and C# code to display and accept data.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3FBFCD-2B2D-4374-AC8F-7E30B2B8A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459" y="762000"/>
            <a:ext cx="3876851" cy="543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33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MVC Life Cycle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1143001"/>
            <a:ext cx="7772400" cy="5213349"/>
          </a:xfrm>
        </p:spPr>
        <p:txBody>
          <a:bodyPr/>
          <a:lstStyle/>
          <a:p>
            <a:r>
              <a:rPr lang="en-US" sz="2800" dirty="0"/>
              <a:t>Clients request a named action on a specified controller, e.g.:</a:t>
            </a:r>
          </a:p>
          <a:p>
            <a:pPr lvl="1"/>
            <a:r>
              <a:rPr lang="en-US" sz="2400" dirty="0">
                <a:hlinkClick r:id="rId2"/>
              </a:rPr>
              <a:t>http://localhost/aController/anAction</a:t>
            </a:r>
            <a:br>
              <a:rPr lang="en-US" sz="2400" dirty="0"/>
            </a:br>
            <a:endParaRPr lang="en-US" sz="2400" dirty="0"/>
          </a:p>
          <a:p>
            <a:r>
              <a:rPr lang="en-US" sz="2800" dirty="0"/>
              <a:t>The request is routed to </a:t>
            </a:r>
            <a:r>
              <a:rPr lang="en-US" sz="2800" dirty="0" err="1"/>
              <a:t>aController’s</a:t>
            </a:r>
            <a:r>
              <a:rPr lang="en-US" sz="2800" dirty="0"/>
              <a:t> </a:t>
            </a:r>
            <a:r>
              <a:rPr lang="en-US" sz="2800" dirty="0" err="1"/>
              <a:t>anAction</a:t>
            </a:r>
            <a:r>
              <a:rPr lang="en-US" sz="2800" dirty="0"/>
              <a:t> method.  </a:t>
            </a:r>
          </a:p>
          <a:p>
            <a:pPr lvl="1"/>
            <a:r>
              <a:rPr lang="en-US" sz="2400" dirty="0"/>
              <a:t>That method decides how to handle the request, perhaps by accessing a model’s state and returning some information in a view.</a:t>
            </a:r>
          </a:p>
          <a:p>
            <a:pPr lvl="1"/>
            <a:r>
              <a:rPr lang="en-US" sz="2400" dirty="0"/>
              <a:t>User actions in the view, e.g., data entered, button presses, result in get (</a:t>
            </a:r>
            <a:r>
              <a:rPr lang="en-US" sz="2400" dirty="0" err="1"/>
              <a:t>ActionLink</a:t>
            </a:r>
            <a:r>
              <a:rPr lang="en-US" sz="2400" dirty="0"/>
              <a:t>) or post (Button) requests to a specific controller action.</a:t>
            </a:r>
          </a:p>
          <a:p>
            <a:pPr lvl="1"/>
            <a:r>
              <a:rPr lang="en-US" sz="2400" dirty="0"/>
              <a:t>That process may repeat for many cycles.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What is a Model?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56150"/>
          </a:xfrm>
        </p:spPr>
        <p:txBody>
          <a:bodyPr/>
          <a:lstStyle/>
          <a:p>
            <a:r>
              <a:rPr lang="en-US" sz="2800" dirty="0"/>
              <a:t>A model is a file of C# code and often an associated data store, e.g., an SQL database or XML file.</a:t>
            </a:r>
          </a:p>
          <a:p>
            <a:pPr lvl="1"/>
            <a:r>
              <a:rPr lang="en-US" sz="2400" dirty="0"/>
              <a:t>The file of C# code manages all access to the application’s data through objects.</a:t>
            </a:r>
          </a:p>
          <a:p>
            <a:pPr lvl="1"/>
            <a:r>
              <a:rPr lang="en-US" sz="2400" dirty="0" err="1"/>
              <a:t>Linq</a:t>
            </a:r>
            <a:r>
              <a:rPr lang="en-US" sz="2400" dirty="0"/>
              <a:t> to SQL and </a:t>
            </a:r>
            <a:r>
              <a:rPr lang="en-US" sz="2400" dirty="0" err="1"/>
              <a:t>Linq</a:t>
            </a:r>
            <a:r>
              <a:rPr lang="en-US" sz="2400" dirty="0"/>
              <a:t> to XML can be used to create queries into these data stores</a:t>
            </a:r>
          </a:p>
          <a:p>
            <a:pPr lvl="2"/>
            <a:r>
              <a:rPr lang="en-US" sz="2000" dirty="0"/>
              <a:t>This can be direct</a:t>
            </a:r>
          </a:p>
          <a:p>
            <a:pPr lvl="2"/>
            <a:r>
              <a:rPr lang="en-US" sz="2000" dirty="0"/>
              <a:t>More often it is done through objects that wrap </a:t>
            </a:r>
            <a:r>
              <a:rPr lang="en-US" sz="2000" dirty="0" err="1"/>
              <a:t>db</a:t>
            </a:r>
            <a:r>
              <a:rPr lang="en-US" sz="2000" dirty="0"/>
              <a:t> tables or XML files and have one public property for each attribute column of the table.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MvcSkeleton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with CRUD Model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BDB7D3-E4D4-49DC-93BE-CBB452012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060"/>
            <a:ext cx="8382000" cy="38849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Model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Right-click on Model folder and select Add Class.</a:t>
            </a:r>
          </a:p>
          <a:p>
            <a:pPr lvl="1"/>
            <a:r>
              <a:rPr lang="en-US" sz="2400" dirty="0"/>
              <a:t>Populate the model class with public properties that represent data to be managed.</a:t>
            </a:r>
          </a:p>
          <a:p>
            <a:pPr lvl="1"/>
            <a:r>
              <a:rPr lang="en-US" sz="2400" dirty="0"/>
              <a:t>Usually the model is persisted to an XML file or SQL database using LINQ or the Entity Data Framework.</a:t>
            </a:r>
          </a:p>
        </p:txBody>
      </p:sp>
    </p:spTree>
    <p:extLst>
      <p:ext uri="{BB962C8B-B14F-4D97-AF65-F5344CB8AC3E}">
        <p14:creationId xmlns:p14="http://schemas.microsoft.com/office/powerpoint/2010/main" val="397360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What is a 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2350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800" dirty="0"/>
              <a:t>Views are </a:t>
            </a:r>
            <a:r>
              <a:rPr lang="en-US" sz="2800" dirty="0" err="1"/>
              <a:t>cshtml</a:t>
            </a:r>
            <a:r>
              <a:rPr lang="en-US" sz="2800" dirty="0"/>
              <a:t> files with only HTML and inline C# code, e.g., &lt;td&gt;@</a:t>
            </a:r>
            <a:r>
              <a:rPr lang="en-US" sz="2800" dirty="0" err="1"/>
              <a:t>crs.Number</a:t>
            </a:r>
            <a:r>
              <a:rPr lang="en-US" sz="2800" dirty="0"/>
              <a:t>, @</a:t>
            </a:r>
            <a:r>
              <a:rPr lang="en-US" sz="2800" dirty="0" err="1"/>
              <a:t>crs.Name</a:t>
            </a:r>
            <a:br>
              <a:rPr lang="en-US" sz="2800" dirty="0"/>
            </a:br>
            <a:endParaRPr lang="en-US" sz="1600" dirty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400" dirty="0"/>
              <a:t>Code is used just to support presentation and does no application processing.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400" dirty="0"/>
              <a:t>The HTML is augmented by HTML Helpers, provided by </a:t>
            </a:r>
            <a:r>
              <a:rPr lang="en-US" sz="2400" dirty="0" err="1"/>
              <a:t>Asp.Net</a:t>
            </a:r>
            <a:r>
              <a:rPr lang="en-US" sz="2400" dirty="0"/>
              <a:t> Core MVC that provide shortcuts for commonly used HTML constructs, e.g.:</a:t>
            </a:r>
            <a:br>
              <a:rPr lang="en-US" sz="2400" dirty="0"/>
            </a:br>
            <a:br>
              <a:rPr lang="en-US" sz="500" dirty="0"/>
            </a:br>
            <a:r>
              <a:rPr lang="en-US" sz="2400" dirty="0"/>
              <a:t> 	</a:t>
            </a:r>
            <a:r>
              <a:rPr lang="en-US" sz="1600" b="1" dirty="0">
                <a:latin typeface="Consolas" panose="020B0609020204030204" pitchFamily="49" charset="0"/>
              </a:rPr>
              <a:t>@</a:t>
            </a:r>
            <a:r>
              <a:rPr lang="en-US" sz="1600" b="1" dirty="0" err="1">
                <a:latin typeface="Consolas" panose="020B0609020204030204" pitchFamily="49" charset="0"/>
              </a:rPr>
              <a:t>Html.ActionLink</a:t>
            </a:r>
            <a:r>
              <a:rPr lang="en-US" sz="1600" b="1" dirty="0">
                <a:latin typeface="Consolas" panose="020B0609020204030204" pitchFamily="49" charset="0"/>
              </a:rPr>
              <a:t>(“Edit”, “Edit”, new { id = </a:t>
            </a:r>
            <a:r>
              <a:rPr lang="en-US" sz="1600" b="1" dirty="0" err="1">
                <a:latin typeface="Consolas" panose="020B0609020204030204" pitchFamily="49" charset="0"/>
              </a:rPr>
              <a:t>crs.Id</a:t>
            </a:r>
            <a:r>
              <a:rPr lang="en-US" sz="1600" b="1" dirty="0">
                <a:latin typeface="Consolas" panose="020B0609020204030204" pitchFamily="49" charset="0"/>
              </a:rPr>
              <a:t> })</a:t>
            </a:r>
            <a:br>
              <a:rPr lang="en-US" sz="1400" dirty="0">
                <a:latin typeface="Consolas" panose="020B0609020204030204" pitchFamily="49" charset="0"/>
              </a:rPr>
            </a:br>
            <a:endParaRPr lang="en-US" sz="600" dirty="0">
              <a:latin typeface="Consolas" panose="020B0609020204030204" pitchFamily="49" charset="0"/>
            </a:endParaRP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sz="2400" dirty="0" err="1"/>
              <a:t>Asp.Net</a:t>
            </a:r>
            <a:r>
              <a:rPr lang="en-US" sz="2400" dirty="0"/>
              <a:t> MVC also provides tag helpers that translate into pure markup, e.g.:</a:t>
            </a:r>
            <a:br>
              <a:rPr lang="en-US" sz="2400" dirty="0"/>
            </a:br>
            <a:r>
              <a:rPr lang="en-US" sz="2400" dirty="0"/>
              <a:t>  	</a:t>
            </a:r>
            <a:r>
              <a:rPr lang="en-US" sz="1600" b="1" dirty="0">
                <a:latin typeface="Consolas" panose="020B0609020204030204" pitchFamily="49" charset="0"/>
              </a:rPr>
              <a:t>&lt;input asp-for=“Name” /&gt;</a:t>
            </a:r>
            <a:endParaRPr lang="en-US" sz="2400" b="1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</TotalTime>
  <Words>742</Words>
  <Application>Microsoft Office PowerPoint</Application>
  <PresentationFormat>On-screen Show (4:3)</PresentationFormat>
  <Paragraphs>105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Courier New</vt:lpstr>
      <vt:lpstr>Wingdings</vt:lpstr>
      <vt:lpstr>Wingdings 2</vt:lpstr>
      <vt:lpstr>Office Theme</vt:lpstr>
      <vt:lpstr>Asp.Net Core MVC</vt:lpstr>
      <vt:lpstr>What is Asp.Net Core MVC?</vt:lpstr>
      <vt:lpstr>MVC Structure</vt:lpstr>
      <vt:lpstr>Mvc Structure</vt:lpstr>
      <vt:lpstr>MVC Life Cycle</vt:lpstr>
      <vt:lpstr>What is a Model?</vt:lpstr>
      <vt:lpstr>MvcSkeleton with CRUD Model</vt:lpstr>
      <vt:lpstr>Adding a Model</vt:lpstr>
      <vt:lpstr>What is a View?</vt:lpstr>
      <vt:lpstr>Create View</vt:lpstr>
      <vt:lpstr>Views are results of Controller actions (methods)</vt:lpstr>
      <vt:lpstr>Html Helpers</vt:lpstr>
      <vt:lpstr>Adding a View</vt:lpstr>
      <vt:lpstr>What is a Controller?</vt:lpstr>
      <vt:lpstr>Data Binding</vt:lpstr>
      <vt:lpstr>MvcSkeleton with CRUD Controller</vt:lpstr>
      <vt:lpstr>Action returns ActionResult</vt:lpstr>
      <vt:lpstr>Adding a Controller</vt:lpstr>
      <vt:lpstr>Web Application Development</vt:lpstr>
      <vt:lpstr>An Opinion</vt:lpstr>
      <vt:lpstr>Things you may use</vt:lpstr>
      <vt:lpstr>That’s All Folks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jim</dc:creator>
  <cp:lastModifiedBy>James Fawcett</cp:lastModifiedBy>
  <cp:revision>47</cp:revision>
  <dcterms:created xsi:type="dcterms:W3CDTF">2010-06-16T11:08:52Z</dcterms:created>
  <dcterms:modified xsi:type="dcterms:W3CDTF">2019-02-24T14:46:55Z</dcterms:modified>
</cp:coreProperties>
</file>