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2"/>
  </p:notesMasterIdLst>
  <p:handoutMasterIdLst>
    <p:handoutMasterId r:id="rId53"/>
  </p:handoutMasterIdLst>
  <p:sldIdLst>
    <p:sldId id="305" r:id="rId2"/>
    <p:sldId id="263" r:id="rId3"/>
    <p:sldId id="257" r:id="rId4"/>
    <p:sldId id="321" r:id="rId5"/>
    <p:sldId id="363" r:id="rId6"/>
    <p:sldId id="352" r:id="rId7"/>
    <p:sldId id="364" r:id="rId8"/>
    <p:sldId id="265" r:id="rId9"/>
    <p:sldId id="320" r:id="rId10"/>
    <p:sldId id="312" r:id="rId11"/>
    <p:sldId id="296" r:id="rId12"/>
    <p:sldId id="298" r:id="rId13"/>
    <p:sldId id="295" r:id="rId14"/>
    <p:sldId id="268" r:id="rId15"/>
    <p:sldId id="313" r:id="rId16"/>
    <p:sldId id="270" r:id="rId17"/>
    <p:sldId id="300" r:id="rId18"/>
    <p:sldId id="361" r:id="rId19"/>
    <p:sldId id="266" r:id="rId20"/>
    <p:sldId id="301" r:id="rId21"/>
    <p:sldId id="273" r:id="rId22"/>
    <p:sldId id="318" r:id="rId23"/>
    <p:sldId id="275" r:id="rId24"/>
    <p:sldId id="277" r:id="rId25"/>
    <p:sldId id="278" r:id="rId26"/>
    <p:sldId id="279" r:id="rId27"/>
    <p:sldId id="280" r:id="rId28"/>
    <p:sldId id="314" r:id="rId29"/>
    <p:sldId id="330" r:id="rId30"/>
    <p:sldId id="311" r:id="rId31"/>
    <p:sldId id="283" r:id="rId32"/>
    <p:sldId id="310" r:id="rId33"/>
    <p:sldId id="284" r:id="rId34"/>
    <p:sldId id="324" r:id="rId35"/>
    <p:sldId id="316" r:id="rId36"/>
    <p:sldId id="343" r:id="rId37"/>
    <p:sldId id="317" r:id="rId38"/>
    <p:sldId id="325" r:id="rId39"/>
    <p:sldId id="354" r:id="rId40"/>
    <p:sldId id="335" r:id="rId41"/>
    <p:sldId id="347" r:id="rId42"/>
    <p:sldId id="331" r:id="rId43"/>
    <p:sldId id="346" r:id="rId44"/>
    <p:sldId id="333" r:id="rId45"/>
    <p:sldId id="336" r:id="rId46"/>
    <p:sldId id="349" r:id="rId47"/>
    <p:sldId id="315" r:id="rId48"/>
    <p:sldId id="326" r:id="rId49"/>
    <p:sldId id="285" r:id="rId50"/>
    <p:sldId id="292" r:id="rId51"/>
  </p:sldIdLst>
  <p:sldSz cx="9144000" cy="6858000" type="screen4x3"/>
  <p:notesSz cx="6858000" cy="9144000"/>
  <p:custShowLst>
    <p:custShow name="Shorter Proposal 31 pp" id="0">
      <p:sldLst>
        <p:sld r:id="rId2"/>
        <p:sld r:id="rId3"/>
        <p:sld r:id="rId4"/>
        <p:sld r:id="rId10"/>
        <p:sld r:id="rId11"/>
        <p:sld r:id="rId12"/>
        <p:sld r:id="rId13"/>
        <p:sld r:id="rId14"/>
        <p:sld r:id="rId5"/>
        <p:sld r:id="rId15"/>
        <p:sld r:id="rId16"/>
        <p:sld r:id="rId17"/>
        <p:sld r:id="rId18"/>
        <p:sld r:id="rId21"/>
        <p:sld r:id="rId25"/>
        <p:sld r:id="rId26"/>
        <p:sld r:id="rId27"/>
        <p:sld r:id="rId28"/>
        <p:sld r:id="rId31"/>
        <p:sld r:id="rId29"/>
        <p:sld r:id="rId35"/>
        <p:sld r:id="rId36"/>
        <p:sld r:id="rId38"/>
        <p:sld r:id="rId39"/>
        <p:sld r:id="rId48"/>
        <p:sld r:id="rId49"/>
      </p:sldLst>
    </p:custShow>
    <p:custShow name="Original Proposal 42 pp" id="1">
      <p:sldLst>
        <p:sld r:id="rId2"/>
        <p:sld r:id="rId3"/>
        <p:sld r:id="rId4"/>
        <p:sld r:id="rId10"/>
        <p:sld r:id="rId11"/>
        <p:sld r:id="rId12"/>
        <p:sld r:id="rId13"/>
        <p:sld r:id="rId14"/>
        <p:sld r:id="rId5"/>
        <p:sld r:id="rId15"/>
        <p:sld r:id="rId16"/>
        <p:sld r:id="rId17"/>
        <p:sld r:id="rId18"/>
        <p:sld r:id="rId20"/>
        <p:sld r:id="rId21"/>
        <p:sld r:id="rId22"/>
        <p:sld r:id="rId23"/>
        <p:sld r:id="rId24"/>
        <p:sld r:id="rId25"/>
        <p:sld r:id="rId26"/>
        <p:sld r:id="rId27"/>
        <p:sld r:id="rId28"/>
        <p:sld r:id="rId29"/>
        <p:sld r:id="rId30"/>
        <p:sld r:id="rId32"/>
        <p:sld r:id="rId33"/>
        <p:sld r:id="rId31"/>
        <p:sld r:id="rId34"/>
        <p:sld r:id="rId35"/>
        <p:sld r:id="rId36"/>
        <p:sld r:id="rId38"/>
        <p:sld r:id="rId39"/>
        <p:sld r:id="rId48"/>
        <p:sld r:id="rId49"/>
      </p:sldLst>
    </p:custShow>
  </p:custShowLst>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6201"/>
    <a:srgbClr val="CC3300"/>
    <a:srgbClr val="CC6600"/>
    <a:srgbClr val="FF9933"/>
    <a:srgbClr val="FF0000"/>
    <a:srgbClr val="FFFFFF"/>
    <a:srgbClr val="FF3300"/>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87893" autoAdjust="0"/>
  </p:normalViewPr>
  <p:slideViewPr>
    <p:cSldViewPr>
      <p:cViewPr varScale="1">
        <p:scale>
          <a:sx n="100" d="100"/>
          <a:sy n="100" d="100"/>
        </p:scale>
        <p:origin x="13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e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5.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28.wmf"/><Relationship Id="rId4"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EF82F28-0C95-470C-B988-6EE1F0CBA66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78851" name="Rectangle 3">
            <a:extLst>
              <a:ext uri="{FF2B5EF4-FFF2-40B4-BE49-F238E27FC236}">
                <a16:creationId xmlns:a16="http://schemas.microsoft.com/office/drawing/2014/main" id="{C3670927-6C96-4339-935F-B5ADEC64ECEE}"/>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8852" name="Rectangle 4">
            <a:extLst>
              <a:ext uri="{FF2B5EF4-FFF2-40B4-BE49-F238E27FC236}">
                <a16:creationId xmlns:a16="http://schemas.microsoft.com/office/drawing/2014/main" id="{35018DB0-9A44-4172-BBE5-3078E00E4680}"/>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78853" name="Rectangle 5">
            <a:extLst>
              <a:ext uri="{FF2B5EF4-FFF2-40B4-BE49-F238E27FC236}">
                <a16:creationId xmlns:a16="http://schemas.microsoft.com/office/drawing/2014/main" id="{16BF8299-5ECB-4D4D-8F1F-12599B7FDC6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CEA40E0-336E-42CB-8BBE-4F41ADEF0D9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0C7F880-4A1B-4D42-AC78-3F14451C22B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7411" name="Rectangle 3">
            <a:extLst>
              <a:ext uri="{FF2B5EF4-FFF2-40B4-BE49-F238E27FC236}">
                <a16:creationId xmlns:a16="http://schemas.microsoft.com/office/drawing/2014/main" id="{BEF5B8BC-4BD4-498A-8F8A-09BBF340894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a:extLst>
              <a:ext uri="{FF2B5EF4-FFF2-40B4-BE49-F238E27FC236}">
                <a16:creationId xmlns:a16="http://schemas.microsoft.com/office/drawing/2014/main" id="{A4E3A0AE-726D-45CC-B376-40F4E0880027}"/>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5E5EE15D-BDB5-4582-8680-1C3553596E9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a:extLst>
              <a:ext uri="{FF2B5EF4-FFF2-40B4-BE49-F238E27FC236}">
                <a16:creationId xmlns:a16="http://schemas.microsoft.com/office/drawing/2014/main" id="{583683FD-00BA-4119-A282-AFD06086D65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7415" name="Rectangle 7">
            <a:extLst>
              <a:ext uri="{FF2B5EF4-FFF2-40B4-BE49-F238E27FC236}">
                <a16:creationId xmlns:a16="http://schemas.microsoft.com/office/drawing/2014/main" id="{B0326FA2-79AD-494F-8C84-D2BD78E5258A}"/>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13B7B6-04F7-4581-969A-9109ACDA46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7BE0A3-D5C9-4532-BE99-5C2E9E586F39}"/>
              </a:ext>
            </a:extLst>
          </p:cNvPr>
          <p:cNvSpPr>
            <a:spLocks noGrp="1" noChangeArrowheads="1"/>
          </p:cNvSpPr>
          <p:nvPr>
            <p:ph type="sldNum" sz="quarter" idx="5"/>
          </p:nvPr>
        </p:nvSpPr>
        <p:spPr>
          <a:ln/>
        </p:spPr>
        <p:txBody>
          <a:bodyPr/>
          <a:lstStyle/>
          <a:p>
            <a:fld id="{5D63D818-495B-46DC-B517-6E7AAFB8380C}" type="slidenum">
              <a:rPr lang="en-US" altLang="en-US"/>
              <a:pPr/>
              <a:t>1</a:t>
            </a:fld>
            <a:endParaRPr lang="en-US" altLang="en-US"/>
          </a:p>
        </p:txBody>
      </p:sp>
      <p:sp>
        <p:nvSpPr>
          <p:cNvPr id="100354" name="Rectangle 2">
            <a:extLst>
              <a:ext uri="{FF2B5EF4-FFF2-40B4-BE49-F238E27FC236}">
                <a16:creationId xmlns:a16="http://schemas.microsoft.com/office/drawing/2014/main" id="{9A4F130B-D886-4A30-A6BA-D3B9021A07E6}"/>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9213B1D9-A6FD-4C7A-9CD0-F1D37BD12A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6DF0BE-9D62-4A4A-9536-1EA655C06A0C}"/>
              </a:ext>
            </a:extLst>
          </p:cNvPr>
          <p:cNvSpPr>
            <a:spLocks noGrp="1" noChangeArrowheads="1"/>
          </p:cNvSpPr>
          <p:nvPr>
            <p:ph type="sldNum" sz="quarter" idx="5"/>
          </p:nvPr>
        </p:nvSpPr>
        <p:spPr>
          <a:ln/>
        </p:spPr>
        <p:txBody>
          <a:bodyPr/>
          <a:lstStyle/>
          <a:p>
            <a:fld id="{0249D186-B969-4E53-90D9-1E56BA1AF318}" type="slidenum">
              <a:rPr lang="en-US" altLang="en-US"/>
              <a:pPr/>
              <a:t>10</a:t>
            </a:fld>
            <a:endParaRPr lang="en-US" altLang="en-US"/>
          </a:p>
        </p:txBody>
      </p:sp>
      <p:sp>
        <p:nvSpPr>
          <p:cNvPr id="201730" name="Rectangle 2">
            <a:extLst>
              <a:ext uri="{FF2B5EF4-FFF2-40B4-BE49-F238E27FC236}">
                <a16:creationId xmlns:a16="http://schemas.microsoft.com/office/drawing/2014/main" id="{2E33E51E-9EBA-43CA-9968-D40865A356B3}"/>
              </a:ext>
            </a:extLst>
          </p:cNvPr>
          <p:cNvSpPr>
            <a:spLocks noChangeArrowheads="1" noTextEdit="1"/>
          </p:cNvSpPr>
          <p:nvPr>
            <p:ph type="sldImg"/>
          </p:nvPr>
        </p:nvSpPr>
        <p:spPr>
          <a:ln/>
        </p:spPr>
      </p:sp>
      <p:sp>
        <p:nvSpPr>
          <p:cNvPr id="201731" name="Rectangle 3">
            <a:extLst>
              <a:ext uri="{FF2B5EF4-FFF2-40B4-BE49-F238E27FC236}">
                <a16:creationId xmlns:a16="http://schemas.microsoft.com/office/drawing/2014/main" id="{6C95F672-9A14-4A26-921E-46F2ACA8B4B4}"/>
              </a:ext>
            </a:extLst>
          </p:cNvPr>
          <p:cNvSpPr>
            <a:spLocks noGrp="1" noChangeArrowheads="1"/>
          </p:cNvSpPr>
          <p:nvPr>
            <p:ph type="body" idx="1"/>
          </p:nvPr>
        </p:nvSpPr>
        <p:spPr/>
        <p:txBody>
          <a:bodyPr/>
          <a:lstStyle/>
          <a:p>
            <a:r>
              <a:rPr lang="en-US" altLang="en-US"/>
              <a:t>1 depends on 2, 2 depends on 3…</a:t>
            </a:r>
          </a:p>
          <a:p>
            <a:endParaRPr lang="en-US" altLang="en-US"/>
          </a:p>
          <a:p>
            <a:r>
              <a:rPr lang="en-US" altLang="en-US"/>
              <a:t>Do not elaborate too much.</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6F6E69-1F2A-45DE-A792-B4223F823782}"/>
              </a:ext>
            </a:extLst>
          </p:cNvPr>
          <p:cNvSpPr>
            <a:spLocks noGrp="1" noChangeArrowheads="1"/>
          </p:cNvSpPr>
          <p:nvPr>
            <p:ph type="sldNum" sz="quarter" idx="5"/>
          </p:nvPr>
        </p:nvSpPr>
        <p:spPr>
          <a:ln/>
        </p:spPr>
        <p:txBody>
          <a:bodyPr/>
          <a:lstStyle/>
          <a:p>
            <a:fld id="{7B641FBD-88B6-4BDA-A7A0-C236553F1B59}" type="slidenum">
              <a:rPr lang="en-US" altLang="en-US"/>
              <a:pPr/>
              <a:t>11</a:t>
            </a:fld>
            <a:endParaRPr lang="en-US" altLang="en-US"/>
          </a:p>
        </p:txBody>
      </p:sp>
      <p:sp>
        <p:nvSpPr>
          <p:cNvPr id="202754" name="Rectangle 2">
            <a:extLst>
              <a:ext uri="{FF2B5EF4-FFF2-40B4-BE49-F238E27FC236}">
                <a16:creationId xmlns:a16="http://schemas.microsoft.com/office/drawing/2014/main" id="{0E874211-D9BF-4814-B86F-6368E17F9F45}"/>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D618824B-CFD4-47EC-81D7-E33F94ECE5C3}"/>
              </a:ext>
            </a:extLst>
          </p:cNvPr>
          <p:cNvSpPr>
            <a:spLocks noGrp="1" noChangeArrowheads="1"/>
          </p:cNvSpPr>
          <p:nvPr>
            <p:ph type="body" idx="1"/>
          </p:nvPr>
        </p:nvSpPr>
        <p:spPr/>
        <p:txBody>
          <a:bodyPr/>
          <a:lstStyle/>
          <a:p>
            <a:r>
              <a:rPr lang="en-US" altLang="en-US"/>
              <a:t>“Level” : Define (level 1… level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A9650B-A509-4D6A-919D-9CAA2F1A4EFE}"/>
              </a:ext>
            </a:extLst>
          </p:cNvPr>
          <p:cNvSpPr>
            <a:spLocks noGrp="1" noChangeArrowheads="1"/>
          </p:cNvSpPr>
          <p:nvPr>
            <p:ph type="sldNum" sz="quarter" idx="5"/>
          </p:nvPr>
        </p:nvSpPr>
        <p:spPr>
          <a:ln/>
        </p:spPr>
        <p:txBody>
          <a:bodyPr/>
          <a:lstStyle/>
          <a:p>
            <a:fld id="{28D9F8B6-93FD-495F-A7B4-517E60902A5B}" type="slidenum">
              <a:rPr lang="en-US" altLang="en-US"/>
              <a:pPr/>
              <a:t>12</a:t>
            </a:fld>
            <a:endParaRPr lang="en-US" altLang="en-US"/>
          </a:p>
        </p:txBody>
      </p:sp>
      <p:sp>
        <p:nvSpPr>
          <p:cNvPr id="76802" name="Rectangle 2">
            <a:extLst>
              <a:ext uri="{FF2B5EF4-FFF2-40B4-BE49-F238E27FC236}">
                <a16:creationId xmlns:a16="http://schemas.microsoft.com/office/drawing/2014/main" id="{DEA15FBA-690B-47C0-B62C-3CADCE10CAA8}"/>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92232981-DE31-41B7-B011-C973E2E028C2}"/>
              </a:ext>
            </a:extLst>
          </p:cNvPr>
          <p:cNvSpPr>
            <a:spLocks noGrp="1" noChangeArrowheads="1"/>
          </p:cNvSpPr>
          <p:nvPr>
            <p:ph type="body" idx="1"/>
          </p:nvPr>
        </p:nvSpPr>
        <p:spPr/>
        <p:txBody>
          <a:bodyPr/>
          <a:lstStyle/>
          <a:p>
            <a:r>
              <a:rPr lang="en-US" altLang="en-US">
                <a:latin typeface="Arial" panose="020B0604020202020204" pitchFamily="34" charset="0"/>
                <a:cs typeface="Arial" panose="020B0604020202020204" pitchFamily="34" charset="0"/>
              </a:rPr>
              <a:t>A file with large fan-in is desirable from the perspective that it demonstrates high reuse of the types defined in that file. For example, we would expect to see high fan-in for some utility library routines. However, should that file have less than desirable quality attributes one would expect to see a high probability of change, not only for that file, but also for many of the large number of files that depend upon it. If you need to change file C such as for enhancement, bug fixing or adding new functionality; you need to test all the files which are depend upon that file to make sure, you did not break the code. File C should be important target for quality analysis, in order to effectively manage the change process during development.</a:t>
            </a:r>
            <a:r>
              <a:rPr lang="en-US" alt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6DF3C8-6638-4D39-8EF1-83E755AB4F55}"/>
              </a:ext>
            </a:extLst>
          </p:cNvPr>
          <p:cNvSpPr>
            <a:spLocks noGrp="1" noChangeArrowheads="1"/>
          </p:cNvSpPr>
          <p:nvPr>
            <p:ph type="sldNum" sz="quarter" idx="5"/>
          </p:nvPr>
        </p:nvSpPr>
        <p:spPr>
          <a:ln/>
        </p:spPr>
        <p:txBody>
          <a:bodyPr/>
          <a:lstStyle/>
          <a:p>
            <a:fld id="{6949243B-506C-4D2F-9FEF-D805C4203A42}" type="slidenum">
              <a:rPr lang="en-US" altLang="en-US"/>
              <a:pPr/>
              <a:t>13</a:t>
            </a:fld>
            <a:endParaRPr lang="en-US" altLang="en-US"/>
          </a:p>
        </p:txBody>
      </p:sp>
      <p:sp>
        <p:nvSpPr>
          <p:cNvPr id="274434" name="Rectangle 2">
            <a:extLst>
              <a:ext uri="{FF2B5EF4-FFF2-40B4-BE49-F238E27FC236}">
                <a16:creationId xmlns:a16="http://schemas.microsoft.com/office/drawing/2014/main" id="{36A30B48-DF74-4529-A4AB-DB01B3AF81A0}"/>
              </a:ext>
            </a:extLst>
          </p:cNvPr>
          <p:cNvSpPr>
            <a:spLocks noChangeArrowheads="1" noTextEdit="1"/>
          </p:cNvSpPr>
          <p:nvPr>
            <p:ph type="sldImg"/>
          </p:nvPr>
        </p:nvSpPr>
        <p:spPr>
          <a:ln/>
        </p:spPr>
      </p:sp>
      <p:sp>
        <p:nvSpPr>
          <p:cNvPr id="274435" name="Rectangle 3">
            <a:extLst>
              <a:ext uri="{FF2B5EF4-FFF2-40B4-BE49-F238E27FC236}">
                <a16:creationId xmlns:a16="http://schemas.microsoft.com/office/drawing/2014/main" id="{6529B844-5FC4-445D-8112-44DBBBF3CBCA}"/>
              </a:ext>
            </a:extLst>
          </p:cNvPr>
          <p:cNvSpPr>
            <a:spLocks noGrp="1" noChangeArrowheads="1"/>
          </p:cNvSpPr>
          <p:nvPr>
            <p:ph type="body" idx="1"/>
          </p:nvPr>
        </p:nvSpPr>
        <p:spPr/>
        <p:txBody>
          <a:bodyPr/>
          <a:lstStyle/>
          <a:p>
            <a:r>
              <a:rPr lang="en-US" altLang="en-US"/>
              <a:t>Upper left needs better statement.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DFAA23-99B7-4D4C-ABC2-B3DCCA4B0966}"/>
              </a:ext>
            </a:extLst>
          </p:cNvPr>
          <p:cNvSpPr>
            <a:spLocks noGrp="1" noChangeArrowheads="1"/>
          </p:cNvSpPr>
          <p:nvPr>
            <p:ph type="sldNum" sz="quarter" idx="5"/>
          </p:nvPr>
        </p:nvSpPr>
        <p:spPr>
          <a:ln/>
        </p:spPr>
        <p:txBody>
          <a:bodyPr/>
          <a:lstStyle/>
          <a:p>
            <a:fld id="{4AC8E402-C477-48E5-A5D3-E0938479EA41}" type="slidenum">
              <a:rPr lang="en-US" altLang="en-US"/>
              <a:pPr/>
              <a:t>14</a:t>
            </a:fld>
            <a:endParaRPr lang="en-US" altLang="en-US"/>
          </a:p>
        </p:txBody>
      </p:sp>
      <p:sp>
        <p:nvSpPr>
          <p:cNvPr id="27650" name="Rectangle 2">
            <a:extLst>
              <a:ext uri="{FF2B5EF4-FFF2-40B4-BE49-F238E27FC236}">
                <a16:creationId xmlns:a16="http://schemas.microsoft.com/office/drawing/2014/main" id="{644DD6BC-DFB3-4AF7-B2F7-0621ED54C57F}"/>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9DBDDBCD-5E09-4494-9436-210CE0454BBA}"/>
              </a:ext>
            </a:extLst>
          </p:cNvPr>
          <p:cNvSpPr>
            <a:spLocks noGrp="1" noChangeArrowheads="1"/>
          </p:cNvSpPr>
          <p:nvPr>
            <p:ph type="body" idx="1"/>
          </p:nvPr>
        </p:nvSpPr>
        <p:spPr/>
        <p:txBody>
          <a:bodyPr/>
          <a:lstStyle/>
          <a:p>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endParaRPr lang="en-US" altLang="en-US"/>
          </a:p>
          <a:p>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74B582-5BF1-43A1-9F7A-62719C3C6023}"/>
              </a:ext>
            </a:extLst>
          </p:cNvPr>
          <p:cNvSpPr>
            <a:spLocks noGrp="1" noChangeArrowheads="1"/>
          </p:cNvSpPr>
          <p:nvPr>
            <p:ph type="sldNum" sz="quarter" idx="5"/>
          </p:nvPr>
        </p:nvSpPr>
        <p:spPr>
          <a:ln/>
        </p:spPr>
        <p:txBody>
          <a:bodyPr/>
          <a:lstStyle/>
          <a:p>
            <a:fld id="{4D979795-DFA2-4156-9790-B75A137776B9}" type="slidenum">
              <a:rPr lang="en-US" altLang="en-US"/>
              <a:pPr/>
              <a:t>15</a:t>
            </a:fld>
            <a:endParaRPr lang="en-US" altLang="en-US"/>
          </a:p>
        </p:txBody>
      </p:sp>
      <p:sp>
        <p:nvSpPr>
          <p:cNvPr id="295938" name="Rectangle 2">
            <a:extLst>
              <a:ext uri="{FF2B5EF4-FFF2-40B4-BE49-F238E27FC236}">
                <a16:creationId xmlns:a16="http://schemas.microsoft.com/office/drawing/2014/main" id="{9B0849A7-DF39-459E-BAE0-2D720F65BA5D}"/>
              </a:ext>
            </a:extLst>
          </p:cNvPr>
          <p:cNvSpPr>
            <a:spLocks noChangeArrowheads="1" noTextEdit="1"/>
          </p:cNvSpPr>
          <p:nvPr>
            <p:ph type="sldImg"/>
          </p:nvPr>
        </p:nvSpPr>
        <p:spPr>
          <a:ln/>
        </p:spPr>
      </p:sp>
      <p:sp>
        <p:nvSpPr>
          <p:cNvPr id="295939" name="Rectangle 3">
            <a:extLst>
              <a:ext uri="{FF2B5EF4-FFF2-40B4-BE49-F238E27FC236}">
                <a16:creationId xmlns:a16="http://schemas.microsoft.com/office/drawing/2014/main" id="{BC92A35B-B732-41B7-A07A-BBC95D8F0F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44953F-EC02-4476-BD71-F3A4B70AE19A}"/>
              </a:ext>
            </a:extLst>
          </p:cNvPr>
          <p:cNvSpPr>
            <a:spLocks noGrp="1" noChangeArrowheads="1"/>
          </p:cNvSpPr>
          <p:nvPr>
            <p:ph type="sldNum" sz="quarter" idx="5"/>
          </p:nvPr>
        </p:nvSpPr>
        <p:spPr>
          <a:ln/>
        </p:spPr>
        <p:txBody>
          <a:bodyPr/>
          <a:lstStyle/>
          <a:p>
            <a:fld id="{A5B074CE-69D6-4A25-B3C9-1350DABED8A8}" type="slidenum">
              <a:rPr lang="en-US" altLang="en-US"/>
              <a:pPr/>
              <a:t>16</a:t>
            </a:fld>
            <a:endParaRPr lang="en-US" altLang="en-US"/>
          </a:p>
        </p:txBody>
      </p:sp>
      <p:sp>
        <p:nvSpPr>
          <p:cNvPr id="296962" name="Rectangle 2">
            <a:extLst>
              <a:ext uri="{FF2B5EF4-FFF2-40B4-BE49-F238E27FC236}">
                <a16:creationId xmlns:a16="http://schemas.microsoft.com/office/drawing/2014/main" id="{A3761FB3-9DAE-49D6-A5A4-DCC07F030C38}"/>
              </a:ext>
            </a:extLst>
          </p:cNvPr>
          <p:cNvSpPr>
            <a:spLocks noChangeArrowheads="1" noTextEdit="1"/>
          </p:cNvSpPr>
          <p:nvPr>
            <p:ph type="sldImg"/>
          </p:nvPr>
        </p:nvSpPr>
        <p:spPr>
          <a:ln/>
        </p:spPr>
      </p:sp>
      <p:sp>
        <p:nvSpPr>
          <p:cNvPr id="296963" name="Rectangle 3">
            <a:extLst>
              <a:ext uri="{FF2B5EF4-FFF2-40B4-BE49-F238E27FC236}">
                <a16:creationId xmlns:a16="http://schemas.microsoft.com/office/drawing/2014/main" id="{3B2A94C1-E2C3-4DE1-A46E-3759D4D29D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BBF408-E8FC-4773-B09E-C39A7788A1B6}"/>
              </a:ext>
            </a:extLst>
          </p:cNvPr>
          <p:cNvSpPr>
            <a:spLocks noGrp="1" noChangeArrowheads="1"/>
          </p:cNvSpPr>
          <p:nvPr>
            <p:ph type="sldNum" sz="quarter" idx="5"/>
          </p:nvPr>
        </p:nvSpPr>
        <p:spPr>
          <a:ln/>
        </p:spPr>
        <p:txBody>
          <a:bodyPr/>
          <a:lstStyle/>
          <a:p>
            <a:fld id="{36946E34-A490-414E-948A-B79688FCFDAB}" type="slidenum">
              <a:rPr lang="en-US" altLang="en-US"/>
              <a:pPr/>
              <a:t>17</a:t>
            </a:fld>
            <a:endParaRPr lang="en-US" altLang="en-US"/>
          </a:p>
        </p:txBody>
      </p:sp>
      <p:sp>
        <p:nvSpPr>
          <p:cNvPr id="297986" name="Rectangle 2">
            <a:extLst>
              <a:ext uri="{FF2B5EF4-FFF2-40B4-BE49-F238E27FC236}">
                <a16:creationId xmlns:a16="http://schemas.microsoft.com/office/drawing/2014/main" id="{584B420D-57BC-4AD1-89FA-E7E6BAF93209}"/>
              </a:ext>
            </a:extLst>
          </p:cNvPr>
          <p:cNvSpPr>
            <a:spLocks noChangeArrowheads="1" noTextEdit="1"/>
          </p:cNvSpPr>
          <p:nvPr>
            <p:ph type="sldImg"/>
          </p:nvPr>
        </p:nvSpPr>
        <p:spPr>
          <a:ln/>
        </p:spPr>
      </p:sp>
      <p:sp>
        <p:nvSpPr>
          <p:cNvPr id="297987" name="Rectangle 3">
            <a:extLst>
              <a:ext uri="{FF2B5EF4-FFF2-40B4-BE49-F238E27FC236}">
                <a16:creationId xmlns:a16="http://schemas.microsoft.com/office/drawing/2014/main" id="{A80ACE8B-C78A-42B8-AA3F-765C091B5B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871F19-8C48-4240-AF2E-775D437F25FA}"/>
              </a:ext>
            </a:extLst>
          </p:cNvPr>
          <p:cNvSpPr>
            <a:spLocks noGrp="1" noChangeArrowheads="1"/>
          </p:cNvSpPr>
          <p:nvPr>
            <p:ph type="sldNum" sz="quarter" idx="5"/>
          </p:nvPr>
        </p:nvSpPr>
        <p:spPr>
          <a:ln/>
        </p:spPr>
        <p:txBody>
          <a:bodyPr/>
          <a:lstStyle/>
          <a:p>
            <a:fld id="{424D3D0A-233D-4A76-BDEE-1BFFF7C9EDF8}" type="slidenum">
              <a:rPr lang="en-US" altLang="en-US"/>
              <a:pPr/>
              <a:t>18</a:t>
            </a:fld>
            <a:endParaRPr lang="en-US" altLang="en-US"/>
          </a:p>
        </p:txBody>
      </p:sp>
      <p:sp>
        <p:nvSpPr>
          <p:cNvPr id="299010" name="Rectangle 2">
            <a:extLst>
              <a:ext uri="{FF2B5EF4-FFF2-40B4-BE49-F238E27FC236}">
                <a16:creationId xmlns:a16="http://schemas.microsoft.com/office/drawing/2014/main" id="{EE7791DF-8622-4448-BF25-45B94F8F4F86}"/>
              </a:ext>
            </a:extLst>
          </p:cNvPr>
          <p:cNvSpPr>
            <a:spLocks noChangeArrowheads="1" noTextEdit="1"/>
          </p:cNvSpPr>
          <p:nvPr>
            <p:ph type="sldImg"/>
          </p:nvPr>
        </p:nvSpPr>
        <p:spPr>
          <a:ln/>
        </p:spPr>
      </p:sp>
      <p:sp>
        <p:nvSpPr>
          <p:cNvPr id="299011" name="Rectangle 3">
            <a:extLst>
              <a:ext uri="{FF2B5EF4-FFF2-40B4-BE49-F238E27FC236}">
                <a16:creationId xmlns:a16="http://schemas.microsoft.com/office/drawing/2014/main" id="{17B0A2BB-E8E7-4C18-999D-4D3ABCC17A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CFD163-01A2-43B2-B136-0F0F2A32737A}"/>
              </a:ext>
            </a:extLst>
          </p:cNvPr>
          <p:cNvSpPr>
            <a:spLocks noGrp="1" noChangeArrowheads="1"/>
          </p:cNvSpPr>
          <p:nvPr>
            <p:ph type="sldNum" sz="quarter" idx="5"/>
          </p:nvPr>
        </p:nvSpPr>
        <p:spPr>
          <a:ln/>
        </p:spPr>
        <p:txBody>
          <a:bodyPr/>
          <a:lstStyle/>
          <a:p>
            <a:fld id="{DAA734F5-9F05-446D-9A05-46C06B204A81}" type="slidenum">
              <a:rPr lang="en-US" altLang="en-US"/>
              <a:pPr/>
              <a:t>19</a:t>
            </a:fld>
            <a:endParaRPr lang="en-US" altLang="en-US"/>
          </a:p>
        </p:txBody>
      </p:sp>
      <p:sp>
        <p:nvSpPr>
          <p:cNvPr id="204802" name="Rectangle 2">
            <a:extLst>
              <a:ext uri="{FF2B5EF4-FFF2-40B4-BE49-F238E27FC236}">
                <a16:creationId xmlns:a16="http://schemas.microsoft.com/office/drawing/2014/main" id="{163C3DAB-AA0D-4C01-B07F-DD796DCB81AD}"/>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C7157FD0-BA57-41B9-83EC-03927268437B}"/>
              </a:ext>
            </a:extLst>
          </p:cNvPr>
          <p:cNvSpPr>
            <a:spLocks noGrp="1" noChangeArrowheads="1"/>
          </p:cNvSpPr>
          <p:nvPr>
            <p:ph type="body" idx="1"/>
          </p:nvPr>
        </p:nvSpPr>
        <p:spPr/>
        <p:txBody>
          <a:bodyPr/>
          <a:lstStyle/>
          <a:p>
            <a:r>
              <a:rPr lang="en-US" altLang="en-US"/>
              <a:t>Why improve our tools?</a:t>
            </a:r>
          </a:p>
          <a:p>
            <a:r>
              <a:rPr lang="en-US" altLang="en-US"/>
              <a:t>We ran our tools on our own code, and we were not too happy.</a:t>
            </a:r>
          </a:p>
          <a:p>
            <a:r>
              <a:rPr lang="en-US" altLang="en-US"/>
              <a:t>Functionality is OK.  Structure and flexibility may not be.</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A97E2A-12FC-474E-9AD0-DAB0BFCECDA2}"/>
              </a:ext>
            </a:extLst>
          </p:cNvPr>
          <p:cNvSpPr>
            <a:spLocks noGrp="1" noChangeArrowheads="1"/>
          </p:cNvSpPr>
          <p:nvPr>
            <p:ph type="sldNum" sz="quarter" idx="5"/>
          </p:nvPr>
        </p:nvSpPr>
        <p:spPr>
          <a:ln/>
        </p:spPr>
        <p:txBody>
          <a:bodyPr/>
          <a:lstStyle/>
          <a:p>
            <a:fld id="{4C38F402-B722-429C-AC72-4908CD444005}" type="slidenum">
              <a:rPr lang="en-US" altLang="en-US"/>
              <a:pPr/>
              <a:t>2</a:t>
            </a:fld>
            <a:endParaRPr lang="en-US" altLang="en-US"/>
          </a:p>
        </p:txBody>
      </p:sp>
      <p:sp>
        <p:nvSpPr>
          <p:cNvPr id="169986" name="Rectangle 2">
            <a:extLst>
              <a:ext uri="{FF2B5EF4-FFF2-40B4-BE49-F238E27FC236}">
                <a16:creationId xmlns:a16="http://schemas.microsoft.com/office/drawing/2014/main" id="{854C7261-C9E6-45C6-9D85-844802350E08}"/>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75D87ECB-D58A-452E-9792-7C117FC2AF7D}"/>
              </a:ext>
            </a:extLst>
          </p:cNvPr>
          <p:cNvSpPr>
            <a:spLocks noGrp="1" noChangeArrowheads="1"/>
          </p:cNvSpPr>
          <p:nvPr>
            <p:ph type="body" idx="1"/>
          </p:nvPr>
        </p:nvSpPr>
        <p:spPr/>
        <p:txBody>
          <a:bodyPr/>
          <a:lstStyle/>
          <a:p>
            <a:pPr>
              <a:buFontTx/>
              <a:buChar char="•"/>
            </a:pPr>
            <a:r>
              <a:rPr lang="en-US" altLang="en-US" b="1"/>
              <a:t>Expensive: </a:t>
            </a:r>
            <a:r>
              <a:rPr lang="en-US" altLang="en-US"/>
              <a:t>Software is an expensive product – it’s creation involves intensive labor.</a:t>
            </a:r>
          </a:p>
          <a:p>
            <a:pPr>
              <a:buFontTx/>
              <a:buChar char="•"/>
            </a:pPr>
            <a:r>
              <a:rPr lang="en-US" altLang="en-US" b="1"/>
              <a:t>Interdependency </a:t>
            </a:r>
            <a:r>
              <a:rPr lang="en-US" altLang="en-US"/>
              <a:t>between parts of a project is desirable.  Needed for one component to use another.</a:t>
            </a:r>
          </a:p>
          <a:p>
            <a:pPr>
              <a:buFontTx/>
              <a:buChar char="•"/>
            </a:pPr>
            <a:r>
              <a:rPr lang="en-US" altLang="en-US" b="1"/>
              <a:t>Excessive dependency </a:t>
            </a:r>
            <a:r>
              <a:rPr lang="en-US" altLang="en-US"/>
              <a:t>reduces;</a:t>
            </a:r>
          </a:p>
          <a:p>
            <a:pPr lvl="2">
              <a:buFontTx/>
              <a:buChar char="•"/>
            </a:pPr>
            <a:r>
              <a:rPr lang="en-US" altLang="en-US" b="1"/>
              <a:t>Testability </a:t>
            </a:r>
          </a:p>
          <a:p>
            <a:pPr lvl="2">
              <a:buFontTx/>
              <a:buChar char="•"/>
            </a:pPr>
            <a:r>
              <a:rPr lang="en-US" altLang="en-US" b="1"/>
              <a:t>Maintainability</a:t>
            </a:r>
          </a:p>
          <a:p>
            <a:pPr lvl="2">
              <a:buFontTx/>
              <a:buChar char="•"/>
            </a:pPr>
            <a:r>
              <a:rPr lang="en-US" altLang="en-US" b="1"/>
              <a:t>Reusability</a:t>
            </a:r>
          </a:p>
          <a:p>
            <a:pPr lvl="2">
              <a:buFontTx/>
              <a:buChar char="•"/>
            </a:pPr>
            <a:r>
              <a:rPr lang="en-US" altLang="en-US" b="1"/>
              <a:t>Understandability</a:t>
            </a:r>
          </a:p>
          <a:p>
            <a:pPr>
              <a:buFontTx/>
              <a:buChar char="•"/>
            </a:pPr>
            <a:r>
              <a:rPr lang="en-US" altLang="en-US" b="1"/>
              <a:t>Monitoring: </a:t>
            </a:r>
            <a:r>
              <a:rPr lang="en-US" altLang="en-US"/>
              <a:t>Large projects grow complex silently. At integration time, everything falls apart</a:t>
            </a:r>
          </a:p>
          <a:p>
            <a:pPr>
              <a:buFontTx/>
              <a:buChar char="•"/>
            </a:pPr>
            <a:r>
              <a:rPr lang="en-US" altLang="en-US"/>
              <a:t>Observing current state of a project is critically important, since early detection of quality defects will avoid delays, difficulties and costs associated with development evolution later in project lifecycle.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B63A71-00CE-4FE9-9277-2B23D5CD7A60}"/>
              </a:ext>
            </a:extLst>
          </p:cNvPr>
          <p:cNvSpPr>
            <a:spLocks noGrp="1" noChangeArrowheads="1"/>
          </p:cNvSpPr>
          <p:nvPr>
            <p:ph type="sldNum" sz="quarter" idx="5"/>
          </p:nvPr>
        </p:nvSpPr>
        <p:spPr>
          <a:ln/>
        </p:spPr>
        <p:txBody>
          <a:bodyPr/>
          <a:lstStyle/>
          <a:p>
            <a:fld id="{931FAA01-574F-446E-BD07-4C3AB74E9679}" type="slidenum">
              <a:rPr lang="en-US" altLang="en-US"/>
              <a:pPr/>
              <a:t>20</a:t>
            </a:fld>
            <a:endParaRPr lang="en-US" altLang="en-US"/>
          </a:p>
        </p:txBody>
      </p:sp>
      <p:sp>
        <p:nvSpPr>
          <p:cNvPr id="180226" name="Rectangle 2">
            <a:extLst>
              <a:ext uri="{FF2B5EF4-FFF2-40B4-BE49-F238E27FC236}">
                <a16:creationId xmlns:a16="http://schemas.microsoft.com/office/drawing/2014/main" id="{41E3AE36-1E9A-4F91-8DC5-9786FE0A2B1C}"/>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0BEE348F-578D-489B-8B24-CAA7821EB88D}"/>
              </a:ext>
            </a:extLst>
          </p:cNvPr>
          <p:cNvSpPr>
            <a:spLocks noGrp="1" noChangeArrowheads="1"/>
          </p:cNvSpPr>
          <p:nvPr>
            <p:ph type="body" idx="1"/>
          </p:nvPr>
        </p:nvSpPr>
        <p:spPr/>
        <p:txBody>
          <a:bodyPr/>
          <a:lstStyle/>
          <a:p>
            <a:pPr lvl="1">
              <a:buFontTx/>
              <a:buChar char="•"/>
            </a:pPr>
            <a:r>
              <a:rPr lang="en-US" altLang="en-US"/>
              <a:t>Developed source file ranking algorithms using notions of product risk, importance, and testability of a file.</a:t>
            </a:r>
          </a:p>
          <a:p>
            <a:pPr lvl="1">
              <a:buFontTx/>
              <a:buChar char="•"/>
            </a:pPr>
            <a:r>
              <a:rPr lang="en-US" altLang="en-US"/>
              <a:t>Introducing a model that indexes software components according to their potential for reuse.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3B5B44-5890-4115-A299-56643C650706}"/>
              </a:ext>
            </a:extLst>
          </p:cNvPr>
          <p:cNvSpPr>
            <a:spLocks noGrp="1" noChangeArrowheads="1"/>
          </p:cNvSpPr>
          <p:nvPr>
            <p:ph type="sldNum" sz="quarter" idx="5"/>
          </p:nvPr>
        </p:nvSpPr>
        <p:spPr>
          <a:ln/>
        </p:spPr>
        <p:txBody>
          <a:bodyPr/>
          <a:lstStyle/>
          <a:p>
            <a:fld id="{E26364AB-4825-4D51-A765-19A4B86945DB}" type="slidenum">
              <a:rPr lang="en-US" altLang="en-US"/>
              <a:pPr/>
              <a:t>21</a:t>
            </a:fld>
            <a:endParaRPr lang="en-US" altLang="en-US"/>
          </a:p>
        </p:txBody>
      </p:sp>
      <p:sp>
        <p:nvSpPr>
          <p:cNvPr id="37890" name="Rectangle 2">
            <a:extLst>
              <a:ext uri="{FF2B5EF4-FFF2-40B4-BE49-F238E27FC236}">
                <a16:creationId xmlns:a16="http://schemas.microsoft.com/office/drawing/2014/main" id="{7CFCB7FD-69E0-470C-97E8-81B82E5F4557}"/>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9A23A870-BB92-4339-B5AD-B2F017307EDF}"/>
              </a:ext>
            </a:extLst>
          </p:cNvPr>
          <p:cNvSpPr>
            <a:spLocks noGrp="1" noChangeArrowheads="1"/>
          </p:cNvSpPr>
          <p:nvPr>
            <p:ph type="body" idx="1"/>
          </p:nvPr>
        </p:nvSpPr>
        <p:spPr>
          <a:xfrm>
            <a:off x="914400" y="4343400"/>
            <a:ext cx="5029200" cy="4419600"/>
          </a:xfrm>
        </p:spPr>
        <p:txBody>
          <a:bodyPr/>
          <a:lstStyle/>
          <a:p>
            <a:pPr marL="228600" indent="-228600"/>
            <a:r>
              <a:rPr lang="en-US" altLang="en-US" sz="1000">
                <a:solidFill>
                  <a:srgbClr val="000000"/>
                </a:solidFill>
                <a:latin typeface="Tahoma" panose="020B0604030504040204" pitchFamily="34" charset="0"/>
                <a:cs typeface="Tahoma" panose="020B0604030504040204" pitchFamily="34" charset="0"/>
              </a:rPr>
              <a:t>The dependency model used throughout this analysis is given below.  There is one important qualification we have to make about this model.  In much of the code base we’ve analyzed for this paper there is a significant amount of code duplication across the directory structures analyzed.  If we accept duplicate code our tool is not strong enough to sort out which instance is being referenced by another file, and so we will misclassify some dependencies.  We’ve found these misclassifications lead to larger predicted mutual dependencies than are actually present in the system.  Our solution currently is to eliminate all duplicate code.  This results in some missed detections, but we want to err on the side of conservative estimate of coupling rather than too pessimistic estimate.  Part of our future work will be directed to a more thoughtful handling of these ambiguities.</a:t>
            </a:r>
            <a:endParaRPr lang="en-US" altLang="en-US" sz="1000">
              <a:solidFill>
                <a:srgbClr val="000000"/>
              </a:solidFill>
              <a:latin typeface="Tahoma" panose="020B0604030504040204" pitchFamily="34" charset="0"/>
              <a:cs typeface="Times New Roman" panose="02020603050405020304" pitchFamily="18" charset="0"/>
            </a:endParaRPr>
          </a:p>
          <a:p>
            <a:pPr marL="228600" indent="-228600"/>
            <a:endParaRPr lang="en-US" altLang="en-US" sz="1000">
              <a:solidFill>
                <a:srgbClr val="000000"/>
              </a:solidFill>
              <a:latin typeface="Tahoma" panose="020B0604030504040204" pitchFamily="34" charset="0"/>
              <a:cs typeface="Tahoma" panose="020B0604030504040204" pitchFamily="34" charset="0"/>
            </a:endParaRPr>
          </a:p>
          <a:p>
            <a:pPr marL="228600" indent="-228600"/>
            <a:r>
              <a:rPr lang="en-US" altLang="en-US" sz="1000">
                <a:solidFill>
                  <a:srgbClr val="000000"/>
                </a:solidFill>
                <a:latin typeface="Tahoma" panose="020B0604030504040204" pitchFamily="34" charset="0"/>
                <a:cs typeface="Tahoma" panose="020B0604030504040204" pitchFamily="34" charset="0"/>
              </a:rPr>
              <a:t>Dependency Model - file A depends on file B if: </a:t>
            </a:r>
            <a:endParaRPr lang="en-US" altLang="en-US" sz="1000">
              <a:solidFill>
                <a:srgbClr val="000000"/>
              </a:solidFill>
              <a:cs typeface="Times New Roman" panose="02020603050405020304" pitchFamily="18" charset="0"/>
            </a:endParaRPr>
          </a:p>
          <a:p>
            <a:pPr marL="228600" indent="-228600">
              <a:buFontTx/>
              <a:buAutoNum type="arabicPeriod"/>
            </a:pPr>
            <a:r>
              <a:rPr lang="en-US" altLang="en-US" sz="1000">
                <a:latin typeface="Tahoma" panose="020B0604030504040204" pitchFamily="34" charset="0"/>
                <a:cs typeface="Tahoma" panose="020B0604030504040204" pitchFamily="34" charset="0"/>
              </a:rPr>
              <a:t>A creates and/or uses an instance of a type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is derived from a type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is using the value of a global variable declared and/or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defines a non-constant global variable modified by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uses a global function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declares a type or global function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defines a type or global function declared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uses a template parameter declared in B</a:t>
            </a:r>
            <a:endParaRPr lang="en-US" alt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75D3A5-B0E3-4A95-A883-8D53436F0327}"/>
              </a:ext>
            </a:extLst>
          </p:cNvPr>
          <p:cNvSpPr>
            <a:spLocks noGrp="1" noChangeArrowheads="1"/>
          </p:cNvSpPr>
          <p:nvPr>
            <p:ph type="sldNum" sz="quarter" idx="5"/>
          </p:nvPr>
        </p:nvSpPr>
        <p:spPr>
          <a:ln/>
        </p:spPr>
        <p:txBody>
          <a:bodyPr/>
          <a:lstStyle/>
          <a:p>
            <a:fld id="{F0C1E5F5-9D16-4BCE-90D4-282EBC687744}" type="slidenum">
              <a:rPr lang="en-US" altLang="en-US"/>
              <a:pPr/>
              <a:t>22</a:t>
            </a:fld>
            <a:endParaRPr lang="en-US" altLang="en-US"/>
          </a:p>
        </p:txBody>
      </p:sp>
      <p:sp>
        <p:nvSpPr>
          <p:cNvPr id="301058" name="Rectangle 2">
            <a:extLst>
              <a:ext uri="{FF2B5EF4-FFF2-40B4-BE49-F238E27FC236}">
                <a16:creationId xmlns:a16="http://schemas.microsoft.com/office/drawing/2014/main" id="{EB3764F8-3525-4BFB-BCF7-CF148E4C5878}"/>
              </a:ext>
            </a:extLst>
          </p:cNvPr>
          <p:cNvSpPr>
            <a:spLocks noChangeArrowheads="1" noTextEdit="1"/>
          </p:cNvSpPr>
          <p:nvPr>
            <p:ph type="sldImg"/>
          </p:nvPr>
        </p:nvSpPr>
        <p:spPr>
          <a:ln/>
        </p:spPr>
      </p:sp>
      <p:sp>
        <p:nvSpPr>
          <p:cNvPr id="301059" name="Rectangle 3">
            <a:extLst>
              <a:ext uri="{FF2B5EF4-FFF2-40B4-BE49-F238E27FC236}">
                <a16:creationId xmlns:a16="http://schemas.microsoft.com/office/drawing/2014/main" id="{4E291AF1-68E8-4F27-873E-7B8E61821D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0ABE38-4AAF-4773-8E47-A56ADF44537C}"/>
              </a:ext>
            </a:extLst>
          </p:cNvPr>
          <p:cNvSpPr>
            <a:spLocks noGrp="1" noChangeArrowheads="1"/>
          </p:cNvSpPr>
          <p:nvPr>
            <p:ph type="sldNum" sz="quarter" idx="5"/>
          </p:nvPr>
        </p:nvSpPr>
        <p:spPr>
          <a:ln/>
        </p:spPr>
        <p:txBody>
          <a:bodyPr/>
          <a:lstStyle/>
          <a:p>
            <a:fld id="{9D2018AD-4D84-44D7-9F5C-76A8F477A6E2}" type="slidenum">
              <a:rPr lang="en-US" altLang="en-US"/>
              <a:pPr/>
              <a:t>23</a:t>
            </a:fld>
            <a:endParaRPr lang="en-US" altLang="en-US"/>
          </a:p>
        </p:txBody>
      </p:sp>
      <p:sp>
        <p:nvSpPr>
          <p:cNvPr id="44034" name="Rectangle 2">
            <a:extLst>
              <a:ext uri="{FF2B5EF4-FFF2-40B4-BE49-F238E27FC236}">
                <a16:creationId xmlns:a16="http://schemas.microsoft.com/office/drawing/2014/main" id="{46773F4A-5CEB-41D6-9407-289E3C7A9A5B}"/>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0DA8B9A8-FCB3-49A4-856B-0B83D784882B}"/>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We downloaded version 1.4.1 of the Mozilla Win32 configuration </a:t>
            </a:r>
          </a:p>
          <a:p>
            <a:r>
              <a:rPr lang="en-US" altLang="en-US">
                <a:latin typeface="Tahoma" panose="020B0604030504040204" pitchFamily="34" charset="0"/>
                <a:cs typeface="Times New Roman" panose="02020603050405020304" pitchFamily="18" charset="0"/>
              </a:rPr>
              <a:t>The Windows-based version of this software was chosen for analysis, as we are familiar with that as a programming environment and have all the tools to execute the various builds required for this study.  We have examined the entire Windows build as well as several constituent libraries and adjunct tools, 6193 files in total, generating builds for each before proceeding with our analysis.</a:t>
            </a:r>
            <a:r>
              <a:rPr lang="en-US" altLang="en-US">
                <a:latin typeface="Tahoma" panose="020B0604030504040204" pitchFamily="34" charset="0"/>
                <a:cs typeface="Tahoma" panose="020B0604030504040204" pitchFamily="34" charset="0"/>
              </a:rPr>
              <a:t> </a:t>
            </a: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0A517-08BA-440C-B482-68454B9F002B}"/>
              </a:ext>
            </a:extLst>
          </p:cNvPr>
          <p:cNvSpPr>
            <a:spLocks noGrp="1" noChangeArrowheads="1"/>
          </p:cNvSpPr>
          <p:nvPr>
            <p:ph type="sldNum" sz="quarter" idx="5"/>
          </p:nvPr>
        </p:nvSpPr>
        <p:spPr>
          <a:ln/>
        </p:spPr>
        <p:txBody>
          <a:bodyPr/>
          <a:lstStyle/>
          <a:p>
            <a:fld id="{BAF26E8E-05FD-408B-ADC5-66950099BDCB}" type="slidenum">
              <a:rPr lang="en-US" altLang="en-US"/>
              <a:pPr/>
              <a:t>24</a:t>
            </a:fld>
            <a:endParaRPr lang="en-US" altLang="en-US"/>
          </a:p>
        </p:txBody>
      </p:sp>
      <p:sp>
        <p:nvSpPr>
          <p:cNvPr id="47106" name="Rectangle 2">
            <a:extLst>
              <a:ext uri="{FF2B5EF4-FFF2-40B4-BE49-F238E27FC236}">
                <a16:creationId xmlns:a16="http://schemas.microsoft.com/office/drawing/2014/main" id="{07E43A16-A125-42D7-9B4D-41557FD949CE}"/>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965D1482-A8A5-4337-9B79-FA53DFB0DF87}"/>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A file with large fan-in is desirable from the perspective that it demonstrates high reuse of the types defined in that file</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latin typeface="Tahoma" panose="020B0604030504040204" pitchFamily="34" charset="0"/>
                <a:cs typeface="Tahoma" panose="020B0604030504040204" pitchFamily="34" charset="0"/>
              </a:rPr>
              <a:t>.  However, should that file have less than desirable quality attributes one would expect to see a high probability of change, not only for that file, but also for many of the large number of files that depend upon it </a:t>
            </a:r>
            <a:br>
              <a:rPr lang="en-US" altLang="en-US"/>
            </a:b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We would expect to see high fan-in for some utility library routines, for example.</a:t>
            </a:r>
          </a:p>
          <a:p>
            <a:endParaRPr lang="en-US" altLang="en-US">
              <a:solidFill>
                <a:srgbClr val="000000"/>
              </a:solidFill>
              <a:latin typeface="Tahoma" panose="020B0604030504040204" pitchFamily="34" charset="0"/>
              <a:cs typeface="Tahoma" panose="020B0604030504040204" pitchFamily="34" charset="0"/>
            </a:endParaRPr>
          </a:p>
          <a:p>
            <a:r>
              <a:rPr lang="en-US" altLang="en-US">
                <a:solidFill>
                  <a:srgbClr val="000000"/>
                </a:solidFill>
                <a:latin typeface="Tahoma" panose="020B0604030504040204" pitchFamily="34" charset="0"/>
                <a:cs typeface="Times New Roman" panose="02020603050405020304" pitchFamily="18" charset="0"/>
              </a:rPr>
              <a:t>There are scores of files, shown in Figure 3, with very large fan-in.  All of these should be important targets for quality analysis, in order to effectively manage the change process during development.  High fan-in coupled with low quality creates a high probability for consequential</a:t>
            </a:r>
            <a:r>
              <a:rPr lang="en-US" altLang="en-US" u="sng">
                <a:solidFill>
                  <a:srgbClr val="800080"/>
                </a:solidFill>
                <a:latin typeface="Tahoma" panose="020B0604030504040204" pitchFamily="34" charset="0"/>
                <a:cs typeface="Times New Roman" panose="02020603050405020304" pitchFamily="18" charset="0"/>
                <a:hlinkClick r:id="" action="ppaction://noaction"/>
              </a:rPr>
              <a:t>[1]</a:t>
            </a:r>
            <a:r>
              <a:rPr lang="en-US" altLang="en-US">
                <a:solidFill>
                  <a:srgbClr val="000000"/>
                </a:solidFill>
                <a:latin typeface="Tahoma" panose="020B0604030504040204" pitchFamily="34" charset="0"/>
                <a:cs typeface="Times New Roman" panose="02020603050405020304" pitchFamily="18" charset="0"/>
              </a:rPr>
              <a:t> change</a:t>
            </a:r>
            <a:r>
              <a:rPr lang="en-US" altLang="en-US">
                <a:solidFill>
                  <a:srgbClr val="000000"/>
                </a:solidFill>
                <a:latin typeface="Tahoma" panose="020B0604030504040204" pitchFamily="34" charset="0"/>
                <a:cs typeface="Tahoma" panose="020B0604030504040204" pitchFamily="34" charset="0"/>
              </a:rPr>
              <a:t> : </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By consequential change we mean a change induced in a depending file due to a change in the depended upon file.</a:t>
            </a:r>
            <a:endParaRPr lang="en-US" altLang="en-US">
              <a:solidFill>
                <a:srgbClr val="000000"/>
              </a:solidFill>
              <a:latin typeface="Tahoma" panose="020B0604030504040204" pitchFamily="34" charset="0"/>
              <a:cs typeface="Times New Roman" panose="02020603050405020304" pitchFamily="18" charset="0"/>
            </a:endParaRPr>
          </a:p>
          <a:p>
            <a:endParaRPr lang="en-US" altLang="en-US">
              <a:solidFill>
                <a:srgbClr val="000000"/>
              </a:solidFill>
              <a:cs typeface="Times New Roman" panose="02020603050405020304" pitchFamily="18" charset="0"/>
            </a:endParaRP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DA3CD5-8CBC-4FE4-930A-FE11796A22B2}"/>
              </a:ext>
            </a:extLst>
          </p:cNvPr>
          <p:cNvSpPr>
            <a:spLocks noGrp="1" noChangeArrowheads="1"/>
          </p:cNvSpPr>
          <p:nvPr>
            <p:ph type="sldNum" sz="quarter" idx="5"/>
          </p:nvPr>
        </p:nvSpPr>
        <p:spPr>
          <a:ln/>
        </p:spPr>
        <p:txBody>
          <a:bodyPr/>
          <a:lstStyle/>
          <a:p>
            <a:fld id="{AE6496CF-A2FB-4CE4-9F47-A5CECF9A0D50}" type="slidenum">
              <a:rPr lang="en-US" altLang="en-US"/>
              <a:pPr/>
              <a:t>25</a:t>
            </a:fld>
            <a:endParaRPr lang="en-US" altLang="en-US"/>
          </a:p>
        </p:txBody>
      </p:sp>
      <p:sp>
        <p:nvSpPr>
          <p:cNvPr id="302082" name="Rectangle 2">
            <a:extLst>
              <a:ext uri="{FF2B5EF4-FFF2-40B4-BE49-F238E27FC236}">
                <a16:creationId xmlns:a16="http://schemas.microsoft.com/office/drawing/2014/main" id="{A5EE4806-BD55-47C9-B7EE-DB50AE78199D}"/>
              </a:ext>
            </a:extLst>
          </p:cNvPr>
          <p:cNvSpPr>
            <a:spLocks noChangeArrowheads="1" noTextEdit="1"/>
          </p:cNvSpPr>
          <p:nvPr>
            <p:ph type="sldImg"/>
          </p:nvPr>
        </p:nvSpPr>
        <p:spPr>
          <a:ln/>
        </p:spPr>
      </p:sp>
      <p:sp>
        <p:nvSpPr>
          <p:cNvPr id="302083" name="Rectangle 3">
            <a:extLst>
              <a:ext uri="{FF2B5EF4-FFF2-40B4-BE49-F238E27FC236}">
                <a16:creationId xmlns:a16="http://schemas.microsoft.com/office/drawing/2014/main" id="{CD583DD1-F57D-4A12-8EC9-4995A14501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962C27-BCD3-462E-BDF9-4CD075A8C49E}"/>
              </a:ext>
            </a:extLst>
          </p:cNvPr>
          <p:cNvSpPr>
            <a:spLocks noGrp="1" noChangeArrowheads="1"/>
          </p:cNvSpPr>
          <p:nvPr>
            <p:ph type="sldNum" sz="quarter" idx="5"/>
          </p:nvPr>
        </p:nvSpPr>
        <p:spPr>
          <a:ln/>
        </p:spPr>
        <p:txBody>
          <a:bodyPr/>
          <a:lstStyle/>
          <a:p>
            <a:fld id="{960BF5CD-B3E8-4B16-A975-058FFC63D47C}" type="slidenum">
              <a:rPr lang="en-US" altLang="en-US"/>
              <a:pPr/>
              <a:t>26</a:t>
            </a:fld>
            <a:endParaRPr lang="en-US" altLang="en-US"/>
          </a:p>
        </p:txBody>
      </p:sp>
      <p:sp>
        <p:nvSpPr>
          <p:cNvPr id="50178" name="Rectangle 2">
            <a:extLst>
              <a:ext uri="{FF2B5EF4-FFF2-40B4-BE49-F238E27FC236}">
                <a16:creationId xmlns:a16="http://schemas.microsoft.com/office/drawing/2014/main" id="{3A8D0BA0-C01A-4687-BB08-4EC41B8190C3}"/>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9DDB9DE9-0A8E-4236-A9E2-B5BA5212E943}"/>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A file with large fan-out may be symptomatic of a weak abstraction.  We expect that a source file may carry out its assigned tasks with the aid of a few trusted delegates and perhaps a few references to commonly used utilities.  However, depending on scores of other files may indicate a lack of cohesion – that the file is taking responsibilities for many, perhaps only loosely related, tasks and needs the services of many other files to manage that.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47F3D3-5EDF-4FAD-A0C7-C70661021389}"/>
              </a:ext>
            </a:extLst>
          </p:cNvPr>
          <p:cNvSpPr>
            <a:spLocks noGrp="1" noChangeArrowheads="1"/>
          </p:cNvSpPr>
          <p:nvPr>
            <p:ph type="sldNum" sz="quarter" idx="5"/>
          </p:nvPr>
        </p:nvSpPr>
        <p:spPr>
          <a:ln/>
        </p:spPr>
        <p:txBody>
          <a:bodyPr/>
          <a:lstStyle/>
          <a:p>
            <a:fld id="{DA17308D-3871-45A3-9053-A3EE86898DAD}" type="slidenum">
              <a:rPr lang="en-US" altLang="en-US"/>
              <a:pPr/>
              <a:t>27</a:t>
            </a:fld>
            <a:endParaRPr lang="en-US" altLang="en-US"/>
          </a:p>
        </p:txBody>
      </p:sp>
      <p:sp>
        <p:nvSpPr>
          <p:cNvPr id="52226" name="Rectangle 2">
            <a:extLst>
              <a:ext uri="{FF2B5EF4-FFF2-40B4-BE49-F238E27FC236}">
                <a16:creationId xmlns:a16="http://schemas.microsoft.com/office/drawing/2014/main" id="{FC57EF84-5F41-463C-8801-22FE7730F1C0}"/>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5F52CF8A-8722-40C5-85AF-2D2A58151C99}"/>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There are a significant number of files with large fan-out.  If one follows the classic test model, testing code that only depends on already tested code, this profile suggests difficulty scheduling testing for this library.  Automated test schedule planning tools can provide significant help for this, but we show below that there may still be persistent problems creating a satisfactory test sequence for libraries with many high fan-out files.</a:t>
            </a:r>
            <a:r>
              <a:rPr lang="en-US" alt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29F072-7FA9-413C-ADBB-2ADC6E9617E1}"/>
              </a:ext>
            </a:extLst>
          </p:cNvPr>
          <p:cNvSpPr>
            <a:spLocks noGrp="1" noChangeArrowheads="1"/>
          </p:cNvSpPr>
          <p:nvPr>
            <p:ph type="sldNum" sz="quarter" idx="5"/>
          </p:nvPr>
        </p:nvSpPr>
        <p:spPr>
          <a:ln/>
        </p:spPr>
        <p:txBody>
          <a:bodyPr/>
          <a:lstStyle/>
          <a:p>
            <a:fld id="{9B40F81E-230C-4338-9D22-43E21DF5E85D}" type="slidenum">
              <a:rPr lang="en-US" altLang="en-US"/>
              <a:pPr/>
              <a:t>28</a:t>
            </a:fld>
            <a:endParaRPr lang="en-US" altLang="en-US"/>
          </a:p>
        </p:txBody>
      </p:sp>
      <p:sp>
        <p:nvSpPr>
          <p:cNvPr id="283650" name="Rectangle 2">
            <a:extLst>
              <a:ext uri="{FF2B5EF4-FFF2-40B4-BE49-F238E27FC236}">
                <a16:creationId xmlns:a16="http://schemas.microsoft.com/office/drawing/2014/main" id="{7EF04CE5-586F-4B63-AA44-1DA163532782}"/>
              </a:ext>
            </a:extLst>
          </p:cNvPr>
          <p:cNvSpPr>
            <a:spLocks noChangeArrowheads="1" noTextEdit="1"/>
          </p:cNvSpPr>
          <p:nvPr>
            <p:ph type="sldImg"/>
          </p:nvPr>
        </p:nvSpPr>
        <p:spPr>
          <a:ln/>
        </p:spPr>
      </p:sp>
      <p:sp>
        <p:nvSpPr>
          <p:cNvPr id="283651" name="Rectangle 3">
            <a:extLst>
              <a:ext uri="{FF2B5EF4-FFF2-40B4-BE49-F238E27FC236}">
                <a16:creationId xmlns:a16="http://schemas.microsoft.com/office/drawing/2014/main" id="{F6EAE859-327B-4937-BDC9-A86F2BB83422}"/>
              </a:ext>
            </a:extLst>
          </p:cNvPr>
          <p:cNvSpPr>
            <a:spLocks noGrp="1" noChangeArrowheads="1"/>
          </p:cNvSpPr>
          <p:nvPr>
            <p:ph type="body" idx="1"/>
          </p:nvPr>
        </p:nvSpPr>
        <p:spPr/>
        <p:txBody>
          <a:bodyPr/>
          <a:lstStyle/>
          <a:p>
            <a:r>
              <a:rPr lang="en-US" altLang="en-US"/>
              <a:t>Reading this slide is ok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6B602E-42D8-4B19-8245-662FFB658EB9}"/>
              </a:ext>
            </a:extLst>
          </p:cNvPr>
          <p:cNvSpPr>
            <a:spLocks noGrp="1" noChangeArrowheads="1"/>
          </p:cNvSpPr>
          <p:nvPr>
            <p:ph type="sldNum" sz="quarter" idx="5"/>
          </p:nvPr>
        </p:nvSpPr>
        <p:spPr>
          <a:ln/>
        </p:spPr>
        <p:txBody>
          <a:bodyPr/>
          <a:lstStyle/>
          <a:p>
            <a:fld id="{78D17C55-B322-405A-A559-334FFF68A419}" type="slidenum">
              <a:rPr lang="en-US" altLang="en-US"/>
              <a:pPr/>
              <a:t>29</a:t>
            </a:fld>
            <a:endParaRPr lang="en-US" altLang="en-US"/>
          </a:p>
        </p:txBody>
      </p:sp>
      <p:sp>
        <p:nvSpPr>
          <p:cNvPr id="279554" name="Rectangle 2">
            <a:extLst>
              <a:ext uri="{FF2B5EF4-FFF2-40B4-BE49-F238E27FC236}">
                <a16:creationId xmlns:a16="http://schemas.microsoft.com/office/drawing/2014/main" id="{A04C4C70-B2FD-4E56-8659-93714C1C6F4A}"/>
              </a:ext>
            </a:extLst>
          </p:cNvPr>
          <p:cNvSpPr>
            <a:spLocks noChangeArrowheads="1" noTextEdit="1"/>
          </p:cNvSpPr>
          <p:nvPr>
            <p:ph type="sldImg"/>
          </p:nvPr>
        </p:nvSpPr>
        <p:spPr>
          <a:ln/>
        </p:spPr>
      </p:sp>
      <p:sp>
        <p:nvSpPr>
          <p:cNvPr id="279555" name="Rectangle 3">
            <a:extLst>
              <a:ext uri="{FF2B5EF4-FFF2-40B4-BE49-F238E27FC236}">
                <a16:creationId xmlns:a16="http://schemas.microsoft.com/office/drawing/2014/main" id="{35579CD5-1E06-4998-8F23-E98590579114}"/>
              </a:ext>
            </a:extLst>
          </p:cNvPr>
          <p:cNvSpPr>
            <a:spLocks noGrp="1" noChangeArrowheads="1"/>
          </p:cNvSpPr>
          <p:nvPr>
            <p:ph type="body" idx="1"/>
          </p:nvPr>
        </p:nvSpPr>
        <p:spPr/>
        <p:txBody>
          <a:bodyPr/>
          <a:lstStyle/>
          <a:p>
            <a:r>
              <a:rPr lang="en-US" altLang="en-US"/>
              <a:t>This is just a reminder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FF890B-83CB-4EA1-B998-421AD882C1A8}"/>
              </a:ext>
            </a:extLst>
          </p:cNvPr>
          <p:cNvSpPr>
            <a:spLocks noGrp="1" noChangeArrowheads="1"/>
          </p:cNvSpPr>
          <p:nvPr>
            <p:ph type="sldNum" sz="quarter" idx="5"/>
          </p:nvPr>
        </p:nvSpPr>
        <p:spPr>
          <a:ln/>
        </p:spPr>
        <p:txBody>
          <a:bodyPr/>
          <a:lstStyle/>
          <a:p>
            <a:fld id="{BF0057D6-99B7-48D9-8317-A10B70CDFA67}" type="slidenum">
              <a:rPr lang="en-US" altLang="en-US"/>
              <a:pPr/>
              <a:t>3</a:t>
            </a:fld>
            <a:endParaRPr lang="en-US" altLang="en-US"/>
          </a:p>
        </p:txBody>
      </p:sp>
      <p:sp>
        <p:nvSpPr>
          <p:cNvPr id="171010" name="Rectangle 2">
            <a:extLst>
              <a:ext uri="{FF2B5EF4-FFF2-40B4-BE49-F238E27FC236}">
                <a16:creationId xmlns:a16="http://schemas.microsoft.com/office/drawing/2014/main" id="{FBEC111C-14CA-47BE-BD5C-28BD31E85237}"/>
              </a:ext>
            </a:extLst>
          </p:cNvPr>
          <p:cNvSpPr>
            <a:spLocks noChangeArrowheads="1" noTextEdit="1"/>
          </p:cNvSpPr>
          <p:nvPr>
            <p:ph type="sldImg"/>
          </p:nvPr>
        </p:nvSpPr>
        <p:spPr>
          <a:ln/>
        </p:spPr>
      </p:sp>
      <p:sp>
        <p:nvSpPr>
          <p:cNvPr id="171011" name="Rectangle 3">
            <a:extLst>
              <a:ext uri="{FF2B5EF4-FFF2-40B4-BE49-F238E27FC236}">
                <a16:creationId xmlns:a16="http://schemas.microsoft.com/office/drawing/2014/main" id="{5F720CD5-5BBD-4620-B3F5-467B0949E75C}"/>
              </a:ext>
            </a:extLst>
          </p:cNvPr>
          <p:cNvSpPr>
            <a:spLocks noGrp="1" noChangeArrowheads="1"/>
          </p:cNvSpPr>
          <p:nvPr>
            <p:ph type="body" idx="1"/>
          </p:nvPr>
        </p:nvSpPr>
        <p:spPr/>
        <p:txBody>
          <a:bodyPr/>
          <a:lstStyle/>
          <a:p>
            <a:r>
              <a:rPr lang="en-US" altLang="en-US" b="1">
                <a:solidFill>
                  <a:schemeClr val="hlink"/>
                </a:solidFill>
              </a:rPr>
              <a:t>Tools</a:t>
            </a:r>
            <a:r>
              <a:rPr lang="en-US" altLang="en-US">
                <a:solidFill>
                  <a:schemeClr val="hlink"/>
                </a:solidFill>
              </a:rPr>
              <a:t>: </a:t>
            </a:r>
            <a:r>
              <a:rPr lang="en-US" altLang="en-US" b="1">
                <a:solidFill>
                  <a:schemeClr val="hlink"/>
                </a:solidFill>
              </a:rPr>
              <a:t>Analysis:</a:t>
            </a:r>
          </a:p>
          <a:p>
            <a:pPr>
              <a:buFontTx/>
              <a:buChar char="•"/>
            </a:pPr>
            <a:r>
              <a:rPr lang="en-US" altLang="en-US">
                <a:solidFill>
                  <a:schemeClr val="hlink"/>
                </a:solidFill>
              </a:rPr>
              <a:t>Provide methods to </a:t>
            </a:r>
            <a:r>
              <a:rPr lang="en-US" altLang="en-US" b="1">
                <a:solidFill>
                  <a:schemeClr val="hlink"/>
                </a:solidFill>
              </a:rPr>
              <a:t>diagnose </a:t>
            </a:r>
            <a:r>
              <a:rPr lang="en-US" altLang="en-US">
                <a:solidFill>
                  <a:schemeClr val="hlink"/>
                </a:solidFill>
              </a:rPr>
              <a:t>structural errors.</a:t>
            </a:r>
          </a:p>
          <a:p>
            <a:pPr>
              <a:buFontTx/>
              <a:buChar char="•"/>
            </a:pPr>
            <a:r>
              <a:rPr lang="en-US" altLang="en-US" b="1"/>
              <a:t>Monitor </a:t>
            </a:r>
            <a:r>
              <a:rPr lang="en-US" altLang="en-US"/>
              <a:t>progress in large software projects.</a:t>
            </a:r>
          </a:p>
          <a:p>
            <a:pPr>
              <a:buFontTx/>
              <a:buChar char="•"/>
            </a:pPr>
            <a:r>
              <a:rPr lang="en-US" altLang="en-US"/>
              <a:t>Provide tools for continuous extraction of structural quality from source code.</a:t>
            </a:r>
          </a:p>
          <a:p>
            <a:pPr>
              <a:buFontTx/>
              <a:buChar char="•"/>
            </a:pPr>
            <a:r>
              <a:rPr lang="en-US" altLang="en-US"/>
              <a:t>Provide means to improve software system’s dependency structure.</a:t>
            </a:r>
          </a:p>
          <a:p>
            <a:endParaRPr lang="en-US" altLang="en-US"/>
          </a:p>
          <a:p>
            <a:r>
              <a:rPr lang="en-US" altLang="en-US"/>
              <a:t>Another objective is to provide tools that support both the analysis and</a:t>
            </a:r>
          </a:p>
          <a:p>
            <a:r>
              <a:rPr lang="en-US" altLang="en-US" b="1"/>
              <a:t>subsequent correction of discovered software flaws</a:t>
            </a:r>
            <a:r>
              <a:rPr lang="en-US" altLang="en-US"/>
              <a:t>,</a:t>
            </a:r>
          </a:p>
          <a:p>
            <a:r>
              <a:rPr lang="en-US" altLang="en-US"/>
              <a:t>in a rapid and precise way.</a:t>
            </a:r>
          </a:p>
          <a:p>
            <a:endParaRPr lang="en-US" altLang="en-US"/>
          </a:p>
          <a:p>
            <a:r>
              <a:rPr lang="en-US" altLang="en-US" b="1"/>
              <a:t>                  (handout: from p.14, p.15)</a:t>
            </a:r>
            <a:endParaRPr lang="en-US" altLang="en-US"/>
          </a:p>
          <a:p>
            <a:r>
              <a:rPr lang="en-US" altLang="en-US" b="1"/>
              <a:t>Why </a:t>
            </a:r>
            <a:r>
              <a:rPr lang="en-US" altLang="en-US"/>
              <a:t>do we </a:t>
            </a:r>
            <a:r>
              <a:rPr lang="en-US" altLang="en-US" b="1"/>
              <a:t>need tools</a:t>
            </a:r>
            <a:r>
              <a:rPr lang="en-US" altLang="en-US"/>
              <a:t>?  Due to </a:t>
            </a:r>
            <a:r>
              <a:rPr lang="en-US" altLang="en-US" b="1"/>
              <a:t>size </a:t>
            </a:r>
            <a:r>
              <a:rPr lang="en-US" altLang="en-US"/>
              <a:t>of system:</a:t>
            </a:r>
          </a:p>
          <a:p>
            <a:r>
              <a:rPr lang="en-US" altLang="en-US"/>
              <a:t>6183 files – no human can handle this task.</a:t>
            </a:r>
            <a:endParaRPr lang="en-US" altLang="en-US"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C747FC-F3A8-453A-A7CC-E38F0D8E3F5E}"/>
              </a:ext>
            </a:extLst>
          </p:cNvPr>
          <p:cNvSpPr>
            <a:spLocks noGrp="1" noChangeArrowheads="1"/>
          </p:cNvSpPr>
          <p:nvPr>
            <p:ph type="sldNum" sz="quarter" idx="5"/>
          </p:nvPr>
        </p:nvSpPr>
        <p:spPr>
          <a:ln/>
        </p:spPr>
        <p:txBody>
          <a:bodyPr/>
          <a:lstStyle/>
          <a:p>
            <a:fld id="{7EEA98CC-384E-4821-9005-E54D06E42573}" type="slidenum">
              <a:rPr lang="en-US" altLang="en-US"/>
              <a:pPr/>
              <a:t>30</a:t>
            </a:fld>
            <a:endParaRPr lang="en-US" altLang="en-US"/>
          </a:p>
        </p:txBody>
      </p:sp>
      <p:sp>
        <p:nvSpPr>
          <p:cNvPr id="280578" name="Rectangle 2">
            <a:extLst>
              <a:ext uri="{FF2B5EF4-FFF2-40B4-BE49-F238E27FC236}">
                <a16:creationId xmlns:a16="http://schemas.microsoft.com/office/drawing/2014/main" id="{4D390DBF-2A69-4A75-A866-DB8C8C2DE652}"/>
              </a:ext>
            </a:extLst>
          </p:cNvPr>
          <p:cNvSpPr>
            <a:spLocks noChangeArrowheads="1" noTextEdit="1"/>
          </p:cNvSpPr>
          <p:nvPr>
            <p:ph type="sldImg"/>
          </p:nvPr>
        </p:nvSpPr>
        <p:spPr>
          <a:ln/>
        </p:spPr>
      </p:sp>
      <p:sp>
        <p:nvSpPr>
          <p:cNvPr id="280579" name="Rectangle 3">
            <a:extLst>
              <a:ext uri="{FF2B5EF4-FFF2-40B4-BE49-F238E27FC236}">
                <a16:creationId xmlns:a16="http://schemas.microsoft.com/office/drawing/2014/main" id="{D6CBB64E-1657-434C-B5BA-A44FF1C16C0F}"/>
              </a:ext>
            </a:extLst>
          </p:cNvPr>
          <p:cNvSpPr>
            <a:spLocks noGrp="1" noChangeArrowheads="1"/>
          </p:cNvSpPr>
          <p:nvPr>
            <p:ph type="body" idx="1"/>
          </p:nvPr>
        </p:nvSpPr>
        <p:spPr/>
        <p:txBody>
          <a:bodyPr/>
          <a:lstStyle/>
          <a:p>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22B524-93BD-410D-A6E9-D7029E02652D}"/>
              </a:ext>
            </a:extLst>
          </p:cNvPr>
          <p:cNvSpPr>
            <a:spLocks noGrp="1" noChangeArrowheads="1"/>
          </p:cNvSpPr>
          <p:nvPr>
            <p:ph type="sldNum" sz="quarter" idx="5"/>
          </p:nvPr>
        </p:nvSpPr>
        <p:spPr>
          <a:ln/>
        </p:spPr>
        <p:txBody>
          <a:bodyPr/>
          <a:lstStyle/>
          <a:p>
            <a:fld id="{F6DD0C5C-60A6-4292-9310-3FD0811A58FD}" type="slidenum">
              <a:rPr lang="en-US" altLang="en-US"/>
              <a:pPr/>
              <a:t>31</a:t>
            </a:fld>
            <a:endParaRPr lang="en-US" altLang="en-US"/>
          </a:p>
        </p:txBody>
      </p:sp>
      <p:sp>
        <p:nvSpPr>
          <p:cNvPr id="59394" name="Rectangle 2">
            <a:extLst>
              <a:ext uri="{FF2B5EF4-FFF2-40B4-BE49-F238E27FC236}">
                <a16:creationId xmlns:a16="http://schemas.microsoft.com/office/drawing/2014/main" id="{832656DB-4BAC-47C7-88C1-A295061EDC1D}"/>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0F9BBE46-F882-4FBD-9F5A-7BE76BB48CA2}"/>
              </a:ext>
            </a:extLst>
          </p:cNvPr>
          <p:cNvSpPr>
            <a:spLocks noGrp="1" noChangeArrowheads="1"/>
          </p:cNvSpPr>
          <p:nvPr>
            <p:ph type="body" idx="1"/>
          </p:nvPr>
        </p:nvSpPr>
        <p:spPr/>
        <p:txBody>
          <a:bodyPr/>
          <a:lstStyle/>
          <a:p>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p>
          <a:p>
            <a:r>
              <a:rPr lang="en-US" altLang="en-US">
                <a:solidFill>
                  <a:srgbClr val="000000"/>
                </a:solidFill>
                <a:latin typeface="Tahoma" panose="020B0604030504040204" pitchFamily="34" charset="0"/>
                <a:cs typeface="Tahoma" panose="020B0604030504040204" pitchFamily="34" charset="0"/>
              </a:rPr>
              <a:t>There is no topological order throughout, because individual files from a strong component can not be put into sorted order, due to their circular dependency relationships. </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a:p>
            <a:r>
              <a:rPr lang="en-US" altLang="en-US">
                <a:solidFill>
                  <a:srgbClr val="000000"/>
                </a:solidFill>
                <a:latin typeface="Tahoma" panose="020B0604030504040204" pitchFamily="34" charset="0"/>
                <a:cs typeface="Tahoma" panose="020B0604030504040204" pitchFamily="34" charset="0"/>
              </a:rPr>
              <a:t>Ideally, we would like to see the data in Figure above clustered just above the diagonal.  That would indicate that most dependencies were local, e.g, nearest neighbor in the sense of the sorted dependency graph.  We also would like to see only a few dependencies below the diagonal, representing necessary mutual dependencies, perhaps due to event callbacks or intimately related class structures, as in the mutual dependency between a graph class and its node class.</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DD47B-4639-4EE7-94EC-A3422E1EFEFD}"/>
              </a:ext>
            </a:extLst>
          </p:cNvPr>
          <p:cNvSpPr>
            <a:spLocks noGrp="1" noChangeArrowheads="1"/>
          </p:cNvSpPr>
          <p:nvPr>
            <p:ph type="sldNum" sz="quarter" idx="5"/>
          </p:nvPr>
        </p:nvSpPr>
        <p:spPr>
          <a:ln/>
        </p:spPr>
        <p:txBody>
          <a:bodyPr/>
          <a:lstStyle/>
          <a:p>
            <a:fld id="{7FDBF3EF-ADA0-4B89-8735-4BB66E92BEEC}" type="slidenum">
              <a:rPr lang="en-US" altLang="en-US"/>
              <a:pPr/>
              <a:t>32</a:t>
            </a:fld>
            <a:endParaRPr lang="en-US" altLang="en-US"/>
          </a:p>
        </p:txBody>
      </p:sp>
      <p:sp>
        <p:nvSpPr>
          <p:cNvPr id="303106" name="Rectangle 2">
            <a:extLst>
              <a:ext uri="{FF2B5EF4-FFF2-40B4-BE49-F238E27FC236}">
                <a16:creationId xmlns:a16="http://schemas.microsoft.com/office/drawing/2014/main" id="{20AAAE7E-C440-4994-A0B3-819D1E620FB7}"/>
              </a:ext>
            </a:extLst>
          </p:cNvPr>
          <p:cNvSpPr>
            <a:spLocks noChangeArrowheads="1" noTextEdit="1"/>
          </p:cNvSpPr>
          <p:nvPr>
            <p:ph type="sldImg"/>
          </p:nvPr>
        </p:nvSpPr>
        <p:spPr>
          <a:ln/>
        </p:spPr>
      </p:sp>
      <p:sp>
        <p:nvSpPr>
          <p:cNvPr id="303107" name="Rectangle 3">
            <a:extLst>
              <a:ext uri="{FF2B5EF4-FFF2-40B4-BE49-F238E27FC236}">
                <a16:creationId xmlns:a16="http://schemas.microsoft.com/office/drawing/2014/main" id="{DBBCD32D-A6AF-4236-87C0-52DD2E6975E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97AE19-A899-419A-9DDE-FE50824483FF}"/>
              </a:ext>
            </a:extLst>
          </p:cNvPr>
          <p:cNvSpPr>
            <a:spLocks noGrp="1" noChangeArrowheads="1"/>
          </p:cNvSpPr>
          <p:nvPr>
            <p:ph type="sldNum" sz="quarter" idx="5"/>
          </p:nvPr>
        </p:nvSpPr>
        <p:spPr>
          <a:ln/>
        </p:spPr>
        <p:txBody>
          <a:bodyPr/>
          <a:lstStyle/>
          <a:p>
            <a:fld id="{1A0FF3D0-F26F-4060-9516-7FEA21AD4F70}" type="slidenum">
              <a:rPr lang="en-US" altLang="en-US"/>
              <a:pPr/>
              <a:t>33</a:t>
            </a:fld>
            <a:endParaRPr lang="en-US" altLang="en-US"/>
          </a:p>
        </p:txBody>
      </p:sp>
      <p:sp>
        <p:nvSpPr>
          <p:cNvPr id="304130" name="Rectangle 2">
            <a:extLst>
              <a:ext uri="{FF2B5EF4-FFF2-40B4-BE49-F238E27FC236}">
                <a16:creationId xmlns:a16="http://schemas.microsoft.com/office/drawing/2014/main" id="{87C795B5-AA88-4857-B6D5-DF53E6167AD3}"/>
              </a:ext>
            </a:extLst>
          </p:cNvPr>
          <p:cNvSpPr>
            <a:spLocks noChangeArrowheads="1" noTextEdit="1"/>
          </p:cNvSpPr>
          <p:nvPr>
            <p:ph type="sldImg"/>
          </p:nvPr>
        </p:nvSpPr>
        <p:spPr>
          <a:ln/>
        </p:spPr>
      </p:sp>
      <p:sp>
        <p:nvSpPr>
          <p:cNvPr id="304131" name="Rectangle 3">
            <a:extLst>
              <a:ext uri="{FF2B5EF4-FFF2-40B4-BE49-F238E27FC236}">
                <a16:creationId xmlns:a16="http://schemas.microsoft.com/office/drawing/2014/main" id="{19369C5F-ADEE-4A4E-AA4A-123102D7F5F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E73CEE-7852-4555-A78A-21459EF7DA32}"/>
              </a:ext>
            </a:extLst>
          </p:cNvPr>
          <p:cNvSpPr>
            <a:spLocks noGrp="1" noChangeArrowheads="1"/>
          </p:cNvSpPr>
          <p:nvPr>
            <p:ph type="sldNum" sz="quarter" idx="5"/>
          </p:nvPr>
        </p:nvSpPr>
        <p:spPr>
          <a:ln/>
        </p:spPr>
        <p:txBody>
          <a:bodyPr/>
          <a:lstStyle/>
          <a:p>
            <a:fld id="{2E226D7A-3E4D-4A53-9F0D-1D225FD4ACA4}" type="slidenum">
              <a:rPr lang="en-US" altLang="en-US"/>
              <a:pPr/>
              <a:t>34</a:t>
            </a:fld>
            <a:endParaRPr lang="en-US" altLang="en-US"/>
          </a:p>
        </p:txBody>
      </p:sp>
      <p:sp>
        <p:nvSpPr>
          <p:cNvPr id="305154" name="Rectangle 2">
            <a:extLst>
              <a:ext uri="{FF2B5EF4-FFF2-40B4-BE49-F238E27FC236}">
                <a16:creationId xmlns:a16="http://schemas.microsoft.com/office/drawing/2014/main" id="{DBFA5846-45B5-4FA9-B674-89C9FC9F6778}"/>
              </a:ext>
            </a:extLst>
          </p:cNvPr>
          <p:cNvSpPr>
            <a:spLocks noChangeArrowheads="1" noTextEdit="1"/>
          </p:cNvSpPr>
          <p:nvPr>
            <p:ph type="sldImg"/>
          </p:nvPr>
        </p:nvSpPr>
        <p:spPr>
          <a:ln/>
        </p:spPr>
      </p:sp>
      <p:sp>
        <p:nvSpPr>
          <p:cNvPr id="305155" name="Rectangle 3">
            <a:extLst>
              <a:ext uri="{FF2B5EF4-FFF2-40B4-BE49-F238E27FC236}">
                <a16:creationId xmlns:a16="http://schemas.microsoft.com/office/drawing/2014/main" id="{B865D07C-6619-4E8E-B669-9E273FCED9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153CA0-CB71-4F1A-9777-2A432B99E785}"/>
              </a:ext>
            </a:extLst>
          </p:cNvPr>
          <p:cNvSpPr>
            <a:spLocks noGrp="1" noChangeArrowheads="1"/>
          </p:cNvSpPr>
          <p:nvPr>
            <p:ph type="sldNum" sz="quarter" idx="5"/>
          </p:nvPr>
        </p:nvSpPr>
        <p:spPr>
          <a:ln/>
        </p:spPr>
        <p:txBody>
          <a:bodyPr/>
          <a:lstStyle/>
          <a:p>
            <a:fld id="{C8439C55-2724-4684-A4A5-34EA043DC13F}" type="slidenum">
              <a:rPr lang="en-US" altLang="en-US"/>
              <a:pPr/>
              <a:t>35</a:t>
            </a:fld>
            <a:endParaRPr lang="en-US" altLang="en-US"/>
          </a:p>
        </p:txBody>
      </p:sp>
      <p:sp>
        <p:nvSpPr>
          <p:cNvPr id="286722" name="Rectangle 2">
            <a:extLst>
              <a:ext uri="{FF2B5EF4-FFF2-40B4-BE49-F238E27FC236}">
                <a16:creationId xmlns:a16="http://schemas.microsoft.com/office/drawing/2014/main" id="{B5C487C3-83C2-46AC-B8C1-A083EDD283D4}"/>
              </a:ext>
            </a:extLst>
          </p:cNvPr>
          <p:cNvSpPr>
            <a:spLocks noChangeArrowheads="1" noTextEdit="1"/>
          </p:cNvSpPr>
          <p:nvPr>
            <p:ph type="sldImg"/>
          </p:nvPr>
        </p:nvSpPr>
        <p:spPr>
          <a:ln/>
        </p:spPr>
      </p:sp>
      <p:sp>
        <p:nvSpPr>
          <p:cNvPr id="286723" name="Rectangle 3">
            <a:extLst>
              <a:ext uri="{FF2B5EF4-FFF2-40B4-BE49-F238E27FC236}">
                <a16:creationId xmlns:a16="http://schemas.microsoft.com/office/drawing/2014/main" id="{CEDBFE0C-A11D-450B-AA15-27B6315B3096}"/>
              </a:ext>
            </a:extLst>
          </p:cNvPr>
          <p:cNvSpPr>
            <a:spLocks noGrp="1" noChangeArrowheads="1"/>
          </p:cNvSpPr>
          <p:nvPr>
            <p:ph type="body" idx="1"/>
          </p:nvPr>
        </p:nvSpPr>
        <p:spPr/>
        <p:txBody>
          <a:bodyPr/>
          <a:lstStyle/>
          <a:p>
            <a:r>
              <a:rPr lang="en-US" altLang="en-US" b="1" u="sng"/>
              <a:t>What is risk “We have defined that We’ll go through our definitions in the next few slides”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1107C1-340B-4D91-BC84-35AFD0F25B27}"/>
              </a:ext>
            </a:extLst>
          </p:cNvPr>
          <p:cNvSpPr>
            <a:spLocks noGrp="1" noChangeArrowheads="1"/>
          </p:cNvSpPr>
          <p:nvPr>
            <p:ph type="sldNum" sz="quarter" idx="5"/>
          </p:nvPr>
        </p:nvSpPr>
        <p:spPr>
          <a:ln/>
        </p:spPr>
        <p:txBody>
          <a:bodyPr/>
          <a:lstStyle/>
          <a:p>
            <a:fld id="{95A89930-E905-4866-91EC-A26D43843610}" type="slidenum">
              <a:rPr lang="en-US" altLang="en-US"/>
              <a:pPr/>
              <a:t>36</a:t>
            </a:fld>
            <a:endParaRPr lang="en-US" altLang="en-US"/>
          </a:p>
        </p:txBody>
      </p:sp>
      <p:sp>
        <p:nvSpPr>
          <p:cNvPr id="236546" name="Rectangle 2">
            <a:extLst>
              <a:ext uri="{FF2B5EF4-FFF2-40B4-BE49-F238E27FC236}">
                <a16:creationId xmlns:a16="http://schemas.microsoft.com/office/drawing/2014/main" id="{315EA729-AC3E-4BC1-B491-E14DDE67FD7F}"/>
              </a:ext>
            </a:extLst>
          </p:cNvPr>
          <p:cNvSpPr>
            <a:spLocks noChangeArrowheads="1" noTextEdit="1"/>
          </p:cNvSpPr>
          <p:nvPr>
            <p:ph type="sldImg"/>
          </p:nvPr>
        </p:nvSpPr>
        <p:spPr>
          <a:ln/>
        </p:spPr>
      </p:sp>
      <p:sp>
        <p:nvSpPr>
          <p:cNvPr id="236547" name="Rectangle 3">
            <a:extLst>
              <a:ext uri="{FF2B5EF4-FFF2-40B4-BE49-F238E27FC236}">
                <a16:creationId xmlns:a16="http://schemas.microsoft.com/office/drawing/2014/main" id="{9BD6B646-8225-4B9A-A43E-129A82C362D8}"/>
              </a:ext>
            </a:extLst>
          </p:cNvPr>
          <p:cNvSpPr>
            <a:spLocks noGrp="1" noChangeArrowheads="1"/>
          </p:cNvSpPr>
          <p:nvPr>
            <p:ph type="body" idx="1"/>
          </p:nvPr>
        </p:nvSpPr>
        <p:spPr/>
        <p:txBody>
          <a:bodyPr/>
          <a:lstStyle/>
          <a:p>
            <a:pPr algn="just"/>
            <a:r>
              <a:rPr lang="en-US" altLang="en-US"/>
              <a:t>Making the simplifying assumption that it alpha is constant for all files.</a:t>
            </a:r>
          </a:p>
          <a:p>
            <a:pPr algn="just"/>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FF7E15-FC5D-4C38-A9C6-DF05DC5F1295}"/>
              </a:ext>
            </a:extLst>
          </p:cNvPr>
          <p:cNvSpPr>
            <a:spLocks noGrp="1" noChangeArrowheads="1"/>
          </p:cNvSpPr>
          <p:nvPr>
            <p:ph type="sldNum" sz="quarter" idx="5"/>
          </p:nvPr>
        </p:nvSpPr>
        <p:spPr>
          <a:ln/>
        </p:spPr>
        <p:txBody>
          <a:bodyPr/>
          <a:lstStyle/>
          <a:p>
            <a:fld id="{279D903C-165A-45C0-A5FF-7225EBA78E55}" type="slidenum">
              <a:rPr lang="en-US" altLang="en-US"/>
              <a:pPr/>
              <a:t>37</a:t>
            </a:fld>
            <a:endParaRPr lang="en-US" altLang="en-US"/>
          </a:p>
        </p:txBody>
      </p:sp>
      <p:sp>
        <p:nvSpPr>
          <p:cNvPr id="207874" name="Rectangle 2">
            <a:extLst>
              <a:ext uri="{FF2B5EF4-FFF2-40B4-BE49-F238E27FC236}">
                <a16:creationId xmlns:a16="http://schemas.microsoft.com/office/drawing/2014/main" id="{3462111F-28BC-4AC5-86EE-05A7604A5186}"/>
              </a:ext>
            </a:extLst>
          </p:cNvPr>
          <p:cNvSpPr>
            <a:spLocks noChangeArrowheads="1" noTextEdit="1"/>
          </p:cNvSpPr>
          <p:nvPr>
            <p:ph type="sldImg"/>
          </p:nvPr>
        </p:nvSpPr>
        <p:spPr>
          <a:ln/>
        </p:spPr>
      </p:sp>
      <p:sp>
        <p:nvSpPr>
          <p:cNvPr id="207875" name="Rectangle 3">
            <a:extLst>
              <a:ext uri="{FF2B5EF4-FFF2-40B4-BE49-F238E27FC236}">
                <a16:creationId xmlns:a16="http://schemas.microsoft.com/office/drawing/2014/main" id="{7CB8D5B1-AF7D-4804-B791-EC6702444D9E}"/>
              </a:ext>
            </a:extLst>
          </p:cNvPr>
          <p:cNvSpPr>
            <a:spLocks noGrp="1" noChangeArrowheads="1"/>
          </p:cNvSpPr>
          <p:nvPr>
            <p:ph type="body" idx="1"/>
          </p:nvPr>
        </p:nvSpPr>
        <p:spPr/>
        <p:txBody>
          <a:bodyPr/>
          <a:lstStyle/>
          <a:p>
            <a:pPr algn="just"/>
            <a:r>
              <a:rPr lang="en-US" altLang="en-US"/>
              <a:t>Making the simplifying assumption that it alpha is constant for all files.</a:t>
            </a:r>
          </a:p>
          <a:p>
            <a:pPr algn="just"/>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C0DDDA-9D55-4011-A2D3-31BE36FD5FB7}"/>
              </a:ext>
            </a:extLst>
          </p:cNvPr>
          <p:cNvSpPr>
            <a:spLocks noGrp="1" noChangeArrowheads="1"/>
          </p:cNvSpPr>
          <p:nvPr>
            <p:ph type="sldNum" sz="quarter" idx="5"/>
          </p:nvPr>
        </p:nvSpPr>
        <p:spPr>
          <a:ln/>
        </p:spPr>
        <p:txBody>
          <a:bodyPr/>
          <a:lstStyle/>
          <a:p>
            <a:fld id="{E8E36B03-53CE-46DA-AD1E-21C0AE7A1D9D}" type="slidenum">
              <a:rPr lang="en-US" altLang="en-US"/>
              <a:pPr/>
              <a:t>38</a:t>
            </a:fld>
            <a:endParaRPr lang="en-US" altLang="en-US"/>
          </a:p>
        </p:txBody>
      </p:sp>
      <p:sp>
        <p:nvSpPr>
          <p:cNvPr id="306178" name="Rectangle 2">
            <a:extLst>
              <a:ext uri="{FF2B5EF4-FFF2-40B4-BE49-F238E27FC236}">
                <a16:creationId xmlns:a16="http://schemas.microsoft.com/office/drawing/2014/main" id="{3D669B26-E5CF-458E-B9F6-23B7DAD3F3EA}"/>
              </a:ext>
            </a:extLst>
          </p:cNvPr>
          <p:cNvSpPr>
            <a:spLocks noChangeArrowheads="1" noTextEdit="1"/>
          </p:cNvSpPr>
          <p:nvPr>
            <p:ph type="sldImg"/>
          </p:nvPr>
        </p:nvSpPr>
        <p:spPr>
          <a:ln/>
        </p:spPr>
      </p:sp>
      <p:sp>
        <p:nvSpPr>
          <p:cNvPr id="306179" name="Rectangle 3">
            <a:extLst>
              <a:ext uri="{FF2B5EF4-FFF2-40B4-BE49-F238E27FC236}">
                <a16:creationId xmlns:a16="http://schemas.microsoft.com/office/drawing/2014/main" id="{16AF0393-AB94-4E61-8BB2-3A06629882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6DF8B0-8A08-4A46-BECA-8A577DE007E0}"/>
              </a:ext>
            </a:extLst>
          </p:cNvPr>
          <p:cNvSpPr>
            <a:spLocks noGrp="1" noChangeArrowheads="1"/>
          </p:cNvSpPr>
          <p:nvPr>
            <p:ph type="sldNum" sz="quarter" idx="5"/>
          </p:nvPr>
        </p:nvSpPr>
        <p:spPr>
          <a:ln/>
        </p:spPr>
        <p:txBody>
          <a:bodyPr/>
          <a:lstStyle/>
          <a:p>
            <a:fld id="{49EE1833-E1A5-43D0-B664-650FB5D8C46F}" type="slidenum">
              <a:rPr lang="en-US" altLang="en-US"/>
              <a:pPr/>
              <a:t>39</a:t>
            </a:fld>
            <a:endParaRPr lang="en-US" altLang="en-US"/>
          </a:p>
        </p:txBody>
      </p:sp>
      <p:sp>
        <p:nvSpPr>
          <p:cNvPr id="309250" name="Rectangle 2">
            <a:extLst>
              <a:ext uri="{FF2B5EF4-FFF2-40B4-BE49-F238E27FC236}">
                <a16:creationId xmlns:a16="http://schemas.microsoft.com/office/drawing/2014/main" id="{E5368A0A-2FB8-4D46-8EE6-2B20C87CB194}"/>
              </a:ext>
            </a:extLst>
          </p:cNvPr>
          <p:cNvSpPr>
            <a:spLocks noChangeArrowheads="1" noTextEdit="1"/>
          </p:cNvSpPr>
          <p:nvPr>
            <p:ph type="sldImg"/>
          </p:nvPr>
        </p:nvSpPr>
        <p:spPr>
          <a:ln/>
        </p:spPr>
      </p:sp>
      <p:sp>
        <p:nvSpPr>
          <p:cNvPr id="309251" name="Rectangle 3">
            <a:extLst>
              <a:ext uri="{FF2B5EF4-FFF2-40B4-BE49-F238E27FC236}">
                <a16:creationId xmlns:a16="http://schemas.microsoft.com/office/drawing/2014/main" id="{FD6A9BA2-27CA-46A9-9968-170D4164B7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68C605-3080-4692-BDAC-7C3C1BD1BFFE}"/>
              </a:ext>
            </a:extLst>
          </p:cNvPr>
          <p:cNvSpPr>
            <a:spLocks noGrp="1" noChangeArrowheads="1"/>
          </p:cNvSpPr>
          <p:nvPr>
            <p:ph type="sldNum" sz="quarter" idx="5"/>
          </p:nvPr>
        </p:nvSpPr>
        <p:spPr>
          <a:ln/>
        </p:spPr>
        <p:txBody>
          <a:bodyPr/>
          <a:lstStyle/>
          <a:p>
            <a:fld id="{693FB2B3-5848-47B2-918F-E6B325749C9E}" type="slidenum">
              <a:rPr lang="en-US" altLang="en-US"/>
              <a:pPr/>
              <a:t>4</a:t>
            </a:fld>
            <a:endParaRPr lang="en-US" altLang="en-US"/>
          </a:p>
        </p:txBody>
      </p:sp>
      <p:sp>
        <p:nvSpPr>
          <p:cNvPr id="282626" name="Rectangle 2">
            <a:extLst>
              <a:ext uri="{FF2B5EF4-FFF2-40B4-BE49-F238E27FC236}">
                <a16:creationId xmlns:a16="http://schemas.microsoft.com/office/drawing/2014/main" id="{1D774778-761A-4983-8B30-21D8A026B360}"/>
              </a:ext>
            </a:extLst>
          </p:cNvPr>
          <p:cNvSpPr>
            <a:spLocks noChangeArrowheads="1" noTextEdit="1"/>
          </p:cNvSpPr>
          <p:nvPr>
            <p:ph type="sldImg"/>
          </p:nvPr>
        </p:nvSpPr>
        <p:spPr>
          <a:ln/>
        </p:spPr>
      </p:sp>
      <p:sp>
        <p:nvSpPr>
          <p:cNvPr id="282627" name="Rectangle 3">
            <a:extLst>
              <a:ext uri="{FF2B5EF4-FFF2-40B4-BE49-F238E27FC236}">
                <a16:creationId xmlns:a16="http://schemas.microsoft.com/office/drawing/2014/main" id="{B3DD48B4-CB61-45FD-8F24-668D16D8D670}"/>
              </a:ext>
            </a:extLst>
          </p:cNvPr>
          <p:cNvSpPr>
            <a:spLocks noGrp="1" noChangeArrowheads="1"/>
          </p:cNvSpPr>
          <p:nvPr>
            <p:ph type="body" idx="1"/>
          </p:nvPr>
        </p:nvSpPr>
        <p:spPr/>
        <p:txBody>
          <a:bodyPr/>
          <a:lstStyle/>
          <a:p>
            <a:r>
              <a:rPr lang="en-US" altLang="en-US"/>
              <a:t>A large open source system, </a:t>
            </a:r>
          </a:p>
          <a:p>
            <a:r>
              <a:rPr lang="en-US" altLang="en-US"/>
              <a:t>A large commercial system, and our own tool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075B8C-BAE1-40F1-8E01-DABCAF172700}"/>
              </a:ext>
            </a:extLst>
          </p:cNvPr>
          <p:cNvSpPr>
            <a:spLocks noGrp="1" noChangeArrowheads="1"/>
          </p:cNvSpPr>
          <p:nvPr>
            <p:ph type="sldNum" sz="quarter" idx="5"/>
          </p:nvPr>
        </p:nvSpPr>
        <p:spPr>
          <a:ln/>
        </p:spPr>
        <p:txBody>
          <a:bodyPr/>
          <a:lstStyle/>
          <a:p>
            <a:fld id="{77B58870-72C8-4F8E-81BD-9DF4B58FC366}" type="slidenum">
              <a:rPr lang="en-US" altLang="en-US"/>
              <a:pPr/>
              <a:t>40</a:t>
            </a:fld>
            <a:endParaRPr lang="en-US" altLang="en-US"/>
          </a:p>
        </p:txBody>
      </p:sp>
      <p:sp>
        <p:nvSpPr>
          <p:cNvPr id="310274" name="Rectangle 2">
            <a:extLst>
              <a:ext uri="{FF2B5EF4-FFF2-40B4-BE49-F238E27FC236}">
                <a16:creationId xmlns:a16="http://schemas.microsoft.com/office/drawing/2014/main" id="{AC40AE71-2A79-4AC2-9293-538DD8D2D50C}"/>
              </a:ext>
            </a:extLst>
          </p:cNvPr>
          <p:cNvSpPr>
            <a:spLocks noChangeArrowheads="1" noTextEdit="1"/>
          </p:cNvSpPr>
          <p:nvPr>
            <p:ph type="sldImg"/>
          </p:nvPr>
        </p:nvSpPr>
        <p:spPr>
          <a:ln/>
        </p:spPr>
      </p:sp>
      <p:sp>
        <p:nvSpPr>
          <p:cNvPr id="310275" name="Rectangle 3">
            <a:extLst>
              <a:ext uri="{FF2B5EF4-FFF2-40B4-BE49-F238E27FC236}">
                <a16:creationId xmlns:a16="http://schemas.microsoft.com/office/drawing/2014/main" id="{F6E9B764-A78F-44C0-824D-D094A48F5C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75E873-F725-4051-81E3-4E5EFC175FBC}"/>
              </a:ext>
            </a:extLst>
          </p:cNvPr>
          <p:cNvSpPr>
            <a:spLocks noGrp="1" noChangeArrowheads="1"/>
          </p:cNvSpPr>
          <p:nvPr>
            <p:ph type="sldNum" sz="quarter" idx="5"/>
          </p:nvPr>
        </p:nvSpPr>
        <p:spPr>
          <a:ln/>
        </p:spPr>
        <p:txBody>
          <a:bodyPr/>
          <a:lstStyle/>
          <a:p>
            <a:fld id="{2F6459A7-EFD4-488C-91FF-F3CFA471179A}" type="slidenum">
              <a:rPr lang="en-US" altLang="en-US"/>
              <a:pPr/>
              <a:t>41</a:t>
            </a:fld>
            <a:endParaRPr lang="en-US" altLang="en-US"/>
          </a:p>
        </p:txBody>
      </p:sp>
      <p:sp>
        <p:nvSpPr>
          <p:cNvPr id="248834" name="Rectangle 2">
            <a:extLst>
              <a:ext uri="{FF2B5EF4-FFF2-40B4-BE49-F238E27FC236}">
                <a16:creationId xmlns:a16="http://schemas.microsoft.com/office/drawing/2014/main" id="{73510213-4215-4D45-BC94-E54B8F210243}"/>
              </a:ext>
            </a:extLst>
          </p:cNvPr>
          <p:cNvSpPr>
            <a:spLocks noChangeArrowheads="1" noTextEdit="1"/>
          </p:cNvSpPr>
          <p:nvPr>
            <p:ph type="sldImg"/>
          </p:nvPr>
        </p:nvSpPr>
        <p:spPr>
          <a:ln/>
        </p:spPr>
      </p:sp>
      <p:sp>
        <p:nvSpPr>
          <p:cNvPr id="248835" name="Rectangle 3">
            <a:extLst>
              <a:ext uri="{FF2B5EF4-FFF2-40B4-BE49-F238E27FC236}">
                <a16:creationId xmlns:a16="http://schemas.microsoft.com/office/drawing/2014/main" id="{2EB9448B-F33A-4F13-B0DA-7CDBF679AF49}"/>
              </a:ext>
            </a:extLst>
          </p:cNvPr>
          <p:cNvSpPr>
            <a:spLocks noGrp="1" noChangeArrowheads="1"/>
          </p:cNvSpPr>
          <p:nvPr>
            <p:ph type="body" idx="1"/>
          </p:nvPr>
        </p:nvSpPr>
        <p:spPr/>
        <p:txBody>
          <a:bodyPr/>
          <a:lstStyle/>
          <a:p>
            <a:r>
              <a:rPr lang="en-US" altLang="en-US"/>
              <a:t>1 Month Figure implies that once reached a steady state the alpha values are approximated by some constant factor</a:t>
            </a:r>
          </a:p>
          <a:p>
            <a:r>
              <a:rPr lang="en-US" altLang="en-US"/>
              <a:t>As we see, risk value calculated with semi-educated alpha and pruned average alpha have mostly the same slope but different values.  Nevertheless, risk with individually calculated alpha shows the most accurate values, interestingly risk with semi-educated alpha are closer to them for this experiment.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5C1BB3-EDB4-4D52-A2B0-47BEE87A5AD0}"/>
              </a:ext>
            </a:extLst>
          </p:cNvPr>
          <p:cNvSpPr>
            <a:spLocks noGrp="1" noChangeArrowheads="1"/>
          </p:cNvSpPr>
          <p:nvPr>
            <p:ph type="sldNum" sz="quarter" idx="5"/>
          </p:nvPr>
        </p:nvSpPr>
        <p:spPr>
          <a:ln/>
        </p:spPr>
        <p:txBody>
          <a:bodyPr/>
          <a:lstStyle/>
          <a:p>
            <a:fld id="{95773B9F-F918-404C-AD30-B3FE04C9B767}" type="slidenum">
              <a:rPr lang="en-US" altLang="en-US"/>
              <a:pPr/>
              <a:t>42</a:t>
            </a:fld>
            <a:endParaRPr lang="en-US" altLang="en-US"/>
          </a:p>
        </p:txBody>
      </p:sp>
      <p:sp>
        <p:nvSpPr>
          <p:cNvPr id="223234" name="Rectangle 2">
            <a:extLst>
              <a:ext uri="{FF2B5EF4-FFF2-40B4-BE49-F238E27FC236}">
                <a16:creationId xmlns:a16="http://schemas.microsoft.com/office/drawing/2014/main" id="{C4E49D21-6F12-4775-A480-0A0898D2BAB0}"/>
              </a:ext>
            </a:extLst>
          </p:cNvPr>
          <p:cNvSpPr>
            <a:spLocks noChangeArrowheads="1" noTextEdit="1"/>
          </p:cNvSpPr>
          <p:nvPr>
            <p:ph type="sldImg"/>
          </p:nvPr>
        </p:nvSpPr>
        <p:spPr>
          <a:ln/>
        </p:spPr>
      </p:sp>
      <p:sp>
        <p:nvSpPr>
          <p:cNvPr id="223235" name="Rectangle 3">
            <a:extLst>
              <a:ext uri="{FF2B5EF4-FFF2-40B4-BE49-F238E27FC236}">
                <a16:creationId xmlns:a16="http://schemas.microsoft.com/office/drawing/2014/main" id="{16D765EC-B442-437C-B8F9-93331E2CB71E}"/>
              </a:ext>
            </a:extLst>
          </p:cNvPr>
          <p:cNvSpPr>
            <a:spLocks noGrp="1" noChangeArrowheads="1"/>
          </p:cNvSpPr>
          <p:nvPr>
            <p:ph type="body" idx="1"/>
          </p:nvPr>
        </p:nvSpPr>
        <p:spPr/>
        <p:txBody>
          <a:bodyPr/>
          <a:lstStyle/>
          <a:p>
            <a:r>
              <a:rPr lang="en-US" altLang="en-US"/>
              <a:t>The larger the software project gets, the more labor it demands due to numerous source code files with complex interdependencies.  </a:t>
            </a:r>
          </a:p>
          <a:p>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F2D1D6-C082-4F2D-AAE7-3D1A5CC04C27}"/>
              </a:ext>
            </a:extLst>
          </p:cNvPr>
          <p:cNvSpPr>
            <a:spLocks noGrp="1" noChangeArrowheads="1"/>
          </p:cNvSpPr>
          <p:nvPr>
            <p:ph type="sldNum" sz="quarter" idx="5"/>
          </p:nvPr>
        </p:nvSpPr>
        <p:spPr>
          <a:ln/>
        </p:spPr>
        <p:txBody>
          <a:bodyPr/>
          <a:lstStyle/>
          <a:p>
            <a:fld id="{85F75ABF-2EAF-4DE4-BBED-CDBDB5E787C3}" type="slidenum">
              <a:rPr lang="en-US" altLang="en-US"/>
              <a:pPr/>
              <a:t>43</a:t>
            </a:fld>
            <a:endParaRPr lang="en-US" altLang="en-US"/>
          </a:p>
        </p:txBody>
      </p:sp>
      <p:sp>
        <p:nvSpPr>
          <p:cNvPr id="240642" name="Rectangle 2">
            <a:extLst>
              <a:ext uri="{FF2B5EF4-FFF2-40B4-BE49-F238E27FC236}">
                <a16:creationId xmlns:a16="http://schemas.microsoft.com/office/drawing/2014/main" id="{106EB728-707B-4BE9-BDBB-879A8D6ED944}"/>
              </a:ext>
            </a:extLst>
          </p:cNvPr>
          <p:cNvSpPr>
            <a:spLocks noChangeArrowheads="1" noTextEdit="1"/>
          </p:cNvSpPr>
          <p:nvPr>
            <p:ph type="sldImg"/>
          </p:nvPr>
        </p:nvSpPr>
        <p:spPr>
          <a:ln/>
        </p:spPr>
      </p:sp>
      <p:sp>
        <p:nvSpPr>
          <p:cNvPr id="240643" name="Rectangle 3">
            <a:extLst>
              <a:ext uri="{FF2B5EF4-FFF2-40B4-BE49-F238E27FC236}">
                <a16:creationId xmlns:a16="http://schemas.microsoft.com/office/drawing/2014/main" id="{15632178-4BA2-482C-8C76-F954692CA7AE}"/>
              </a:ext>
            </a:extLst>
          </p:cNvPr>
          <p:cNvSpPr>
            <a:spLocks noGrp="1" noChangeArrowheads="1"/>
          </p:cNvSpPr>
          <p:nvPr>
            <p:ph type="body" idx="1"/>
          </p:nvPr>
        </p:nvSpPr>
        <p:spPr/>
        <p:txBody>
          <a:bodyPr/>
          <a:lstStyle/>
          <a:p>
            <a:r>
              <a:rPr lang="en-US" altLang="en-US"/>
              <a:t>The larger the software project gets, the more labor it demands due to numerous source code files with complex interdependencies.  </a:t>
            </a:r>
          </a:p>
          <a:p>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45C711-1C9C-4298-9AFE-11A44E0DBA14}"/>
              </a:ext>
            </a:extLst>
          </p:cNvPr>
          <p:cNvSpPr>
            <a:spLocks noGrp="1" noChangeArrowheads="1"/>
          </p:cNvSpPr>
          <p:nvPr>
            <p:ph type="sldNum" sz="quarter" idx="5"/>
          </p:nvPr>
        </p:nvSpPr>
        <p:spPr>
          <a:ln/>
        </p:spPr>
        <p:txBody>
          <a:bodyPr/>
          <a:lstStyle/>
          <a:p>
            <a:fld id="{42567BF8-8F4F-4ED5-9D3F-048DC97B03BB}" type="slidenum">
              <a:rPr lang="en-US" altLang="en-US"/>
              <a:pPr/>
              <a:t>44</a:t>
            </a:fld>
            <a:endParaRPr lang="en-US" altLang="en-US"/>
          </a:p>
        </p:txBody>
      </p:sp>
      <p:sp>
        <p:nvSpPr>
          <p:cNvPr id="313346" name="Rectangle 2">
            <a:extLst>
              <a:ext uri="{FF2B5EF4-FFF2-40B4-BE49-F238E27FC236}">
                <a16:creationId xmlns:a16="http://schemas.microsoft.com/office/drawing/2014/main" id="{814F92A4-F66A-4881-B2AB-EFA7157DF89B}"/>
              </a:ext>
            </a:extLst>
          </p:cNvPr>
          <p:cNvSpPr>
            <a:spLocks noChangeArrowheads="1" noTextEdit="1"/>
          </p:cNvSpPr>
          <p:nvPr>
            <p:ph type="sldImg"/>
          </p:nvPr>
        </p:nvSpPr>
        <p:spPr>
          <a:ln/>
        </p:spPr>
      </p:sp>
      <p:sp>
        <p:nvSpPr>
          <p:cNvPr id="313347" name="Rectangle 3">
            <a:extLst>
              <a:ext uri="{FF2B5EF4-FFF2-40B4-BE49-F238E27FC236}">
                <a16:creationId xmlns:a16="http://schemas.microsoft.com/office/drawing/2014/main" id="{8ADE4890-C43A-4BFE-9C79-0ED15C7907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1A7790-359B-4757-95BA-1943362F2370}"/>
              </a:ext>
            </a:extLst>
          </p:cNvPr>
          <p:cNvSpPr>
            <a:spLocks noGrp="1" noChangeArrowheads="1"/>
          </p:cNvSpPr>
          <p:nvPr>
            <p:ph type="sldNum" sz="quarter" idx="5"/>
          </p:nvPr>
        </p:nvSpPr>
        <p:spPr>
          <a:ln/>
        </p:spPr>
        <p:txBody>
          <a:bodyPr/>
          <a:lstStyle/>
          <a:p>
            <a:fld id="{08F9DC8E-2FC2-42CF-A1C1-6DF708E4650B}" type="slidenum">
              <a:rPr lang="en-US" altLang="en-US"/>
              <a:pPr/>
              <a:t>45</a:t>
            </a:fld>
            <a:endParaRPr lang="en-US" altLang="en-US"/>
          </a:p>
        </p:txBody>
      </p:sp>
      <p:sp>
        <p:nvSpPr>
          <p:cNvPr id="314370" name="Rectangle 2">
            <a:extLst>
              <a:ext uri="{FF2B5EF4-FFF2-40B4-BE49-F238E27FC236}">
                <a16:creationId xmlns:a16="http://schemas.microsoft.com/office/drawing/2014/main" id="{B4279EE3-C694-473E-BC4C-B9C4F2863801}"/>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BFAFD96D-9939-4216-BBB2-422689E95B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8312D4-342F-45CC-9712-1CBE65659EDB}"/>
              </a:ext>
            </a:extLst>
          </p:cNvPr>
          <p:cNvSpPr>
            <a:spLocks noGrp="1" noChangeArrowheads="1"/>
          </p:cNvSpPr>
          <p:nvPr>
            <p:ph type="sldNum" sz="quarter" idx="5"/>
          </p:nvPr>
        </p:nvSpPr>
        <p:spPr>
          <a:ln/>
        </p:spPr>
        <p:txBody>
          <a:bodyPr/>
          <a:lstStyle/>
          <a:p>
            <a:fld id="{59B695BF-9E3B-415B-9039-C99E0C4D98AC}" type="slidenum">
              <a:rPr lang="en-US" altLang="en-US"/>
              <a:pPr/>
              <a:t>46</a:t>
            </a:fld>
            <a:endParaRPr lang="en-US" altLang="en-US"/>
          </a:p>
        </p:txBody>
      </p:sp>
      <p:sp>
        <p:nvSpPr>
          <p:cNvPr id="315394" name="Rectangle 2">
            <a:extLst>
              <a:ext uri="{FF2B5EF4-FFF2-40B4-BE49-F238E27FC236}">
                <a16:creationId xmlns:a16="http://schemas.microsoft.com/office/drawing/2014/main" id="{1E5B08EB-4C0D-4959-8890-5E42FA242058}"/>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8F126F37-88DE-4A3E-A5E9-C19D2C4ADA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6E2C16-BDFB-4C79-B43D-FDBA81F4A309}"/>
              </a:ext>
            </a:extLst>
          </p:cNvPr>
          <p:cNvSpPr>
            <a:spLocks noGrp="1" noChangeArrowheads="1"/>
          </p:cNvSpPr>
          <p:nvPr>
            <p:ph type="sldNum" sz="quarter" idx="5"/>
          </p:nvPr>
        </p:nvSpPr>
        <p:spPr>
          <a:ln/>
        </p:spPr>
        <p:txBody>
          <a:bodyPr/>
          <a:lstStyle/>
          <a:p>
            <a:fld id="{E7D61BB4-FD83-479C-B2BD-265EC75F5D1E}" type="slidenum">
              <a:rPr lang="en-US" altLang="en-US"/>
              <a:pPr/>
              <a:t>47</a:t>
            </a:fld>
            <a:endParaRPr lang="en-US" altLang="en-US"/>
          </a:p>
        </p:txBody>
      </p:sp>
      <p:sp>
        <p:nvSpPr>
          <p:cNvPr id="318466" name="Rectangle 2">
            <a:extLst>
              <a:ext uri="{FF2B5EF4-FFF2-40B4-BE49-F238E27FC236}">
                <a16:creationId xmlns:a16="http://schemas.microsoft.com/office/drawing/2014/main" id="{F90C5096-329E-4B98-AA50-AF0AF551B985}"/>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85B02BF6-449A-40AE-B1DF-A1BAFA4737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7ED20B-84D3-4B1B-B53D-2A825E884BE3}"/>
              </a:ext>
            </a:extLst>
          </p:cNvPr>
          <p:cNvSpPr>
            <a:spLocks noGrp="1" noChangeArrowheads="1"/>
          </p:cNvSpPr>
          <p:nvPr>
            <p:ph type="sldNum" sz="quarter" idx="5"/>
          </p:nvPr>
        </p:nvSpPr>
        <p:spPr>
          <a:ln/>
        </p:spPr>
        <p:txBody>
          <a:bodyPr/>
          <a:lstStyle/>
          <a:p>
            <a:fld id="{3D91CFDD-C7A7-4BCC-93A2-89F85924C854}" type="slidenum">
              <a:rPr lang="en-US" altLang="en-US"/>
              <a:pPr/>
              <a:t>48</a:t>
            </a:fld>
            <a:endParaRPr lang="en-US" altLang="en-US"/>
          </a:p>
        </p:txBody>
      </p:sp>
      <p:sp>
        <p:nvSpPr>
          <p:cNvPr id="321538" name="Rectangle 2">
            <a:extLst>
              <a:ext uri="{FF2B5EF4-FFF2-40B4-BE49-F238E27FC236}">
                <a16:creationId xmlns:a16="http://schemas.microsoft.com/office/drawing/2014/main" id="{D645A7F0-4DB3-400D-B675-99971B271732}"/>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40297C99-8B9D-431B-8B68-512BD738CF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C99B58-ADC0-482A-BDCE-3FC107477368}"/>
              </a:ext>
            </a:extLst>
          </p:cNvPr>
          <p:cNvSpPr>
            <a:spLocks noGrp="1" noChangeArrowheads="1"/>
          </p:cNvSpPr>
          <p:nvPr>
            <p:ph type="sldNum" sz="quarter" idx="5"/>
          </p:nvPr>
        </p:nvSpPr>
        <p:spPr>
          <a:ln/>
        </p:spPr>
        <p:txBody>
          <a:bodyPr/>
          <a:lstStyle/>
          <a:p>
            <a:fld id="{D6147A39-FDF0-4334-929E-75ABE987A59B}" type="slidenum">
              <a:rPr lang="en-US" altLang="en-US"/>
              <a:pPr/>
              <a:t>49</a:t>
            </a:fld>
            <a:endParaRPr lang="en-US" altLang="en-US"/>
          </a:p>
        </p:txBody>
      </p:sp>
      <p:sp>
        <p:nvSpPr>
          <p:cNvPr id="328706" name="Rectangle 2">
            <a:extLst>
              <a:ext uri="{FF2B5EF4-FFF2-40B4-BE49-F238E27FC236}">
                <a16:creationId xmlns:a16="http://schemas.microsoft.com/office/drawing/2014/main" id="{9F7FBB2A-E149-4DD0-8D4B-3943FBED4423}"/>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42786C28-D68C-4497-8659-34B8712C15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AD838D-0695-4612-8A12-89E973932147}"/>
              </a:ext>
            </a:extLst>
          </p:cNvPr>
          <p:cNvSpPr>
            <a:spLocks noGrp="1" noChangeArrowheads="1"/>
          </p:cNvSpPr>
          <p:nvPr>
            <p:ph type="sldNum" sz="quarter" idx="5"/>
          </p:nvPr>
        </p:nvSpPr>
        <p:spPr>
          <a:ln/>
        </p:spPr>
        <p:txBody>
          <a:bodyPr/>
          <a:lstStyle/>
          <a:p>
            <a:fld id="{88224EBB-C351-4181-8389-95C570E11899}" type="slidenum">
              <a:rPr lang="en-US" altLang="en-US"/>
              <a:pPr/>
              <a:t>5</a:t>
            </a:fld>
            <a:endParaRPr lang="en-US" altLang="en-US"/>
          </a:p>
        </p:txBody>
      </p:sp>
      <p:sp>
        <p:nvSpPr>
          <p:cNvPr id="336898" name="Rectangle 2">
            <a:extLst>
              <a:ext uri="{FF2B5EF4-FFF2-40B4-BE49-F238E27FC236}">
                <a16:creationId xmlns:a16="http://schemas.microsoft.com/office/drawing/2014/main" id="{3CA1E8B2-FF7F-4DD3-A598-A21932359BF9}"/>
              </a:ext>
            </a:extLst>
          </p:cNvPr>
          <p:cNvSpPr>
            <a:spLocks noChangeArrowheads="1" noTextEdit="1"/>
          </p:cNvSpPr>
          <p:nvPr>
            <p:ph type="sldImg"/>
          </p:nvPr>
        </p:nvSpPr>
        <p:spPr>
          <a:ln/>
        </p:spPr>
      </p:sp>
      <p:sp>
        <p:nvSpPr>
          <p:cNvPr id="336899" name="Rectangle 3">
            <a:extLst>
              <a:ext uri="{FF2B5EF4-FFF2-40B4-BE49-F238E27FC236}">
                <a16:creationId xmlns:a16="http://schemas.microsoft.com/office/drawing/2014/main" id="{A450942E-800B-45EC-AC13-C79290223B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39A3F9-5E28-4DEE-88E3-E50B6978B67A}"/>
              </a:ext>
            </a:extLst>
          </p:cNvPr>
          <p:cNvSpPr>
            <a:spLocks noGrp="1" noChangeArrowheads="1"/>
          </p:cNvSpPr>
          <p:nvPr>
            <p:ph type="sldNum" sz="quarter" idx="5"/>
          </p:nvPr>
        </p:nvSpPr>
        <p:spPr>
          <a:ln/>
        </p:spPr>
        <p:txBody>
          <a:bodyPr/>
          <a:lstStyle/>
          <a:p>
            <a:fld id="{125A3F02-62C2-4A56-8A41-9A4DBFE9B962}" type="slidenum">
              <a:rPr lang="en-US" altLang="en-US"/>
              <a:pPr/>
              <a:t>50</a:t>
            </a:fld>
            <a:endParaRPr lang="en-US" altLang="en-US"/>
          </a:p>
        </p:txBody>
      </p:sp>
      <p:sp>
        <p:nvSpPr>
          <p:cNvPr id="329730" name="Rectangle 2">
            <a:extLst>
              <a:ext uri="{FF2B5EF4-FFF2-40B4-BE49-F238E27FC236}">
                <a16:creationId xmlns:a16="http://schemas.microsoft.com/office/drawing/2014/main" id="{DFB26602-0497-4C2B-BF0B-7F08494DA3FE}"/>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BB61752E-3978-4DEA-8926-554D979916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4A572B-6D58-4CAB-B154-D0E729F6B75F}"/>
              </a:ext>
            </a:extLst>
          </p:cNvPr>
          <p:cNvSpPr>
            <a:spLocks noGrp="1" noChangeArrowheads="1"/>
          </p:cNvSpPr>
          <p:nvPr>
            <p:ph type="sldNum" sz="quarter" idx="5"/>
          </p:nvPr>
        </p:nvSpPr>
        <p:spPr>
          <a:ln/>
        </p:spPr>
        <p:txBody>
          <a:bodyPr/>
          <a:lstStyle/>
          <a:p>
            <a:fld id="{A5DDC3BA-5FE3-4414-A5C5-75642BB139DE}" type="slidenum">
              <a:rPr lang="en-US" altLang="en-US"/>
              <a:pPr/>
              <a:t>6</a:t>
            </a:fld>
            <a:endParaRPr lang="en-US" altLang="en-US"/>
          </a:p>
        </p:txBody>
      </p:sp>
      <p:sp>
        <p:nvSpPr>
          <p:cNvPr id="291842" name="Rectangle 2">
            <a:extLst>
              <a:ext uri="{FF2B5EF4-FFF2-40B4-BE49-F238E27FC236}">
                <a16:creationId xmlns:a16="http://schemas.microsoft.com/office/drawing/2014/main" id="{E9806133-A159-4CF9-991C-3F9F6DD9CF2D}"/>
              </a:ext>
            </a:extLst>
          </p:cNvPr>
          <p:cNvSpPr>
            <a:spLocks noChangeArrowheads="1" noTextEdit="1"/>
          </p:cNvSpPr>
          <p:nvPr>
            <p:ph type="sldImg"/>
          </p:nvPr>
        </p:nvSpPr>
        <p:spPr>
          <a:ln/>
        </p:spPr>
      </p:sp>
      <p:sp>
        <p:nvSpPr>
          <p:cNvPr id="291843" name="Rectangle 3">
            <a:extLst>
              <a:ext uri="{FF2B5EF4-FFF2-40B4-BE49-F238E27FC236}">
                <a16:creationId xmlns:a16="http://schemas.microsoft.com/office/drawing/2014/main" id="{BED21E28-DBB5-4EA6-A3EC-D8CA46D277D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31DC58-0D1C-4917-A07C-0A9075E22970}"/>
              </a:ext>
            </a:extLst>
          </p:cNvPr>
          <p:cNvSpPr>
            <a:spLocks noGrp="1" noChangeArrowheads="1"/>
          </p:cNvSpPr>
          <p:nvPr>
            <p:ph type="sldNum" sz="quarter" idx="5"/>
          </p:nvPr>
        </p:nvSpPr>
        <p:spPr>
          <a:ln/>
        </p:spPr>
        <p:txBody>
          <a:bodyPr/>
          <a:lstStyle/>
          <a:p>
            <a:fld id="{6D112B9F-8440-4AAF-87AD-3F3649174AAE}" type="slidenum">
              <a:rPr lang="en-US" altLang="en-US"/>
              <a:pPr/>
              <a:t>7</a:t>
            </a:fld>
            <a:endParaRPr lang="en-US" altLang="en-US"/>
          </a:p>
        </p:txBody>
      </p:sp>
      <p:sp>
        <p:nvSpPr>
          <p:cNvPr id="335874" name="Rectangle 2">
            <a:extLst>
              <a:ext uri="{FF2B5EF4-FFF2-40B4-BE49-F238E27FC236}">
                <a16:creationId xmlns:a16="http://schemas.microsoft.com/office/drawing/2014/main" id="{3DDA8999-B9F8-4B66-AB10-7DB35A22A1D4}"/>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A4CBD6D6-F591-491F-97E0-82BE27819F4A}"/>
              </a:ext>
            </a:extLst>
          </p:cNvPr>
          <p:cNvSpPr>
            <a:spLocks noGrp="1" noChangeArrowheads="1"/>
          </p:cNvSpPr>
          <p:nvPr>
            <p:ph type="body" idx="1"/>
          </p:nvPr>
        </p:nvSpPr>
        <p:spPr/>
        <p:txBody>
          <a:bodyPr/>
          <a:lstStyle/>
          <a:p>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endParaRPr lang="en-US" altLang="en-US"/>
          </a:p>
          <a:p>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CF8BB6-1D9D-4281-BB77-66D4FD9CAFF8}"/>
              </a:ext>
            </a:extLst>
          </p:cNvPr>
          <p:cNvSpPr>
            <a:spLocks noGrp="1" noChangeArrowheads="1"/>
          </p:cNvSpPr>
          <p:nvPr>
            <p:ph type="sldNum" sz="quarter" idx="5"/>
          </p:nvPr>
        </p:nvSpPr>
        <p:spPr>
          <a:ln/>
        </p:spPr>
        <p:txBody>
          <a:bodyPr/>
          <a:lstStyle/>
          <a:p>
            <a:fld id="{040B44F4-60FB-41E1-A921-A3FB9437D6B2}" type="slidenum">
              <a:rPr lang="en-US" altLang="en-US"/>
              <a:pPr/>
              <a:t>8</a:t>
            </a:fld>
            <a:endParaRPr lang="en-US" altLang="en-US"/>
          </a:p>
        </p:txBody>
      </p:sp>
      <p:sp>
        <p:nvSpPr>
          <p:cNvPr id="36866" name="Rectangle 2">
            <a:extLst>
              <a:ext uri="{FF2B5EF4-FFF2-40B4-BE49-F238E27FC236}">
                <a16:creationId xmlns:a16="http://schemas.microsoft.com/office/drawing/2014/main" id="{CA22567B-E4E3-4739-9DDA-0A4345628E2F}"/>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F1E27ABB-0B64-4A81-8798-08ACA968A55B}"/>
              </a:ext>
            </a:extLst>
          </p:cNvPr>
          <p:cNvSpPr>
            <a:spLocks noGrp="1" noChangeArrowheads="1"/>
          </p:cNvSpPr>
          <p:nvPr>
            <p:ph type="body" idx="1"/>
          </p:nvPr>
        </p:nvSpPr>
        <p:spPr/>
        <p:txBody>
          <a:bodyPr/>
          <a:lstStyle/>
          <a:p>
            <a:pPr marL="228600" indent="-228600">
              <a:buFontTx/>
              <a:buAutoNum type="arabicPeriod"/>
            </a:pPr>
            <a:r>
              <a:rPr lang="en-US" altLang="en-US">
                <a:solidFill>
                  <a:srgbClr val="CC3300"/>
                </a:solidFill>
              </a:rPr>
              <a:t>Dependencies between software files are essential so that one component may provide services to another. </a:t>
            </a:r>
          </a:p>
          <a:p>
            <a:pPr marL="228600" indent="-228600">
              <a:buFontTx/>
              <a:buAutoNum type="arabicPeriod"/>
            </a:pPr>
            <a:r>
              <a:rPr lang="en-US" altLang="en-US">
                <a:solidFill>
                  <a:srgbClr val="CC3300"/>
                </a:solidFill>
              </a:rPr>
              <a:t>However, dependencies complicate process of making changes, perhaps to fix latent errors or performance problems, because of effects a change may have on other files.  </a:t>
            </a:r>
          </a:p>
          <a:p>
            <a:pPr marL="228600" indent="-228600">
              <a:buFontTx/>
              <a:buAutoNum type="arabicPeriod"/>
            </a:pPr>
            <a:r>
              <a:rPr lang="en-US" altLang="en-US">
                <a:solidFill>
                  <a:srgbClr val="CC3300"/>
                </a:solidFill>
              </a:rPr>
              <a:t>When files each bind to many other files and mutual dependencies exist between them, maintenance and testing may become quite difficult to carry out effectively.</a:t>
            </a:r>
          </a:p>
          <a:p>
            <a:pPr marL="228600" indent="-228600">
              <a:buFontTx/>
              <a:buAutoNum type="arabicPeriod"/>
            </a:pPr>
            <a:r>
              <a:rPr lang="en-US" altLang="en-US">
                <a:solidFill>
                  <a:srgbClr val="CC3300"/>
                </a:solidFill>
              </a:rPr>
              <a:t>It is not uncommon for a change in one file to precipitate a cascade of changes in other files, especially in the presence of mutual dependencies </a:t>
            </a:r>
          </a:p>
          <a:p>
            <a:pPr marL="228600" indent="-228600">
              <a:buFontTx/>
              <a:buAutoNum type="arabicPeriod"/>
            </a:pPr>
            <a:endParaRPr lang="en-US" altLang="en-US">
              <a:solidFill>
                <a:srgbClr val="CC3300"/>
              </a:solidFill>
            </a:endParaRPr>
          </a:p>
          <a:p>
            <a:pPr marL="228600" indent="-228600">
              <a:buFontTx/>
              <a:buAutoNum type="arabicPeriod"/>
            </a:pPr>
            <a:endParaRPr lang="en-US" altLang="en-US">
              <a:solidFill>
                <a:srgbClr val="CC3300"/>
              </a:solidFill>
            </a:endParaRPr>
          </a:p>
          <a:p>
            <a:pPr marL="228600" indent="-228600">
              <a:buFontTx/>
              <a:buChar char="•"/>
            </a:pPr>
            <a:endParaRPr lang="en-US" altLang="en-US">
              <a:solidFill>
                <a:srgbClr val="CC33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C7DE6B-199C-42C4-92FC-BBC8B573F7DF}"/>
              </a:ext>
            </a:extLst>
          </p:cNvPr>
          <p:cNvSpPr>
            <a:spLocks noGrp="1" noChangeArrowheads="1"/>
          </p:cNvSpPr>
          <p:nvPr>
            <p:ph type="sldNum" sz="quarter" idx="5"/>
          </p:nvPr>
        </p:nvSpPr>
        <p:spPr>
          <a:ln/>
        </p:spPr>
        <p:txBody>
          <a:bodyPr/>
          <a:lstStyle/>
          <a:p>
            <a:fld id="{F9531F00-94B0-4BD6-B430-F9E75444142D}" type="slidenum">
              <a:rPr lang="en-US" altLang="en-US"/>
              <a:pPr/>
              <a:t>9</a:t>
            </a:fld>
            <a:endParaRPr lang="en-US" altLang="en-US"/>
          </a:p>
        </p:txBody>
      </p:sp>
      <p:sp>
        <p:nvSpPr>
          <p:cNvPr id="292866" name="Rectangle 2">
            <a:extLst>
              <a:ext uri="{FF2B5EF4-FFF2-40B4-BE49-F238E27FC236}">
                <a16:creationId xmlns:a16="http://schemas.microsoft.com/office/drawing/2014/main" id="{A993FD14-501E-4192-A6BB-8A01AFA51E26}"/>
              </a:ext>
            </a:extLst>
          </p:cNvPr>
          <p:cNvSpPr>
            <a:spLocks noChangeArrowheads="1" noTextEdit="1"/>
          </p:cNvSpPr>
          <p:nvPr>
            <p:ph type="sldImg"/>
          </p:nvPr>
        </p:nvSpPr>
        <p:spPr>
          <a:ln/>
        </p:spPr>
      </p:sp>
      <p:sp>
        <p:nvSpPr>
          <p:cNvPr id="292867" name="Rectangle 3">
            <a:extLst>
              <a:ext uri="{FF2B5EF4-FFF2-40B4-BE49-F238E27FC236}">
                <a16:creationId xmlns:a16="http://schemas.microsoft.com/office/drawing/2014/main" id="{97A9F0E5-02FE-4ECE-B519-C6728BE1A74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66A6546-50EC-4F7D-9AC5-9CAB775B1EA6}"/>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6499" name="Rectangle 3">
            <a:extLst>
              <a:ext uri="{FF2B5EF4-FFF2-40B4-BE49-F238E27FC236}">
                <a16:creationId xmlns:a16="http://schemas.microsoft.com/office/drawing/2014/main" id="{D886E52E-2516-472A-8D61-464938DEE1EB}"/>
              </a:ext>
            </a:extLst>
          </p:cNvPr>
          <p:cNvSpPr>
            <a:spLocks noGrp="1" noChangeArrowheads="1"/>
          </p:cNvSpPr>
          <p:nvPr>
            <p:ph type="dt" sz="half" idx="2"/>
          </p:nvPr>
        </p:nvSpPr>
        <p:spPr/>
        <p:txBody>
          <a:bodyPr/>
          <a:lstStyle>
            <a:lvl1pPr>
              <a:defRPr/>
            </a:lvl1pPr>
          </a:lstStyle>
          <a:p>
            <a:endParaRPr lang="en-US" altLang="en-US"/>
          </a:p>
        </p:txBody>
      </p:sp>
      <p:sp>
        <p:nvSpPr>
          <p:cNvPr id="106500" name="Rectangle 4">
            <a:extLst>
              <a:ext uri="{FF2B5EF4-FFF2-40B4-BE49-F238E27FC236}">
                <a16:creationId xmlns:a16="http://schemas.microsoft.com/office/drawing/2014/main" id="{C9D2F561-A035-456F-A304-1B5D5BE00200}"/>
              </a:ext>
            </a:extLst>
          </p:cNvPr>
          <p:cNvSpPr>
            <a:spLocks noGrp="1" noChangeArrowheads="1"/>
          </p:cNvSpPr>
          <p:nvPr>
            <p:ph type="ftr" sz="quarter" idx="3"/>
          </p:nvPr>
        </p:nvSpPr>
        <p:spPr/>
        <p:txBody>
          <a:bodyPr/>
          <a:lstStyle>
            <a:lvl1pPr>
              <a:defRPr/>
            </a:lvl1pPr>
          </a:lstStyle>
          <a:p>
            <a:endParaRPr lang="en-US" altLang="en-US"/>
          </a:p>
        </p:txBody>
      </p:sp>
      <p:sp>
        <p:nvSpPr>
          <p:cNvPr id="106501" name="Rectangle 5">
            <a:extLst>
              <a:ext uri="{FF2B5EF4-FFF2-40B4-BE49-F238E27FC236}">
                <a16:creationId xmlns:a16="http://schemas.microsoft.com/office/drawing/2014/main" id="{7E7A081C-6776-49DB-A150-2627824CB0EF}"/>
              </a:ext>
            </a:extLst>
          </p:cNvPr>
          <p:cNvSpPr>
            <a:spLocks noGrp="1" noChangeArrowheads="1"/>
          </p:cNvSpPr>
          <p:nvPr>
            <p:ph type="sldNum" sz="quarter" idx="4"/>
          </p:nvPr>
        </p:nvSpPr>
        <p:spPr/>
        <p:txBody>
          <a:bodyPr/>
          <a:lstStyle>
            <a:lvl1pPr>
              <a:defRPr/>
            </a:lvl1pPr>
          </a:lstStyle>
          <a:p>
            <a:fld id="{A794E0C6-6B60-4051-8F50-6D1CB7180D06}" type="slidenum">
              <a:rPr lang="en-US" altLang="en-US"/>
              <a:pPr/>
              <a:t>‹#›</a:t>
            </a:fld>
            <a:endParaRPr lang="en-US" altLang="en-US"/>
          </a:p>
        </p:txBody>
      </p:sp>
      <p:sp>
        <p:nvSpPr>
          <p:cNvPr id="106502" name="Rectangle 6">
            <a:extLst>
              <a:ext uri="{FF2B5EF4-FFF2-40B4-BE49-F238E27FC236}">
                <a16:creationId xmlns:a16="http://schemas.microsoft.com/office/drawing/2014/main" id="{0FF90324-627A-49C4-BFA8-EA716BDBDB98}"/>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
        <p:nvSpPr>
          <p:cNvPr id="106503" name="Rectangle 7">
            <a:extLst>
              <a:ext uri="{FF2B5EF4-FFF2-40B4-BE49-F238E27FC236}">
                <a16:creationId xmlns:a16="http://schemas.microsoft.com/office/drawing/2014/main" id="{DDCC5369-0A28-4467-A6DF-B77D529C997F}"/>
              </a:ext>
            </a:extLst>
          </p:cNvPr>
          <p:cNvSpPr>
            <a:spLocks noGrp="1" noChangeArrowheads="1"/>
          </p:cNvSpPr>
          <p:nvPr>
            <p:ph type="ctrTitle"/>
          </p:nvPr>
        </p:nvSpPr>
        <p:spPr>
          <a:xfrm>
            <a:off x="685800" y="2133600"/>
            <a:ext cx="7772400" cy="1470025"/>
          </a:xfrm>
          <a:noFill/>
          <a:extLst>
            <a:ext uri="{909E8E84-426E-40DD-AFC4-6F175D3DCCD1}">
              <a14:hiddenFill xmlns:a14="http://schemas.microsoft.com/office/drawing/2010/main">
                <a:solidFill>
                  <a:schemeClr val="tx2"/>
                </a:solidFill>
              </a14:hiddenFill>
            </a:ext>
          </a:extLst>
        </p:spPr>
        <p:txBody>
          <a:bodyPr lIns="91440"/>
          <a:lstStyle>
            <a:lvl1pPr>
              <a:defRPr>
                <a:solidFill>
                  <a:schemeClr val="tx1"/>
                </a:solidFill>
              </a:defRPr>
            </a:lvl1pPr>
          </a:lstStyle>
          <a:p>
            <a:pPr lvl="0"/>
            <a:r>
              <a:rPr lang="en-US" altLang="en-US" noProof="0"/>
              <a:t>Click to edit Master title style</a:t>
            </a:r>
          </a:p>
        </p:txBody>
      </p:sp>
      <p:sp>
        <p:nvSpPr>
          <p:cNvPr id="106504" name="Rectangle 8">
            <a:extLst>
              <a:ext uri="{FF2B5EF4-FFF2-40B4-BE49-F238E27FC236}">
                <a16:creationId xmlns:a16="http://schemas.microsoft.com/office/drawing/2014/main" id="{5B062A02-B310-43CE-A3C7-59C39E140626}"/>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
        <p:nvSpPr>
          <p:cNvPr id="106506" name="Rectangle 10">
            <a:extLst>
              <a:ext uri="{FF2B5EF4-FFF2-40B4-BE49-F238E27FC236}">
                <a16:creationId xmlns:a16="http://schemas.microsoft.com/office/drawing/2014/main" id="{1ED19F75-3180-49D6-9E4C-CEED208DAD15}"/>
              </a:ext>
            </a:extLst>
          </p:cNvPr>
          <p:cNvSpPr>
            <a:spLocks noChangeArrowheads="1"/>
          </p:cNvSpPr>
          <p:nvPr/>
        </p:nvSpPr>
        <p:spPr bwMode="auto">
          <a:xfrm>
            <a:off x="0" y="152400"/>
            <a:ext cx="9144000" cy="9144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B828-E889-4F12-AD5D-4F9D409710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00F91-A27F-4C4B-9A13-8374C17B4C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191FE-00AB-444F-BA00-0133BAA076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F3833CE-ED6A-405A-A078-CDF5233ABEF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E5FD37-B7E9-439A-B369-48E8B950F293}"/>
              </a:ext>
            </a:extLst>
          </p:cNvPr>
          <p:cNvSpPr>
            <a:spLocks noGrp="1"/>
          </p:cNvSpPr>
          <p:nvPr>
            <p:ph type="sldNum" sz="quarter" idx="12"/>
          </p:nvPr>
        </p:nvSpPr>
        <p:spPr/>
        <p:txBody>
          <a:bodyPr/>
          <a:lstStyle>
            <a:lvl1pPr>
              <a:defRPr/>
            </a:lvl1pPr>
          </a:lstStyle>
          <a:p>
            <a:fld id="{9E564BDA-34A7-49AF-B716-36FEFE718B81}" type="slidenum">
              <a:rPr lang="en-US" altLang="en-US"/>
              <a:pPr/>
              <a:t>‹#›</a:t>
            </a:fld>
            <a:endParaRPr lang="en-US" altLang="en-US"/>
          </a:p>
        </p:txBody>
      </p:sp>
    </p:spTree>
    <p:extLst>
      <p:ext uri="{BB962C8B-B14F-4D97-AF65-F5344CB8AC3E}">
        <p14:creationId xmlns:p14="http://schemas.microsoft.com/office/powerpoint/2010/main" val="3847341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4F28A-BAB4-4084-81C7-8D4B5BC8A6EE}"/>
              </a:ext>
            </a:extLst>
          </p:cNvPr>
          <p:cNvSpPr>
            <a:spLocks noGrp="1"/>
          </p:cNvSpPr>
          <p:nvPr>
            <p:ph type="title" orient="vert"/>
          </p:nvPr>
        </p:nvSpPr>
        <p:spPr>
          <a:xfrm>
            <a:off x="6858000" y="152400"/>
            <a:ext cx="22860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9443FE-E2A3-43B2-87DF-7D05FC05990A}"/>
              </a:ext>
            </a:extLst>
          </p:cNvPr>
          <p:cNvSpPr>
            <a:spLocks noGrp="1"/>
          </p:cNvSpPr>
          <p:nvPr>
            <p:ph type="body" orient="vert" idx="1"/>
          </p:nvPr>
        </p:nvSpPr>
        <p:spPr>
          <a:xfrm>
            <a:off x="0" y="152400"/>
            <a:ext cx="6705600" cy="5973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C9753-A2A7-4CF9-8F88-3AE0A26C31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899824-109E-4FA9-A5A4-E3248FB38DD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D4E517-E5ED-4247-AFAC-B0AE2B25CF3C}"/>
              </a:ext>
            </a:extLst>
          </p:cNvPr>
          <p:cNvSpPr>
            <a:spLocks noGrp="1"/>
          </p:cNvSpPr>
          <p:nvPr>
            <p:ph type="sldNum" sz="quarter" idx="12"/>
          </p:nvPr>
        </p:nvSpPr>
        <p:spPr/>
        <p:txBody>
          <a:bodyPr/>
          <a:lstStyle>
            <a:lvl1pPr>
              <a:defRPr/>
            </a:lvl1pPr>
          </a:lstStyle>
          <a:p>
            <a:fld id="{1D2F6BE6-2079-49DF-A76B-BAD0E71A9E81}" type="slidenum">
              <a:rPr lang="en-US" altLang="en-US"/>
              <a:pPr/>
              <a:t>‹#›</a:t>
            </a:fld>
            <a:endParaRPr lang="en-US" altLang="en-US"/>
          </a:p>
        </p:txBody>
      </p:sp>
    </p:spTree>
    <p:extLst>
      <p:ext uri="{BB962C8B-B14F-4D97-AF65-F5344CB8AC3E}">
        <p14:creationId xmlns:p14="http://schemas.microsoft.com/office/powerpoint/2010/main" val="31029375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BE0B-A7E6-4A32-BC98-14732B81460A}"/>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F00254-1DD8-4504-B117-4A0988227127}"/>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605D3-0AD6-4EE3-9612-02F4686094E1}"/>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0E3570D-C15C-4F23-97E0-B702DA0DACCA}"/>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C9F0D21-E9BF-4459-AABC-D22D939605A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3B6E6A8-ED20-4758-9F67-127327DDE883}"/>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C470187-4B37-4064-A6AB-084BD64C9154}"/>
              </a:ext>
            </a:extLst>
          </p:cNvPr>
          <p:cNvSpPr>
            <a:spLocks noGrp="1"/>
          </p:cNvSpPr>
          <p:nvPr>
            <p:ph type="sldNum" sz="quarter" idx="12"/>
          </p:nvPr>
        </p:nvSpPr>
        <p:spPr>
          <a:xfrm>
            <a:off x="6553200" y="6245225"/>
            <a:ext cx="2133600" cy="476250"/>
          </a:xfrm>
        </p:spPr>
        <p:txBody>
          <a:bodyPr/>
          <a:lstStyle>
            <a:lvl1pPr>
              <a:defRPr/>
            </a:lvl1pPr>
          </a:lstStyle>
          <a:p>
            <a:fld id="{FEEBF70E-B4DE-41E3-A70D-833D37892BAB}" type="slidenum">
              <a:rPr lang="en-US" altLang="en-US"/>
              <a:pPr/>
              <a:t>‹#›</a:t>
            </a:fld>
            <a:endParaRPr lang="en-US" altLang="en-US"/>
          </a:p>
        </p:txBody>
      </p:sp>
    </p:spTree>
    <p:extLst>
      <p:ext uri="{BB962C8B-B14F-4D97-AF65-F5344CB8AC3E}">
        <p14:creationId xmlns:p14="http://schemas.microsoft.com/office/powerpoint/2010/main" val="3645924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3B65-C474-40BA-BC32-27D7BC0B41DF}"/>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DD93C-0CE3-4FC4-AF3A-EC0146624CF5}"/>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FE18E-D25E-4BFA-BC87-9749AAFC033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FC5B6-E017-4F9F-A031-06004FD3E42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C42E09B-BD74-4FCA-9271-F4A701DB76E7}"/>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9A6143E-5573-4209-BD09-9EB5A6CF5558}"/>
              </a:ext>
            </a:extLst>
          </p:cNvPr>
          <p:cNvSpPr>
            <a:spLocks noGrp="1"/>
          </p:cNvSpPr>
          <p:nvPr>
            <p:ph type="sldNum" sz="quarter" idx="12"/>
          </p:nvPr>
        </p:nvSpPr>
        <p:spPr>
          <a:xfrm>
            <a:off x="6553200" y="6245225"/>
            <a:ext cx="2133600" cy="476250"/>
          </a:xfrm>
        </p:spPr>
        <p:txBody>
          <a:bodyPr/>
          <a:lstStyle>
            <a:lvl1pPr>
              <a:defRPr/>
            </a:lvl1pPr>
          </a:lstStyle>
          <a:p>
            <a:fld id="{DDF81446-0419-47C5-89F2-640A8173BCD3}" type="slidenum">
              <a:rPr lang="en-US" altLang="en-US"/>
              <a:pPr/>
              <a:t>‹#›</a:t>
            </a:fld>
            <a:endParaRPr lang="en-US" altLang="en-US"/>
          </a:p>
        </p:txBody>
      </p:sp>
    </p:spTree>
    <p:extLst>
      <p:ext uri="{BB962C8B-B14F-4D97-AF65-F5344CB8AC3E}">
        <p14:creationId xmlns:p14="http://schemas.microsoft.com/office/powerpoint/2010/main" val="37100230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4D84-8318-4CFA-92C9-EB5AAA3A24EE}"/>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B91C8-8F9E-40DB-833F-9B0E299C32D0}"/>
              </a:ext>
            </a:extLst>
          </p:cNvPr>
          <p:cNvSpPr>
            <a:spLocks noGrp="1"/>
          </p:cNvSpPr>
          <p:nvPr>
            <p:ph type="body"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97A3E-1980-4F79-99C6-E386D2F536D6}"/>
              </a:ext>
            </a:extLst>
          </p:cNvPr>
          <p:cNvSpPr>
            <a:spLocks noGrp="1"/>
          </p:cNvSpPr>
          <p:nvPr>
            <p:ph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085BD-1721-4AF3-B32C-B3915D4B94C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032219-77C3-4EA9-A805-689D05EF80E1}"/>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2B52C7-D465-47DC-9B50-1E8D520A81BE}"/>
              </a:ext>
            </a:extLst>
          </p:cNvPr>
          <p:cNvSpPr>
            <a:spLocks noGrp="1"/>
          </p:cNvSpPr>
          <p:nvPr>
            <p:ph type="sldNum" sz="quarter" idx="12"/>
          </p:nvPr>
        </p:nvSpPr>
        <p:spPr>
          <a:xfrm>
            <a:off x="6553200" y="6245225"/>
            <a:ext cx="2133600" cy="476250"/>
          </a:xfrm>
        </p:spPr>
        <p:txBody>
          <a:bodyPr/>
          <a:lstStyle>
            <a:lvl1pPr>
              <a:defRPr/>
            </a:lvl1pPr>
          </a:lstStyle>
          <a:p>
            <a:fld id="{6C6E6C7A-6D2D-4267-99D6-BEAAF8F3CD65}" type="slidenum">
              <a:rPr lang="en-US" altLang="en-US"/>
              <a:pPr/>
              <a:t>‹#›</a:t>
            </a:fld>
            <a:endParaRPr lang="en-US" altLang="en-US"/>
          </a:p>
        </p:txBody>
      </p:sp>
    </p:spTree>
    <p:extLst>
      <p:ext uri="{BB962C8B-B14F-4D97-AF65-F5344CB8AC3E}">
        <p14:creationId xmlns:p14="http://schemas.microsoft.com/office/powerpoint/2010/main" val="24601809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8CC-6E24-43C3-AA94-4F017876C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0287FF-B546-432F-A8C7-7DB02CE084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48F56-D80D-4408-959C-6EA2F45385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4527B8-672E-4EAF-AF70-8DD43C4F1D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7DB498A-4067-492F-AAE4-83C87A85E261}"/>
              </a:ext>
            </a:extLst>
          </p:cNvPr>
          <p:cNvSpPr>
            <a:spLocks noGrp="1"/>
          </p:cNvSpPr>
          <p:nvPr>
            <p:ph type="sldNum" sz="quarter" idx="12"/>
          </p:nvPr>
        </p:nvSpPr>
        <p:spPr/>
        <p:txBody>
          <a:bodyPr/>
          <a:lstStyle>
            <a:lvl1pPr>
              <a:defRPr/>
            </a:lvl1pPr>
          </a:lstStyle>
          <a:p>
            <a:fld id="{D93E3F03-3F56-4C90-A708-98BEF82C659D}" type="slidenum">
              <a:rPr lang="en-US" altLang="en-US"/>
              <a:pPr/>
              <a:t>‹#›</a:t>
            </a:fld>
            <a:endParaRPr lang="en-US" altLang="en-US"/>
          </a:p>
        </p:txBody>
      </p:sp>
    </p:spTree>
    <p:extLst>
      <p:ext uri="{BB962C8B-B14F-4D97-AF65-F5344CB8AC3E}">
        <p14:creationId xmlns:p14="http://schemas.microsoft.com/office/powerpoint/2010/main" val="40264191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D004-D5CF-4B16-9491-CC19610D3BA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578FA-477E-4D3C-A44D-6F63982BE39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5FA559B-24D4-4B7B-87FE-D4A0F14550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6D2A1BA-EB84-4F77-B67E-D392FD5ED28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9966A7-CAD1-49F8-B928-CBD8207FE5B4}"/>
              </a:ext>
            </a:extLst>
          </p:cNvPr>
          <p:cNvSpPr>
            <a:spLocks noGrp="1"/>
          </p:cNvSpPr>
          <p:nvPr>
            <p:ph type="sldNum" sz="quarter" idx="12"/>
          </p:nvPr>
        </p:nvSpPr>
        <p:spPr/>
        <p:txBody>
          <a:bodyPr/>
          <a:lstStyle>
            <a:lvl1pPr>
              <a:defRPr/>
            </a:lvl1pPr>
          </a:lstStyle>
          <a:p>
            <a:fld id="{5A379E1F-DA4D-4AD9-B88C-8CB8177E51CB}" type="slidenum">
              <a:rPr lang="en-US" altLang="en-US"/>
              <a:pPr/>
              <a:t>‹#›</a:t>
            </a:fld>
            <a:endParaRPr lang="en-US" altLang="en-US"/>
          </a:p>
        </p:txBody>
      </p:sp>
    </p:spTree>
    <p:extLst>
      <p:ext uri="{BB962C8B-B14F-4D97-AF65-F5344CB8AC3E}">
        <p14:creationId xmlns:p14="http://schemas.microsoft.com/office/powerpoint/2010/main" val="13507555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3CB1-1A50-4CA0-BF25-D3CCF9FC6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A3579-CA23-498A-BB35-01947C4AEB8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8C4ED9-1665-4076-AFFB-AB1165F73CE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7BD82-A694-423C-AF19-DE578DD1202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D19958-50A3-49BF-B02A-A219ADC3BF0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624AC25-D92F-4ECA-9BE3-697BC1137C04}"/>
              </a:ext>
            </a:extLst>
          </p:cNvPr>
          <p:cNvSpPr>
            <a:spLocks noGrp="1"/>
          </p:cNvSpPr>
          <p:nvPr>
            <p:ph type="sldNum" sz="quarter" idx="12"/>
          </p:nvPr>
        </p:nvSpPr>
        <p:spPr/>
        <p:txBody>
          <a:bodyPr/>
          <a:lstStyle>
            <a:lvl1pPr>
              <a:defRPr/>
            </a:lvl1pPr>
          </a:lstStyle>
          <a:p>
            <a:fld id="{FFA84EA5-9248-468E-ADB3-C8C7533FA931}" type="slidenum">
              <a:rPr lang="en-US" altLang="en-US"/>
              <a:pPr/>
              <a:t>‹#›</a:t>
            </a:fld>
            <a:endParaRPr lang="en-US" altLang="en-US"/>
          </a:p>
        </p:txBody>
      </p:sp>
    </p:spTree>
    <p:extLst>
      <p:ext uri="{BB962C8B-B14F-4D97-AF65-F5344CB8AC3E}">
        <p14:creationId xmlns:p14="http://schemas.microsoft.com/office/powerpoint/2010/main" val="25732767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F880-1380-4746-9E8F-60893B5A8FD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8162C-6873-43A7-88D7-C74AA7CDADC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A2AF5C-DF95-4AE1-BB11-57A00F0BD15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732F7E-7173-4B5A-926C-6442BC9082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E7300A-B4B0-4651-89E0-AD17260F581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B5E99-37D4-4AE9-92F5-ED2A59F3B06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FF94AE1-4967-4DA3-9570-6D5D98EA007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F88C8FA-7D2E-44E8-8FD7-3B50C0054FE7}"/>
              </a:ext>
            </a:extLst>
          </p:cNvPr>
          <p:cNvSpPr>
            <a:spLocks noGrp="1"/>
          </p:cNvSpPr>
          <p:nvPr>
            <p:ph type="sldNum" sz="quarter" idx="12"/>
          </p:nvPr>
        </p:nvSpPr>
        <p:spPr/>
        <p:txBody>
          <a:bodyPr/>
          <a:lstStyle>
            <a:lvl1pPr>
              <a:defRPr/>
            </a:lvl1pPr>
          </a:lstStyle>
          <a:p>
            <a:fld id="{2D1CAE61-A5FA-4F52-B996-970A6A5D1227}" type="slidenum">
              <a:rPr lang="en-US" altLang="en-US"/>
              <a:pPr/>
              <a:t>‹#›</a:t>
            </a:fld>
            <a:endParaRPr lang="en-US" altLang="en-US"/>
          </a:p>
        </p:txBody>
      </p:sp>
    </p:spTree>
    <p:extLst>
      <p:ext uri="{BB962C8B-B14F-4D97-AF65-F5344CB8AC3E}">
        <p14:creationId xmlns:p14="http://schemas.microsoft.com/office/powerpoint/2010/main" val="5653140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CD11-B7D0-461B-A0C7-190B28E73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A4183-0696-422A-BD08-11DC2BA48C4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F8AAE1D-D52D-4321-AC8A-D6518D82CFF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2446004-376A-4746-B846-A8CAF4B4909B}"/>
              </a:ext>
            </a:extLst>
          </p:cNvPr>
          <p:cNvSpPr>
            <a:spLocks noGrp="1"/>
          </p:cNvSpPr>
          <p:nvPr>
            <p:ph type="sldNum" sz="quarter" idx="12"/>
          </p:nvPr>
        </p:nvSpPr>
        <p:spPr/>
        <p:txBody>
          <a:bodyPr/>
          <a:lstStyle>
            <a:lvl1pPr>
              <a:defRPr/>
            </a:lvl1pPr>
          </a:lstStyle>
          <a:p>
            <a:fld id="{DC6E77CE-A780-4AEA-B4D6-B90E248E5671}" type="slidenum">
              <a:rPr lang="en-US" altLang="en-US"/>
              <a:pPr/>
              <a:t>‹#›</a:t>
            </a:fld>
            <a:endParaRPr lang="en-US" altLang="en-US"/>
          </a:p>
        </p:txBody>
      </p:sp>
    </p:spTree>
    <p:extLst>
      <p:ext uri="{BB962C8B-B14F-4D97-AF65-F5344CB8AC3E}">
        <p14:creationId xmlns:p14="http://schemas.microsoft.com/office/powerpoint/2010/main" val="1676297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0CEFB-A7D7-45F9-9FE8-0AFBBA84D66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1AC3484-427D-439C-88BB-41B37D58413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D084FDF-5AF8-4E66-968E-B75EC8657182}"/>
              </a:ext>
            </a:extLst>
          </p:cNvPr>
          <p:cNvSpPr>
            <a:spLocks noGrp="1"/>
          </p:cNvSpPr>
          <p:nvPr>
            <p:ph type="sldNum" sz="quarter" idx="12"/>
          </p:nvPr>
        </p:nvSpPr>
        <p:spPr/>
        <p:txBody>
          <a:bodyPr/>
          <a:lstStyle>
            <a:lvl1pPr>
              <a:defRPr/>
            </a:lvl1pPr>
          </a:lstStyle>
          <a:p>
            <a:fld id="{51E0D835-4567-456A-8146-3EA1CE8C7606}" type="slidenum">
              <a:rPr lang="en-US" altLang="en-US"/>
              <a:pPr/>
              <a:t>‹#›</a:t>
            </a:fld>
            <a:endParaRPr lang="en-US" altLang="en-US"/>
          </a:p>
        </p:txBody>
      </p:sp>
    </p:spTree>
    <p:extLst>
      <p:ext uri="{BB962C8B-B14F-4D97-AF65-F5344CB8AC3E}">
        <p14:creationId xmlns:p14="http://schemas.microsoft.com/office/powerpoint/2010/main" val="38974900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82EC-93DD-40B7-9396-172918D4168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10A42-FBD6-41C4-A991-D19276378C0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A5EAA6-C577-4F1F-A80D-3809932580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5FFFC1-C5B5-4DFF-A52F-D23125ED6C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34F63B-3A2C-434F-8541-B9A1477096B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4FBB0D-6347-4FB4-9E0C-8585A40B9901}"/>
              </a:ext>
            </a:extLst>
          </p:cNvPr>
          <p:cNvSpPr>
            <a:spLocks noGrp="1"/>
          </p:cNvSpPr>
          <p:nvPr>
            <p:ph type="sldNum" sz="quarter" idx="12"/>
          </p:nvPr>
        </p:nvSpPr>
        <p:spPr/>
        <p:txBody>
          <a:bodyPr/>
          <a:lstStyle>
            <a:lvl1pPr>
              <a:defRPr/>
            </a:lvl1pPr>
          </a:lstStyle>
          <a:p>
            <a:fld id="{269390CA-B1AE-4595-82AF-5D33C022E4F0}" type="slidenum">
              <a:rPr lang="en-US" altLang="en-US"/>
              <a:pPr/>
              <a:t>‹#›</a:t>
            </a:fld>
            <a:endParaRPr lang="en-US" altLang="en-US"/>
          </a:p>
        </p:txBody>
      </p:sp>
    </p:spTree>
    <p:extLst>
      <p:ext uri="{BB962C8B-B14F-4D97-AF65-F5344CB8AC3E}">
        <p14:creationId xmlns:p14="http://schemas.microsoft.com/office/powerpoint/2010/main" val="40672023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D03E-F445-4A80-8F00-392D5E41EF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76F879-F392-4E8B-A896-7741F2D02F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D7C991-0C6D-4752-8D20-65ECE93FD2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433F2-F13D-44EA-97CF-4897A632121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0D80373-657C-4AAF-A0CA-C94AF50A7B6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CBF66B-BE51-4D47-82CD-9B18CE193435}"/>
              </a:ext>
            </a:extLst>
          </p:cNvPr>
          <p:cNvSpPr>
            <a:spLocks noGrp="1"/>
          </p:cNvSpPr>
          <p:nvPr>
            <p:ph type="sldNum" sz="quarter" idx="12"/>
          </p:nvPr>
        </p:nvSpPr>
        <p:spPr/>
        <p:txBody>
          <a:bodyPr/>
          <a:lstStyle>
            <a:lvl1pPr>
              <a:defRPr/>
            </a:lvl1pPr>
          </a:lstStyle>
          <a:p>
            <a:fld id="{4463BB0B-CF9F-4E79-A01A-93A5A14A5397}" type="slidenum">
              <a:rPr lang="en-US" altLang="en-US"/>
              <a:pPr/>
              <a:t>‹#›</a:t>
            </a:fld>
            <a:endParaRPr lang="en-US" altLang="en-US"/>
          </a:p>
        </p:txBody>
      </p:sp>
    </p:spTree>
    <p:extLst>
      <p:ext uri="{BB962C8B-B14F-4D97-AF65-F5344CB8AC3E}">
        <p14:creationId xmlns:p14="http://schemas.microsoft.com/office/powerpoint/2010/main" val="26537185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B79C8484-23D1-4746-8DFF-02758EA8BCC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4" name="Rectangle 4">
            <a:extLst>
              <a:ext uri="{FF2B5EF4-FFF2-40B4-BE49-F238E27FC236}">
                <a16:creationId xmlns:a16="http://schemas.microsoft.com/office/drawing/2014/main" id="{6AA0AAA8-88E0-478E-9996-DF3ABEEAE47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405" name="Rectangle 5">
            <a:extLst>
              <a:ext uri="{FF2B5EF4-FFF2-40B4-BE49-F238E27FC236}">
                <a16:creationId xmlns:a16="http://schemas.microsoft.com/office/drawing/2014/main" id="{4BCBA9A1-AE4F-4571-94DB-CADB43DA32E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06" name="Rectangle 6">
            <a:extLst>
              <a:ext uri="{FF2B5EF4-FFF2-40B4-BE49-F238E27FC236}">
                <a16:creationId xmlns:a16="http://schemas.microsoft.com/office/drawing/2014/main" id="{811191D8-547F-4C77-8E92-A3152071835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A4EFCF-D3E0-4DBA-BF4D-8E877FCB0D6D}" type="slidenum">
              <a:rPr lang="en-US" altLang="en-US"/>
              <a:pPr/>
              <a:t>‹#›</a:t>
            </a:fld>
            <a:endParaRPr lang="en-US" altLang="en-US"/>
          </a:p>
        </p:txBody>
      </p:sp>
      <p:sp>
        <p:nvSpPr>
          <p:cNvPr id="102407" name="Rectangle 7">
            <a:extLst>
              <a:ext uri="{FF2B5EF4-FFF2-40B4-BE49-F238E27FC236}">
                <a16:creationId xmlns:a16="http://schemas.microsoft.com/office/drawing/2014/main" id="{5E6A796B-0F65-4087-9456-800B33DCC310}"/>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endParaRPr lang="en-US" altLang="en-US"/>
          </a:p>
        </p:txBody>
      </p:sp>
      <p:sp>
        <p:nvSpPr>
          <p:cNvPr id="102402" name="Rectangle 2">
            <a:extLst>
              <a:ext uri="{FF2B5EF4-FFF2-40B4-BE49-F238E27FC236}">
                <a16:creationId xmlns:a16="http://schemas.microsoft.com/office/drawing/2014/main" id="{2DBC12B4-2A63-44F3-8AF8-478DB29D72EC}"/>
              </a:ext>
            </a:extLst>
          </p:cNvPr>
          <p:cNvSpPr>
            <a:spLocks noGrp="1" noChangeArrowheads="1"/>
          </p:cNvSpPr>
          <p:nvPr>
            <p:ph type="title"/>
          </p:nvPr>
        </p:nvSpPr>
        <p:spPr bwMode="auto">
          <a:xfrm>
            <a:off x="0" y="152400"/>
            <a:ext cx="9144000" cy="9906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ctr" anchorCtr="0" compatLnSpc="1">
            <a:prstTxWarp prst="textNoShape">
              <a:avLst/>
            </a:prstTxWarp>
          </a:bodyPr>
          <a:lstStyle/>
          <a:p>
            <a:pPr lvl="0"/>
            <a:r>
              <a:rPr lang="en-US" altLang="en-US"/>
              <a:t> Click to edit Master title style</a:t>
            </a:r>
          </a:p>
        </p:txBody>
      </p:sp>
      <p:sp>
        <p:nvSpPr>
          <p:cNvPr id="102408" name="Rectangle 8">
            <a:extLst>
              <a:ext uri="{FF2B5EF4-FFF2-40B4-BE49-F238E27FC236}">
                <a16:creationId xmlns:a16="http://schemas.microsoft.com/office/drawing/2014/main" id="{13A2BAAC-1023-45E7-A081-E17D362AC4CA}"/>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panose="020B0604020202020204" pitchFamily="34" charset="0"/>
        </a:defRPr>
      </a:lvl2pPr>
      <a:lvl3pPr algn="l" rtl="0" fontAlgn="base">
        <a:spcBef>
          <a:spcPct val="0"/>
        </a:spcBef>
        <a:spcAft>
          <a:spcPct val="0"/>
        </a:spcAft>
        <a:defRPr sz="4000">
          <a:solidFill>
            <a:schemeClr val="bg1"/>
          </a:solidFill>
          <a:latin typeface="Arial" panose="020B0604020202020204" pitchFamily="34" charset="0"/>
        </a:defRPr>
      </a:lvl3pPr>
      <a:lvl4pPr algn="l" rtl="0" fontAlgn="base">
        <a:spcBef>
          <a:spcPct val="0"/>
        </a:spcBef>
        <a:spcAft>
          <a:spcPct val="0"/>
        </a:spcAft>
        <a:defRPr sz="4000">
          <a:solidFill>
            <a:schemeClr val="bg1"/>
          </a:solidFill>
          <a:latin typeface="Arial" panose="020B0604020202020204" pitchFamily="34" charset="0"/>
        </a:defRPr>
      </a:lvl4pPr>
      <a:lvl5pPr algn="l" rtl="0" fontAlgn="base">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rgbClr val="FF0000"/>
        </a:buClr>
        <a:buFont typeface="Wingdings" panose="05000000000000000000" pitchFamily="2" charset="2"/>
        <a:buChar char="§"/>
        <a:defRPr sz="2800" kern="1200">
          <a:solidFill>
            <a:srgbClr val="CC3300"/>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400" kern="1200">
          <a:solidFill>
            <a:srgbClr val="CC3300"/>
          </a:solidFill>
          <a:latin typeface="+mn-lt"/>
          <a:ea typeface="+mn-ea"/>
          <a:cs typeface="+mn-cs"/>
        </a:defRPr>
      </a:lvl2pPr>
      <a:lvl3pPr marL="1143000" indent="-228600" algn="l" rtl="0" fontAlgn="base">
        <a:spcBef>
          <a:spcPct val="20000"/>
        </a:spcBef>
        <a:spcAft>
          <a:spcPct val="0"/>
        </a:spcAft>
        <a:buFont typeface="Wingdings" panose="05000000000000000000" pitchFamily="2" charset="2"/>
        <a:buChar char="§"/>
        <a:defRPr sz="2000" kern="1200">
          <a:solidFill>
            <a:srgbClr val="CC3300"/>
          </a:solidFill>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kern="1200">
          <a:solidFill>
            <a:srgbClr val="CC3300"/>
          </a:solidFill>
          <a:latin typeface="+mn-lt"/>
          <a:ea typeface="+mn-ea"/>
          <a:cs typeface="+mn-cs"/>
        </a:defRPr>
      </a:lvl4pPr>
      <a:lvl5pPr marL="2057400" indent="-228600" algn="l" rtl="0" fontAlgn="base">
        <a:spcBef>
          <a:spcPct val="20000"/>
        </a:spcBef>
        <a:spcAft>
          <a:spcPct val="0"/>
        </a:spcAft>
        <a:buFont typeface="Wingdings" panose="05000000000000000000" pitchFamily="2" charset="2"/>
        <a:buChar char="§"/>
        <a:defRPr kern="1200">
          <a:solidFill>
            <a:srgbClr val="CC33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oleObject" Target="../embeddings/oleObject5.bin"/><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 Id="rId9"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ews.com.com/2163e+snub+stings+Mozilla/2100-1023_3-980492.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news.com.com/2100-1023-980492.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9.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emf"/><Relationship Id="rId4" Type="http://schemas.openxmlformats.org/officeDocument/2006/relationships/oleObject" Target="../embeddings/oleObject16.bin"/><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notesSlide" Target="../notesSlides/notesSlide36.xml"/><Relationship Id="rId7" Type="http://schemas.openxmlformats.org/officeDocument/2006/relationships/image" Target="../media/image27.wmf"/><Relationship Id="rId12" Type="http://schemas.openxmlformats.org/officeDocument/2006/relationships/oleObject" Target="../embeddings/oleObject24.bin"/><Relationship Id="rId17" Type="http://schemas.openxmlformats.org/officeDocument/2006/relationships/image" Target="../media/image32.wmf"/><Relationship Id="rId2" Type="http://schemas.openxmlformats.org/officeDocument/2006/relationships/slideLayout" Target="../slideLayouts/slideLayout12.xml"/><Relationship Id="rId16" Type="http://schemas.openxmlformats.org/officeDocument/2006/relationships/oleObject" Target="../embeddings/oleObject26.bin"/><Relationship Id="rId1" Type="http://schemas.openxmlformats.org/officeDocument/2006/relationships/vmlDrawing" Target="../drawings/vmlDrawing10.v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notesSlide" Target="../notesSlides/notesSlide37.xml"/><Relationship Id="rId7" Type="http://schemas.openxmlformats.org/officeDocument/2006/relationships/image" Target="../media/image34.wmf"/><Relationship Id="rId12"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31.wmf"/><Relationship Id="rId5" Type="http://schemas.openxmlformats.org/officeDocument/2006/relationships/image" Target="../media/image3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8.wmf"/><Relationship Id="rId3" Type="http://schemas.openxmlformats.org/officeDocument/2006/relationships/notesSlide" Target="../notesSlides/notesSlide40.xml"/><Relationship Id="rId7" Type="http://schemas.openxmlformats.org/officeDocument/2006/relationships/image" Target="../media/image39.wmf"/><Relationship Id="rId12"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27.wmf"/><Relationship Id="rId5" Type="http://schemas.openxmlformats.org/officeDocument/2006/relationships/image" Target="../media/image38.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26.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1.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42.emf"/><Relationship Id="rId5" Type="http://schemas.openxmlformats.org/officeDocument/2006/relationships/image" Target="../media/image44.emf"/><Relationship Id="rId10" Type="http://schemas.openxmlformats.org/officeDocument/2006/relationships/oleObject" Target="../embeddings/oleObject39.bin"/><Relationship Id="rId4" Type="http://schemas.openxmlformats.org/officeDocument/2006/relationships/image" Target="../media/image43.emf"/><Relationship Id="rId9" Type="http://schemas.openxmlformats.org/officeDocument/2006/relationships/image" Target="../media/image4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43.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160F627-7255-4A82-8D37-8260DF1B7E0D}"/>
              </a:ext>
            </a:extLst>
          </p:cNvPr>
          <p:cNvSpPr>
            <a:spLocks noGrp="1" noChangeArrowheads="1"/>
          </p:cNvSpPr>
          <p:nvPr>
            <p:ph type="ctrTitle"/>
          </p:nvPr>
        </p:nvSpPr>
        <p:spPr>
          <a:xfrm>
            <a:off x="0" y="1371600"/>
            <a:ext cx="9144000" cy="1066800"/>
          </a:xfrm>
          <a:noFill/>
          <a:ln/>
        </p:spPr>
        <p:txBody>
          <a:bodyPr/>
          <a:lstStyle/>
          <a:p>
            <a:pPr algn="ctr"/>
            <a:r>
              <a:rPr lang="en-US" altLang="en-US" sz="2800">
                <a:solidFill>
                  <a:srgbClr val="CC3300"/>
                </a:solidFill>
                <a:effectLst>
                  <a:outerShdw blurRad="38100" dist="38100" dir="2700000" algn="tl">
                    <a:srgbClr val="C0C0C0"/>
                  </a:outerShdw>
                </a:effectLst>
              </a:rPr>
              <a:t>Structural Models for Large Software Systems</a:t>
            </a:r>
            <a:endParaRPr lang="en-US" altLang="en-US" sz="3200">
              <a:solidFill>
                <a:srgbClr val="CC3300"/>
              </a:solidFill>
              <a:effectLst>
                <a:outerShdw blurRad="38100" dist="38100" dir="2700000" algn="tl">
                  <a:srgbClr val="C0C0C0"/>
                </a:outerShdw>
              </a:effectLst>
            </a:endParaRPr>
          </a:p>
        </p:txBody>
      </p:sp>
      <p:sp>
        <p:nvSpPr>
          <p:cNvPr id="87045" name="Rectangle 5">
            <a:extLst>
              <a:ext uri="{FF2B5EF4-FFF2-40B4-BE49-F238E27FC236}">
                <a16:creationId xmlns:a16="http://schemas.microsoft.com/office/drawing/2014/main" id="{6B77A254-E762-4481-980F-CDD3E65F5B61}"/>
              </a:ext>
            </a:extLst>
          </p:cNvPr>
          <p:cNvSpPr>
            <a:spLocks noChangeArrowheads="1"/>
          </p:cNvSpPr>
          <p:nvPr/>
        </p:nvSpPr>
        <p:spPr bwMode="auto">
          <a:xfrm>
            <a:off x="0" y="152400"/>
            <a:ext cx="9144000" cy="838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algn="ctr"/>
            <a:endParaRPr lang="en-US" altLang="en-US" sz="2000" b="1">
              <a:solidFill>
                <a:schemeClr val="bg1"/>
              </a:solidFill>
              <a:effectLst>
                <a:outerShdw blurRad="38100" dist="38100" dir="2700000" algn="tl">
                  <a:srgbClr val="C0C0C0"/>
                </a:outerShdw>
              </a:effectLst>
            </a:endParaRPr>
          </a:p>
        </p:txBody>
      </p:sp>
      <p:sp>
        <p:nvSpPr>
          <p:cNvPr id="87050" name="Rectangle 10">
            <a:extLst>
              <a:ext uri="{FF2B5EF4-FFF2-40B4-BE49-F238E27FC236}">
                <a16:creationId xmlns:a16="http://schemas.microsoft.com/office/drawing/2014/main" id="{0AB8DECE-3749-4D8C-B0FF-21C76A502D37}"/>
              </a:ext>
            </a:extLst>
          </p:cNvPr>
          <p:cNvSpPr>
            <a:spLocks noGrp="1" noChangeArrowheads="1"/>
          </p:cNvSpPr>
          <p:nvPr>
            <p:ph type="subTitle" idx="1"/>
          </p:nvPr>
        </p:nvSpPr>
        <p:spPr>
          <a:xfrm>
            <a:off x="1371600" y="2438400"/>
            <a:ext cx="6400800" cy="2133600"/>
          </a:xfrm>
        </p:spPr>
        <p:txBody>
          <a:bodyPr/>
          <a:lstStyle/>
          <a:p>
            <a:r>
              <a:rPr lang="en-US" altLang="en-US" sz="2000"/>
              <a:t>Excerpts from Research Presentation</a:t>
            </a:r>
          </a:p>
          <a:p>
            <a:r>
              <a:rPr lang="en-US" altLang="en-US" sz="2000"/>
              <a:t>by</a:t>
            </a:r>
          </a:p>
          <a:p>
            <a:r>
              <a:rPr lang="en-US" altLang="en-US" sz="2000"/>
              <a:t>Murat Kahraman Gungor</a:t>
            </a:r>
            <a:br>
              <a:rPr lang="en-US" altLang="en-US" sz="2000"/>
            </a:br>
            <a:r>
              <a:rPr lang="en-US" altLang="en-US" sz="1600"/>
              <a:t>Ph.D. Candidate</a:t>
            </a:r>
            <a:br>
              <a:rPr lang="en-US" altLang="en-US" sz="1600"/>
            </a:br>
            <a:endParaRPr lang="en-US" altLang="en-US" sz="1600"/>
          </a:p>
          <a:p>
            <a:r>
              <a:rPr lang="en-US" altLang="en-US" sz="1600"/>
              <a:t>Advisor: James W Fawcett, Ph.D.</a:t>
            </a:r>
          </a:p>
          <a:p>
            <a:endParaRPr lang="en-US" altLang="en-US" sz="1600"/>
          </a:p>
        </p:txBody>
      </p:sp>
      <p:pic>
        <p:nvPicPr>
          <p:cNvPr id="87052" name="Picture 12" descr="seal">
            <a:extLst>
              <a:ext uri="{FF2B5EF4-FFF2-40B4-BE49-F238E27FC236}">
                <a16:creationId xmlns:a16="http://schemas.microsoft.com/office/drawing/2014/main" id="{935877AF-473F-4A0C-9273-29432E021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7244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a:extLst>
              <a:ext uri="{FF2B5EF4-FFF2-40B4-BE49-F238E27FC236}">
                <a16:creationId xmlns:a16="http://schemas.microsoft.com/office/drawing/2014/main" id="{14AAA767-49C7-4B77-9237-73B8AB168FAB}"/>
              </a:ext>
            </a:extLst>
          </p:cNvPr>
          <p:cNvSpPr>
            <a:spLocks noGrp="1"/>
          </p:cNvSpPr>
          <p:nvPr>
            <p:ph type="sldNum" sz="quarter" idx="12"/>
          </p:nvPr>
        </p:nvSpPr>
        <p:spPr/>
        <p:txBody>
          <a:bodyPr/>
          <a:lstStyle/>
          <a:p>
            <a:fld id="{651ED340-B8DF-401E-99DB-38EF75E0A9F9}" type="slidenum">
              <a:rPr lang="en-US" altLang="en-US"/>
              <a:pPr/>
              <a:t>10</a:t>
            </a:fld>
            <a:endParaRPr lang="en-US" altLang="en-US"/>
          </a:p>
        </p:txBody>
      </p:sp>
      <p:sp useBgFill="1">
        <p:nvSpPr>
          <p:cNvPr id="146434" name="Rectangle 2">
            <a:extLst>
              <a:ext uri="{FF2B5EF4-FFF2-40B4-BE49-F238E27FC236}">
                <a16:creationId xmlns:a16="http://schemas.microsoft.com/office/drawing/2014/main" id="{7FC212B4-0CBB-443D-B4D8-2DB368D4258C}"/>
              </a:ext>
            </a:extLst>
          </p:cNvPr>
          <p:cNvSpPr>
            <a:spLocks noChangeArrowheads="1"/>
          </p:cNvSpPr>
          <p:nvPr/>
        </p:nvSpPr>
        <p:spPr bwMode="auto">
          <a:xfrm>
            <a:off x="6705600" y="6248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146444" name="Rectangle 12">
            <a:extLst>
              <a:ext uri="{FF2B5EF4-FFF2-40B4-BE49-F238E27FC236}">
                <a16:creationId xmlns:a16="http://schemas.microsoft.com/office/drawing/2014/main" id="{FA739140-7A16-4764-BD99-C630DDE20DA7}"/>
              </a:ext>
            </a:extLst>
          </p:cNvPr>
          <p:cNvSpPr>
            <a:spLocks noGrp="1" noChangeArrowheads="1"/>
          </p:cNvSpPr>
          <p:nvPr>
            <p:ph type="title"/>
          </p:nvPr>
        </p:nvSpPr>
        <p:spPr/>
        <p:txBody>
          <a:bodyPr/>
          <a:lstStyle/>
          <a:p>
            <a:r>
              <a:rPr lang="en-US" altLang="en-US" sz="3600"/>
              <a:t>File Dependency Relationships</a:t>
            </a:r>
            <a:br>
              <a:rPr lang="en-US" altLang="en-US" sz="3600"/>
            </a:br>
            <a:r>
              <a:rPr lang="en-US" altLang="en-US" sz="2000"/>
              <a:t>How to Read</a:t>
            </a:r>
          </a:p>
        </p:txBody>
      </p:sp>
      <p:sp>
        <p:nvSpPr>
          <p:cNvPr id="146445" name="Rectangle 13">
            <a:extLst>
              <a:ext uri="{FF2B5EF4-FFF2-40B4-BE49-F238E27FC236}">
                <a16:creationId xmlns:a16="http://schemas.microsoft.com/office/drawing/2014/main" id="{D2E20CA3-7A0F-4EC2-A740-7E4D842207EE}"/>
              </a:ext>
            </a:extLst>
          </p:cNvPr>
          <p:cNvSpPr>
            <a:spLocks noGrp="1" noChangeArrowheads="1"/>
          </p:cNvSpPr>
          <p:nvPr>
            <p:ph type="body" sz="half" idx="1"/>
          </p:nvPr>
        </p:nvSpPr>
        <p:spPr>
          <a:xfrm>
            <a:off x="152400" y="4267200"/>
            <a:ext cx="6477000" cy="2438400"/>
          </a:xfrm>
        </p:spPr>
        <p:txBody>
          <a:bodyPr/>
          <a:lstStyle/>
          <a:p>
            <a:r>
              <a:rPr lang="en-US" altLang="en-US" sz="2000"/>
              <a:t>Above shows file dependencies. </a:t>
            </a:r>
          </a:p>
          <a:p>
            <a:r>
              <a:rPr lang="en-US" altLang="en-US" sz="2000"/>
              <a:t>Upper right shows another view:</a:t>
            </a:r>
          </a:p>
          <a:p>
            <a:pPr lvl="1"/>
            <a:r>
              <a:rPr lang="en-US" altLang="en-US" sz="1800"/>
              <a:t>All dots on the vertical line rooted at 3 are files that file 3 depends on.  We call this Fan-Out.</a:t>
            </a:r>
          </a:p>
          <a:p>
            <a:pPr lvl="1"/>
            <a:r>
              <a:rPr lang="en-US" altLang="en-US" sz="1800"/>
              <a:t>Both dots on horizontal line rooted at 14 are files that depend on 14.  We call this Fan-In.</a:t>
            </a:r>
          </a:p>
        </p:txBody>
      </p:sp>
      <p:graphicFrame>
        <p:nvGraphicFramePr>
          <p:cNvPr id="146458" name="Object 26">
            <a:extLst>
              <a:ext uri="{FF2B5EF4-FFF2-40B4-BE49-F238E27FC236}">
                <a16:creationId xmlns:a16="http://schemas.microsoft.com/office/drawing/2014/main" id="{B125BC3F-C937-43E4-8D09-79B5B19EE763}"/>
              </a:ext>
            </a:extLst>
          </p:cNvPr>
          <p:cNvGraphicFramePr>
            <a:graphicFrameLocks noChangeAspect="1"/>
          </p:cNvGraphicFramePr>
          <p:nvPr>
            <p:ph sz="quarter" idx="3"/>
          </p:nvPr>
        </p:nvGraphicFramePr>
        <p:xfrm>
          <a:off x="304800" y="1295400"/>
          <a:ext cx="4191000" cy="2762250"/>
        </p:xfrm>
        <a:graphic>
          <a:graphicData uri="http://schemas.openxmlformats.org/presentationml/2006/ole">
            <mc:AlternateContent xmlns:mc="http://schemas.openxmlformats.org/markup-compatibility/2006">
              <mc:Choice xmlns:v="urn:schemas-microsoft-com:vml" Requires="v">
                <p:oleObj spid="_x0000_s146468" name="Visio" r:id="rId4" imgW="3561636" imgH="2348627" progId="Visio.Drawing.11">
                  <p:embed/>
                </p:oleObj>
              </mc:Choice>
              <mc:Fallback>
                <p:oleObj name="Visio" r:id="rId4" imgW="3561636" imgH="2348627" progId="Visio.Drawing.11">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4191000" cy="2762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46447" name="Rectangle 15">
            <a:extLst>
              <a:ext uri="{FF2B5EF4-FFF2-40B4-BE49-F238E27FC236}">
                <a16:creationId xmlns:a16="http://schemas.microsoft.com/office/drawing/2014/main" id="{7F822080-9882-4912-8128-199E2E3FE052}"/>
              </a:ext>
            </a:extLst>
          </p:cNvPr>
          <p:cNvSpPr>
            <a:spLocks noChangeArrowheads="1"/>
          </p:cNvSpPr>
          <p:nvPr/>
        </p:nvSpPr>
        <p:spPr bwMode="auto">
          <a:xfrm>
            <a:off x="5638800" y="12192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p:nvSpPr>
          <p:cNvPr id="146446" name="Rectangle 14">
            <a:extLst>
              <a:ext uri="{FF2B5EF4-FFF2-40B4-BE49-F238E27FC236}">
                <a16:creationId xmlns:a16="http://schemas.microsoft.com/office/drawing/2014/main" id="{6EA52D66-5E48-44D3-8694-07FAF9126A59}"/>
              </a:ext>
            </a:extLst>
          </p:cNvPr>
          <p:cNvSpPr>
            <a:spLocks noChangeArrowheads="1"/>
          </p:cNvSpPr>
          <p:nvPr/>
        </p:nvSpPr>
        <p:spPr bwMode="auto">
          <a:xfrm>
            <a:off x="381000" y="36576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146460" name="Object 28">
            <a:extLst>
              <a:ext uri="{FF2B5EF4-FFF2-40B4-BE49-F238E27FC236}">
                <a16:creationId xmlns:a16="http://schemas.microsoft.com/office/drawing/2014/main" id="{53672CD9-AB2E-4EC6-BC7A-AC3917956AEB}"/>
              </a:ext>
            </a:extLst>
          </p:cNvPr>
          <p:cNvGraphicFramePr>
            <a:graphicFrameLocks noChangeAspect="1"/>
          </p:cNvGraphicFramePr>
          <p:nvPr/>
        </p:nvGraphicFramePr>
        <p:xfrm>
          <a:off x="4932363" y="1447800"/>
          <a:ext cx="3983037" cy="2227263"/>
        </p:xfrm>
        <a:graphic>
          <a:graphicData uri="http://schemas.openxmlformats.org/presentationml/2006/ole">
            <mc:AlternateContent xmlns:mc="http://schemas.openxmlformats.org/markup-compatibility/2006">
              <mc:Choice xmlns:v="urn:schemas-microsoft-com:vml" Requires="v">
                <p:oleObj spid="_x0000_s146469" name="Chart" r:id="rId6" imgW="9534525" imgH="5334000" progId="Excel.Chart.8">
                  <p:embed/>
                </p:oleObj>
              </mc:Choice>
              <mc:Fallback>
                <p:oleObj name="Chart" r:id="rId6" imgW="9534525" imgH="5334000" progId="Excel.Chart.8">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447800"/>
                        <a:ext cx="3983037" cy="2227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62" name="Object 30">
            <a:extLst>
              <a:ext uri="{FF2B5EF4-FFF2-40B4-BE49-F238E27FC236}">
                <a16:creationId xmlns:a16="http://schemas.microsoft.com/office/drawing/2014/main" id="{B5A59A64-87B1-49D6-8208-35762004FA2E}"/>
              </a:ext>
            </a:extLst>
          </p:cNvPr>
          <p:cNvGraphicFramePr>
            <a:graphicFrameLocks noChangeAspect="1"/>
          </p:cNvGraphicFramePr>
          <p:nvPr>
            <p:ph sz="quarter" idx="2"/>
          </p:nvPr>
        </p:nvGraphicFramePr>
        <p:xfrm>
          <a:off x="7939088" y="3817938"/>
          <a:ext cx="609600" cy="2408237"/>
        </p:xfrm>
        <a:graphic>
          <a:graphicData uri="http://schemas.openxmlformats.org/presentationml/2006/ole">
            <mc:AlternateContent xmlns:mc="http://schemas.openxmlformats.org/markup-compatibility/2006">
              <mc:Choice xmlns:v="urn:schemas-microsoft-com:vml" Requires="v">
                <p:oleObj spid="_x0000_s146470" name="Worksheet" r:id="rId8" imgW="619125" imgH="2438400" progId="Excel.Sheet.8">
                  <p:embed/>
                </p:oleObj>
              </mc:Choice>
              <mc:Fallback>
                <p:oleObj name="Worksheet" r:id="rId8" imgW="619125" imgH="2438400" progId="Excel.Sheet.8">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9088" y="3817938"/>
                        <a:ext cx="609600" cy="24082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64" name="Rectangle 32">
            <a:extLst>
              <a:ext uri="{FF2B5EF4-FFF2-40B4-BE49-F238E27FC236}">
                <a16:creationId xmlns:a16="http://schemas.microsoft.com/office/drawing/2014/main" id="{15A5F073-48C0-4E5C-AAB9-7092126ACE31}"/>
              </a:ext>
            </a:extLst>
          </p:cNvPr>
          <p:cNvSpPr>
            <a:spLocks noChangeArrowheads="1"/>
          </p:cNvSpPr>
          <p:nvPr/>
        </p:nvSpPr>
        <p:spPr bwMode="auto">
          <a:xfrm>
            <a:off x="6477000" y="4043363"/>
            <a:ext cx="1143000" cy="17351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rgbClr val="000000"/>
                </a:solidFill>
              </a:rPr>
              <a:t>Numbered files to the right depend only on files above them, but do not necessarily depend on every file above.</a:t>
            </a:r>
          </a:p>
        </p:txBody>
      </p:sp>
      <p:sp>
        <p:nvSpPr>
          <p:cNvPr id="146466" name="AutoShape 34">
            <a:extLst>
              <a:ext uri="{FF2B5EF4-FFF2-40B4-BE49-F238E27FC236}">
                <a16:creationId xmlns:a16="http://schemas.microsoft.com/office/drawing/2014/main" id="{2CB34AA8-F21F-4CA0-A1DD-E93CCB2AC6EA}"/>
              </a:ext>
            </a:extLst>
          </p:cNvPr>
          <p:cNvSpPr>
            <a:spLocks noChangeArrowheads="1"/>
          </p:cNvSpPr>
          <p:nvPr/>
        </p:nvSpPr>
        <p:spPr bwMode="auto">
          <a:xfrm>
            <a:off x="6400800" y="2895600"/>
            <a:ext cx="990600" cy="228600"/>
          </a:xfrm>
          <a:prstGeom prst="wedgeRoundRectCallout">
            <a:avLst>
              <a:gd name="adj1" fmla="val -78366"/>
              <a:gd name="adj2" fmla="val -39583"/>
              <a:gd name="adj3" fmla="val 16667"/>
            </a:avLst>
          </a:prstGeom>
          <a:solidFill>
            <a:srgbClr val="FF0000">
              <a:alpha val="6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b="1">
                <a:solidFill>
                  <a:schemeClr val="bg1"/>
                </a:solidFill>
                <a:latin typeface="Tahoma" panose="020B0604030504040204" pitchFamily="34" charset="0"/>
              </a:rPr>
              <a:t>Fan-out</a:t>
            </a:r>
          </a:p>
        </p:txBody>
      </p:sp>
      <p:sp>
        <p:nvSpPr>
          <p:cNvPr id="146467" name="AutoShape 35">
            <a:extLst>
              <a:ext uri="{FF2B5EF4-FFF2-40B4-BE49-F238E27FC236}">
                <a16:creationId xmlns:a16="http://schemas.microsoft.com/office/drawing/2014/main" id="{A359B5D5-9363-494D-83C6-B167E5276361}"/>
              </a:ext>
            </a:extLst>
          </p:cNvPr>
          <p:cNvSpPr>
            <a:spLocks noChangeArrowheads="1"/>
          </p:cNvSpPr>
          <p:nvPr/>
        </p:nvSpPr>
        <p:spPr bwMode="auto">
          <a:xfrm>
            <a:off x="7315200" y="2133600"/>
            <a:ext cx="990600" cy="228600"/>
          </a:xfrm>
          <a:prstGeom prst="wedgeRoundRectCallout">
            <a:avLst>
              <a:gd name="adj1" fmla="val -62338"/>
              <a:gd name="adj2" fmla="val -150694"/>
              <a:gd name="adj3" fmla="val 16667"/>
            </a:avLst>
          </a:prstGeom>
          <a:solidFill>
            <a:srgbClr val="FF0000">
              <a:alpha val="62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b="1">
                <a:solidFill>
                  <a:schemeClr val="bg1"/>
                </a:solidFill>
                <a:latin typeface="Tahoma" panose="020B0604030504040204" pitchFamily="34" charset="0"/>
              </a:rPr>
              <a:t>Fan-in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a:extLst>
              <a:ext uri="{FF2B5EF4-FFF2-40B4-BE49-F238E27FC236}">
                <a16:creationId xmlns:a16="http://schemas.microsoft.com/office/drawing/2014/main" id="{A0C833F5-BFC8-46E9-91E4-4E0FDCC5974B}"/>
              </a:ext>
            </a:extLst>
          </p:cNvPr>
          <p:cNvSpPr>
            <a:spLocks noGrp="1"/>
          </p:cNvSpPr>
          <p:nvPr>
            <p:ph type="sldNum" sz="quarter" idx="12"/>
          </p:nvPr>
        </p:nvSpPr>
        <p:spPr/>
        <p:txBody>
          <a:bodyPr/>
          <a:lstStyle/>
          <a:p>
            <a:fld id="{7DBB1D79-4A25-4BE9-A386-D1EEC0AA8FE0}" type="slidenum">
              <a:rPr lang="en-US" altLang="en-US"/>
              <a:pPr/>
              <a:t>11</a:t>
            </a:fld>
            <a:endParaRPr lang="en-US" altLang="en-US"/>
          </a:p>
        </p:txBody>
      </p:sp>
      <p:sp useBgFill="1">
        <p:nvSpPr>
          <p:cNvPr id="73747" name="Rectangle 19">
            <a:extLst>
              <a:ext uri="{FF2B5EF4-FFF2-40B4-BE49-F238E27FC236}">
                <a16:creationId xmlns:a16="http://schemas.microsoft.com/office/drawing/2014/main" id="{7234FFE1-D813-4A9F-B6FC-C18A10BBD0C0}"/>
              </a:ext>
            </a:extLst>
          </p:cNvPr>
          <p:cNvSpPr>
            <a:spLocks noChangeArrowheads="1"/>
          </p:cNvSpPr>
          <p:nvPr/>
        </p:nvSpPr>
        <p:spPr bwMode="auto">
          <a:xfrm>
            <a:off x="7391400" y="63246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73750" name="Rectangle 22">
            <a:extLst>
              <a:ext uri="{FF2B5EF4-FFF2-40B4-BE49-F238E27FC236}">
                <a16:creationId xmlns:a16="http://schemas.microsoft.com/office/drawing/2014/main" id="{DD7809F2-E87E-42D2-A128-D9CC5BD5423B}"/>
              </a:ext>
            </a:extLst>
          </p:cNvPr>
          <p:cNvSpPr>
            <a:spLocks noGrp="1" noChangeArrowheads="1"/>
          </p:cNvSpPr>
          <p:nvPr>
            <p:ph type="title"/>
          </p:nvPr>
        </p:nvSpPr>
        <p:spPr/>
        <p:txBody>
          <a:bodyPr/>
          <a:lstStyle/>
          <a:p>
            <a:r>
              <a:rPr lang="en-US" altLang="en-US"/>
              <a:t>Problem: Large Fan-out</a:t>
            </a:r>
          </a:p>
        </p:txBody>
      </p:sp>
      <p:sp>
        <p:nvSpPr>
          <p:cNvPr id="73751" name="Rectangle 23">
            <a:extLst>
              <a:ext uri="{FF2B5EF4-FFF2-40B4-BE49-F238E27FC236}">
                <a16:creationId xmlns:a16="http://schemas.microsoft.com/office/drawing/2014/main" id="{729D48E1-DD81-46DD-95F6-275029C874FA}"/>
              </a:ext>
            </a:extLst>
          </p:cNvPr>
          <p:cNvSpPr>
            <a:spLocks noGrp="1" noChangeArrowheads="1"/>
          </p:cNvSpPr>
          <p:nvPr>
            <p:ph type="body" sz="half" idx="1"/>
          </p:nvPr>
        </p:nvSpPr>
        <p:spPr>
          <a:xfrm>
            <a:off x="152400" y="4495800"/>
            <a:ext cx="7620000" cy="2133600"/>
          </a:xfrm>
        </p:spPr>
        <p:txBody>
          <a:bodyPr/>
          <a:lstStyle/>
          <a:p>
            <a:pPr>
              <a:lnSpc>
                <a:spcPct val="90000"/>
              </a:lnSpc>
            </a:pPr>
            <a:r>
              <a:rPr lang="en-US" altLang="en-US" sz="1800"/>
              <a:t>Depending on scores of other files (large fan-out) may indicate a lack of cohesion – the file is </a:t>
            </a:r>
            <a:r>
              <a:rPr lang="en-US" altLang="en-US" sz="1800" b="1">
                <a:effectLst>
                  <a:outerShdw blurRad="38100" dist="38100" dir="2700000" algn="tl">
                    <a:srgbClr val="C0C0C0"/>
                  </a:outerShdw>
                </a:effectLst>
              </a:rPr>
              <a:t>taking responsibilities for too many</a:t>
            </a:r>
            <a:r>
              <a:rPr lang="en-US" altLang="en-US" sz="1800"/>
              <a:t>, perhaps only loosely related, tasks and needs the services of many other files to manage that.</a:t>
            </a:r>
          </a:p>
          <a:p>
            <a:pPr>
              <a:lnSpc>
                <a:spcPct val="90000"/>
              </a:lnSpc>
            </a:pPr>
            <a:r>
              <a:rPr lang="en-US" altLang="en-US" sz="1800"/>
              <a:t>Numbered files at the left depend only on files above them, but do not necessarily depend on every file above.</a:t>
            </a:r>
          </a:p>
        </p:txBody>
      </p:sp>
      <p:graphicFrame>
        <p:nvGraphicFramePr>
          <p:cNvPr id="73756" name="Object 28">
            <a:extLst>
              <a:ext uri="{FF2B5EF4-FFF2-40B4-BE49-F238E27FC236}">
                <a16:creationId xmlns:a16="http://schemas.microsoft.com/office/drawing/2014/main" id="{50514C78-D936-4E1A-B22E-3746FA88399F}"/>
              </a:ext>
            </a:extLst>
          </p:cNvPr>
          <p:cNvGraphicFramePr>
            <a:graphicFrameLocks noChangeAspect="1"/>
          </p:cNvGraphicFramePr>
          <p:nvPr>
            <p:ph sz="quarter" idx="2"/>
          </p:nvPr>
        </p:nvGraphicFramePr>
        <p:xfrm>
          <a:off x="4713288" y="1600200"/>
          <a:ext cx="3906837" cy="2185988"/>
        </p:xfrm>
        <a:graphic>
          <a:graphicData uri="http://schemas.openxmlformats.org/presentationml/2006/ole">
            <mc:AlternateContent xmlns:mc="http://schemas.openxmlformats.org/markup-compatibility/2006">
              <mc:Choice xmlns:v="urn:schemas-microsoft-com:vml" Requires="v">
                <p:oleObj spid="_x0000_s73762" name="Chart" r:id="rId4" imgW="9534525" imgH="5334000" progId="Excel.Chart.8">
                  <p:embed/>
                </p:oleObj>
              </mc:Choice>
              <mc:Fallback>
                <p:oleObj name="Chart" r:id="rId4" imgW="9534525" imgH="5334000" progId="Excel.Chart.8">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1600200"/>
                        <a:ext cx="3906837" cy="21859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73743" name="Rectangle 15">
            <a:extLst>
              <a:ext uri="{FF2B5EF4-FFF2-40B4-BE49-F238E27FC236}">
                <a16:creationId xmlns:a16="http://schemas.microsoft.com/office/drawing/2014/main" id="{B57BFA03-A7F0-4DE0-B873-6A83714068D6}"/>
              </a:ext>
            </a:extLst>
          </p:cNvPr>
          <p:cNvSpPr>
            <a:spLocks noChangeArrowheads="1"/>
          </p:cNvSpPr>
          <p:nvPr/>
        </p:nvSpPr>
        <p:spPr bwMode="auto">
          <a:xfrm>
            <a:off x="54102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graphicFrame>
        <p:nvGraphicFramePr>
          <p:cNvPr id="73758" name="Object 30">
            <a:extLst>
              <a:ext uri="{FF2B5EF4-FFF2-40B4-BE49-F238E27FC236}">
                <a16:creationId xmlns:a16="http://schemas.microsoft.com/office/drawing/2014/main" id="{9A68DF35-9D98-4881-AB62-20DF3E3DDA7F}"/>
              </a:ext>
            </a:extLst>
          </p:cNvPr>
          <p:cNvGraphicFramePr>
            <a:graphicFrameLocks noChangeAspect="1"/>
          </p:cNvGraphicFramePr>
          <p:nvPr>
            <p:ph sz="quarter" idx="3"/>
          </p:nvPr>
        </p:nvGraphicFramePr>
        <p:xfrm>
          <a:off x="381000" y="1296988"/>
          <a:ext cx="4038600" cy="2665412"/>
        </p:xfrm>
        <a:graphic>
          <a:graphicData uri="http://schemas.openxmlformats.org/presentationml/2006/ole">
            <mc:AlternateContent xmlns:mc="http://schemas.openxmlformats.org/markup-compatibility/2006">
              <mc:Choice xmlns:v="urn:schemas-microsoft-com:vml" Requires="v">
                <p:oleObj spid="_x0000_s73763" name="Visio" r:id="rId6" imgW="3547872" imgH="2339340" progId="Visio.Drawing.11">
                  <p:embed/>
                </p:oleObj>
              </mc:Choice>
              <mc:Fallback>
                <p:oleObj name="Visio" r:id="rId6" imgW="3547872" imgH="2339340" progId="Visio.Drawing.11">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96988"/>
                        <a:ext cx="4038600" cy="26654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2" name="Rectangle 14">
            <a:extLst>
              <a:ext uri="{FF2B5EF4-FFF2-40B4-BE49-F238E27FC236}">
                <a16:creationId xmlns:a16="http://schemas.microsoft.com/office/drawing/2014/main" id="{10DEC343-6EA4-4572-A522-758339BB4479}"/>
              </a:ext>
            </a:extLst>
          </p:cNvPr>
          <p:cNvSpPr>
            <a:spLocks noChangeArrowheads="1"/>
          </p:cNvSpPr>
          <p:nvPr/>
        </p:nvSpPr>
        <p:spPr bwMode="auto">
          <a:xfrm>
            <a:off x="63500" y="4006850"/>
            <a:ext cx="3441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 Large Fan-out</a:t>
            </a:r>
            <a:r>
              <a:rPr lang="en-US" altLang="en-US" sz="1100">
                <a:latin typeface="Arial" panose="020B0604020202020204" pitchFamily="34" charset="0"/>
              </a:rPr>
              <a:t> </a:t>
            </a:r>
          </a:p>
        </p:txBody>
      </p:sp>
      <p:graphicFrame>
        <p:nvGraphicFramePr>
          <p:cNvPr id="73760" name="Object 32">
            <a:extLst>
              <a:ext uri="{FF2B5EF4-FFF2-40B4-BE49-F238E27FC236}">
                <a16:creationId xmlns:a16="http://schemas.microsoft.com/office/drawing/2014/main" id="{35A16F2E-CDBE-4A52-8564-20082F491377}"/>
              </a:ext>
            </a:extLst>
          </p:cNvPr>
          <p:cNvGraphicFramePr>
            <a:graphicFrameLocks noChangeAspect="1"/>
          </p:cNvGraphicFramePr>
          <p:nvPr/>
        </p:nvGraphicFramePr>
        <p:xfrm>
          <a:off x="8088313" y="3894138"/>
          <a:ext cx="598487" cy="2381250"/>
        </p:xfrm>
        <a:graphic>
          <a:graphicData uri="http://schemas.openxmlformats.org/presentationml/2006/ole">
            <mc:AlternateContent xmlns:mc="http://schemas.openxmlformats.org/markup-compatibility/2006">
              <mc:Choice xmlns:v="urn:schemas-microsoft-com:vml" Requires="v">
                <p:oleObj spid="_x0000_s73764" name="Worksheet" r:id="rId8" imgW="619125" imgH="2438400" progId="Excel.Sheet.8">
                  <p:embed/>
                </p:oleObj>
              </mc:Choice>
              <mc:Fallback>
                <p:oleObj name="Worksheet" r:id="rId8" imgW="619125" imgH="2438400" progId="Excel.Sheet.8">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8313" y="3894138"/>
                        <a:ext cx="598487" cy="2381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234A2E7C-1ACD-43CA-9DD3-0F9EC7EA7587}"/>
              </a:ext>
            </a:extLst>
          </p:cNvPr>
          <p:cNvSpPr>
            <a:spLocks noGrp="1"/>
          </p:cNvSpPr>
          <p:nvPr>
            <p:ph type="sldNum" sz="quarter" idx="12"/>
          </p:nvPr>
        </p:nvSpPr>
        <p:spPr/>
        <p:txBody>
          <a:bodyPr/>
          <a:lstStyle/>
          <a:p>
            <a:fld id="{41E89F90-99A9-42D7-BCF9-4C5A415D7B29}" type="slidenum">
              <a:rPr lang="en-US" altLang="en-US"/>
              <a:pPr/>
              <a:t>12</a:t>
            </a:fld>
            <a:endParaRPr lang="en-US" altLang="en-US"/>
          </a:p>
        </p:txBody>
      </p:sp>
      <p:graphicFrame>
        <p:nvGraphicFramePr>
          <p:cNvPr id="75800" name="Object 24">
            <a:extLst>
              <a:ext uri="{FF2B5EF4-FFF2-40B4-BE49-F238E27FC236}">
                <a16:creationId xmlns:a16="http://schemas.microsoft.com/office/drawing/2014/main" id="{BF6D873B-C9CC-4E4E-BED5-0BE61DEBDEBD}"/>
              </a:ext>
            </a:extLst>
          </p:cNvPr>
          <p:cNvGraphicFramePr>
            <a:graphicFrameLocks noChangeAspect="1"/>
          </p:cNvGraphicFramePr>
          <p:nvPr/>
        </p:nvGraphicFramePr>
        <p:xfrm>
          <a:off x="76200" y="1447800"/>
          <a:ext cx="3352800" cy="2828925"/>
        </p:xfrm>
        <a:graphic>
          <a:graphicData uri="http://schemas.openxmlformats.org/presentationml/2006/ole">
            <mc:AlternateContent xmlns:mc="http://schemas.openxmlformats.org/markup-compatibility/2006">
              <mc:Choice xmlns:v="urn:schemas-microsoft-com:vml" Requires="v">
                <p:oleObj spid="_x0000_s75850" name="Visio" r:id="rId4" imgW="2841498" imgH="2401443" progId="Visio.Drawing.11">
                  <p:embed/>
                </p:oleObj>
              </mc:Choice>
              <mc:Fallback>
                <p:oleObj name="Visio" r:id="rId4" imgW="2841498" imgH="2401443" progId="Visio.Drawing.11">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47800"/>
                        <a:ext cx="3352800" cy="282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9" name="Rectangle 23">
            <a:extLst>
              <a:ext uri="{FF2B5EF4-FFF2-40B4-BE49-F238E27FC236}">
                <a16:creationId xmlns:a16="http://schemas.microsoft.com/office/drawing/2014/main" id="{DD42D14B-7EC2-47A8-95D4-90B3F4BDD154}"/>
              </a:ext>
            </a:extLst>
          </p:cNvPr>
          <p:cNvSpPr>
            <a:spLocks noGrp="1" noChangeArrowheads="1"/>
          </p:cNvSpPr>
          <p:nvPr>
            <p:ph type="title"/>
          </p:nvPr>
        </p:nvSpPr>
        <p:spPr/>
        <p:txBody>
          <a:bodyPr/>
          <a:lstStyle/>
          <a:p>
            <a:r>
              <a:rPr lang="en-US" altLang="en-US">
                <a:cs typeface="Arial" panose="020B0604020202020204" pitchFamily="34" charset="0"/>
              </a:rPr>
              <a:t>Problem: Large Fan-in</a:t>
            </a:r>
          </a:p>
        </p:txBody>
      </p:sp>
      <p:sp>
        <p:nvSpPr>
          <p:cNvPr id="75804" name="Rectangle 28">
            <a:extLst>
              <a:ext uri="{FF2B5EF4-FFF2-40B4-BE49-F238E27FC236}">
                <a16:creationId xmlns:a16="http://schemas.microsoft.com/office/drawing/2014/main" id="{7F633545-A95F-4CE6-8C83-1FD631C15D7E}"/>
              </a:ext>
            </a:extLst>
          </p:cNvPr>
          <p:cNvSpPr>
            <a:spLocks noGrp="1" noChangeArrowheads="1"/>
          </p:cNvSpPr>
          <p:nvPr>
            <p:ph type="body" sz="half" idx="1"/>
          </p:nvPr>
        </p:nvSpPr>
        <p:spPr>
          <a:xfrm>
            <a:off x="152400" y="4419600"/>
            <a:ext cx="8839200" cy="2209800"/>
          </a:xfrm>
        </p:spPr>
        <p:txBody>
          <a:bodyPr/>
          <a:lstStyle/>
          <a:p>
            <a:pPr>
              <a:lnSpc>
                <a:spcPct val="80000"/>
              </a:lnSpc>
            </a:pPr>
            <a:r>
              <a:rPr lang="en-US" altLang="en-US" sz="2000"/>
              <a:t>High Fan-in is not inherently bad.  It implies significant reuse which is good.  However </a:t>
            </a:r>
            <a:r>
              <a:rPr lang="en-US" altLang="en-US" sz="2000" b="1">
                <a:effectLst>
                  <a:outerShdw blurRad="38100" dist="38100" dir="2700000" algn="tl">
                    <a:srgbClr val="C0C0C0"/>
                  </a:outerShdw>
                </a:effectLst>
              </a:rPr>
              <a:t>poor quality</a:t>
            </a:r>
            <a:r>
              <a:rPr lang="en-US" altLang="en-US" sz="2000"/>
              <a:t> of the widely used file will be a problem.</a:t>
            </a:r>
          </a:p>
          <a:p>
            <a:pPr>
              <a:lnSpc>
                <a:spcPct val="80000"/>
              </a:lnSpc>
            </a:pPr>
            <a:r>
              <a:rPr lang="en-US" altLang="en-US" sz="2000"/>
              <a:t>High fan-in coupled with low quality creates a high probability for </a:t>
            </a:r>
            <a:r>
              <a:rPr lang="en-US" altLang="en-US" sz="2000" b="1">
                <a:effectLst>
                  <a:outerShdw blurRad="38100" dist="38100" dir="2700000" algn="tl">
                    <a:srgbClr val="C0C0C0"/>
                  </a:outerShdw>
                </a:effectLst>
              </a:rPr>
              <a:t>consequential change</a:t>
            </a:r>
            <a:r>
              <a:rPr lang="en-US" altLang="en-US" sz="2000"/>
              <a:t>. By consequential change we mean a change induced in a depending file due to a change in the depended upon file </a:t>
            </a:r>
          </a:p>
        </p:txBody>
      </p:sp>
      <p:sp useBgFill="1">
        <p:nvSpPr>
          <p:cNvPr id="75792" name="Rectangle 16">
            <a:extLst>
              <a:ext uri="{FF2B5EF4-FFF2-40B4-BE49-F238E27FC236}">
                <a16:creationId xmlns:a16="http://schemas.microsoft.com/office/drawing/2014/main" id="{AADC86C2-5CEF-4759-B018-184D08EA779F}"/>
              </a:ext>
            </a:extLst>
          </p:cNvPr>
          <p:cNvSpPr>
            <a:spLocks noChangeArrowheads="1"/>
          </p:cNvSpPr>
          <p:nvPr/>
        </p:nvSpPr>
        <p:spPr bwMode="auto">
          <a:xfrm>
            <a:off x="44196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useBgFill="1">
        <p:nvSpPr>
          <p:cNvPr id="75794" name="Rectangle 18">
            <a:extLst>
              <a:ext uri="{FF2B5EF4-FFF2-40B4-BE49-F238E27FC236}">
                <a16:creationId xmlns:a16="http://schemas.microsoft.com/office/drawing/2014/main" id="{CA33F0A2-2BF3-40C1-B792-EED0BED399BD}"/>
              </a:ext>
            </a:extLst>
          </p:cNvPr>
          <p:cNvSpPr>
            <a:spLocks noChangeArrowheads="1"/>
          </p:cNvSpPr>
          <p:nvPr/>
        </p:nvSpPr>
        <p:spPr bwMode="auto">
          <a:xfrm>
            <a:off x="7543800" y="1295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aphicFrame>
        <p:nvGraphicFramePr>
          <p:cNvPr id="75802" name="Object 26">
            <a:extLst>
              <a:ext uri="{FF2B5EF4-FFF2-40B4-BE49-F238E27FC236}">
                <a16:creationId xmlns:a16="http://schemas.microsoft.com/office/drawing/2014/main" id="{3ED7E467-3E06-498B-905F-775A4BBE7081}"/>
              </a:ext>
            </a:extLst>
          </p:cNvPr>
          <p:cNvGraphicFramePr>
            <a:graphicFrameLocks noChangeAspect="1"/>
          </p:cNvGraphicFramePr>
          <p:nvPr>
            <p:ph idx="4294967295"/>
          </p:nvPr>
        </p:nvGraphicFramePr>
        <p:xfrm>
          <a:off x="3733800" y="1676400"/>
          <a:ext cx="3962400" cy="2216150"/>
        </p:xfrm>
        <a:graphic>
          <a:graphicData uri="http://schemas.openxmlformats.org/presentationml/2006/ole">
            <mc:AlternateContent xmlns:mc="http://schemas.openxmlformats.org/markup-compatibility/2006">
              <mc:Choice xmlns:v="urn:schemas-microsoft-com:vml" Requires="v">
                <p:oleObj spid="_x0000_s75851" name="Chart" r:id="rId6" imgW="9534525" imgH="5334000" progId="Excel.Chart.8">
                  <p:embed/>
                </p:oleObj>
              </mc:Choice>
              <mc:Fallback>
                <p:oleObj name="Chart" r:id="rId6" imgW="9534525" imgH="5334000" progId="Excel.Chart.8">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76400"/>
                        <a:ext cx="3962400" cy="22161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805" name="Rectangle 29">
            <a:extLst>
              <a:ext uri="{FF2B5EF4-FFF2-40B4-BE49-F238E27FC236}">
                <a16:creationId xmlns:a16="http://schemas.microsoft.com/office/drawing/2014/main" id="{42614F1D-DFA5-402D-BFF7-990D129B6A4C}"/>
              </a:ext>
            </a:extLst>
          </p:cNvPr>
          <p:cNvSpPr>
            <a:spLocks noChangeArrowheads="1"/>
          </p:cNvSpPr>
          <p:nvPr/>
        </p:nvSpPr>
        <p:spPr bwMode="auto">
          <a:xfrm>
            <a:off x="228600" y="38862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75848" name="Object 72">
            <a:extLst>
              <a:ext uri="{FF2B5EF4-FFF2-40B4-BE49-F238E27FC236}">
                <a16:creationId xmlns:a16="http://schemas.microsoft.com/office/drawing/2014/main" id="{5989FF61-4A47-4EDB-85A8-028E857AC873}"/>
              </a:ext>
            </a:extLst>
          </p:cNvPr>
          <p:cNvGraphicFramePr>
            <a:graphicFrameLocks noChangeAspect="1"/>
          </p:cNvGraphicFramePr>
          <p:nvPr>
            <p:ph sz="half" idx="2"/>
          </p:nvPr>
        </p:nvGraphicFramePr>
        <p:xfrm>
          <a:off x="8153400" y="1676400"/>
          <a:ext cx="533400" cy="2438400"/>
        </p:xfrm>
        <a:graphic>
          <a:graphicData uri="http://schemas.openxmlformats.org/presentationml/2006/ole">
            <mc:AlternateContent xmlns:mc="http://schemas.openxmlformats.org/markup-compatibility/2006">
              <mc:Choice xmlns:v="urn:schemas-microsoft-com:vml" Requires="v">
                <p:oleObj spid="_x0000_s75852" name="Worksheet" r:id="rId8" imgW="619125" imgH="2438400" progId="Excel.Sheet.8">
                  <p:embed/>
                </p:oleObj>
              </mc:Choice>
              <mc:Fallback>
                <p:oleObj name="Worksheet" r:id="rId8" imgW="619125" imgH="2438400" progId="Excel.Sheet.8">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1676400"/>
                        <a:ext cx="533400" cy="243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6">
            <a:extLst>
              <a:ext uri="{FF2B5EF4-FFF2-40B4-BE49-F238E27FC236}">
                <a16:creationId xmlns:a16="http://schemas.microsoft.com/office/drawing/2014/main" id="{275A438B-36C4-4817-987F-C515CD8F9604}"/>
              </a:ext>
            </a:extLst>
          </p:cNvPr>
          <p:cNvSpPr>
            <a:spLocks noGrp="1"/>
          </p:cNvSpPr>
          <p:nvPr>
            <p:ph type="sldNum" sz="quarter" idx="12"/>
          </p:nvPr>
        </p:nvSpPr>
        <p:spPr/>
        <p:txBody>
          <a:bodyPr/>
          <a:lstStyle/>
          <a:p>
            <a:fld id="{478BE468-F7FC-4364-AF27-2012330F535A}" type="slidenum">
              <a:rPr lang="en-US" altLang="en-US"/>
              <a:pPr/>
              <a:t>13</a:t>
            </a:fld>
            <a:endParaRPr lang="en-US" altLang="en-US"/>
          </a:p>
        </p:txBody>
      </p:sp>
      <p:graphicFrame>
        <p:nvGraphicFramePr>
          <p:cNvPr id="72750" name="Object 46">
            <a:extLst>
              <a:ext uri="{FF2B5EF4-FFF2-40B4-BE49-F238E27FC236}">
                <a16:creationId xmlns:a16="http://schemas.microsoft.com/office/drawing/2014/main" id="{EFAF8BDF-83B9-41DF-8D7D-5273D0B8464D}"/>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72762" name="Visio" r:id="rId4" imgW="3074289" imgH="2510028" progId="Visio.Drawing.11">
                  <p:embed/>
                </p:oleObj>
              </mc:Choice>
              <mc:Fallback>
                <p:oleObj name="Visio" r:id="rId4" imgW="3074289" imgH="2510028" progId="Visio.Drawing.11">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6" name="Rectangle 2">
            <a:extLst>
              <a:ext uri="{FF2B5EF4-FFF2-40B4-BE49-F238E27FC236}">
                <a16:creationId xmlns:a16="http://schemas.microsoft.com/office/drawing/2014/main" id="{1A589063-60BC-4AA6-AE28-AEA2C4BA32E4}"/>
              </a:ext>
            </a:extLst>
          </p:cNvPr>
          <p:cNvSpPr>
            <a:spLocks noGrp="1" noChangeArrowheads="1"/>
          </p:cNvSpPr>
          <p:nvPr>
            <p:ph type="title"/>
          </p:nvPr>
        </p:nvSpPr>
        <p:spPr/>
        <p:txBody>
          <a:bodyPr/>
          <a:lstStyle/>
          <a:p>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72756" name="Rectangle 52">
            <a:extLst>
              <a:ext uri="{FF2B5EF4-FFF2-40B4-BE49-F238E27FC236}">
                <a16:creationId xmlns:a16="http://schemas.microsoft.com/office/drawing/2014/main" id="{DBD99CB4-33C2-4784-9A13-300ED0AA257B}"/>
              </a:ext>
            </a:extLst>
          </p:cNvPr>
          <p:cNvSpPr>
            <a:spLocks noGrp="1" noChangeArrowheads="1"/>
          </p:cNvSpPr>
          <p:nvPr>
            <p:ph type="body" sz="half" idx="1"/>
          </p:nvPr>
        </p:nvSpPr>
        <p:spPr>
          <a:xfrm>
            <a:off x="228600" y="4495800"/>
            <a:ext cx="8686800" cy="2133600"/>
          </a:xfrm>
        </p:spPr>
        <p:txBody>
          <a:bodyPr/>
          <a:lstStyle/>
          <a:p>
            <a:pPr>
              <a:lnSpc>
                <a:spcPct val="80000"/>
              </a:lnSpc>
              <a:buFont typeface="Wingdings" panose="05000000000000000000" pitchFamily="2" charset="2"/>
              <a:buNone/>
            </a:pPr>
            <a:r>
              <a:rPr lang="en-US" altLang="en-US" sz="1600" b="1">
                <a:effectLst>
                  <a:outerShdw blurRad="38100" dist="38100" dir="2700000" algn="tl">
                    <a:srgbClr val="C0C0C0"/>
                  </a:outerShdw>
                </a:effectLst>
              </a:rPr>
              <a:t>Ideal testing process:</a:t>
            </a:r>
            <a:r>
              <a:rPr lang="en-US" altLang="en-US" sz="1600"/>
              <a:t> </a:t>
            </a:r>
          </a:p>
          <a:p>
            <a:pPr>
              <a:lnSpc>
                <a:spcPct val="80000"/>
              </a:lnSpc>
            </a:pPr>
            <a:r>
              <a:rPr lang="en-US" altLang="en-US" sz="1800"/>
              <a:t>Test those files with no dependencies, then test all files depending only on files already tested.</a:t>
            </a:r>
          </a:p>
          <a:p>
            <a:pPr>
              <a:lnSpc>
                <a:spcPct val="80000"/>
              </a:lnSpc>
            </a:pPr>
            <a:r>
              <a:rPr lang="en-US" altLang="en-US" sz="1800"/>
              <a:t>For testing, a strong component must be treated as a unit. The larger a strong component becomes, the more </a:t>
            </a:r>
            <a:r>
              <a:rPr lang="en-US" altLang="en-US" sz="1800" b="1">
                <a:effectLst>
                  <a:outerShdw blurRad="38100" dist="38100" dir="2700000" algn="tl">
                    <a:srgbClr val="C0C0C0"/>
                  </a:outerShdw>
                </a:effectLst>
              </a:rPr>
              <a:t>difficult </a:t>
            </a:r>
            <a:r>
              <a:rPr lang="en-US" altLang="en-US" sz="1800"/>
              <a:t>it is to adequately</a:t>
            </a:r>
            <a:r>
              <a:rPr lang="en-US" altLang="en-US" sz="1800" b="1">
                <a:effectLst>
                  <a:outerShdw blurRad="38100" dist="38100" dir="2700000" algn="tl">
                    <a:srgbClr val="C0C0C0"/>
                  </a:outerShdw>
                </a:effectLst>
              </a:rPr>
              <a:t> test</a:t>
            </a:r>
            <a:r>
              <a:rPr lang="en-US" altLang="en-US" sz="1800"/>
              <a:t>.  </a:t>
            </a:r>
          </a:p>
          <a:p>
            <a:pPr>
              <a:lnSpc>
                <a:spcPct val="80000"/>
              </a:lnSpc>
            </a:pPr>
            <a:r>
              <a:rPr lang="en-US" altLang="en-US" sz="1800"/>
              <a:t>Change management becomes tougher, due to </a:t>
            </a:r>
            <a:r>
              <a:rPr lang="en-US" altLang="en-US" sz="1800" b="1">
                <a:effectLst>
                  <a:outerShdw blurRad="38100" dist="38100" dir="2700000" algn="tl">
                    <a:srgbClr val="C0C0C0"/>
                  </a:outerShdw>
                </a:effectLst>
              </a:rPr>
              <a:t>consequential changes</a:t>
            </a:r>
            <a:r>
              <a:rPr lang="en-US" altLang="en-US" sz="1800"/>
              <a:t> to fix latent errors or performance problems </a:t>
            </a:r>
          </a:p>
        </p:txBody>
      </p:sp>
      <p:sp useBgFill="1">
        <p:nvSpPr>
          <p:cNvPr id="72709" name="Rectangle 5">
            <a:extLst>
              <a:ext uri="{FF2B5EF4-FFF2-40B4-BE49-F238E27FC236}">
                <a16:creationId xmlns:a16="http://schemas.microsoft.com/office/drawing/2014/main" id="{54EC9DEF-F2A0-4ECC-B414-BD191BEC3F2F}"/>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72711" name="Rectangle 7">
            <a:extLst>
              <a:ext uri="{FF2B5EF4-FFF2-40B4-BE49-F238E27FC236}">
                <a16:creationId xmlns:a16="http://schemas.microsoft.com/office/drawing/2014/main" id="{C199EFA6-0A6B-4B3E-BCC2-9DA8502705D2}"/>
              </a:ext>
            </a:extLst>
          </p:cNvPr>
          <p:cNvSpPr>
            <a:spLocks noChangeArrowheads="1"/>
          </p:cNvSpPr>
          <p:nvPr/>
        </p:nvSpPr>
        <p:spPr bwMode="auto">
          <a:xfrm>
            <a:off x="73152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72727" name="Group 23">
            <a:extLst>
              <a:ext uri="{FF2B5EF4-FFF2-40B4-BE49-F238E27FC236}">
                <a16:creationId xmlns:a16="http://schemas.microsoft.com/office/drawing/2014/main" id="{36CAB129-B9A5-45B1-9B23-DBABD4A2D982}"/>
              </a:ext>
            </a:extLst>
          </p:cNvPr>
          <p:cNvGrpSpPr>
            <a:grpSpLocks/>
          </p:cNvGrpSpPr>
          <p:nvPr/>
        </p:nvGrpSpPr>
        <p:grpSpPr bwMode="auto">
          <a:xfrm>
            <a:off x="7239000" y="3581400"/>
            <a:ext cx="1676400" cy="762000"/>
            <a:chOff x="-3" y="-3"/>
            <a:chExt cx="806" cy="1332"/>
          </a:xfrm>
        </p:grpSpPr>
        <p:grpSp>
          <p:nvGrpSpPr>
            <p:cNvPr id="72728" name="Group 24">
              <a:extLst>
                <a:ext uri="{FF2B5EF4-FFF2-40B4-BE49-F238E27FC236}">
                  <a16:creationId xmlns:a16="http://schemas.microsoft.com/office/drawing/2014/main" id="{FA659E9A-B6FA-41C3-B569-26118886A385}"/>
                </a:ext>
              </a:extLst>
            </p:cNvPr>
            <p:cNvGrpSpPr>
              <a:grpSpLocks/>
            </p:cNvGrpSpPr>
            <p:nvPr/>
          </p:nvGrpSpPr>
          <p:grpSpPr bwMode="auto">
            <a:xfrm>
              <a:off x="0" y="0"/>
              <a:ext cx="800" cy="1326"/>
              <a:chOff x="0" y="0"/>
              <a:chExt cx="800" cy="1326"/>
            </a:xfrm>
          </p:grpSpPr>
          <p:grpSp>
            <p:nvGrpSpPr>
              <p:cNvPr id="72729" name="Group 25">
                <a:extLst>
                  <a:ext uri="{FF2B5EF4-FFF2-40B4-BE49-F238E27FC236}">
                    <a16:creationId xmlns:a16="http://schemas.microsoft.com/office/drawing/2014/main" id="{4A55F2A5-8FF5-481A-8682-055D481BD5AE}"/>
                  </a:ext>
                </a:extLst>
              </p:cNvPr>
              <p:cNvGrpSpPr>
                <a:grpSpLocks/>
              </p:cNvGrpSpPr>
              <p:nvPr/>
            </p:nvGrpSpPr>
            <p:grpSpPr bwMode="auto">
              <a:xfrm>
                <a:off x="0" y="0"/>
                <a:ext cx="400" cy="596"/>
                <a:chOff x="0" y="0"/>
                <a:chExt cx="400" cy="596"/>
              </a:xfrm>
            </p:grpSpPr>
            <p:sp>
              <p:nvSpPr>
                <p:cNvPr id="72730" name="Rectangle 26">
                  <a:extLst>
                    <a:ext uri="{FF2B5EF4-FFF2-40B4-BE49-F238E27FC236}">
                      <a16:creationId xmlns:a16="http://schemas.microsoft.com/office/drawing/2014/main" id="{2D6EEBD2-3665-4C6D-9997-317854A6497E}"/>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Strong Comp. Size</a:t>
                  </a:r>
                  <a:endParaRPr lang="en-US" altLang="en-US" b="1"/>
                </a:p>
              </p:txBody>
            </p:sp>
            <p:sp>
              <p:nvSpPr>
                <p:cNvPr id="72731" name="Rectangle 27">
                  <a:extLst>
                    <a:ext uri="{FF2B5EF4-FFF2-40B4-BE49-F238E27FC236}">
                      <a16:creationId xmlns:a16="http://schemas.microsoft.com/office/drawing/2014/main" id="{3EAC0997-6E84-4EA5-84F7-B18AE3C9F798}"/>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2" name="Group 28">
                <a:extLst>
                  <a:ext uri="{FF2B5EF4-FFF2-40B4-BE49-F238E27FC236}">
                    <a16:creationId xmlns:a16="http://schemas.microsoft.com/office/drawing/2014/main" id="{34E601F1-8466-4EB8-B60D-B1EE5C73F411}"/>
                  </a:ext>
                </a:extLst>
              </p:cNvPr>
              <p:cNvGrpSpPr>
                <a:grpSpLocks/>
              </p:cNvGrpSpPr>
              <p:nvPr/>
            </p:nvGrpSpPr>
            <p:grpSpPr bwMode="auto">
              <a:xfrm>
                <a:off x="400" y="0"/>
                <a:ext cx="400" cy="596"/>
                <a:chOff x="400" y="0"/>
                <a:chExt cx="400" cy="596"/>
              </a:xfrm>
            </p:grpSpPr>
            <p:sp>
              <p:nvSpPr>
                <p:cNvPr id="72733" name="Rectangle 29">
                  <a:extLst>
                    <a:ext uri="{FF2B5EF4-FFF2-40B4-BE49-F238E27FC236}">
                      <a16:creationId xmlns:a16="http://schemas.microsoft.com/office/drawing/2014/main" id="{31CC80E0-19C6-46BD-9CB5-DE26D2A372FD}"/>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 of SC with this size</a:t>
                  </a:r>
                  <a:endParaRPr lang="en-US" altLang="en-US" b="1"/>
                </a:p>
              </p:txBody>
            </p:sp>
            <p:sp>
              <p:nvSpPr>
                <p:cNvPr id="72734" name="Rectangle 30">
                  <a:extLst>
                    <a:ext uri="{FF2B5EF4-FFF2-40B4-BE49-F238E27FC236}">
                      <a16:creationId xmlns:a16="http://schemas.microsoft.com/office/drawing/2014/main" id="{911D1240-F322-4822-989E-C9977EE1BB7A}"/>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5" name="Group 31">
                <a:extLst>
                  <a:ext uri="{FF2B5EF4-FFF2-40B4-BE49-F238E27FC236}">
                    <a16:creationId xmlns:a16="http://schemas.microsoft.com/office/drawing/2014/main" id="{8BBE5314-7283-444C-B75D-11E6B4212EE8}"/>
                  </a:ext>
                </a:extLst>
              </p:cNvPr>
              <p:cNvGrpSpPr>
                <a:grpSpLocks/>
              </p:cNvGrpSpPr>
              <p:nvPr/>
            </p:nvGrpSpPr>
            <p:grpSpPr bwMode="auto">
              <a:xfrm>
                <a:off x="0" y="596"/>
                <a:ext cx="400" cy="365"/>
                <a:chOff x="0" y="596"/>
                <a:chExt cx="400" cy="365"/>
              </a:xfrm>
            </p:grpSpPr>
            <p:sp>
              <p:nvSpPr>
                <p:cNvPr id="72736" name="Rectangle 32">
                  <a:extLst>
                    <a:ext uri="{FF2B5EF4-FFF2-40B4-BE49-F238E27FC236}">
                      <a16:creationId xmlns:a16="http://schemas.microsoft.com/office/drawing/2014/main" id="{3687B1E5-206E-4F9C-9B08-D077AAB384FB}"/>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1</a:t>
                  </a:r>
                  <a:endParaRPr lang="en-US" altLang="en-US" b="1"/>
                </a:p>
              </p:txBody>
            </p:sp>
            <p:sp>
              <p:nvSpPr>
                <p:cNvPr id="72737" name="Rectangle 33">
                  <a:extLst>
                    <a:ext uri="{FF2B5EF4-FFF2-40B4-BE49-F238E27FC236}">
                      <a16:creationId xmlns:a16="http://schemas.microsoft.com/office/drawing/2014/main" id="{FB90802A-8655-47C2-8E52-2A102D2D880B}"/>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8" name="Group 34">
                <a:extLst>
                  <a:ext uri="{FF2B5EF4-FFF2-40B4-BE49-F238E27FC236}">
                    <a16:creationId xmlns:a16="http://schemas.microsoft.com/office/drawing/2014/main" id="{767DAEE6-EF1D-4481-B92B-F2CB8C18F05B}"/>
                  </a:ext>
                </a:extLst>
              </p:cNvPr>
              <p:cNvGrpSpPr>
                <a:grpSpLocks/>
              </p:cNvGrpSpPr>
              <p:nvPr/>
            </p:nvGrpSpPr>
            <p:grpSpPr bwMode="auto">
              <a:xfrm>
                <a:off x="400" y="596"/>
                <a:ext cx="400" cy="365"/>
                <a:chOff x="400" y="596"/>
                <a:chExt cx="400" cy="365"/>
              </a:xfrm>
            </p:grpSpPr>
            <p:sp>
              <p:nvSpPr>
                <p:cNvPr id="72739" name="Rectangle 35">
                  <a:extLst>
                    <a:ext uri="{FF2B5EF4-FFF2-40B4-BE49-F238E27FC236}">
                      <a16:creationId xmlns:a16="http://schemas.microsoft.com/office/drawing/2014/main" id="{4169147C-35A6-4D14-84E2-BAC648AE1B5C}"/>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4</a:t>
                  </a:r>
                  <a:endParaRPr lang="en-US" altLang="en-US" b="1"/>
                </a:p>
              </p:txBody>
            </p:sp>
            <p:sp>
              <p:nvSpPr>
                <p:cNvPr id="72740" name="Rectangle 36">
                  <a:extLst>
                    <a:ext uri="{FF2B5EF4-FFF2-40B4-BE49-F238E27FC236}">
                      <a16:creationId xmlns:a16="http://schemas.microsoft.com/office/drawing/2014/main" id="{FAFE54B6-C490-4FC5-8852-10F974FEFCA8}"/>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41" name="Group 37">
                <a:extLst>
                  <a:ext uri="{FF2B5EF4-FFF2-40B4-BE49-F238E27FC236}">
                    <a16:creationId xmlns:a16="http://schemas.microsoft.com/office/drawing/2014/main" id="{F3D40716-D6D1-4C08-AFD1-84F422931E97}"/>
                  </a:ext>
                </a:extLst>
              </p:cNvPr>
              <p:cNvGrpSpPr>
                <a:grpSpLocks/>
              </p:cNvGrpSpPr>
              <p:nvPr/>
            </p:nvGrpSpPr>
            <p:grpSpPr bwMode="auto">
              <a:xfrm>
                <a:off x="0" y="961"/>
                <a:ext cx="400" cy="365"/>
                <a:chOff x="0" y="961"/>
                <a:chExt cx="400" cy="365"/>
              </a:xfrm>
            </p:grpSpPr>
            <p:sp>
              <p:nvSpPr>
                <p:cNvPr id="72742" name="Rectangle 38">
                  <a:extLst>
                    <a:ext uri="{FF2B5EF4-FFF2-40B4-BE49-F238E27FC236}">
                      <a16:creationId xmlns:a16="http://schemas.microsoft.com/office/drawing/2014/main" id="{7E4B9FBC-C58E-47A7-9FA7-A4487E1F6E4A}"/>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4</a:t>
                  </a:r>
                  <a:endParaRPr lang="en-US" altLang="en-US" b="1"/>
                </a:p>
              </p:txBody>
            </p:sp>
            <p:sp>
              <p:nvSpPr>
                <p:cNvPr id="72743" name="Rectangle 39">
                  <a:extLst>
                    <a:ext uri="{FF2B5EF4-FFF2-40B4-BE49-F238E27FC236}">
                      <a16:creationId xmlns:a16="http://schemas.microsoft.com/office/drawing/2014/main" id="{700C8790-294D-4EC7-8539-81177B30C7CD}"/>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44" name="Group 40">
                <a:extLst>
                  <a:ext uri="{FF2B5EF4-FFF2-40B4-BE49-F238E27FC236}">
                    <a16:creationId xmlns:a16="http://schemas.microsoft.com/office/drawing/2014/main" id="{2FD4AF71-1E4A-4B6A-9D75-6B54D50F5DC6}"/>
                  </a:ext>
                </a:extLst>
              </p:cNvPr>
              <p:cNvGrpSpPr>
                <a:grpSpLocks/>
              </p:cNvGrpSpPr>
              <p:nvPr/>
            </p:nvGrpSpPr>
            <p:grpSpPr bwMode="auto">
              <a:xfrm>
                <a:off x="400" y="961"/>
                <a:ext cx="400" cy="365"/>
                <a:chOff x="400" y="961"/>
                <a:chExt cx="400" cy="365"/>
              </a:xfrm>
            </p:grpSpPr>
            <p:sp>
              <p:nvSpPr>
                <p:cNvPr id="72745" name="Rectangle 41">
                  <a:extLst>
                    <a:ext uri="{FF2B5EF4-FFF2-40B4-BE49-F238E27FC236}">
                      <a16:creationId xmlns:a16="http://schemas.microsoft.com/office/drawing/2014/main" id="{05A9DEDA-237D-479E-8A4B-F21A43C2DF61}"/>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1</a:t>
                  </a:r>
                  <a:endParaRPr lang="en-US" altLang="en-US" b="1"/>
                </a:p>
              </p:txBody>
            </p:sp>
            <p:sp>
              <p:nvSpPr>
                <p:cNvPr id="72746" name="Rectangle 42">
                  <a:extLst>
                    <a:ext uri="{FF2B5EF4-FFF2-40B4-BE49-F238E27FC236}">
                      <a16:creationId xmlns:a16="http://schemas.microsoft.com/office/drawing/2014/main" id="{50326460-799D-4327-B76D-2D401DBD1848}"/>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72747" name="Rectangle 43">
              <a:extLst>
                <a:ext uri="{FF2B5EF4-FFF2-40B4-BE49-F238E27FC236}">
                  <a16:creationId xmlns:a16="http://schemas.microsoft.com/office/drawing/2014/main" id="{8EBA2FE5-4EC5-4834-BD7D-89D42834DDAE}"/>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72751" name="Rectangle 47">
            <a:extLst>
              <a:ext uri="{FF2B5EF4-FFF2-40B4-BE49-F238E27FC236}">
                <a16:creationId xmlns:a16="http://schemas.microsoft.com/office/drawing/2014/main" id="{694F79A9-1816-472A-8EF8-6662BCAD3CD1}"/>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2752" name="Object 48">
            <a:extLst>
              <a:ext uri="{FF2B5EF4-FFF2-40B4-BE49-F238E27FC236}">
                <a16:creationId xmlns:a16="http://schemas.microsoft.com/office/drawing/2014/main" id="{203E6EB6-25EE-418F-B324-F0919C3EE4AD}"/>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72763" name="Chart" r:id="rId6" imgW="2933700" imgH="2257425" progId="Excel.Chart.8">
                  <p:embed/>
                </p:oleObj>
              </mc:Choice>
              <mc:Fallback>
                <p:oleObj name="Chart" r:id="rId6" imgW="2933700" imgH="2257425" progId="Excel.Chart.8">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57" name="Rectangle 53">
            <a:extLst>
              <a:ext uri="{FF2B5EF4-FFF2-40B4-BE49-F238E27FC236}">
                <a16:creationId xmlns:a16="http://schemas.microsoft.com/office/drawing/2014/main" id="{6BDF2C56-9B6A-4A4D-A80F-8428D006263A}"/>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72758" name="Object 54">
            <a:extLst>
              <a:ext uri="{FF2B5EF4-FFF2-40B4-BE49-F238E27FC236}">
                <a16:creationId xmlns:a16="http://schemas.microsoft.com/office/drawing/2014/main" id="{D062988F-9059-4FE6-B684-025ED81D9F41}"/>
              </a:ext>
            </a:extLst>
          </p:cNvPr>
          <p:cNvGraphicFramePr>
            <a:graphicFrameLocks noChangeAspect="1"/>
          </p:cNvGraphicFramePr>
          <p:nvPr>
            <p:ph sz="half" idx="2"/>
          </p:nvPr>
        </p:nvGraphicFramePr>
        <p:xfrm>
          <a:off x="8305800" y="1692275"/>
          <a:ext cx="671513" cy="1660525"/>
        </p:xfrm>
        <a:graphic>
          <a:graphicData uri="http://schemas.openxmlformats.org/presentationml/2006/ole">
            <mc:AlternateContent xmlns:mc="http://schemas.openxmlformats.org/markup-compatibility/2006">
              <mc:Choice xmlns:v="urn:schemas-microsoft-com:vml" Requires="v">
                <p:oleObj spid="_x0000_s72764" name="Worksheet" r:id="rId8" imgW="518160" imgH="1280193" progId="Excel.Sheet.8">
                  <p:embed/>
                </p:oleObj>
              </mc:Choice>
              <mc:Fallback>
                <p:oleObj name="Worksheet" r:id="rId8" imgW="518160" imgH="1280193" progId="Excel.Sheet.8">
                  <p:embed/>
                  <p:pic>
                    <p:nvPicPr>
                      <p:cNvPr id="0" name="Object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1692275"/>
                        <a:ext cx="671513" cy="166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60" name="Rectangle 56">
            <a:extLst>
              <a:ext uri="{FF2B5EF4-FFF2-40B4-BE49-F238E27FC236}">
                <a16:creationId xmlns:a16="http://schemas.microsoft.com/office/drawing/2014/main" id="{22ADFD4F-0C64-49A3-B29F-288278D83948}"/>
              </a:ext>
            </a:extLst>
          </p:cNvPr>
          <p:cNvSpPr>
            <a:spLocks noChangeArrowheads="1"/>
          </p:cNvSpPr>
          <p:nvPr/>
        </p:nvSpPr>
        <p:spPr bwMode="auto">
          <a:xfrm>
            <a:off x="7086600" y="1676400"/>
            <a:ext cx="1143000" cy="15811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Files 2, 3, 4, and 5 cannot be ordered.</a:t>
            </a:r>
          </a:p>
          <a:p>
            <a:r>
              <a:rPr lang="en-US" altLang="en-US" sz="1400"/>
              <a:t>The order given is as good as possible.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CCF5306-4FF1-4B6E-8D4D-18F71DF34B24}"/>
              </a:ext>
            </a:extLst>
          </p:cNvPr>
          <p:cNvSpPr>
            <a:spLocks noGrp="1"/>
          </p:cNvSpPr>
          <p:nvPr>
            <p:ph type="sldNum" sz="quarter" idx="12"/>
          </p:nvPr>
        </p:nvSpPr>
        <p:spPr/>
        <p:txBody>
          <a:bodyPr/>
          <a:lstStyle/>
          <a:p>
            <a:fld id="{6927416F-8136-44AB-BEC8-8DB61631C743}" type="slidenum">
              <a:rPr lang="en-US" altLang="en-US"/>
              <a:pPr/>
              <a:t>14</a:t>
            </a:fld>
            <a:endParaRPr lang="en-US" altLang="en-US"/>
          </a:p>
        </p:txBody>
      </p:sp>
      <p:pic>
        <p:nvPicPr>
          <p:cNvPr id="21525" name="Picture 21">
            <a:extLst>
              <a:ext uri="{FF2B5EF4-FFF2-40B4-BE49-F238E27FC236}">
                <a16:creationId xmlns:a16="http://schemas.microsoft.com/office/drawing/2014/main" id="{C962D8C7-0666-4D1E-84B8-21F78871F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22488"/>
            <a:ext cx="5376863" cy="42783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AutoShape 9">
            <a:extLst>
              <a:ext uri="{FF2B5EF4-FFF2-40B4-BE49-F238E27FC236}">
                <a16:creationId xmlns:a16="http://schemas.microsoft.com/office/drawing/2014/main" id="{535589FA-6148-4B24-BB48-B817205CF26C}"/>
              </a:ext>
            </a:extLst>
          </p:cNvPr>
          <p:cNvSpPr>
            <a:spLocks noChangeArrowheads="1"/>
          </p:cNvSpPr>
          <p:nvPr/>
        </p:nvSpPr>
        <p:spPr bwMode="auto">
          <a:xfrm>
            <a:off x="7124700" y="2676525"/>
            <a:ext cx="1905000" cy="1066800"/>
          </a:xfrm>
          <a:prstGeom prst="wedgeRoundRectCallout">
            <a:avLst>
              <a:gd name="adj1" fmla="val -117833"/>
              <a:gd name="adj2" fmla="val 97023"/>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latin typeface="Tahoma" panose="020B0604030504040204" pitchFamily="34" charset="0"/>
              </a:rPr>
              <a:t>Size of bubble proportional to number of files in strong component.</a:t>
            </a:r>
          </a:p>
        </p:txBody>
      </p:sp>
      <p:sp>
        <p:nvSpPr>
          <p:cNvPr id="21514" name="AutoShape 10">
            <a:extLst>
              <a:ext uri="{FF2B5EF4-FFF2-40B4-BE49-F238E27FC236}">
                <a16:creationId xmlns:a16="http://schemas.microsoft.com/office/drawing/2014/main" id="{738CFA96-EB5A-494D-B3D3-FFD7A2801C6B}"/>
              </a:ext>
            </a:extLst>
          </p:cNvPr>
          <p:cNvSpPr>
            <a:spLocks noChangeArrowheads="1"/>
          </p:cNvSpPr>
          <p:nvPr/>
        </p:nvSpPr>
        <p:spPr bwMode="auto">
          <a:xfrm>
            <a:off x="914400" y="5638800"/>
            <a:ext cx="3048000" cy="995363"/>
          </a:xfrm>
          <a:prstGeom prst="wedgeRoundRectCallout">
            <a:avLst>
              <a:gd name="adj1" fmla="val 90106"/>
              <a:gd name="adj2" fmla="val -147449"/>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latin typeface="Tahoma" panose="020B0604030504040204" pitchFamily="34" charset="0"/>
              </a:rPr>
              <a:t>Green lines show Fan-Out of one file in a large strong component.  Note dependencies both inside and outside component.</a:t>
            </a:r>
          </a:p>
        </p:txBody>
      </p:sp>
      <p:sp>
        <p:nvSpPr>
          <p:cNvPr id="21518" name="Rectangle 14">
            <a:extLst>
              <a:ext uri="{FF2B5EF4-FFF2-40B4-BE49-F238E27FC236}">
                <a16:creationId xmlns:a16="http://schemas.microsoft.com/office/drawing/2014/main" id="{3BE160E8-7910-46C1-8D36-835E0DD5B51A}"/>
              </a:ext>
            </a:extLst>
          </p:cNvPr>
          <p:cNvSpPr>
            <a:spLocks noGrp="1" noChangeArrowheads="1"/>
          </p:cNvSpPr>
          <p:nvPr>
            <p:ph type="title"/>
          </p:nvPr>
        </p:nvSpPr>
        <p:spPr/>
        <p:txBody>
          <a:bodyPr/>
          <a:lstStyle/>
          <a:p>
            <a:r>
              <a:rPr lang="en-US" altLang="en-US" sz="3200"/>
              <a:t>This is Mozilla’s GKGFX Rendering Library</a:t>
            </a:r>
            <a:r>
              <a:rPr lang="en-US" altLang="en-US" sz="3600"/>
              <a:t> </a:t>
            </a:r>
            <a:r>
              <a:rPr lang="en-US" altLang="en-US" sz="3200"/>
              <a:t> </a:t>
            </a:r>
            <a:br>
              <a:rPr lang="en-US" altLang="en-US" sz="3200"/>
            </a:br>
            <a:r>
              <a:rPr lang="en-US" altLang="en-US" sz="2000"/>
              <a:t>Plot shows some very large mutual dependencies</a:t>
            </a:r>
          </a:p>
        </p:txBody>
      </p:sp>
      <p:sp>
        <p:nvSpPr>
          <p:cNvPr id="21519" name="AutoShape 15">
            <a:extLst>
              <a:ext uri="{FF2B5EF4-FFF2-40B4-BE49-F238E27FC236}">
                <a16:creationId xmlns:a16="http://schemas.microsoft.com/office/drawing/2014/main" id="{E37E0FE8-F1A2-43BC-BB33-57A642A1FCAB}"/>
              </a:ext>
            </a:extLst>
          </p:cNvPr>
          <p:cNvSpPr>
            <a:spLocks noChangeArrowheads="1"/>
          </p:cNvSpPr>
          <p:nvPr/>
        </p:nvSpPr>
        <p:spPr bwMode="auto">
          <a:xfrm>
            <a:off x="3276600" y="1219200"/>
            <a:ext cx="1600200" cy="533400"/>
          </a:xfrm>
          <a:prstGeom prst="wedgeRoundRectCallout">
            <a:avLst>
              <a:gd name="adj1" fmla="val -127778"/>
              <a:gd name="adj2" fmla="val 213097"/>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solidFill>
                  <a:schemeClr val="bg1"/>
                </a:solidFill>
                <a:effectLst>
                  <a:outerShdw blurRad="38100" dist="38100" dir="2700000" algn="tl">
                    <a:srgbClr val="000000"/>
                  </a:outerShdw>
                </a:effectLst>
                <a:latin typeface="Tahoma" panose="020B0604030504040204" pitchFamily="34" charset="0"/>
              </a:rPr>
              <a:t>Our dependency analyzer tool</a:t>
            </a:r>
          </a:p>
        </p:txBody>
      </p:sp>
      <p:sp>
        <p:nvSpPr>
          <p:cNvPr id="21511" name="Rectangle 7">
            <a:extLst>
              <a:ext uri="{FF2B5EF4-FFF2-40B4-BE49-F238E27FC236}">
                <a16:creationId xmlns:a16="http://schemas.microsoft.com/office/drawing/2014/main" id="{9C6B2EBD-8792-4068-A4B9-42F761F3137B}"/>
              </a:ext>
            </a:extLst>
          </p:cNvPr>
          <p:cNvSpPr>
            <a:spLocks noGrp="1" noChangeArrowheads="1"/>
          </p:cNvSpPr>
          <p:nvPr>
            <p:ph type="body" sz="half" idx="4294967295"/>
          </p:nvPr>
        </p:nvSpPr>
        <p:spPr>
          <a:xfrm>
            <a:off x="152400" y="1676400"/>
            <a:ext cx="3048000" cy="4191000"/>
          </a:xfrm>
        </p:spPr>
        <p:txBody>
          <a:bodyPr/>
          <a:lstStyle/>
          <a:p>
            <a:pPr>
              <a:lnSpc>
                <a:spcPct val="80000"/>
              </a:lnSpc>
            </a:pPr>
            <a:r>
              <a:rPr lang="en-US" altLang="en-US" sz="2000"/>
              <a:t>This view is generated by our tools:</a:t>
            </a:r>
          </a:p>
          <a:p>
            <a:pPr lvl="1">
              <a:lnSpc>
                <a:spcPct val="80000"/>
              </a:lnSpc>
            </a:pPr>
            <a:r>
              <a:rPr lang="en-US" altLang="en-US" sz="2000"/>
              <a:t>DepAnal</a:t>
            </a:r>
          </a:p>
          <a:p>
            <a:pPr lvl="1">
              <a:lnSpc>
                <a:spcPct val="80000"/>
              </a:lnSpc>
            </a:pPr>
            <a:r>
              <a:rPr lang="en-US" altLang="en-US" sz="2000"/>
              <a:t>DepView</a:t>
            </a:r>
          </a:p>
          <a:p>
            <a:pPr>
              <a:lnSpc>
                <a:spcPct val="80000"/>
              </a:lnSpc>
            </a:pPr>
            <a:r>
              <a:rPr lang="en-US" altLang="en-US" sz="2000"/>
              <a:t>This library has 598 files.</a:t>
            </a:r>
          </a:p>
          <a:p>
            <a:pPr>
              <a:lnSpc>
                <a:spcPct val="80000"/>
              </a:lnSpc>
            </a:pPr>
            <a:r>
              <a:rPr lang="en-US" altLang="en-US" sz="2000"/>
              <a:t>It shows a file in a second largest strong component that depends on many other files.</a:t>
            </a:r>
          </a:p>
        </p:txBody>
      </p:sp>
      <p:sp>
        <p:nvSpPr>
          <p:cNvPr id="21520" name="AutoShape 16">
            <a:extLst>
              <a:ext uri="{FF2B5EF4-FFF2-40B4-BE49-F238E27FC236}">
                <a16:creationId xmlns:a16="http://schemas.microsoft.com/office/drawing/2014/main" id="{F4EC3312-6BC8-44CA-95CD-4EFF6C5FEDBF}"/>
              </a:ext>
            </a:extLst>
          </p:cNvPr>
          <p:cNvSpPr>
            <a:spLocks noChangeArrowheads="1"/>
          </p:cNvSpPr>
          <p:nvPr/>
        </p:nvSpPr>
        <p:spPr bwMode="auto">
          <a:xfrm>
            <a:off x="2667000" y="2514600"/>
            <a:ext cx="2057400" cy="533400"/>
          </a:xfrm>
          <a:prstGeom prst="wedgeRoundRectCallout">
            <a:avLst>
              <a:gd name="adj1" fmla="val -77778"/>
              <a:gd name="adj2" fmla="val 28273"/>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solidFill>
                  <a:schemeClr val="bg1"/>
                </a:solidFill>
                <a:effectLst>
                  <a:outerShdw blurRad="38100" dist="38100" dir="2700000" algn="tl">
                    <a:srgbClr val="000000"/>
                  </a:outerShdw>
                </a:effectLst>
                <a:latin typeface="Tahoma" panose="020B0604030504040204" pitchFamily="34" charset="0"/>
              </a:rPr>
              <a:t>Our interactive dependency visualizer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397FA1-BDBA-4B44-BCCF-63BC63895DFA}"/>
              </a:ext>
            </a:extLst>
          </p:cNvPr>
          <p:cNvSpPr>
            <a:spLocks noGrp="1"/>
          </p:cNvSpPr>
          <p:nvPr>
            <p:ph type="sldNum" sz="quarter" idx="12"/>
          </p:nvPr>
        </p:nvSpPr>
        <p:spPr/>
        <p:txBody>
          <a:bodyPr/>
          <a:lstStyle/>
          <a:p>
            <a:fld id="{BBE7C3EB-BAE1-43B0-BF86-91EFF773E3FB}" type="slidenum">
              <a:rPr lang="en-US" altLang="en-US"/>
              <a:pPr/>
              <a:t>15</a:t>
            </a:fld>
            <a:endParaRPr lang="en-US" altLang="en-US"/>
          </a:p>
        </p:txBody>
      </p:sp>
      <p:graphicFrame>
        <p:nvGraphicFramePr>
          <p:cNvPr id="147467" name="Object 11">
            <a:extLst>
              <a:ext uri="{FF2B5EF4-FFF2-40B4-BE49-F238E27FC236}">
                <a16:creationId xmlns:a16="http://schemas.microsoft.com/office/drawing/2014/main" id="{C63F1434-E04D-4F56-B79C-E1ABB27AC206}"/>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147471" name="Bitmap Image" r:id="rId4" imgW="1848108" imgH="1838095" progId="Paint.Picture">
                  <p:embed/>
                </p:oleObj>
              </mc:Choice>
              <mc:Fallback>
                <p:oleObj name="Bitmap Image" r:id="rId4" imgW="1848108" imgH="1838095"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58" name="Rectangle 2">
            <a:extLst>
              <a:ext uri="{FF2B5EF4-FFF2-40B4-BE49-F238E27FC236}">
                <a16:creationId xmlns:a16="http://schemas.microsoft.com/office/drawing/2014/main" id="{29125529-E1FB-467F-BDD0-BE5D5ED2CAF0}"/>
              </a:ext>
            </a:extLst>
          </p:cNvPr>
          <p:cNvSpPr>
            <a:spLocks noGrp="1" noChangeArrowheads="1"/>
          </p:cNvSpPr>
          <p:nvPr>
            <p:ph type="title"/>
          </p:nvPr>
        </p:nvSpPr>
        <p:spPr/>
        <p:txBody>
          <a:bodyPr/>
          <a:lstStyle/>
          <a:p>
            <a:r>
              <a:rPr lang="en-US" altLang="en-US"/>
              <a:t>GKGFX Component Internals</a:t>
            </a:r>
          </a:p>
        </p:txBody>
      </p:sp>
      <p:sp>
        <p:nvSpPr>
          <p:cNvPr id="147459" name="Rectangle 3">
            <a:extLst>
              <a:ext uri="{FF2B5EF4-FFF2-40B4-BE49-F238E27FC236}">
                <a16:creationId xmlns:a16="http://schemas.microsoft.com/office/drawing/2014/main" id="{4DDB6F75-4955-4B10-A98D-AC3DD4D9DA28}"/>
              </a:ext>
            </a:extLst>
          </p:cNvPr>
          <p:cNvSpPr>
            <a:spLocks noGrp="1" noChangeArrowheads="1"/>
          </p:cNvSpPr>
          <p:nvPr>
            <p:ph type="body" sz="half" idx="1"/>
          </p:nvPr>
        </p:nvSpPr>
        <p:spPr>
          <a:xfrm>
            <a:off x="304800" y="1600200"/>
            <a:ext cx="4038600" cy="4525963"/>
          </a:xfrm>
        </p:spPr>
        <p:txBody>
          <a:bodyPr/>
          <a:lstStyle/>
          <a:p>
            <a:r>
              <a:rPr lang="en-US" altLang="en-US" sz="2000"/>
              <a:t>Here are the internal dependencies for largest strong component.</a:t>
            </a:r>
          </a:p>
          <a:p>
            <a:r>
              <a:rPr lang="en-US" altLang="en-US" sz="2000"/>
              <a:t>We show, in the dissertation document using Product Risk Model, that high density of dependencies within a strong component  is a serious design flaw.</a:t>
            </a:r>
          </a:p>
        </p:txBody>
      </p:sp>
      <p:sp>
        <p:nvSpPr>
          <p:cNvPr id="147461" name="AutoShape 5">
            <a:extLst>
              <a:ext uri="{FF2B5EF4-FFF2-40B4-BE49-F238E27FC236}">
                <a16:creationId xmlns:a16="http://schemas.microsoft.com/office/drawing/2014/main" id="{B8B3BE62-60DE-4D22-B499-E6554BEE0EB3}"/>
              </a:ext>
            </a:extLst>
          </p:cNvPr>
          <p:cNvSpPr>
            <a:spLocks noChangeArrowheads="1"/>
          </p:cNvSpPr>
          <p:nvPr/>
        </p:nvSpPr>
        <p:spPr bwMode="auto">
          <a:xfrm>
            <a:off x="990600" y="5867400"/>
            <a:ext cx="3962400" cy="609600"/>
          </a:xfrm>
          <a:prstGeom prst="wedgeRoundRectCallout">
            <a:avLst>
              <a:gd name="adj1" fmla="val 60657"/>
              <a:gd name="adj2" fmla="val -19453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l"/>
            <a:r>
              <a:rPr lang="en-US" altLang="en-US" sz="1600">
                <a:solidFill>
                  <a:schemeClr val="bg1"/>
                </a:solidFill>
                <a:effectLst>
                  <a:outerShdw blurRad="38100" dist="38100" dir="2700000" algn="tl">
                    <a:srgbClr val="000000"/>
                  </a:outerShdw>
                </a:effectLst>
                <a:latin typeface="Tahoma" panose="020B0604030504040204" pitchFamily="34" charset="0"/>
              </a:rPr>
              <a:t>What’s the problem?  Without DepAnal and DepView, we don’t know.</a:t>
            </a:r>
          </a:p>
        </p:txBody>
      </p:sp>
      <p:sp>
        <p:nvSpPr>
          <p:cNvPr id="147468" name="Rectangle 12">
            <a:extLst>
              <a:ext uri="{FF2B5EF4-FFF2-40B4-BE49-F238E27FC236}">
                <a16:creationId xmlns:a16="http://schemas.microsoft.com/office/drawing/2014/main" id="{8C8329E4-AB6D-4F59-87DF-4B6814F5978E}"/>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2E26E56-F2C7-467E-A88A-FE486BA8BD74}"/>
              </a:ext>
            </a:extLst>
          </p:cNvPr>
          <p:cNvSpPr>
            <a:spLocks noGrp="1"/>
          </p:cNvSpPr>
          <p:nvPr>
            <p:ph type="sldNum" sz="quarter" idx="12"/>
          </p:nvPr>
        </p:nvSpPr>
        <p:spPr/>
        <p:txBody>
          <a:bodyPr/>
          <a:lstStyle/>
          <a:p>
            <a:fld id="{7BC59D36-12D8-4D07-A836-21F2759CCFDE}" type="slidenum">
              <a:rPr lang="en-US" altLang="en-US"/>
              <a:pPr/>
              <a:t>16</a:t>
            </a:fld>
            <a:endParaRPr lang="en-US" altLang="en-US"/>
          </a:p>
        </p:txBody>
      </p:sp>
      <p:sp>
        <p:nvSpPr>
          <p:cNvPr id="28676" name="Rectangle 4">
            <a:extLst>
              <a:ext uri="{FF2B5EF4-FFF2-40B4-BE49-F238E27FC236}">
                <a16:creationId xmlns:a16="http://schemas.microsoft.com/office/drawing/2014/main" id="{52064197-28CC-4FBF-9427-B7779AEAE4FD}"/>
              </a:ext>
            </a:extLst>
          </p:cNvPr>
          <p:cNvSpPr>
            <a:spLocks noGrp="1" noChangeArrowheads="1"/>
          </p:cNvSpPr>
          <p:nvPr>
            <p:ph type="title"/>
          </p:nvPr>
        </p:nvSpPr>
        <p:spPr/>
        <p:txBody>
          <a:bodyPr/>
          <a:lstStyle/>
          <a:p>
            <a:r>
              <a:rPr lang="en-US" altLang="en-US"/>
              <a:t>Visibility</a:t>
            </a:r>
          </a:p>
        </p:txBody>
      </p:sp>
      <p:sp>
        <p:nvSpPr>
          <p:cNvPr id="28677" name="Rectangle 5">
            <a:extLst>
              <a:ext uri="{FF2B5EF4-FFF2-40B4-BE49-F238E27FC236}">
                <a16:creationId xmlns:a16="http://schemas.microsoft.com/office/drawing/2014/main" id="{3BD3068E-1A52-49EB-9537-36AD79A3129F}"/>
              </a:ext>
            </a:extLst>
          </p:cNvPr>
          <p:cNvSpPr>
            <a:spLocks noGrp="1" noChangeArrowheads="1"/>
          </p:cNvSpPr>
          <p:nvPr>
            <p:ph type="body" idx="1"/>
          </p:nvPr>
        </p:nvSpPr>
        <p:spPr/>
        <p:txBody>
          <a:bodyPr/>
          <a:lstStyle/>
          <a:p>
            <a:pPr>
              <a:lnSpc>
                <a:spcPct val="90000"/>
              </a:lnSpc>
            </a:pPr>
            <a:r>
              <a:rPr lang="en-US" altLang="en-US" sz="2400"/>
              <a:t>The dependencies shown on the previous slide are, without our tools, </a:t>
            </a:r>
            <a:r>
              <a:rPr lang="en-US" altLang="en-US" sz="2400" b="1">
                <a:effectLst>
                  <a:outerShdw blurRad="38100" dist="38100" dir="2700000" algn="tl">
                    <a:srgbClr val="C0C0C0"/>
                  </a:outerShdw>
                </a:effectLst>
              </a:rPr>
              <a:t>invisible</a:t>
            </a:r>
            <a:r>
              <a:rPr lang="en-US" altLang="en-US" sz="2400"/>
              <a:t>.</a:t>
            </a:r>
          </a:p>
          <a:p>
            <a:pPr>
              <a:lnSpc>
                <a:spcPct val="90000"/>
              </a:lnSpc>
            </a:pPr>
            <a:r>
              <a:rPr lang="en-US" altLang="en-US" sz="2400"/>
              <a:t>Developers know only a small part of the dependency structure based on their own reading of the code.  The rest they </a:t>
            </a:r>
            <a:r>
              <a:rPr lang="en-US" altLang="en-US" sz="2400" b="1">
                <a:effectLst>
                  <a:outerShdw blurRad="38100" dist="38100" dir="2700000" algn="tl">
                    <a:srgbClr val="C0C0C0"/>
                  </a:outerShdw>
                </a:effectLst>
              </a:rPr>
              <a:t>may</a:t>
            </a:r>
            <a:r>
              <a:rPr lang="en-US" altLang="en-US" sz="2400"/>
              <a:t> find by observing breakage when they change something.</a:t>
            </a:r>
          </a:p>
          <a:p>
            <a:pPr>
              <a:lnSpc>
                <a:spcPct val="90000"/>
              </a:lnSpc>
            </a:pPr>
            <a:r>
              <a:rPr lang="en-US" altLang="en-US" sz="2400"/>
              <a:t>Note that Mozilla, 1.4.1 is composed of 6193 files!  Impossible to understand that dependency structure without effective tools.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05C21CF-FB7C-4AAE-AFAC-3D7B515B73A1}"/>
              </a:ext>
            </a:extLst>
          </p:cNvPr>
          <p:cNvSpPr>
            <a:spLocks noGrp="1"/>
          </p:cNvSpPr>
          <p:nvPr>
            <p:ph type="sldNum" sz="quarter" idx="12"/>
          </p:nvPr>
        </p:nvSpPr>
        <p:spPr/>
        <p:txBody>
          <a:bodyPr/>
          <a:lstStyle/>
          <a:p>
            <a:fld id="{9AC8150C-BF55-4055-B33F-F3CC55472BE3}" type="slidenum">
              <a:rPr lang="en-US" altLang="en-US"/>
              <a:pPr/>
              <a:t>17</a:t>
            </a:fld>
            <a:endParaRPr lang="en-US" altLang="en-US"/>
          </a:p>
        </p:txBody>
      </p:sp>
      <p:sp>
        <p:nvSpPr>
          <p:cNvPr id="81928" name="Rectangle 8">
            <a:extLst>
              <a:ext uri="{FF2B5EF4-FFF2-40B4-BE49-F238E27FC236}">
                <a16:creationId xmlns:a16="http://schemas.microsoft.com/office/drawing/2014/main" id="{44CDBBC4-B850-40C2-979B-F070DD49806D}"/>
              </a:ext>
            </a:extLst>
          </p:cNvPr>
          <p:cNvSpPr>
            <a:spLocks noGrp="1" noChangeArrowheads="1"/>
          </p:cNvSpPr>
          <p:nvPr>
            <p:ph type="title"/>
          </p:nvPr>
        </p:nvSpPr>
        <p:spPr/>
        <p:txBody>
          <a:bodyPr/>
          <a:lstStyle/>
          <a:p>
            <a:r>
              <a:rPr lang="en-US" altLang="en-US" sz="3200"/>
              <a:t>Is Complex Dependency Really a Problem?</a:t>
            </a:r>
          </a:p>
        </p:txBody>
      </p:sp>
      <p:sp>
        <p:nvSpPr>
          <p:cNvPr id="81929" name="Rectangle 9">
            <a:extLst>
              <a:ext uri="{FF2B5EF4-FFF2-40B4-BE49-F238E27FC236}">
                <a16:creationId xmlns:a16="http://schemas.microsoft.com/office/drawing/2014/main" id="{1797E92A-6F6E-442B-8E7F-25F0ABA4C601}"/>
              </a:ext>
            </a:extLst>
          </p:cNvPr>
          <p:cNvSpPr>
            <a:spLocks noGrp="1" noChangeArrowheads="1"/>
          </p:cNvSpPr>
          <p:nvPr>
            <p:ph type="body" idx="1"/>
          </p:nvPr>
        </p:nvSpPr>
        <p:spPr/>
        <p:txBody>
          <a:bodyPr/>
          <a:lstStyle/>
          <a:p>
            <a:pPr>
              <a:lnSpc>
                <a:spcPct val="90000"/>
              </a:lnSpc>
            </a:pPr>
            <a:r>
              <a:rPr lang="en-US" altLang="en-US" sz="2400"/>
              <a:t>Mozilla was targeted for Apple OSX.10 but Apple switched to KHTML:</a:t>
            </a:r>
            <a:br>
              <a:rPr lang="en-US" altLang="en-US" sz="2400"/>
            </a:br>
            <a:endParaRPr lang="en-US" altLang="en-US" sz="1200"/>
          </a:p>
          <a:p>
            <a:pPr lvl="1">
              <a:lnSpc>
                <a:spcPct val="90000"/>
              </a:lnSpc>
            </a:pPr>
            <a:r>
              <a:rPr lang="en-US" altLang="en-US" sz="2000"/>
              <a:t>“Apple snub stings Mozilla” – CNET News.com</a:t>
            </a:r>
          </a:p>
          <a:p>
            <a:pPr lvl="2">
              <a:lnSpc>
                <a:spcPct val="90000"/>
              </a:lnSpc>
            </a:pPr>
            <a:r>
              <a:rPr lang="en-US" altLang="en-US" sz="1800"/>
              <a:t>“Bourdon said Safari engineers looked at size, speed and compatibility in choosing KHTML.”</a:t>
            </a:r>
          </a:p>
          <a:p>
            <a:pPr lvl="2">
              <a:lnSpc>
                <a:spcPct val="90000"/>
              </a:lnSpc>
            </a:pPr>
            <a:r>
              <a:rPr lang="en-US" altLang="en-US" sz="1800"/>
              <a:t>"Translated through a de-weaselizer, (Melton's e-mail) says: 'Even though some of us used to work on Mozilla, we have to admit that the Mozilla code is a gigantic, bloated mess, not to mention slow, and with an internal API so flamboyantly baroque that frankly we can't even comprehend where to begin,'" Zawinski wrote.</a:t>
            </a:r>
          </a:p>
          <a:p>
            <a:pPr lvl="2">
              <a:lnSpc>
                <a:spcPct val="90000"/>
              </a:lnSpc>
            </a:pPr>
            <a:r>
              <a:rPr lang="en-US" altLang="en-US" sz="1600">
                <a:hlinkClick r:id="rId3"/>
              </a:rPr>
              <a:t>http://news.com.com/2163e+snub+stings+Mozilla/2100-1023_3-980492.html</a:t>
            </a:r>
            <a:r>
              <a:rPr lang="en-US" altLang="en-US">
                <a:hlinkClick r:id="rId4"/>
              </a:rPr>
              <a:t> </a:t>
            </a:r>
            <a:br>
              <a:rPr lang="en-US" altLang="en-US"/>
            </a:b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05CF6F4-21DC-4033-8969-8949633F13B1}"/>
              </a:ext>
            </a:extLst>
          </p:cNvPr>
          <p:cNvSpPr>
            <a:spLocks noGrp="1"/>
          </p:cNvSpPr>
          <p:nvPr>
            <p:ph type="sldNum" sz="quarter" idx="12"/>
          </p:nvPr>
        </p:nvSpPr>
        <p:spPr/>
        <p:txBody>
          <a:bodyPr/>
          <a:lstStyle/>
          <a:p>
            <a:fld id="{78B561B2-7588-4E45-BE0E-02A591A279B2}" type="slidenum">
              <a:rPr lang="en-US" altLang="en-US"/>
              <a:pPr/>
              <a:t>18</a:t>
            </a:fld>
            <a:endParaRPr lang="en-US" altLang="en-US"/>
          </a:p>
        </p:txBody>
      </p:sp>
      <p:sp>
        <p:nvSpPr>
          <p:cNvPr id="278530" name="Rectangle 2">
            <a:extLst>
              <a:ext uri="{FF2B5EF4-FFF2-40B4-BE49-F238E27FC236}">
                <a16:creationId xmlns:a16="http://schemas.microsoft.com/office/drawing/2014/main" id="{EE37A651-FBD4-4FBB-B78F-2CB8EE008511}"/>
              </a:ext>
            </a:extLst>
          </p:cNvPr>
          <p:cNvSpPr>
            <a:spLocks noGrp="1" noChangeArrowheads="1"/>
          </p:cNvSpPr>
          <p:nvPr>
            <p:ph type="title"/>
          </p:nvPr>
        </p:nvSpPr>
        <p:spPr/>
        <p:txBody>
          <a:bodyPr/>
          <a:lstStyle/>
          <a:p>
            <a:r>
              <a:rPr lang="en-US" altLang="en-US"/>
              <a:t>Our Approach</a:t>
            </a:r>
          </a:p>
        </p:txBody>
      </p:sp>
      <p:sp>
        <p:nvSpPr>
          <p:cNvPr id="278531" name="Rectangle 3">
            <a:extLst>
              <a:ext uri="{FF2B5EF4-FFF2-40B4-BE49-F238E27FC236}">
                <a16:creationId xmlns:a16="http://schemas.microsoft.com/office/drawing/2014/main" id="{330DD3E6-F368-4464-BC2F-35514D46BBBA}"/>
              </a:ext>
            </a:extLst>
          </p:cNvPr>
          <p:cNvSpPr>
            <a:spLocks noGrp="1" noChangeArrowheads="1"/>
          </p:cNvSpPr>
          <p:nvPr>
            <p:ph type="body" idx="1"/>
          </p:nvPr>
        </p:nvSpPr>
        <p:spPr/>
        <p:txBody>
          <a:bodyPr/>
          <a:lstStyle/>
          <a:p>
            <a:r>
              <a:rPr lang="en-US" altLang="en-US"/>
              <a:t>Having seen the previous problems, here is what we are going to do.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00D7453-69EB-45FF-89A9-A8A3DAEFF6E5}"/>
              </a:ext>
            </a:extLst>
          </p:cNvPr>
          <p:cNvSpPr>
            <a:spLocks noGrp="1"/>
          </p:cNvSpPr>
          <p:nvPr>
            <p:ph type="sldNum" sz="quarter" idx="12"/>
          </p:nvPr>
        </p:nvSpPr>
        <p:spPr/>
        <p:txBody>
          <a:bodyPr/>
          <a:lstStyle/>
          <a:p>
            <a:fld id="{D0DFF409-A263-4C24-A049-830D9D4423D4}" type="slidenum">
              <a:rPr lang="en-US" altLang="en-US"/>
              <a:pPr/>
              <a:t>19</a:t>
            </a:fld>
            <a:endParaRPr lang="en-US" altLang="en-US"/>
          </a:p>
        </p:txBody>
      </p:sp>
      <p:sp>
        <p:nvSpPr>
          <p:cNvPr id="19460" name="Rectangle 4">
            <a:extLst>
              <a:ext uri="{FF2B5EF4-FFF2-40B4-BE49-F238E27FC236}">
                <a16:creationId xmlns:a16="http://schemas.microsoft.com/office/drawing/2014/main" id="{01F3A80F-6411-4F7D-9CE0-3C365824EC51}"/>
              </a:ext>
            </a:extLst>
          </p:cNvPr>
          <p:cNvSpPr>
            <a:spLocks noGrp="1" noChangeArrowheads="1"/>
          </p:cNvSpPr>
          <p:nvPr>
            <p:ph type="title"/>
          </p:nvPr>
        </p:nvSpPr>
        <p:spPr/>
        <p:txBody>
          <a:bodyPr/>
          <a:lstStyle/>
          <a:p>
            <a:r>
              <a:rPr lang="en-US" altLang="en-US"/>
              <a:t>Scope of Study</a:t>
            </a:r>
          </a:p>
        </p:txBody>
      </p:sp>
      <p:sp>
        <p:nvSpPr>
          <p:cNvPr id="19461" name="Rectangle 5">
            <a:extLst>
              <a:ext uri="{FF2B5EF4-FFF2-40B4-BE49-F238E27FC236}">
                <a16:creationId xmlns:a16="http://schemas.microsoft.com/office/drawing/2014/main" id="{DE1562E3-52AD-4046-AF07-7E351166243D}"/>
              </a:ext>
            </a:extLst>
          </p:cNvPr>
          <p:cNvSpPr>
            <a:spLocks noGrp="1" noChangeArrowheads="1"/>
          </p:cNvSpPr>
          <p:nvPr>
            <p:ph type="body" idx="1"/>
          </p:nvPr>
        </p:nvSpPr>
        <p:spPr/>
        <p:txBody>
          <a:bodyPr/>
          <a:lstStyle/>
          <a:p>
            <a:pPr>
              <a:lnSpc>
                <a:spcPct val="90000"/>
              </a:lnSpc>
            </a:pPr>
            <a:r>
              <a:rPr lang="en-US" altLang="en-US" sz="2400"/>
              <a:t>We are </a:t>
            </a:r>
            <a:r>
              <a:rPr lang="en-US" altLang="en-US" sz="2400" b="1">
                <a:effectLst>
                  <a:outerShdw blurRad="38100" dist="38100" dir="2700000" algn="tl">
                    <a:srgbClr val="C0C0C0"/>
                  </a:outerShdw>
                </a:effectLst>
              </a:rPr>
              <a:t>not</a:t>
            </a:r>
            <a:r>
              <a:rPr lang="en-US" altLang="en-US" sz="2400"/>
              <a:t> analyzing syntactic correctness of code.</a:t>
            </a:r>
          </a:p>
          <a:p>
            <a:pPr>
              <a:lnSpc>
                <a:spcPct val="90000"/>
              </a:lnSpc>
            </a:pPr>
            <a:r>
              <a:rPr lang="en-US" altLang="en-US" sz="2400"/>
              <a:t>We are </a:t>
            </a:r>
            <a:r>
              <a:rPr lang="en-US" altLang="en-US" sz="2400" b="1">
                <a:effectLst>
                  <a:outerShdw blurRad="38100" dist="38100" dir="2700000" algn="tl">
                    <a:srgbClr val="C0C0C0"/>
                  </a:outerShdw>
                </a:effectLst>
              </a:rPr>
              <a:t>not</a:t>
            </a:r>
            <a:r>
              <a:rPr lang="en-US" altLang="en-US" sz="2400"/>
              <a:t> analyzing logical correctness of code.</a:t>
            </a:r>
          </a:p>
          <a:p>
            <a:pPr>
              <a:lnSpc>
                <a:spcPct val="90000"/>
              </a:lnSpc>
            </a:pPr>
            <a:r>
              <a:rPr lang="en-US" altLang="en-US" sz="2400"/>
              <a:t>We </a:t>
            </a:r>
            <a:r>
              <a:rPr lang="en-US" altLang="en-US" sz="2400" b="1">
                <a:effectLst>
                  <a:outerShdw blurRad="38100" dist="38100" dir="2700000" algn="tl">
                    <a:srgbClr val="C0C0C0"/>
                  </a:outerShdw>
                </a:effectLst>
              </a:rPr>
              <a:t>are</a:t>
            </a:r>
            <a:r>
              <a:rPr lang="en-US" altLang="en-US" sz="2400"/>
              <a:t> analyzing project code structure.</a:t>
            </a:r>
          </a:p>
          <a:p>
            <a:pPr>
              <a:lnSpc>
                <a:spcPct val="90000"/>
              </a:lnSpc>
            </a:pPr>
            <a:r>
              <a:rPr lang="en-US" altLang="en-US" sz="2400"/>
              <a:t>Our methods and tools are </a:t>
            </a:r>
            <a:r>
              <a:rPr lang="en-US" altLang="en-US" sz="2400" b="1">
                <a:effectLst>
                  <a:outerShdw blurRad="38100" dist="38100" dir="2700000" algn="tl">
                    <a:srgbClr val="C0C0C0"/>
                  </a:outerShdw>
                </a:effectLst>
              </a:rPr>
              <a:t>applicable</a:t>
            </a:r>
            <a:r>
              <a:rPr lang="en-US" altLang="en-US" sz="2400"/>
              <a:t> to </a:t>
            </a:r>
            <a:br>
              <a:rPr lang="en-US" altLang="en-US" sz="2400"/>
            </a:br>
            <a:r>
              <a:rPr lang="en-US" altLang="en-US" sz="2400"/>
              <a:t>C-based procedural and object oriented languages such as C, C++, C#, Java.</a:t>
            </a:r>
          </a:p>
          <a:p>
            <a:pPr lvl="1">
              <a:lnSpc>
                <a:spcPct val="90000"/>
              </a:lnSpc>
            </a:pPr>
            <a:r>
              <a:rPr lang="en-US" altLang="en-US"/>
              <a:t>DepAnal and DepView support both C and 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08FA57E-D7BE-45CA-A169-C336AF3308F4}"/>
              </a:ext>
            </a:extLst>
          </p:cNvPr>
          <p:cNvSpPr>
            <a:spLocks noGrp="1"/>
          </p:cNvSpPr>
          <p:nvPr>
            <p:ph type="sldNum" sz="quarter" idx="12"/>
          </p:nvPr>
        </p:nvSpPr>
        <p:spPr/>
        <p:txBody>
          <a:bodyPr/>
          <a:lstStyle/>
          <a:p>
            <a:fld id="{56843651-69D3-4715-AB34-411825F4B513}" type="slidenum">
              <a:rPr lang="en-US" altLang="en-US"/>
              <a:pPr/>
              <a:t>2</a:t>
            </a:fld>
            <a:endParaRPr lang="en-US" altLang="en-US"/>
          </a:p>
        </p:txBody>
      </p:sp>
      <p:sp>
        <p:nvSpPr>
          <p:cNvPr id="13318" name="Rectangle 6">
            <a:extLst>
              <a:ext uri="{FF2B5EF4-FFF2-40B4-BE49-F238E27FC236}">
                <a16:creationId xmlns:a16="http://schemas.microsoft.com/office/drawing/2014/main" id="{C798947E-1670-48EA-911F-7FEAF8084E77}"/>
              </a:ext>
            </a:extLst>
          </p:cNvPr>
          <p:cNvSpPr>
            <a:spLocks noGrp="1" noChangeArrowheads="1"/>
          </p:cNvSpPr>
          <p:nvPr>
            <p:ph type="title"/>
          </p:nvPr>
        </p:nvSpPr>
        <p:spPr/>
        <p:txBody>
          <a:bodyPr/>
          <a:lstStyle/>
          <a:p>
            <a:r>
              <a:rPr lang="en-US" altLang="en-US"/>
              <a:t>Introduction</a:t>
            </a:r>
          </a:p>
        </p:txBody>
      </p:sp>
      <p:sp>
        <p:nvSpPr>
          <p:cNvPr id="13319" name="Rectangle 7">
            <a:extLst>
              <a:ext uri="{FF2B5EF4-FFF2-40B4-BE49-F238E27FC236}">
                <a16:creationId xmlns:a16="http://schemas.microsoft.com/office/drawing/2014/main" id="{5C622266-36DE-467E-910A-F13AEA43CD9C}"/>
              </a:ext>
            </a:extLst>
          </p:cNvPr>
          <p:cNvSpPr>
            <a:spLocks noGrp="1" noChangeArrowheads="1"/>
          </p:cNvSpPr>
          <p:nvPr>
            <p:ph type="body" idx="1"/>
          </p:nvPr>
        </p:nvSpPr>
        <p:spPr/>
        <p:txBody>
          <a:bodyPr/>
          <a:lstStyle/>
          <a:p>
            <a:pPr>
              <a:lnSpc>
                <a:spcPct val="90000"/>
              </a:lnSpc>
            </a:pPr>
            <a:r>
              <a:rPr lang="en-US" altLang="en-US" sz="2400"/>
              <a:t>Software is expensive.</a:t>
            </a:r>
          </a:p>
          <a:p>
            <a:pPr>
              <a:lnSpc>
                <a:spcPct val="90000"/>
              </a:lnSpc>
            </a:pPr>
            <a:r>
              <a:rPr lang="en-US" altLang="en-US" sz="2400"/>
              <a:t>Software projects typically consist of many parts.</a:t>
            </a:r>
          </a:p>
          <a:p>
            <a:pPr>
              <a:lnSpc>
                <a:spcPct val="90000"/>
              </a:lnSpc>
            </a:pPr>
            <a:r>
              <a:rPr lang="en-US" altLang="en-US" sz="2400"/>
              <a:t>Interdependency between parts of a project is necessary. </a:t>
            </a:r>
          </a:p>
          <a:p>
            <a:pPr>
              <a:lnSpc>
                <a:spcPct val="90000"/>
              </a:lnSpc>
            </a:pPr>
            <a:r>
              <a:rPr lang="en-US" altLang="en-US" sz="2400"/>
              <a:t>However, excessive dependency reduces:</a:t>
            </a:r>
          </a:p>
          <a:p>
            <a:pPr lvl="2">
              <a:lnSpc>
                <a:spcPct val="90000"/>
              </a:lnSpc>
            </a:pPr>
            <a:r>
              <a:rPr lang="en-US" altLang="en-US" sz="1800"/>
              <a:t>Testability </a:t>
            </a:r>
          </a:p>
          <a:p>
            <a:pPr lvl="2">
              <a:lnSpc>
                <a:spcPct val="90000"/>
              </a:lnSpc>
            </a:pPr>
            <a:r>
              <a:rPr lang="en-US" altLang="en-US" sz="1800"/>
              <a:t>Maintainability</a:t>
            </a:r>
          </a:p>
          <a:p>
            <a:pPr lvl="2">
              <a:lnSpc>
                <a:spcPct val="90000"/>
              </a:lnSpc>
            </a:pPr>
            <a:r>
              <a:rPr lang="en-US" altLang="en-US" sz="1800"/>
              <a:t>Reusability</a:t>
            </a:r>
          </a:p>
          <a:p>
            <a:pPr lvl="2">
              <a:lnSpc>
                <a:spcPct val="90000"/>
              </a:lnSpc>
            </a:pPr>
            <a:r>
              <a:rPr lang="en-US" altLang="en-US" sz="1800"/>
              <a:t>Understandability</a:t>
            </a:r>
          </a:p>
          <a:p>
            <a:pPr>
              <a:lnSpc>
                <a:spcPct val="90000"/>
              </a:lnSpc>
            </a:pPr>
            <a:r>
              <a:rPr lang="en-US" altLang="en-US" sz="2400"/>
              <a:t>Monitoring current state of a project is critically important.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1E4991-C934-472D-BDC9-6DD13A6E81FA}"/>
              </a:ext>
            </a:extLst>
          </p:cNvPr>
          <p:cNvSpPr>
            <a:spLocks noGrp="1"/>
          </p:cNvSpPr>
          <p:nvPr>
            <p:ph type="sldNum" sz="quarter" idx="12"/>
          </p:nvPr>
        </p:nvSpPr>
        <p:spPr/>
        <p:txBody>
          <a:bodyPr/>
          <a:lstStyle/>
          <a:p>
            <a:fld id="{C3B46686-2919-47D6-B43D-EE3B89D60F9D}" type="slidenum">
              <a:rPr lang="en-US" altLang="en-US"/>
              <a:pPr/>
              <a:t>20</a:t>
            </a:fld>
            <a:endParaRPr lang="en-US" altLang="en-US"/>
          </a:p>
        </p:txBody>
      </p:sp>
      <p:sp>
        <p:nvSpPr>
          <p:cNvPr id="82950" name="Rectangle 6">
            <a:extLst>
              <a:ext uri="{FF2B5EF4-FFF2-40B4-BE49-F238E27FC236}">
                <a16:creationId xmlns:a16="http://schemas.microsoft.com/office/drawing/2014/main" id="{D09D5364-C538-4B5D-907B-E47D199BA0D5}"/>
              </a:ext>
            </a:extLst>
          </p:cNvPr>
          <p:cNvSpPr>
            <a:spLocks noGrp="1" noChangeArrowheads="1"/>
          </p:cNvSpPr>
          <p:nvPr>
            <p:ph type="title"/>
          </p:nvPr>
        </p:nvSpPr>
        <p:spPr/>
        <p:txBody>
          <a:bodyPr/>
          <a:lstStyle/>
          <a:p>
            <a:r>
              <a:rPr lang="en-US" altLang="en-US"/>
              <a:t>Contributions</a:t>
            </a:r>
          </a:p>
        </p:txBody>
      </p:sp>
      <p:sp>
        <p:nvSpPr>
          <p:cNvPr id="82951" name="Rectangle 7">
            <a:extLst>
              <a:ext uri="{FF2B5EF4-FFF2-40B4-BE49-F238E27FC236}">
                <a16:creationId xmlns:a16="http://schemas.microsoft.com/office/drawing/2014/main" id="{67AD62E2-F554-4974-92A4-79D5DF4DEF39}"/>
              </a:ext>
            </a:extLst>
          </p:cNvPr>
          <p:cNvSpPr>
            <a:spLocks noGrp="1" noChangeArrowheads="1"/>
          </p:cNvSpPr>
          <p:nvPr>
            <p:ph type="body" idx="1"/>
          </p:nvPr>
        </p:nvSpPr>
        <p:spPr>
          <a:xfrm>
            <a:off x="381000" y="1371600"/>
            <a:ext cx="8382000" cy="4953000"/>
          </a:xfrm>
        </p:spPr>
        <p:txBody>
          <a:bodyPr/>
          <a:lstStyle/>
          <a:p>
            <a:pPr>
              <a:lnSpc>
                <a:spcPct val="80000"/>
              </a:lnSpc>
            </a:pPr>
            <a:r>
              <a:rPr lang="en-US" altLang="en-US" sz="2000"/>
              <a:t>Developed Source File Ranking Models</a:t>
            </a:r>
          </a:p>
          <a:p>
            <a:pPr lvl="1">
              <a:lnSpc>
                <a:spcPct val="80000"/>
              </a:lnSpc>
            </a:pPr>
            <a:r>
              <a:rPr lang="en-US" altLang="en-US" sz="1800"/>
              <a:t>Risk Model,</a:t>
            </a:r>
          </a:p>
          <a:p>
            <a:pPr lvl="1">
              <a:lnSpc>
                <a:spcPct val="80000"/>
              </a:lnSpc>
            </a:pPr>
            <a:r>
              <a:rPr lang="en-US" altLang="en-US" sz="1800"/>
              <a:t>Reusability Index.</a:t>
            </a:r>
          </a:p>
          <a:p>
            <a:pPr>
              <a:lnSpc>
                <a:spcPct val="80000"/>
              </a:lnSpc>
            </a:pPr>
            <a:r>
              <a:rPr lang="en-US" altLang="en-US" sz="2000"/>
              <a:t>Developed Analysis Methods</a:t>
            </a:r>
          </a:p>
          <a:p>
            <a:pPr lvl="1">
              <a:lnSpc>
                <a:spcPct val="80000"/>
              </a:lnSpc>
            </a:pPr>
            <a:r>
              <a:rPr lang="en-US" altLang="en-US" sz="1800"/>
              <a:t>Dependency Analyzer (DepAnal): C/C++ static source code dependency analyzer tool. Able to analyze thousands of files in reasonable time (Mozilla: 6193 files in approximately 4 hours – dependency and graph relationships).</a:t>
            </a:r>
          </a:p>
          <a:p>
            <a:pPr lvl="1">
              <a:lnSpc>
                <a:spcPct val="80000"/>
              </a:lnSpc>
            </a:pPr>
            <a:r>
              <a:rPr lang="en-US" altLang="en-US" sz="1800"/>
              <a:t>Dependency Viewer (DepView) – Interactive visualization of dependencies among files and components.  Provides new views of complex information. </a:t>
            </a:r>
          </a:p>
          <a:p>
            <a:pPr>
              <a:lnSpc>
                <a:spcPct val="80000"/>
              </a:lnSpc>
            </a:pPr>
            <a:r>
              <a:rPr lang="en-US" altLang="en-US" sz="2000"/>
              <a:t>Designed and conducted an experiment to investigate the impact of change in one file on other files (results shown later).</a:t>
            </a:r>
          </a:p>
          <a:p>
            <a:pPr>
              <a:lnSpc>
                <a:spcPct val="80000"/>
              </a:lnSpc>
            </a:pPr>
            <a:r>
              <a:rPr lang="en-US" altLang="en-US" sz="2000"/>
              <a:t>Investigated corrective procedures and simulated their application, monitored improvements in observed defects.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1306A5-8799-4E4D-8A0C-1DE968B15970}"/>
              </a:ext>
            </a:extLst>
          </p:cNvPr>
          <p:cNvSpPr>
            <a:spLocks noGrp="1"/>
          </p:cNvSpPr>
          <p:nvPr>
            <p:ph type="sldNum" sz="quarter" idx="12"/>
          </p:nvPr>
        </p:nvSpPr>
        <p:spPr/>
        <p:txBody>
          <a:bodyPr/>
          <a:lstStyle/>
          <a:p>
            <a:fld id="{B458E389-3376-4D0B-81C9-E726C944FB19}" type="slidenum">
              <a:rPr lang="en-US" altLang="en-US"/>
              <a:pPr/>
              <a:t>21</a:t>
            </a:fld>
            <a:endParaRPr lang="en-US" altLang="en-US"/>
          </a:p>
        </p:txBody>
      </p:sp>
      <p:sp>
        <p:nvSpPr>
          <p:cNvPr id="34820" name="Rectangle 4">
            <a:extLst>
              <a:ext uri="{FF2B5EF4-FFF2-40B4-BE49-F238E27FC236}">
                <a16:creationId xmlns:a16="http://schemas.microsoft.com/office/drawing/2014/main" id="{C951857A-7E31-45AA-B8B1-A6C2A40EA6ED}"/>
              </a:ext>
            </a:extLst>
          </p:cNvPr>
          <p:cNvSpPr>
            <a:spLocks noGrp="1" noChangeArrowheads="1"/>
          </p:cNvSpPr>
          <p:nvPr>
            <p:ph type="title"/>
          </p:nvPr>
        </p:nvSpPr>
        <p:spPr/>
        <p:txBody>
          <a:bodyPr/>
          <a:lstStyle/>
          <a:p>
            <a:r>
              <a:rPr lang="en-US" altLang="en-US"/>
              <a:t>Dependency Model</a:t>
            </a:r>
          </a:p>
        </p:txBody>
      </p:sp>
      <p:sp>
        <p:nvSpPr>
          <p:cNvPr id="34821" name="Rectangle 5">
            <a:extLst>
              <a:ext uri="{FF2B5EF4-FFF2-40B4-BE49-F238E27FC236}">
                <a16:creationId xmlns:a16="http://schemas.microsoft.com/office/drawing/2014/main" id="{EE90E737-F596-4B75-8AAE-40CEA3D5B960}"/>
              </a:ext>
            </a:extLst>
          </p:cNvPr>
          <p:cNvSpPr>
            <a:spLocks noGrp="1" noChangeArrowheads="1"/>
          </p:cNvSpPr>
          <p:nvPr>
            <p:ph type="body" idx="1"/>
          </p:nvPr>
        </p:nvSpPr>
        <p:spPr/>
        <p:txBody>
          <a:bodyPr/>
          <a:lstStyle/>
          <a:p>
            <a:pPr>
              <a:lnSpc>
                <a:spcPct val="80000"/>
              </a:lnSpc>
            </a:pPr>
            <a:r>
              <a:rPr lang="en-US" altLang="en-US" sz="1800"/>
              <a:t>Focus is dependencies between files.</a:t>
            </a:r>
          </a:p>
          <a:p>
            <a:pPr lvl="1">
              <a:lnSpc>
                <a:spcPct val="80000"/>
              </a:lnSpc>
            </a:pPr>
            <a:r>
              <a:rPr lang="en-US" altLang="en-US" sz="1600"/>
              <a:t>Files are unit of testing and configuration management</a:t>
            </a:r>
          </a:p>
          <a:p>
            <a:pPr>
              <a:lnSpc>
                <a:spcPct val="80000"/>
              </a:lnSpc>
            </a:pPr>
            <a:r>
              <a:rPr lang="en-US" altLang="en-US" sz="1800"/>
              <a:t>Based on types, global functions and variables.</a:t>
            </a:r>
          </a:p>
          <a:p>
            <a:pPr lvl="1">
              <a:lnSpc>
                <a:spcPct val="80000"/>
              </a:lnSpc>
            </a:pPr>
            <a:r>
              <a:rPr lang="en-US" altLang="en-US" sz="1600"/>
              <a:t>Dependency Model - file A depends on file B if: </a:t>
            </a:r>
          </a:p>
          <a:p>
            <a:pPr lvl="2">
              <a:lnSpc>
                <a:spcPct val="80000"/>
              </a:lnSpc>
            </a:pPr>
            <a:r>
              <a:rPr lang="en-US" altLang="en-US" sz="1400"/>
              <a:t>A creates and/or uses an instance of a type declared or defined in B</a:t>
            </a:r>
          </a:p>
          <a:p>
            <a:pPr lvl="2">
              <a:lnSpc>
                <a:spcPct val="80000"/>
              </a:lnSpc>
            </a:pPr>
            <a:r>
              <a:rPr lang="en-US" altLang="en-US" sz="1400"/>
              <a:t>A is derived from a type declared or defined in B</a:t>
            </a:r>
          </a:p>
          <a:p>
            <a:pPr lvl="2">
              <a:lnSpc>
                <a:spcPct val="80000"/>
              </a:lnSpc>
            </a:pPr>
            <a:r>
              <a:rPr lang="en-US" altLang="en-US" sz="1400"/>
              <a:t>A is using the value of a global variable declared and/or defined in B</a:t>
            </a:r>
          </a:p>
          <a:p>
            <a:pPr lvl="2">
              <a:lnSpc>
                <a:spcPct val="80000"/>
              </a:lnSpc>
            </a:pPr>
            <a:r>
              <a:rPr lang="en-US" altLang="en-US" sz="1400"/>
              <a:t>A defines a non-constant global variable modified by B</a:t>
            </a:r>
          </a:p>
          <a:p>
            <a:pPr lvl="2">
              <a:lnSpc>
                <a:spcPct val="80000"/>
              </a:lnSpc>
            </a:pPr>
            <a:r>
              <a:rPr lang="en-US" altLang="en-US" sz="1400"/>
              <a:t>A uses a global function declared or defined in B</a:t>
            </a:r>
          </a:p>
          <a:p>
            <a:pPr lvl="2">
              <a:lnSpc>
                <a:spcPct val="80000"/>
              </a:lnSpc>
            </a:pPr>
            <a:r>
              <a:rPr lang="en-US" altLang="en-US" sz="1400"/>
              <a:t>A declares a type or global function defined in B</a:t>
            </a:r>
          </a:p>
          <a:p>
            <a:pPr lvl="2">
              <a:lnSpc>
                <a:spcPct val="80000"/>
              </a:lnSpc>
            </a:pPr>
            <a:r>
              <a:rPr lang="en-US" altLang="en-US" sz="1400"/>
              <a:t>A defines a type or global function declared in B</a:t>
            </a:r>
          </a:p>
          <a:p>
            <a:pPr lvl="2">
              <a:lnSpc>
                <a:spcPct val="80000"/>
              </a:lnSpc>
            </a:pPr>
            <a:r>
              <a:rPr lang="en-US" altLang="en-US" sz="1400"/>
              <a:t>A uses a template parameter declared in B</a:t>
            </a:r>
          </a:p>
          <a:p>
            <a:pPr>
              <a:lnSpc>
                <a:spcPct val="80000"/>
              </a:lnSpc>
            </a:pPr>
            <a:r>
              <a:rPr lang="en-US" altLang="en-US" sz="1800"/>
              <a:t>Outputs are presented as direct dependencies.</a:t>
            </a:r>
          </a:p>
          <a:p>
            <a:pPr lvl="1">
              <a:lnSpc>
                <a:spcPct val="80000"/>
              </a:lnSpc>
            </a:pPr>
            <a:r>
              <a:rPr lang="en-US" altLang="en-US" sz="1600"/>
              <a:t>We do not show transitive closure for ease of interpretation – otherwise, too dense.</a:t>
            </a:r>
          </a:p>
          <a:p>
            <a:pPr>
              <a:lnSpc>
                <a:spcPct val="80000"/>
              </a:lnSpc>
            </a:pPr>
            <a:r>
              <a:rPr lang="en-US" altLang="en-US" sz="1800"/>
              <a:t>Risk model accounts for transitive relationships, in an effective way.</a:t>
            </a:r>
          </a:p>
        </p:txBody>
      </p:sp>
      <p:sp>
        <p:nvSpPr>
          <p:cNvPr id="34826" name="Text Box 10">
            <a:extLst>
              <a:ext uri="{FF2B5EF4-FFF2-40B4-BE49-F238E27FC236}">
                <a16:creationId xmlns:a16="http://schemas.microsoft.com/office/drawing/2014/main" id="{8DBE26AE-16A4-4756-99BC-C4745011E4DA}"/>
              </a:ext>
            </a:extLst>
          </p:cNvPr>
          <p:cNvSpPr txBox="1">
            <a:spLocks noChangeArrowheads="1"/>
          </p:cNvSpPr>
          <p:nvPr/>
        </p:nvSpPr>
        <p:spPr bwMode="auto">
          <a:xfrm>
            <a:off x="7848600" y="5334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9F50D4DD-D305-4595-9057-1B5769F8ECE8}"/>
              </a:ext>
            </a:extLst>
          </p:cNvPr>
          <p:cNvSpPr>
            <a:spLocks noGrp="1"/>
          </p:cNvSpPr>
          <p:nvPr>
            <p:ph type="sldNum" sz="quarter" idx="12"/>
          </p:nvPr>
        </p:nvSpPr>
        <p:spPr/>
        <p:txBody>
          <a:bodyPr/>
          <a:lstStyle/>
          <a:p>
            <a:fld id="{1B15DA99-D2ED-4768-93E5-09D68FCBE8BD}" type="slidenum">
              <a:rPr lang="en-US" altLang="en-US"/>
              <a:pPr/>
              <a:t>22</a:t>
            </a:fld>
            <a:endParaRPr lang="en-US" altLang="en-US"/>
          </a:p>
        </p:txBody>
      </p:sp>
      <p:sp>
        <p:nvSpPr>
          <p:cNvPr id="156674" name="Rectangle 2">
            <a:extLst>
              <a:ext uri="{FF2B5EF4-FFF2-40B4-BE49-F238E27FC236}">
                <a16:creationId xmlns:a16="http://schemas.microsoft.com/office/drawing/2014/main" id="{4C067353-4D78-408C-A0F9-7C315806BF92}"/>
              </a:ext>
            </a:extLst>
          </p:cNvPr>
          <p:cNvSpPr>
            <a:spLocks noGrp="1" noChangeArrowheads="1"/>
          </p:cNvSpPr>
          <p:nvPr>
            <p:ph type="title"/>
          </p:nvPr>
        </p:nvSpPr>
        <p:spPr/>
        <p:txBody>
          <a:bodyPr/>
          <a:lstStyle/>
          <a:p>
            <a:r>
              <a:rPr lang="en-US" altLang="en-US"/>
              <a:t>Data Gathering and Processing </a:t>
            </a:r>
          </a:p>
        </p:txBody>
      </p:sp>
      <p:sp>
        <p:nvSpPr>
          <p:cNvPr id="156680" name="Rectangle 8">
            <a:extLst>
              <a:ext uri="{FF2B5EF4-FFF2-40B4-BE49-F238E27FC236}">
                <a16:creationId xmlns:a16="http://schemas.microsoft.com/office/drawing/2014/main" id="{37CAAA0A-3EDE-4F0A-8F55-02AB81B4813B}"/>
              </a:ext>
            </a:extLst>
          </p:cNvPr>
          <p:cNvSpPr>
            <a:spLocks noGrp="1" noChangeArrowheads="1"/>
          </p:cNvSpPr>
          <p:nvPr>
            <p:ph type="body" sz="half" idx="1"/>
          </p:nvPr>
        </p:nvSpPr>
        <p:spPr>
          <a:xfrm>
            <a:off x="381000" y="1447800"/>
            <a:ext cx="8229600" cy="2362200"/>
          </a:xfrm>
        </p:spPr>
        <p:txBody>
          <a:bodyPr/>
          <a:lstStyle/>
          <a:p>
            <a:r>
              <a:rPr lang="en-US" altLang="en-US" sz="2000"/>
              <a:t>Figure below is the data gathering and processing flow used during our analysis of software.</a:t>
            </a:r>
          </a:p>
          <a:p>
            <a:r>
              <a:rPr lang="en-US" altLang="en-US" sz="2000"/>
              <a:t>We obtain data in two different granularities:</a:t>
            </a:r>
          </a:p>
          <a:p>
            <a:pPr lvl="1"/>
            <a:r>
              <a:rPr lang="en-US" altLang="en-US" sz="1800"/>
              <a:t>Strong components.</a:t>
            </a:r>
          </a:p>
          <a:p>
            <a:pPr lvl="1"/>
            <a:r>
              <a:rPr lang="en-US" altLang="en-US" sz="1800"/>
              <a:t>Individual source files.</a:t>
            </a:r>
          </a:p>
        </p:txBody>
      </p:sp>
      <p:graphicFrame>
        <p:nvGraphicFramePr>
          <p:cNvPr id="156683" name="Object 11">
            <a:extLst>
              <a:ext uri="{FF2B5EF4-FFF2-40B4-BE49-F238E27FC236}">
                <a16:creationId xmlns:a16="http://schemas.microsoft.com/office/drawing/2014/main" id="{C4E1A713-337D-49AD-8E3A-1FFE6B712A4B}"/>
              </a:ext>
            </a:extLst>
          </p:cNvPr>
          <p:cNvGraphicFramePr>
            <a:graphicFrameLocks noChangeAspect="1"/>
          </p:cNvGraphicFramePr>
          <p:nvPr/>
        </p:nvGraphicFramePr>
        <p:xfrm>
          <a:off x="152400" y="3048000"/>
          <a:ext cx="8610600" cy="3001963"/>
        </p:xfrm>
        <a:graphic>
          <a:graphicData uri="http://schemas.openxmlformats.org/presentationml/2006/ole">
            <mc:AlternateContent xmlns:mc="http://schemas.openxmlformats.org/markup-compatibility/2006">
              <mc:Choice xmlns:v="urn:schemas-microsoft-com:vml" Requires="v">
                <p:oleObj spid="_x0000_s156691" name="Visio" r:id="rId4" imgW="6027420" imgH="2105863" progId="Visio.Drawing.11">
                  <p:embed/>
                </p:oleObj>
              </mc:Choice>
              <mc:Fallback>
                <p:oleObj name="Visio" r:id="rId4" imgW="6027420" imgH="2105863"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8610600" cy="300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90" name="Text Box 18">
            <a:extLst>
              <a:ext uri="{FF2B5EF4-FFF2-40B4-BE49-F238E27FC236}">
                <a16:creationId xmlns:a16="http://schemas.microsoft.com/office/drawing/2014/main" id="{4F6A915D-3878-455D-B448-B87B939846A4}"/>
              </a:ext>
            </a:extLst>
          </p:cNvPr>
          <p:cNvSpPr txBox="1">
            <a:spLocks noChangeArrowheads="1"/>
          </p:cNvSpPr>
          <p:nvPr/>
        </p:nvSpPr>
        <p:spPr bwMode="auto">
          <a:xfrm>
            <a:off x="8001000" y="4572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0BCD9AC-4A36-4A6F-A9FD-E0B912D18A80}"/>
              </a:ext>
            </a:extLst>
          </p:cNvPr>
          <p:cNvSpPr>
            <a:spLocks noGrp="1"/>
          </p:cNvSpPr>
          <p:nvPr>
            <p:ph type="sldNum" sz="quarter" idx="12"/>
          </p:nvPr>
        </p:nvSpPr>
        <p:spPr/>
        <p:txBody>
          <a:bodyPr/>
          <a:lstStyle/>
          <a:p>
            <a:fld id="{5D8B8C6D-1B46-413E-8D55-FDCE568DCA59}" type="slidenum">
              <a:rPr lang="en-US" altLang="en-US"/>
              <a:pPr/>
              <a:t>23</a:t>
            </a:fld>
            <a:endParaRPr lang="en-US" altLang="en-US"/>
          </a:p>
        </p:txBody>
      </p:sp>
      <p:sp>
        <p:nvSpPr>
          <p:cNvPr id="41992" name="Rectangle 8">
            <a:extLst>
              <a:ext uri="{FF2B5EF4-FFF2-40B4-BE49-F238E27FC236}">
                <a16:creationId xmlns:a16="http://schemas.microsoft.com/office/drawing/2014/main" id="{79E78E10-E098-4A9D-B8A2-233742266135}"/>
              </a:ext>
            </a:extLst>
          </p:cNvPr>
          <p:cNvSpPr>
            <a:spLocks noGrp="1" noChangeArrowheads="1"/>
          </p:cNvSpPr>
          <p:nvPr>
            <p:ph type="title"/>
          </p:nvPr>
        </p:nvSpPr>
        <p:spPr/>
        <p:txBody>
          <a:bodyPr/>
          <a:lstStyle/>
          <a:p>
            <a:r>
              <a:rPr lang="en-US" altLang="en-US"/>
              <a:t>An Analysis – Mozilla,</a:t>
            </a:r>
            <a:r>
              <a:rPr lang="en-US" altLang="en-US" sz="3600"/>
              <a:t> </a:t>
            </a:r>
            <a:r>
              <a:rPr lang="en-US" altLang="en-US" sz="2000"/>
              <a:t>Version 1.4.1</a:t>
            </a:r>
          </a:p>
        </p:txBody>
      </p:sp>
      <p:sp>
        <p:nvSpPr>
          <p:cNvPr id="41993" name="Rectangle 9">
            <a:extLst>
              <a:ext uri="{FF2B5EF4-FFF2-40B4-BE49-F238E27FC236}">
                <a16:creationId xmlns:a16="http://schemas.microsoft.com/office/drawing/2014/main" id="{0CE68651-9FE3-4A06-9632-B392C7797280}"/>
              </a:ext>
            </a:extLst>
          </p:cNvPr>
          <p:cNvSpPr>
            <a:spLocks noGrp="1" noChangeArrowheads="1"/>
          </p:cNvSpPr>
          <p:nvPr>
            <p:ph type="body" idx="1"/>
          </p:nvPr>
        </p:nvSpPr>
        <p:spPr/>
        <p:txBody>
          <a:bodyPr/>
          <a:lstStyle/>
          <a:p>
            <a:pPr>
              <a:lnSpc>
                <a:spcPct val="80000"/>
              </a:lnSpc>
            </a:pPr>
            <a:r>
              <a:rPr lang="en-US" altLang="en-US" sz="2000"/>
              <a:t>The Mozilla project is a very large project developing browser tools for many different platforms. </a:t>
            </a:r>
            <a:br>
              <a:rPr lang="en-US" altLang="en-US" sz="2000"/>
            </a:br>
            <a:endParaRPr lang="en-US" altLang="en-US" sz="2000"/>
          </a:p>
          <a:p>
            <a:pPr>
              <a:lnSpc>
                <a:spcPct val="80000"/>
              </a:lnSpc>
            </a:pPr>
            <a:r>
              <a:rPr lang="en-US" altLang="en-US" sz="2000"/>
              <a:t>Win 32 Configuration </a:t>
            </a:r>
          </a:p>
          <a:p>
            <a:pPr lvl="1">
              <a:lnSpc>
                <a:spcPct val="80000"/>
              </a:lnSpc>
            </a:pPr>
            <a:r>
              <a:rPr lang="en-US" altLang="en-US" sz="1800"/>
              <a:t>Number of executables: 				    94</a:t>
            </a:r>
          </a:p>
          <a:p>
            <a:pPr lvl="1">
              <a:lnSpc>
                <a:spcPct val="80000"/>
              </a:lnSpc>
            </a:pPr>
            <a:r>
              <a:rPr lang="en-US" altLang="en-US" sz="1800"/>
              <a:t>Number of dynamic link libraries: 			  111</a:t>
            </a:r>
          </a:p>
          <a:p>
            <a:pPr lvl="1">
              <a:lnSpc>
                <a:spcPct val="80000"/>
              </a:lnSpc>
            </a:pPr>
            <a:r>
              <a:rPr lang="en-US" altLang="en-US" sz="1800"/>
              <a:t>Number of static libraries: 			  	  303</a:t>
            </a:r>
          </a:p>
          <a:p>
            <a:pPr lvl="1">
              <a:lnSpc>
                <a:spcPct val="80000"/>
              </a:lnSpc>
            </a:pPr>
            <a:r>
              <a:rPr lang="en-US" altLang="en-US" sz="1800"/>
              <a:t>Number of source files for Win32, v 1.4.1: 		6193</a:t>
            </a:r>
            <a:br>
              <a:rPr lang="en-US" altLang="en-US" sz="1800"/>
            </a:br>
            <a:endParaRPr lang="en-US" altLang="en-US" sz="1800"/>
          </a:p>
          <a:p>
            <a:pPr>
              <a:lnSpc>
                <a:spcPct val="80000"/>
              </a:lnSpc>
            </a:pPr>
            <a:r>
              <a:rPr lang="en-US" altLang="en-US" sz="2000"/>
              <a:t>Analysis of entire Mozilla project took approximately 4 hours on Dell Dimension 8300 with 1 G Memory</a:t>
            </a:r>
          </a:p>
          <a:p>
            <a:pPr>
              <a:lnSpc>
                <a:spcPct val="80000"/>
              </a:lnSpc>
            </a:pPr>
            <a:r>
              <a:rPr lang="en-US" altLang="en-US" sz="2000"/>
              <a:t>Can analyze individual libraries – few hundred files – in half hour.</a:t>
            </a:r>
          </a:p>
        </p:txBody>
      </p:sp>
      <p:sp>
        <p:nvSpPr>
          <p:cNvPr id="41989" name="AutoShape 5">
            <a:extLst>
              <a:ext uri="{FF2B5EF4-FFF2-40B4-BE49-F238E27FC236}">
                <a16:creationId xmlns:a16="http://schemas.microsoft.com/office/drawing/2014/main" id="{02FE86F4-96A2-4100-BBB6-654A09EAC69A}"/>
              </a:ext>
            </a:extLst>
          </p:cNvPr>
          <p:cNvSpPr>
            <a:spLocks noChangeArrowheads="1"/>
          </p:cNvSpPr>
          <p:nvPr/>
        </p:nvSpPr>
        <p:spPr bwMode="auto">
          <a:xfrm>
            <a:off x="5257800" y="2438400"/>
            <a:ext cx="1295400" cy="533400"/>
          </a:xfrm>
          <a:prstGeom prst="wedgeRoundRectCallout">
            <a:avLst>
              <a:gd name="adj1" fmla="val 76102"/>
              <a:gd name="adj2" fmla="val 158333"/>
              <a:gd name="adj3" fmla="val 16667"/>
            </a:avLst>
          </a:prstGeom>
          <a:solidFill>
            <a:srgbClr val="FF9933">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Wow!</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8BC18210-3B7F-421B-A732-39964CEB97EF}"/>
              </a:ext>
            </a:extLst>
          </p:cNvPr>
          <p:cNvSpPr>
            <a:spLocks noGrp="1"/>
          </p:cNvSpPr>
          <p:nvPr>
            <p:ph type="sldNum" sz="quarter" idx="12"/>
          </p:nvPr>
        </p:nvSpPr>
        <p:spPr/>
        <p:txBody>
          <a:bodyPr/>
          <a:lstStyle/>
          <a:p>
            <a:fld id="{2AB2DE80-C3D1-4E22-A25A-DE72BC9A5285}" type="slidenum">
              <a:rPr lang="en-US" altLang="en-US"/>
              <a:pPr/>
              <a:t>24</a:t>
            </a:fld>
            <a:endParaRPr lang="en-US" altLang="en-US"/>
          </a:p>
        </p:txBody>
      </p:sp>
      <p:sp>
        <p:nvSpPr>
          <p:cNvPr id="46094" name="Rectangle 14">
            <a:extLst>
              <a:ext uri="{FF2B5EF4-FFF2-40B4-BE49-F238E27FC236}">
                <a16:creationId xmlns:a16="http://schemas.microsoft.com/office/drawing/2014/main" id="{37420866-84A7-43DA-B7FA-1BBF04FC1695}"/>
              </a:ext>
            </a:extLst>
          </p:cNvPr>
          <p:cNvSpPr>
            <a:spLocks noGrp="1" noChangeArrowheads="1"/>
          </p:cNvSpPr>
          <p:nvPr>
            <p:ph type="title"/>
          </p:nvPr>
        </p:nvSpPr>
        <p:spPr/>
        <p:txBody>
          <a:bodyPr/>
          <a:lstStyle/>
          <a:p>
            <a:r>
              <a:rPr lang="en-US" altLang="en-US"/>
              <a:t>Fan-in Data</a:t>
            </a:r>
            <a:r>
              <a:rPr lang="en-US" altLang="en-US" sz="3600"/>
              <a:t> </a:t>
            </a:r>
            <a:br>
              <a:rPr lang="en-US" altLang="en-US" sz="3600"/>
            </a:br>
            <a:r>
              <a:rPr lang="en-US" altLang="en-US" sz="2000"/>
              <a:t>Mozilla GKGFX Library</a:t>
            </a:r>
          </a:p>
        </p:txBody>
      </p:sp>
      <p:sp>
        <p:nvSpPr>
          <p:cNvPr id="46095" name="Rectangle 15">
            <a:extLst>
              <a:ext uri="{FF2B5EF4-FFF2-40B4-BE49-F238E27FC236}">
                <a16:creationId xmlns:a16="http://schemas.microsoft.com/office/drawing/2014/main" id="{4C75A137-441E-4090-8EA3-E3367A752A2A}"/>
              </a:ext>
            </a:extLst>
          </p:cNvPr>
          <p:cNvSpPr>
            <a:spLocks noGrp="1" noChangeArrowheads="1"/>
          </p:cNvSpPr>
          <p:nvPr>
            <p:ph type="body" sz="half" idx="1"/>
          </p:nvPr>
        </p:nvSpPr>
        <p:spPr>
          <a:xfrm>
            <a:off x="457200" y="1447800"/>
            <a:ext cx="8382000" cy="1676400"/>
          </a:xfrm>
        </p:spPr>
        <p:txBody>
          <a:bodyPr/>
          <a:lstStyle/>
          <a:p>
            <a:pPr>
              <a:lnSpc>
                <a:spcPct val="90000"/>
              </a:lnSpc>
            </a:pPr>
            <a:r>
              <a:rPr lang="en-US" altLang="en-US" sz="1800"/>
              <a:t>Number of source files 598.</a:t>
            </a:r>
          </a:p>
          <a:p>
            <a:pPr>
              <a:lnSpc>
                <a:spcPct val="90000"/>
              </a:lnSpc>
            </a:pPr>
            <a:r>
              <a:rPr lang="en-US" altLang="en-US" sz="1800"/>
              <a:t>Dependencies from within the library.</a:t>
            </a:r>
          </a:p>
          <a:p>
            <a:pPr>
              <a:lnSpc>
                <a:spcPct val="90000"/>
              </a:lnSpc>
            </a:pPr>
            <a:r>
              <a:rPr lang="en-US" altLang="en-US" sz="1800"/>
              <a:t>When we analyze the entire build many of these fan-in numbers will increase. </a:t>
            </a:r>
          </a:p>
          <a:p>
            <a:pPr>
              <a:lnSpc>
                <a:spcPct val="90000"/>
              </a:lnSpc>
            </a:pPr>
            <a:r>
              <a:rPr lang="en-US" altLang="en-US" sz="1800"/>
              <a:t>Like others, we use Fan-in and Fan-out as important metrics.</a:t>
            </a:r>
          </a:p>
        </p:txBody>
      </p:sp>
      <p:sp>
        <p:nvSpPr>
          <p:cNvPr id="46087" name="Rectangle 7">
            <a:extLst>
              <a:ext uri="{FF2B5EF4-FFF2-40B4-BE49-F238E27FC236}">
                <a16:creationId xmlns:a16="http://schemas.microsoft.com/office/drawing/2014/main" id="{734388EB-668C-4A4B-AE60-C03DF851534C}"/>
              </a:ext>
            </a:extLst>
          </p:cNvPr>
          <p:cNvSpPr>
            <a:spLocks noChangeArrowheads="1"/>
          </p:cNvSpPr>
          <p:nvPr/>
        </p:nvSpPr>
        <p:spPr bwMode="auto">
          <a:xfrm>
            <a:off x="6629400" y="3429000"/>
            <a:ext cx="2209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SzPct val="85000"/>
            </a:pPr>
            <a:r>
              <a:rPr lang="en-US" altLang="en-US" sz="1800">
                <a:solidFill>
                  <a:srgbClr val="CC3300"/>
                </a:solidFill>
                <a:latin typeface="Arial" panose="020B0604020202020204" pitchFamily="34" charset="0"/>
              </a:rPr>
              <a:t>High Fan-in implies reuse, which is good, but only if quality is also good.</a:t>
            </a:r>
            <a:br>
              <a:rPr lang="en-US" altLang="en-US" sz="1800">
                <a:solidFill>
                  <a:srgbClr val="CC3300"/>
                </a:solidFill>
                <a:latin typeface="Arial" panose="020B0604020202020204" pitchFamily="34" charset="0"/>
              </a:rPr>
            </a:br>
            <a:br>
              <a:rPr lang="en-US" altLang="en-US" sz="1000">
                <a:solidFill>
                  <a:srgbClr val="CC3300"/>
                </a:solidFill>
                <a:latin typeface="Arial" panose="020B0604020202020204" pitchFamily="34" charset="0"/>
              </a:rPr>
            </a:br>
            <a:r>
              <a:rPr lang="en-US" altLang="en-US" sz="1800">
                <a:solidFill>
                  <a:srgbClr val="CC3300"/>
                </a:solidFill>
                <a:latin typeface="Arial" panose="020B0604020202020204" pitchFamily="34" charset="0"/>
              </a:rPr>
              <a:t>High Fan-in coupled with low quality creates a high probability for consequential change.</a:t>
            </a:r>
          </a:p>
        </p:txBody>
      </p:sp>
      <p:pic>
        <p:nvPicPr>
          <p:cNvPr id="46099" name="Picture 19">
            <a:extLst>
              <a:ext uri="{FF2B5EF4-FFF2-40B4-BE49-F238E27FC236}">
                <a16:creationId xmlns:a16="http://schemas.microsoft.com/office/drawing/2014/main" id="{151407FB-8836-466A-A31F-E94B61F56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8F04DDD5-AD58-4F5B-BB3F-41EDDF19A715}"/>
              </a:ext>
            </a:extLst>
          </p:cNvPr>
          <p:cNvSpPr>
            <a:spLocks noGrp="1"/>
          </p:cNvSpPr>
          <p:nvPr>
            <p:ph type="sldNum" sz="quarter" idx="12"/>
          </p:nvPr>
        </p:nvSpPr>
        <p:spPr/>
        <p:txBody>
          <a:bodyPr/>
          <a:lstStyle/>
          <a:p>
            <a:fld id="{0403DC99-F8F1-4C4F-AC14-8F415889CA89}" type="slidenum">
              <a:rPr lang="en-US" altLang="en-US"/>
              <a:pPr/>
              <a:t>25</a:t>
            </a:fld>
            <a:endParaRPr lang="en-US" altLang="en-US"/>
          </a:p>
        </p:txBody>
      </p:sp>
      <p:sp>
        <p:nvSpPr>
          <p:cNvPr id="48140" name="Rectangle 12">
            <a:extLst>
              <a:ext uri="{FF2B5EF4-FFF2-40B4-BE49-F238E27FC236}">
                <a16:creationId xmlns:a16="http://schemas.microsoft.com/office/drawing/2014/main" id="{467A1079-1061-4932-8D6F-5DEAFD429720}"/>
              </a:ext>
            </a:extLst>
          </p:cNvPr>
          <p:cNvSpPr>
            <a:spLocks noGrp="1" noChangeArrowheads="1"/>
          </p:cNvSpPr>
          <p:nvPr>
            <p:ph type="title"/>
          </p:nvPr>
        </p:nvSpPr>
        <p:spPr/>
        <p:txBody>
          <a:bodyPr/>
          <a:lstStyle/>
          <a:p>
            <a:r>
              <a:rPr lang="en-US" altLang="en-US"/>
              <a:t>Fan-in Density </a:t>
            </a:r>
            <a:br>
              <a:rPr lang="en-US" altLang="en-US"/>
            </a:br>
            <a:r>
              <a:rPr lang="en-US" altLang="en-US" sz="2000"/>
              <a:t>Mozilla GKGFX Library</a:t>
            </a:r>
          </a:p>
        </p:txBody>
      </p:sp>
      <p:sp>
        <p:nvSpPr>
          <p:cNvPr id="48141" name="Rectangle 13">
            <a:extLst>
              <a:ext uri="{FF2B5EF4-FFF2-40B4-BE49-F238E27FC236}">
                <a16:creationId xmlns:a16="http://schemas.microsoft.com/office/drawing/2014/main" id="{5E2888FE-90CF-44BB-A1C4-26E203A82C20}"/>
              </a:ext>
            </a:extLst>
          </p:cNvPr>
          <p:cNvSpPr>
            <a:spLocks noGrp="1" noChangeArrowheads="1"/>
          </p:cNvSpPr>
          <p:nvPr>
            <p:ph type="body" sz="half" idx="1"/>
          </p:nvPr>
        </p:nvSpPr>
        <p:spPr>
          <a:xfrm>
            <a:off x="457200" y="1600200"/>
            <a:ext cx="8382000" cy="1447800"/>
          </a:xfrm>
        </p:spPr>
        <p:txBody>
          <a:bodyPr/>
          <a:lstStyle/>
          <a:p>
            <a:r>
              <a:rPr lang="en-US" altLang="en-US" sz="2400"/>
              <a:t>This histogram shows that significant number of library source code files have high fan-in, characteristic of a widely used library.</a:t>
            </a:r>
            <a:r>
              <a:rPr lang="en-US" altLang="en-US"/>
              <a:t>  </a:t>
            </a:r>
          </a:p>
        </p:txBody>
      </p:sp>
      <p:sp>
        <p:nvSpPr>
          <p:cNvPr id="48135" name="Text Box 7">
            <a:extLst>
              <a:ext uri="{FF2B5EF4-FFF2-40B4-BE49-F238E27FC236}">
                <a16:creationId xmlns:a16="http://schemas.microsoft.com/office/drawing/2014/main" id="{BDCC31C9-5AFA-47A0-B851-84E263B9CF21}"/>
              </a:ext>
            </a:extLst>
          </p:cNvPr>
          <p:cNvSpPr txBox="1">
            <a:spLocks noChangeArrowheads="1"/>
          </p:cNvSpPr>
          <p:nvPr/>
        </p:nvSpPr>
        <p:spPr bwMode="auto">
          <a:xfrm>
            <a:off x="6858000" y="3200400"/>
            <a:ext cx="2057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SzPct val="85000"/>
            </a:pPr>
            <a:r>
              <a:rPr lang="en-US" altLang="en-US" sz="2000">
                <a:solidFill>
                  <a:srgbClr val="CC3300"/>
                </a:solidFill>
                <a:latin typeface="Arial" panose="020B0604020202020204" pitchFamily="34" charset="0"/>
              </a:rPr>
              <a:t>A library with this profile should be given high priority for analysis by the test team and quality analysts.</a:t>
            </a:r>
            <a:r>
              <a:rPr lang="en-US" altLang="en-US" sz="1800">
                <a:solidFill>
                  <a:srgbClr val="CC3300"/>
                </a:solidFill>
                <a:latin typeface="Arial" panose="020B0604020202020204" pitchFamily="34" charset="0"/>
              </a:rPr>
              <a:t> </a:t>
            </a:r>
          </a:p>
          <a:p>
            <a:pPr algn="l">
              <a:spcBef>
                <a:spcPct val="50000"/>
              </a:spcBef>
            </a:pPr>
            <a:endParaRPr lang="en-US" altLang="en-US" sz="1800">
              <a:solidFill>
                <a:srgbClr val="CC3300"/>
              </a:solidFill>
              <a:latin typeface="Arial" panose="020B0604020202020204" pitchFamily="34" charset="0"/>
            </a:endParaRPr>
          </a:p>
        </p:txBody>
      </p:sp>
      <p:pic>
        <p:nvPicPr>
          <p:cNvPr id="48150" name="Picture 22">
            <a:extLst>
              <a:ext uri="{FF2B5EF4-FFF2-40B4-BE49-F238E27FC236}">
                <a16:creationId xmlns:a16="http://schemas.microsoft.com/office/drawing/2014/main" id="{BE32AE6F-0C53-4801-9465-54DF9341B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21013"/>
            <a:ext cx="62484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97AFCA0-02BE-4E30-B49C-4F54C1C72EC4}"/>
              </a:ext>
            </a:extLst>
          </p:cNvPr>
          <p:cNvSpPr>
            <a:spLocks noGrp="1"/>
          </p:cNvSpPr>
          <p:nvPr>
            <p:ph type="sldNum" sz="quarter" idx="12"/>
          </p:nvPr>
        </p:nvSpPr>
        <p:spPr/>
        <p:txBody>
          <a:bodyPr/>
          <a:lstStyle/>
          <a:p>
            <a:fld id="{A83B05C3-95E6-48E9-A588-25198D9E48EB}" type="slidenum">
              <a:rPr lang="en-US" altLang="en-US"/>
              <a:pPr/>
              <a:t>26</a:t>
            </a:fld>
            <a:endParaRPr lang="en-US" altLang="en-US"/>
          </a:p>
        </p:txBody>
      </p:sp>
      <p:pic>
        <p:nvPicPr>
          <p:cNvPr id="49165" name="Picture 13">
            <a:extLst>
              <a:ext uri="{FF2B5EF4-FFF2-40B4-BE49-F238E27FC236}">
                <a16:creationId xmlns:a16="http://schemas.microsoft.com/office/drawing/2014/main" id="{523263B8-6698-4C25-BEAB-2928C5010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6038"/>
            <a:ext cx="62484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CC627CF5-C022-40CD-AFF7-511FCB3A145F}"/>
              </a:ext>
            </a:extLst>
          </p:cNvPr>
          <p:cNvSpPr>
            <a:spLocks noGrp="1" noChangeArrowheads="1"/>
          </p:cNvSpPr>
          <p:nvPr>
            <p:ph type="title"/>
          </p:nvPr>
        </p:nvSpPr>
        <p:spPr/>
        <p:txBody>
          <a:bodyPr/>
          <a:lstStyle/>
          <a:p>
            <a:r>
              <a:rPr lang="en-US" altLang="en-US"/>
              <a:t>Fan-out Data </a:t>
            </a:r>
            <a:r>
              <a:rPr lang="en-US" altLang="en-US" sz="2400"/>
              <a:t>Mozilla GKGFX Library</a:t>
            </a:r>
          </a:p>
        </p:txBody>
      </p:sp>
      <p:sp>
        <p:nvSpPr>
          <p:cNvPr id="49155" name="Rectangle 3">
            <a:extLst>
              <a:ext uri="{FF2B5EF4-FFF2-40B4-BE49-F238E27FC236}">
                <a16:creationId xmlns:a16="http://schemas.microsoft.com/office/drawing/2014/main" id="{0140A1C9-D25A-4537-9AA9-B15861D7FBBF}"/>
              </a:ext>
            </a:extLst>
          </p:cNvPr>
          <p:cNvSpPr>
            <a:spLocks noGrp="1" noChangeArrowheads="1"/>
          </p:cNvSpPr>
          <p:nvPr>
            <p:ph type="body" sz="half" idx="1"/>
          </p:nvPr>
        </p:nvSpPr>
        <p:spPr>
          <a:xfrm>
            <a:off x="457200" y="1600200"/>
            <a:ext cx="8382000" cy="1295400"/>
          </a:xfrm>
        </p:spPr>
        <p:txBody>
          <a:bodyPr/>
          <a:lstStyle/>
          <a:p>
            <a:pPr marL="609600" indent="-609600"/>
            <a:r>
              <a:rPr lang="en-US" altLang="en-US" sz="2400">
                <a:cs typeface="Tahoma" panose="020B0604030504040204" pitchFamily="34" charset="0"/>
              </a:rPr>
              <a:t>A file with large fan-out may be symptomatic of a weak abstraction.</a:t>
            </a:r>
            <a:r>
              <a:rPr lang="en-US" altLang="en-US" sz="2000">
                <a:cs typeface="Tahoma" panose="020B0604030504040204" pitchFamily="34" charset="0"/>
              </a:rPr>
              <a:t>  </a:t>
            </a:r>
            <a:endParaRPr lang="en-US" altLang="en-US" sz="2000"/>
          </a:p>
        </p:txBody>
      </p:sp>
      <p:sp>
        <p:nvSpPr>
          <p:cNvPr id="49159" name="Text Box 7">
            <a:extLst>
              <a:ext uri="{FF2B5EF4-FFF2-40B4-BE49-F238E27FC236}">
                <a16:creationId xmlns:a16="http://schemas.microsoft.com/office/drawing/2014/main" id="{B3E4A43F-4D58-4A90-8FC6-70AB0D15DC35}"/>
              </a:ext>
            </a:extLst>
          </p:cNvPr>
          <p:cNvSpPr txBox="1">
            <a:spLocks noChangeArrowheads="1"/>
          </p:cNvSpPr>
          <p:nvPr/>
        </p:nvSpPr>
        <p:spPr bwMode="auto">
          <a:xfrm>
            <a:off x="6629400" y="2895600"/>
            <a:ext cx="242252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buSzPct val="85000"/>
            </a:pPr>
            <a:r>
              <a:rPr lang="en-US" altLang="en-US" sz="2000">
                <a:solidFill>
                  <a:srgbClr val="CC3300"/>
                </a:solidFill>
                <a:latin typeface="Arial" panose="020B0604020202020204" pitchFamily="34" charset="0"/>
              </a:rPr>
              <a:t>We expect that a well-designed source file should carry out its assigned tasks with the aid of a few trusted delegates and perhaps a few references to commonly used utilities. </a:t>
            </a:r>
          </a:p>
        </p:txBody>
      </p:sp>
      <p:sp>
        <p:nvSpPr>
          <p:cNvPr id="49160" name="AutoShape 8">
            <a:extLst>
              <a:ext uri="{FF2B5EF4-FFF2-40B4-BE49-F238E27FC236}">
                <a16:creationId xmlns:a16="http://schemas.microsoft.com/office/drawing/2014/main" id="{7813B13E-E25B-4C33-A3CB-AF7951738424}"/>
              </a:ext>
            </a:extLst>
          </p:cNvPr>
          <p:cNvSpPr>
            <a:spLocks noChangeArrowheads="1"/>
          </p:cNvSpPr>
          <p:nvPr/>
        </p:nvSpPr>
        <p:spPr bwMode="auto">
          <a:xfrm>
            <a:off x="5029200" y="2133600"/>
            <a:ext cx="1600200" cy="685800"/>
          </a:xfrm>
          <a:prstGeom prst="wedgeRoundRectCallout">
            <a:avLst>
              <a:gd name="adj1" fmla="val -118352"/>
              <a:gd name="adj2" fmla="val 88657"/>
              <a:gd name="adj3" fmla="val 16667"/>
            </a:avLst>
          </a:prstGeom>
          <a:solidFill>
            <a:srgbClr val="CC33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latin typeface="Arial" panose="020B0604020202020204" pitchFamily="34" charset="0"/>
              </a:rPr>
              <a:t>Fan-Out of 60!</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68DB94D-D04E-4579-996A-0134AAEE2587}"/>
              </a:ext>
            </a:extLst>
          </p:cNvPr>
          <p:cNvSpPr>
            <a:spLocks noGrp="1"/>
          </p:cNvSpPr>
          <p:nvPr>
            <p:ph type="sldNum" sz="quarter" idx="12"/>
          </p:nvPr>
        </p:nvSpPr>
        <p:spPr/>
        <p:txBody>
          <a:bodyPr/>
          <a:lstStyle/>
          <a:p>
            <a:fld id="{E73FAA6D-6DB8-4080-9CF6-F5279C92BC4B}" type="slidenum">
              <a:rPr lang="en-US" altLang="en-US"/>
              <a:pPr/>
              <a:t>27</a:t>
            </a:fld>
            <a:endParaRPr lang="en-US" altLang="en-US"/>
          </a:p>
        </p:txBody>
      </p:sp>
      <p:sp>
        <p:nvSpPr>
          <p:cNvPr id="51202" name="Rectangle 2">
            <a:extLst>
              <a:ext uri="{FF2B5EF4-FFF2-40B4-BE49-F238E27FC236}">
                <a16:creationId xmlns:a16="http://schemas.microsoft.com/office/drawing/2014/main" id="{F36E6F31-58D4-4663-A822-5EC367A62BBE}"/>
              </a:ext>
            </a:extLst>
          </p:cNvPr>
          <p:cNvSpPr>
            <a:spLocks noGrp="1" noChangeArrowheads="1"/>
          </p:cNvSpPr>
          <p:nvPr>
            <p:ph type="title" idx="4294967295"/>
          </p:nvPr>
        </p:nvSpPr>
        <p:spPr/>
        <p:txBody>
          <a:bodyPr/>
          <a:lstStyle/>
          <a:p>
            <a:r>
              <a:rPr lang="en-US" altLang="en-US"/>
              <a:t>Fan-out Density</a:t>
            </a:r>
            <a:r>
              <a:rPr lang="en-US" altLang="en-US" sz="3600"/>
              <a:t> </a:t>
            </a:r>
            <a:r>
              <a:rPr lang="en-US" altLang="en-US" sz="2400"/>
              <a:t>Mozilla GKGFX library</a:t>
            </a:r>
          </a:p>
        </p:txBody>
      </p:sp>
      <p:sp useBgFill="1">
        <p:nvSpPr>
          <p:cNvPr id="51203" name="Rectangle 3">
            <a:extLst>
              <a:ext uri="{FF2B5EF4-FFF2-40B4-BE49-F238E27FC236}">
                <a16:creationId xmlns:a16="http://schemas.microsoft.com/office/drawing/2014/main" id="{CCA46426-12B7-477D-B3A1-59F4BA47BF0F}"/>
              </a:ext>
            </a:extLst>
          </p:cNvPr>
          <p:cNvSpPr>
            <a:spLocks noGrp="1" noChangeArrowheads="1"/>
          </p:cNvSpPr>
          <p:nvPr>
            <p:ph type="body" sz="half" idx="4294967295"/>
          </p:nvPr>
        </p:nvSpPr>
        <p:spPr>
          <a:xfrm>
            <a:off x="304800" y="1447800"/>
            <a:ext cx="8229600" cy="1152525"/>
          </a:xfrm>
        </p:spPr>
        <p:txBody>
          <a:bodyPr/>
          <a:lstStyle/>
          <a:p>
            <a:pPr>
              <a:lnSpc>
                <a:spcPct val="90000"/>
              </a:lnSpc>
            </a:pPr>
            <a:r>
              <a:rPr lang="en-US" altLang="en-US" sz="2000">
                <a:cs typeface="Tahoma" panose="020B0604030504040204" pitchFamily="34" charset="0"/>
              </a:rPr>
              <a:t>Large Fan-Out may be symptomatic of weak abstraction.  We’ve show elsewhere that High Fan-Out is correlated with large number of changes.</a:t>
            </a:r>
          </a:p>
        </p:txBody>
      </p:sp>
      <p:sp>
        <p:nvSpPr>
          <p:cNvPr id="51206" name="Rectangle 6">
            <a:extLst>
              <a:ext uri="{FF2B5EF4-FFF2-40B4-BE49-F238E27FC236}">
                <a16:creationId xmlns:a16="http://schemas.microsoft.com/office/drawing/2014/main" id="{C026DDC3-4E10-47AD-82A0-3FDB2BED307D}"/>
              </a:ext>
            </a:extLst>
          </p:cNvPr>
          <p:cNvSpPr>
            <a:spLocks noChangeArrowheads="1"/>
          </p:cNvSpPr>
          <p:nvPr/>
        </p:nvSpPr>
        <p:spPr bwMode="auto">
          <a:xfrm>
            <a:off x="7239000" y="2743200"/>
            <a:ext cx="152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SzPct val="85000"/>
            </a:pPr>
            <a:r>
              <a:rPr lang="en-US" altLang="en-US" sz="2000">
                <a:solidFill>
                  <a:srgbClr val="CC3300"/>
                </a:solidFill>
                <a:latin typeface="Arial" panose="020B0604020202020204" pitchFamily="34" charset="0"/>
                <a:cs typeface="Tahoma" panose="020B0604030504040204" pitchFamily="34" charset="0"/>
              </a:rPr>
              <a:t>There are a significant number of files with large fan-out.</a:t>
            </a:r>
          </a:p>
        </p:txBody>
      </p:sp>
      <p:pic>
        <p:nvPicPr>
          <p:cNvPr id="51211" name="Picture 11">
            <a:extLst>
              <a:ext uri="{FF2B5EF4-FFF2-40B4-BE49-F238E27FC236}">
                <a16:creationId xmlns:a16="http://schemas.microsoft.com/office/drawing/2014/main" id="{A2E781E2-EA23-4BA4-9666-30B92B951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66294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AutoShape 10">
            <a:extLst>
              <a:ext uri="{FF2B5EF4-FFF2-40B4-BE49-F238E27FC236}">
                <a16:creationId xmlns:a16="http://schemas.microsoft.com/office/drawing/2014/main" id="{6A86ED50-9F9F-4A2F-BE8A-BC542B1AF5C4}"/>
              </a:ext>
            </a:extLst>
          </p:cNvPr>
          <p:cNvSpPr>
            <a:spLocks noChangeArrowheads="1"/>
          </p:cNvSpPr>
          <p:nvPr/>
        </p:nvSpPr>
        <p:spPr bwMode="auto">
          <a:xfrm>
            <a:off x="2743200" y="2286000"/>
            <a:ext cx="3352800" cy="1295400"/>
          </a:xfrm>
          <a:prstGeom prst="wedgeRectCallout">
            <a:avLst>
              <a:gd name="adj1" fmla="val 65199"/>
              <a:gd name="adj2" fmla="val 18139"/>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2000">
                <a:solidFill>
                  <a:schemeClr val="bg1"/>
                </a:solidFill>
              </a:rPr>
              <a:t>Large fan-out is likely to imply a lack of cohesion.  Ideally, fan-out should be no more than a few other files.</a:t>
            </a:r>
            <a:endParaRPr lang="en-US" altLang="en-US" sz="1800">
              <a:solidFill>
                <a:schemeClr val="bg1"/>
              </a:solidFill>
              <a:latin typeface="Arial" panose="020B0604020202020204" pitchFamily="34" charset="0"/>
              <a:cs typeface="Tahoma" panose="020B060403050404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B24497C-6E62-45D2-A6C7-F7FF2E8C3138}"/>
              </a:ext>
            </a:extLst>
          </p:cNvPr>
          <p:cNvSpPr>
            <a:spLocks noGrp="1"/>
          </p:cNvSpPr>
          <p:nvPr>
            <p:ph type="sldNum" sz="quarter" idx="12"/>
          </p:nvPr>
        </p:nvSpPr>
        <p:spPr/>
        <p:txBody>
          <a:bodyPr/>
          <a:lstStyle/>
          <a:p>
            <a:fld id="{14BD0E80-049C-4AFB-960F-9EBE81AF7BDC}" type="slidenum">
              <a:rPr lang="en-US" altLang="en-US"/>
              <a:pPr/>
              <a:t>28</a:t>
            </a:fld>
            <a:endParaRPr lang="en-US" altLang="en-US"/>
          </a:p>
        </p:txBody>
      </p:sp>
      <p:sp>
        <p:nvSpPr>
          <p:cNvPr id="149506" name="Rectangle 2">
            <a:extLst>
              <a:ext uri="{FF2B5EF4-FFF2-40B4-BE49-F238E27FC236}">
                <a16:creationId xmlns:a16="http://schemas.microsoft.com/office/drawing/2014/main" id="{A019AB3A-B621-4CA4-858B-F375EAA02A0E}"/>
              </a:ext>
            </a:extLst>
          </p:cNvPr>
          <p:cNvSpPr>
            <a:spLocks noGrp="1" noChangeArrowheads="1"/>
          </p:cNvSpPr>
          <p:nvPr>
            <p:ph type="title"/>
          </p:nvPr>
        </p:nvSpPr>
        <p:spPr/>
        <p:txBody>
          <a:bodyPr/>
          <a:lstStyle/>
          <a:p>
            <a:r>
              <a:rPr lang="en-US" altLang="en-US"/>
              <a:t>Summary for High Level Views</a:t>
            </a:r>
          </a:p>
        </p:txBody>
      </p:sp>
      <p:sp>
        <p:nvSpPr>
          <p:cNvPr id="149507" name="Rectangle 3">
            <a:extLst>
              <a:ext uri="{FF2B5EF4-FFF2-40B4-BE49-F238E27FC236}">
                <a16:creationId xmlns:a16="http://schemas.microsoft.com/office/drawing/2014/main" id="{B066A425-9450-4C3F-8D7B-E20DF7B08118}"/>
              </a:ext>
            </a:extLst>
          </p:cNvPr>
          <p:cNvSpPr>
            <a:spLocks noGrp="1" noChangeArrowheads="1"/>
          </p:cNvSpPr>
          <p:nvPr>
            <p:ph type="body" idx="1"/>
          </p:nvPr>
        </p:nvSpPr>
        <p:spPr/>
        <p:txBody>
          <a:bodyPr/>
          <a:lstStyle/>
          <a:p>
            <a:r>
              <a:rPr lang="en-US" altLang="en-US"/>
              <a:t>High Fan-in implies:</a:t>
            </a:r>
          </a:p>
          <a:p>
            <a:pPr lvl="1"/>
            <a:r>
              <a:rPr lang="en-US" altLang="en-US"/>
              <a:t>Good reuse.</a:t>
            </a:r>
          </a:p>
          <a:p>
            <a:pPr lvl="1"/>
            <a:r>
              <a:rPr lang="en-US" altLang="en-US"/>
              <a:t>Large testing effort if we need to make a change in file with high Fan-In.</a:t>
            </a:r>
          </a:p>
          <a:p>
            <a:r>
              <a:rPr lang="en-US" altLang="en-US"/>
              <a:t>High Fan-out implies:</a:t>
            </a:r>
          </a:p>
          <a:p>
            <a:pPr lvl="1"/>
            <a:r>
              <a:rPr lang="en-US" altLang="en-US"/>
              <a:t>Weak abstraction.</a:t>
            </a:r>
          </a:p>
          <a:p>
            <a:pPr lvl="1"/>
            <a:r>
              <a:rPr lang="en-US" altLang="en-US"/>
              <a:t>Need for redesign or refactoring of code.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6">
            <a:extLst>
              <a:ext uri="{FF2B5EF4-FFF2-40B4-BE49-F238E27FC236}">
                <a16:creationId xmlns:a16="http://schemas.microsoft.com/office/drawing/2014/main" id="{D88803C2-ABD6-49AA-9FE5-0D4588C843E2}"/>
              </a:ext>
            </a:extLst>
          </p:cNvPr>
          <p:cNvSpPr>
            <a:spLocks noGrp="1"/>
          </p:cNvSpPr>
          <p:nvPr>
            <p:ph type="sldNum" sz="quarter" idx="12"/>
          </p:nvPr>
        </p:nvSpPr>
        <p:spPr/>
        <p:txBody>
          <a:bodyPr/>
          <a:lstStyle/>
          <a:p>
            <a:fld id="{6F889367-3DEE-44BF-AAE8-872013E6E518}" type="slidenum">
              <a:rPr lang="en-US" altLang="en-US"/>
              <a:pPr/>
              <a:t>29</a:t>
            </a:fld>
            <a:endParaRPr lang="en-US" altLang="en-US"/>
          </a:p>
        </p:txBody>
      </p:sp>
      <p:graphicFrame>
        <p:nvGraphicFramePr>
          <p:cNvPr id="208898" name="Object 2">
            <a:extLst>
              <a:ext uri="{FF2B5EF4-FFF2-40B4-BE49-F238E27FC236}">
                <a16:creationId xmlns:a16="http://schemas.microsoft.com/office/drawing/2014/main" id="{D052E0FA-C7DC-4B9F-AF21-10554026F66C}"/>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208935" name="Visio" r:id="rId4" imgW="3074289" imgH="2510028" progId="Visio.Drawing.11">
                  <p:embed/>
                </p:oleObj>
              </mc:Choice>
              <mc:Fallback>
                <p:oleObj name="Visio" r:id="rId4" imgW="3074289" imgH="251002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899" name="Rectangle 3">
            <a:extLst>
              <a:ext uri="{FF2B5EF4-FFF2-40B4-BE49-F238E27FC236}">
                <a16:creationId xmlns:a16="http://schemas.microsoft.com/office/drawing/2014/main" id="{89F62713-B647-4D90-B2C4-7A0A4441C89B}"/>
              </a:ext>
            </a:extLst>
          </p:cNvPr>
          <p:cNvSpPr>
            <a:spLocks noGrp="1" noChangeArrowheads="1"/>
          </p:cNvSpPr>
          <p:nvPr>
            <p:ph type="title"/>
          </p:nvPr>
        </p:nvSpPr>
        <p:spPr/>
        <p:txBody>
          <a:bodyPr/>
          <a:lstStyle/>
          <a:p>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208900" name="Rectangle 4">
            <a:extLst>
              <a:ext uri="{FF2B5EF4-FFF2-40B4-BE49-F238E27FC236}">
                <a16:creationId xmlns:a16="http://schemas.microsoft.com/office/drawing/2014/main" id="{29FE0A25-B274-48E5-B041-31514749F446}"/>
              </a:ext>
            </a:extLst>
          </p:cNvPr>
          <p:cNvSpPr>
            <a:spLocks noGrp="1" noChangeArrowheads="1"/>
          </p:cNvSpPr>
          <p:nvPr>
            <p:ph type="body" sz="half" idx="1"/>
          </p:nvPr>
        </p:nvSpPr>
        <p:spPr>
          <a:xfrm>
            <a:off x="228600" y="4343400"/>
            <a:ext cx="8610600" cy="2286000"/>
          </a:xfrm>
        </p:spPr>
        <p:txBody>
          <a:bodyPr/>
          <a:lstStyle/>
          <a:p>
            <a:pPr>
              <a:lnSpc>
                <a:spcPct val="80000"/>
              </a:lnSpc>
              <a:buFont typeface="Wingdings" panose="05000000000000000000" pitchFamily="2" charset="2"/>
              <a:buNone/>
            </a:pPr>
            <a:r>
              <a:rPr lang="en-US" altLang="en-US" sz="1600" b="1">
                <a:effectLst>
                  <a:outerShdw blurRad="38100" dist="38100" dir="2700000" algn="tl">
                    <a:srgbClr val="C0C0C0"/>
                  </a:outerShdw>
                </a:effectLst>
              </a:rPr>
              <a:t>Ideal testing process:</a:t>
            </a:r>
            <a:r>
              <a:rPr lang="en-US" altLang="en-US" sz="1600"/>
              <a:t> </a:t>
            </a:r>
          </a:p>
          <a:p>
            <a:pPr>
              <a:lnSpc>
                <a:spcPct val="80000"/>
              </a:lnSpc>
            </a:pPr>
            <a:r>
              <a:rPr lang="en-US" altLang="en-US" sz="1800"/>
              <a:t>Test those files with no dependencies, then test all files depending only on files already tested.</a:t>
            </a:r>
          </a:p>
          <a:p>
            <a:pPr>
              <a:lnSpc>
                <a:spcPct val="80000"/>
              </a:lnSpc>
            </a:pPr>
            <a:r>
              <a:rPr lang="en-US" altLang="en-US" sz="1800"/>
              <a:t>For testing, a strong component must be treated as a unit. The larger a strong component becomes, the more difficult it is to adequately test.  </a:t>
            </a:r>
          </a:p>
          <a:p>
            <a:pPr>
              <a:lnSpc>
                <a:spcPct val="80000"/>
              </a:lnSpc>
            </a:pPr>
            <a:r>
              <a:rPr lang="en-US" altLang="en-US" sz="1800"/>
              <a:t>Change management becomes tougher, due to con-sequential changes to fix latent errors or performance problems </a:t>
            </a:r>
          </a:p>
        </p:txBody>
      </p:sp>
      <p:sp useBgFill="1">
        <p:nvSpPr>
          <p:cNvPr id="208901" name="Rectangle 5">
            <a:extLst>
              <a:ext uri="{FF2B5EF4-FFF2-40B4-BE49-F238E27FC236}">
                <a16:creationId xmlns:a16="http://schemas.microsoft.com/office/drawing/2014/main" id="{9E8A8E91-5D10-4C23-8DC0-C349587816C0}"/>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208903" name="Rectangle 7">
            <a:extLst>
              <a:ext uri="{FF2B5EF4-FFF2-40B4-BE49-F238E27FC236}">
                <a16:creationId xmlns:a16="http://schemas.microsoft.com/office/drawing/2014/main" id="{D3BC1363-226B-47C9-AE30-63538E3AB503}"/>
              </a:ext>
            </a:extLst>
          </p:cNvPr>
          <p:cNvSpPr>
            <a:spLocks noChangeArrowheads="1"/>
          </p:cNvSpPr>
          <p:nvPr/>
        </p:nvSpPr>
        <p:spPr bwMode="auto">
          <a:xfrm>
            <a:off x="72390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208905" name="Group 9">
            <a:extLst>
              <a:ext uri="{FF2B5EF4-FFF2-40B4-BE49-F238E27FC236}">
                <a16:creationId xmlns:a16="http://schemas.microsoft.com/office/drawing/2014/main" id="{51C010AB-AAE1-4C44-8530-716756C2FEAF}"/>
              </a:ext>
            </a:extLst>
          </p:cNvPr>
          <p:cNvGrpSpPr>
            <a:grpSpLocks/>
          </p:cNvGrpSpPr>
          <p:nvPr/>
        </p:nvGrpSpPr>
        <p:grpSpPr bwMode="auto">
          <a:xfrm>
            <a:off x="7162800" y="3200400"/>
            <a:ext cx="1676400" cy="762000"/>
            <a:chOff x="-3" y="-3"/>
            <a:chExt cx="806" cy="1332"/>
          </a:xfrm>
        </p:grpSpPr>
        <p:grpSp>
          <p:nvGrpSpPr>
            <p:cNvPr id="208906" name="Group 10">
              <a:extLst>
                <a:ext uri="{FF2B5EF4-FFF2-40B4-BE49-F238E27FC236}">
                  <a16:creationId xmlns:a16="http://schemas.microsoft.com/office/drawing/2014/main" id="{EE28907F-8DDB-4DB1-B6E8-90CE4A0E8BE1}"/>
                </a:ext>
              </a:extLst>
            </p:cNvPr>
            <p:cNvGrpSpPr>
              <a:grpSpLocks/>
            </p:cNvGrpSpPr>
            <p:nvPr/>
          </p:nvGrpSpPr>
          <p:grpSpPr bwMode="auto">
            <a:xfrm>
              <a:off x="0" y="0"/>
              <a:ext cx="800" cy="1326"/>
              <a:chOff x="0" y="0"/>
              <a:chExt cx="800" cy="1326"/>
            </a:xfrm>
          </p:grpSpPr>
          <p:grpSp>
            <p:nvGrpSpPr>
              <p:cNvPr id="208907" name="Group 11">
                <a:extLst>
                  <a:ext uri="{FF2B5EF4-FFF2-40B4-BE49-F238E27FC236}">
                    <a16:creationId xmlns:a16="http://schemas.microsoft.com/office/drawing/2014/main" id="{992E75F2-49A4-43EA-A898-5248E797BC19}"/>
                  </a:ext>
                </a:extLst>
              </p:cNvPr>
              <p:cNvGrpSpPr>
                <a:grpSpLocks/>
              </p:cNvGrpSpPr>
              <p:nvPr/>
            </p:nvGrpSpPr>
            <p:grpSpPr bwMode="auto">
              <a:xfrm>
                <a:off x="0" y="0"/>
                <a:ext cx="400" cy="596"/>
                <a:chOff x="0" y="0"/>
                <a:chExt cx="400" cy="596"/>
              </a:xfrm>
            </p:grpSpPr>
            <p:sp>
              <p:nvSpPr>
                <p:cNvPr id="208908" name="Rectangle 12">
                  <a:extLst>
                    <a:ext uri="{FF2B5EF4-FFF2-40B4-BE49-F238E27FC236}">
                      <a16:creationId xmlns:a16="http://schemas.microsoft.com/office/drawing/2014/main" id="{24BF0AB1-D71E-406B-A816-2145A1DE3293}"/>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Strong Comp. Size</a:t>
                  </a:r>
                  <a:endParaRPr lang="en-US" altLang="en-US"/>
                </a:p>
              </p:txBody>
            </p:sp>
            <p:sp>
              <p:nvSpPr>
                <p:cNvPr id="208909" name="Rectangle 13">
                  <a:extLst>
                    <a:ext uri="{FF2B5EF4-FFF2-40B4-BE49-F238E27FC236}">
                      <a16:creationId xmlns:a16="http://schemas.microsoft.com/office/drawing/2014/main" id="{76F07291-F818-49EF-9083-D3A51EDFF138}"/>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0" name="Group 14">
                <a:extLst>
                  <a:ext uri="{FF2B5EF4-FFF2-40B4-BE49-F238E27FC236}">
                    <a16:creationId xmlns:a16="http://schemas.microsoft.com/office/drawing/2014/main" id="{78EA9646-3E36-41DE-BA65-0AEF9CBA17F6}"/>
                  </a:ext>
                </a:extLst>
              </p:cNvPr>
              <p:cNvGrpSpPr>
                <a:grpSpLocks/>
              </p:cNvGrpSpPr>
              <p:nvPr/>
            </p:nvGrpSpPr>
            <p:grpSpPr bwMode="auto">
              <a:xfrm>
                <a:off x="400" y="0"/>
                <a:ext cx="400" cy="596"/>
                <a:chOff x="400" y="0"/>
                <a:chExt cx="400" cy="596"/>
              </a:xfrm>
            </p:grpSpPr>
            <p:sp>
              <p:nvSpPr>
                <p:cNvPr id="208911" name="Rectangle 15">
                  <a:extLst>
                    <a:ext uri="{FF2B5EF4-FFF2-40B4-BE49-F238E27FC236}">
                      <a16:creationId xmlns:a16="http://schemas.microsoft.com/office/drawing/2014/main" id="{3636A0AB-F961-411C-87DF-9CCE41FC0457}"/>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 of SC with this size</a:t>
                  </a:r>
                  <a:endParaRPr lang="en-US" altLang="en-US"/>
                </a:p>
              </p:txBody>
            </p:sp>
            <p:sp>
              <p:nvSpPr>
                <p:cNvPr id="208912" name="Rectangle 16">
                  <a:extLst>
                    <a:ext uri="{FF2B5EF4-FFF2-40B4-BE49-F238E27FC236}">
                      <a16:creationId xmlns:a16="http://schemas.microsoft.com/office/drawing/2014/main" id="{F3A17B61-17B3-4786-A55D-981CAFB1D203}"/>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3" name="Group 17">
                <a:extLst>
                  <a:ext uri="{FF2B5EF4-FFF2-40B4-BE49-F238E27FC236}">
                    <a16:creationId xmlns:a16="http://schemas.microsoft.com/office/drawing/2014/main" id="{A4C14001-0ED7-4819-A1CB-AA44EE87279B}"/>
                  </a:ext>
                </a:extLst>
              </p:cNvPr>
              <p:cNvGrpSpPr>
                <a:grpSpLocks/>
              </p:cNvGrpSpPr>
              <p:nvPr/>
            </p:nvGrpSpPr>
            <p:grpSpPr bwMode="auto">
              <a:xfrm>
                <a:off x="0" y="596"/>
                <a:ext cx="400" cy="365"/>
                <a:chOff x="0" y="596"/>
                <a:chExt cx="400" cy="365"/>
              </a:xfrm>
            </p:grpSpPr>
            <p:sp>
              <p:nvSpPr>
                <p:cNvPr id="208914" name="Rectangle 18">
                  <a:extLst>
                    <a:ext uri="{FF2B5EF4-FFF2-40B4-BE49-F238E27FC236}">
                      <a16:creationId xmlns:a16="http://schemas.microsoft.com/office/drawing/2014/main" id="{BD538BDF-B085-4148-8893-ECA222588501}"/>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1</a:t>
                  </a:r>
                  <a:endParaRPr lang="en-US" altLang="en-US"/>
                </a:p>
              </p:txBody>
            </p:sp>
            <p:sp>
              <p:nvSpPr>
                <p:cNvPr id="208915" name="Rectangle 19">
                  <a:extLst>
                    <a:ext uri="{FF2B5EF4-FFF2-40B4-BE49-F238E27FC236}">
                      <a16:creationId xmlns:a16="http://schemas.microsoft.com/office/drawing/2014/main" id="{0310C4EA-E55B-46E4-AAFD-BB2001F52F1E}"/>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6" name="Group 20">
                <a:extLst>
                  <a:ext uri="{FF2B5EF4-FFF2-40B4-BE49-F238E27FC236}">
                    <a16:creationId xmlns:a16="http://schemas.microsoft.com/office/drawing/2014/main" id="{509250A9-5E53-4FBB-B313-042BB1DA687C}"/>
                  </a:ext>
                </a:extLst>
              </p:cNvPr>
              <p:cNvGrpSpPr>
                <a:grpSpLocks/>
              </p:cNvGrpSpPr>
              <p:nvPr/>
            </p:nvGrpSpPr>
            <p:grpSpPr bwMode="auto">
              <a:xfrm>
                <a:off x="400" y="596"/>
                <a:ext cx="400" cy="365"/>
                <a:chOff x="400" y="596"/>
                <a:chExt cx="400" cy="365"/>
              </a:xfrm>
            </p:grpSpPr>
            <p:sp>
              <p:nvSpPr>
                <p:cNvPr id="208917" name="Rectangle 21">
                  <a:extLst>
                    <a:ext uri="{FF2B5EF4-FFF2-40B4-BE49-F238E27FC236}">
                      <a16:creationId xmlns:a16="http://schemas.microsoft.com/office/drawing/2014/main" id="{6A6A0F27-C403-467C-A677-8DCF3A301790}"/>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4</a:t>
                  </a:r>
                  <a:endParaRPr lang="en-US" altLang="en-US"/>
                </a:p>
              </p:txBody>
            </p:sp>
            <p:sp>
              <p:nvSpPr>
                <p:cNvPr id="208918" name="Rectangle 22">
                  <a:extLst>
                    <a:ext uri="{FF2B5EF4-FFF2-40B4-BE49-F238E27FC236}">
                      <a16:creationId xmlns:a16="http://schemas.microsoft.com/office/drawing/2014/main" id="{9DD7C965-48B4-46BC-855A-04F24DEAB4F3}"/>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9" name="Group 23">
                <a:extLst>
                  <a:ext uri="{FF2B5EF4-FFF2-40B4-BE49-F238E27FC236}">
                    <a16:creationId xmlns:a16="http://schemas.microsoft.com/office/drawing/2014/main" id="{1C631B69-5531-4DFA-BF5A-046726A8E630}"/>
                  </a:ext>
                </a:extLst>
              </p:cNvPr>
              <p:cNvGrpSpPr>
                <a:grpSpLocks/>
              </p:cNvGrpSpPr>
              <p:nvPr/>
            </p:nvGrpSpPr>
            <p:grpSpPr bwMode="auto">
              <a:xfrm>
                <a:off x="0" y="961"/>
                <a:ext cx="400" cy="365"/>
                <a:chOff x="0" y="961"/>
                <a:chExt cx="400" cy="365"/>
              </a:xfrm>
            </p:grpSpPr>
            <p:sp>
              <p:nvSpPr>
                <p:cNvPr id="208920" name="Rectangle 24">
                  <a:extLst>
                    <a:ext uri="{FF2B5EF4-FFF2-40B4-BE49-F238E27FC236}">
                      <a16:creationId xmlns:a16="http://schemas.microsoft.com/office/drawing/2014/main" id="{E659BC85-3158-46D4-B110-575A4422CFB8}"/>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4</a:t>
                  </a:r>
                  <a:endParaRPr lang="en-US" altLang="en-US"/>
                </a:p>
              </p:txBody>
            </p:sp>
            <p:sp>
              <p:nvSpPr>
                <p:cNvPr id="208921" name="Rectangle 25">
                  <a:extLst>
                    <a:ext uri="{FF2B5EF4-FFF2-40B4-BE49-F238E27FC236}">
                      <a16:creationId xmlns:a16="http://schemas.microsoft.com/office/drawing/2014/main" id="{9802ABB7-C200-44CC-AAC2-8F715B59D7F2}"/>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22" name="Group 26">
                <a:extLst>
                  <a:ext uri="{FF2B5EF4-FFF2-40B4-BE49-F238E27FC236}">
                    <a16:creationId xmlns:a16="http://schemas.microsoft.com/office/drawing/2014/main" id="{11854DC5-0E73-42AB-9AA2-361FFC9A9BD8}"/>
                  </a:ext>
                </a:extLst>
              </p:cNvPr>
              <p:cNvGrpSpPr>
                <a:grpSpLocks/>
              </p:cNvGrpSpPr>
              <p:nvPr/>
            </p:nvGrpSpPr>
            <p:grpSpPr bwMode="auto">
              <a:xfrm>
                <a:off x="400" y="961"/>
                <a:ext cx="400" cy="365"/>
                <a:chOff x="400" y="961"/>
                <a:chExt cx="400" cy="365"/>
              </a:xfrm>
            </p:grpSpPr>
            <p:sp>
              <p:nvSpPr>
                <p:cNvPr id="208923" name="Rectangle 27">
                  <a:extLst>
                    <a:ext uri="{FF2B5EF4-FFF2-40B4-BE49-F238E27FC236}">
                      <a16:creationId xmlns:a16="http://schemas.microsoft.com/office/drawing/2014/main" id="{9D7CB1AB-C21E-4B30-988D-A00ED0DB9E53}"/>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1</a:t>
                  </a:r>
                  <a:endParaRPr lang="en-US" altLang="en-US"/>
                </a:p>
              </p:txBody>
            </p:sp>
            <p:sp>
              <p:nvSpPr>
                <p:cNvPr id="208924" name="Rectangle 28">
                  <a:extLst>
                    <a:ext uri="{FF2B5EF4-FFF2-40B4-BE49-F238E27FC236}">
                      <a16:creationId xmlns:a16="http://schemas.microsoft.com/office/drawing/2014/main" id="{2F1F5547-E29E-4FB0-9F93-85CF57DB6D77}"/>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208925" name="Rectangle 29">
              <a:extLst>
                <a:ext uri="{FF2B5EF4-FFF2-40B4-BE49-F238E27FC236}">
                  <a16:creationId xmlns:a16="http://schemas.microsoft.com/office/drawing/2014/main" id="{F10B7BFC-DA63-4CAF-9F9F-E8110098DD80}"/>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08926" name="Rectangle 30">
            <a:extLst>
              <a:ext uri="{FF2B5EF4-FFF2-40B4-BE49-F238E27FC236}">
                <a16:creationId xmlns:a16="http://schemas.microsoft.com/office/drawing/2014/main" id="{C3FDB7F5-AE04-45B6-9A4D-3701A6073670}"/>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8927" name="Object 31">
            <a:extLst>
              <a:ext uri="{FF2B5EF4-FFF2-40B4-BE49-F238E27FC236}">
                <a16:creationId xmlns:a16="http://schemas.microsoft.com/office/drawing/2014/main" id="{78E3F3FD-0E8B-4F2A-B62D-CBC8471355B2}"/>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208936" name="Chart" r:id="rId6" imgW="2933700" imgH="2257425" progId="Excel.Chart.8">
                  <p:embed/>
                </p:oleObj>
              </mc:Choice>
              <mc:Fallback>
                <p:oleObj name="Chart" r:id="rId6" imgW="2933700" imgH="2257425" progId="Excel.Chart.8">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28" name="Rectangle 32">
            <a:extLst>
              <a:ext uri="{FF2B5EF4-FFF2-40B4-BE49-F238E27FC236}">
                <a16:creationId xmlns:a16="http://schemas.microsoft.com/office/drawing/2014/main" id="{32A16999-9877-4652-BB11-00D6DAC8E87E}"/>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208929" name="Object 33">
            <a:extLst>
              <a:ext uri="{FF2B5EF4-FFF2-40B4-BE49-F238E27FC236}">
                <a16:creationId xmlns:a16="http://schemas.microsoft.com/office/drawing/2014/main" id="{D5D85609-2A6B-40E3-8DB8-0437EB7DECF5}"/>
              </a:ext>
            </a:extLst>
          </p:cNvPr>
          <p:cNvGraphicFramePr>
            <a:graphicFrameLocks noChangeAspect="1"/>
          </p:cNvGraphicFramePr>
          <p:nvPr>
            <p:ph sz="half" idx="2"/>
          </p:nvPr>
        </p:nvGraphicFramePr>
        <p:xfrm>
          <a:off x="8382000" y="1692275"/>
          <a:ext cx="517525" cy="1279525"/>
        </p:xfrm>
        <a:graphic>
          <a:graphicData uri="http://schemas.openxmlformats.org/presentationml/2006/ole">
            <mc:AlternateContent xmlns:mc="http://schemas.openxmlformats.org/markup-compatibility/2006">
              <mc:Choice xmlns:v="urn:schemas-microsoft-com:vml" Requires="v">
                <p:oleObj spid="_x0000_s208937" name="Worksheet" r:id="rId8" imgW="518160" imgH="1280193" progId="Excel.Sheet.8">
                  <p:embed/>
                </p:oleObj>
              </mc:Choice>
              <mc:Fallback>
                <p:oleObj name="Worksheet" r:id="rId8" imgW="518160" imgH="1280193" progId="Excel.Sheet.8">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1692275"/>
                        <a:ext cx="517525" cy="1279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30" name="Rectangle 34">
            <a:extLst>
              <a:ext uri="{FF2B5EF4-FFF2-40B4-BE49-F238E27FC236}">
                <a16:creationId xmlns:a16="http://schemas.microsoft.com/office/drawing/2014/main" id="{35E6E5A3-20A5-4323-80D3-302A9E968619}"/>
              </a:ext>
            </a:extLst>
          </p:cNvPr>
          <p:cNvSpPr>
            <a:spLocks noChangeArrowheads="1"/>
          </p:cNvSpPr>
          <p:nvPr/>
        </p:nvSpPr>
        <p:spPr bwMode="auto">
          <a:xfrm>
            <a:off x="7162800" y="1752600"/>
            <a:ext cx="990600"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Files 2, 3, 4, and 5 cannot be ordered.</a:t>
            </a:r>
          </a:p>
          <a:p>
            <a:r>
              <a:rPr lang="en-US" altLang="en-US" sz="1000"/>
              <a:t>The order given is the best we can achieve.</a:t>
            </a:r>
          </a:p>
        </p:txBody>
      </p:sp>
      <p:sp>
        <p:nvSpPr>
          <p:cNvPr id="208934" name="Text Box 38">
            <a:extLst>
              <a:ext uri="{FF2B5EF4-FFF2-40B4-BE49-F238E27FC236}">
                <a16:creationId xmlns:a16="http://schemas.microsoft.com/office/drawing/2014/main" id="{B10A9642-A55C-42E9-A438-47F6CDA7D348}"/>
              </a:ext>
            </a:extLst>
          </p:cNvPr>
          <p:cNvSpPr txBox="1">
            <a:spLocks noChangeArrowheads="1"/>
          </p:cNvSpPr>
          <p:nvPr/>
        </p:nvSpPr>
        <p:spPr bwMode="auto">
          <a:xfrm>
            <a:off x="8001000" y="73025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reminder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FC716C6-342E-44F9-AC7F-69CF8FDDD484}"/>
              </a:ext>
            </a:extLst>
          </p:cNvPr>
          <p:cNvSpPr>
            <a:spLocks noGrp="1"/>
          </p:cNvSpPr>
          <p:nvPr>
            <p:ph type="sldNum" sz="quarter" idx="12"/>
          </p:nvPr>
        </p:nvSpPr>
        <p:spPr/>
        <p:txBody>
          <a:bodyPr/>
          <a:lstStyle/>
          <a:p>
            <a:fld id="{B252C796-5891-479E-A943-1762E00CC39A}" type="slidenum">
              <a:rPr lang="en-US" altLang="en-US"/>
              <a:pPr/>
              <a:t>3</a:t>
            </a:fld>
            <a:endParaRPr lang="en-US" altLang="en-US"/>
          </a:p>
        </p:txBody>
      </p:sp>
      <p:sp>
        <p:nvSpPr>
          <p:cNvPr id="5126" name="Rectangle 6">
            <a:extLst>
              <a:ext uri="{FF2B5EF4-FFF2-40B4-BE49-F238E27FC236}">
                <a16:creationId xmlns:a16="http://schemas.microsoft.com/office/drawing/2014/main" id="{9B038DD2-4F1F-4FEE-8FC2-6EE2AFE8A824}"/>
              </a:ext>
            </a:extLst>
          </p:cNvPr>
          <p:cNvSpPr>
            <a:spLocks noGrp="1" noChangeArrowheads="1"/>
          </p:cNvSpPr>
          <p:nvPr>
            <p:ph type="title"/>
          </p:nvPr>
        </p:nvSpPr>
        <p:spPr/>
        <p:txBody>
          <a:bodyPr/>
          <a:lstStyle/>
          <a:p>
            <a:r>
              <a:rPr lang="en-US" altLang="en-US"/>
              <a:t>Goals of this Research</a:t>
            </a:r>
          </a:p>
        </p:txBody>
      </p:sp>
      <p:sp>
        <p:nvSpPr>
          <p:cNvPr id="5127" name="Rectangle 7">
            <a:extLst>
              <a:ext uri="{FF2B5EF4-FFF2-40B4-BE49-F238E27FC236}">
                <a16:creationId xmlns:a16="http://schemas.microsoft.com/office/drawing/2014/main" id="{E473C8A8-D64C-4B91-9CF1-FC463A097DDB}"/>
              </a:ext>
            </a:extLst>
          </p:cNvPr>
          <p:cNvSpPr>
            <a:spLocks noGrp="1" noChangeArrowheads="1"/>
          </p:cNvSpPr>
          <p:nvPr>
            <p:ph type="body" idx="1"/>
          </p:nvPr>
        </p:nvSpPr>
        <p:spPr/>
        <p:txBody>
          <a:bodyPr/>
          <a:lstStyle/>
          <a:p>
            <a:pPr>
              <a:lnSpc>
                <a:spcPct val="90000"/>
              </a:lnSpc>
            </a:pPr>
            <a:r>
              <a:rPr lang="en-US" altLang="en-US" sz="2400"/>
              <a:t>Understand how to detect problems in large software development projects.</a:t>
            </a:r>
          </a:p>
          <a:p>
            <a:pPr>
              <a:lnSpc>
                <a:spcPct val="90000"/>
              </a:lnSpc>
            </a:pPr>
            <a:r>
              <a:rPr lang="en-US" altLang="en-US" sz="2400"/>
              <a:t>Generate algorithms and methods to diagnose specific structural flaws.</a:t>
            </a:r>
          </a:p>
          <a:p>
            <a:pPr>
              <a:lnSpc>
                <a:spcPct val="90000"/>
              </a:lnSpc>
            </a:pPr>
            <a:r>
              <a:rPr lang="en-US" altLang="en-US" sz="2400"/>
              <a:t>Provide tools needed to support:</a:t>
            </a:r>
          </a:p>
          <a:p>
            <a:pPr lvl="1">
              <a:lnSpc>
                <a:spcPct val="90000"/>
              </a:lnSpc>
            </a:pPr>
            <a:r>
              <a:rPr lang="en-US" altLang="en-US" sz="2000"/>
              <a:t>Analysis</a:t>
            </a:r>
          </a:p>
          <a:p>
            <a:pPr lvl="1">
              <a:lnSpc>
                <a:spcPct val="90000"/>
              </a:lnSpc>
            </a:pPr>
            <a:r>
              <a:rPr lang="en-US" altLang="en-US" sz="2000"/>
              <a:t>Project monitoring</a:t>
            </a:r>
          </a:p>
          <a:p>
            <a:pPr>
              <a:lnSpc>
                <a:spcPct val="90000"/>
              </a:lnSpc>
            </a:pPr>
            <a:r>
              <a:rPr lang="en-US" altLang="en-US" sz="2400"/>
              <a:t>Explore possible corrective procedures and simulate their application, monitoring improvements in observed defects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636D5CD-2540-4F6E-ACF3-CC8271FB9BF3}"/>
              </a:ext>
            </a:extLst>
          </p:cNvPr>
          <p:cNvSpPr>
            <a:spLocks noGrp="1"/>
          </p:cNvSpPr>
          <p:nvPr>
            <p:ph type="sldNum" sz="quarter" idx="12"/>
          </p:nvPr>
        </p:nvSpPr>
        <p:spPr/>
        <p:txBody>
          <a:bodyPr/>
          <a:lstStyle/>
          <a:p>
            <a:fld id="{6D4D5AC1-5EC8-4845-8EEC-8AFDB76F5FD6}" type="slidenum">
              <a:rPr lang="en-US" altLang="en-US"/>
              <a:pPr/>
              <a:t>30</a:t>
            </a:fld>
            <a:endParaRPr lang="en-US" altLang="en-US"/>
          </a:p>
        </p:txBody>
      </p:sp>
      <p:sp>
        <p:nvSpPr>
          <p:cNvPr id="123906" name="Rectangle 2">
            <a:extLst>
              <a:ext uri="{FF2B5EF4-FFF2-40B4-BE49-F238E27FC236}">
                <a16:creationId xmlns:a16="http://schemas.microsoft.com/office/drawing/2014/main" id="{07643373-A55B-4BC7-A571-822FBF041AD2}"/>
              </a:ext>
            </a:extLst>
          </p:cNvPr>
          <p:cNvSpPr>
            <a:spLocks noGrp="1" noChangeArrowheads="1"/>
          </p:cNvSpPr>
          <p:nvPr>
            <p:ph type="title"/>
          </p:nvPr>
        </p:nvSpPr>
        <p:spPr/>
        <p:txBody>
          <a:bodyPr/>
          <a:lstStyle/>
          <a:p>
            <a:r>
              <a:rPr lang="en-US" altLang="en-US">
                <a:cs typeface="Tahoma" panose="020B0604030504040204" pitchFamily="34" charset="0"/>
              </a:rPr>
              <a:t>Analyzing Dependency Matrix</a:t>
            </a:r>
            <a:br>
              <a:rPr lang="en-US" altLang="en-US" sz="3600">
                <a:cs typeface="Tahoma" panose="020B0604030504040204" pitchFamily="34" charset="0"/>
              </a:rPr>
            </a:br>
            <a:r>
              <a:rPr lang="en-US" altLang="en-US" sz="1800"/>
              <a:t>Topological sort gives best test order – important information!</a:t>
            </a:r>
          </a:p>
        </p:txBody>
      </p:sp>
      <p:pic>
        <p:nvPicPr>
          <p:cNvPr id="123918" name="Picture 14">
            <a:extLst>
              <a:ext uri="{FF2B5EF4-FFF2-40B4-BE49-F238E27FC236}">
                <a16:creationId xmlns:a16="http://schemas.microsoft.com/office/drawing/2014/main" id="{D57FE932-90D0-4838-9719-78015A056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153400" cy="55641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57E3B8B-EC82-475F-9DA3-A39EB2C885AE}"/>
              </a:ext>
            </a:extLst>
          </p:cNvPr>
          <p:cNvSpPr>
            <a:spLocks noGrp="1"/>
          </p:cNvSpPr>
          <p:nvPr>
            <p:ph type="sldNum" sz="quarter" idx="12"/>
          </p:nvPr>
        </p:nvSpPr>
        <p:spPr/>
        <p:txBody>
          <a:bodyPr/>
          <a:lstStyle/>
          <a:p>
            <a:fld id="{8BBC6FCC-402E-4731-9D85-414769403A64}" type="slidenum">
              <a:rPr lang="en-US" altLang="en-US"/>
              <a:pPr/>
              <a:t>31</a:t>
            </a:fld>
            <a:endParaRPr lang="en-US" altLang="en-US"/>
          </a:p>
        </p:txBody>
      </p:sp>
      <p:pic>
        <p:nvPicPr>
          <p:cNvPr id="56334" name="Picture 14">
            <a:extLst>
              <a:ext uri="{FF2B5EF4-FFF2-40B4-BE49-F238E27FC236}">
                <a16:creationId xmlns:a16="http://schemas.microsoft.com/office/drawing/2014/main" id="{44A72998-3ABF-4ABE-8C62-91FE16210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57912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a:extLst>
              <a:ext uri="{FF2B5EF4-FFF2-40B4-BE49-F238E27FC236}">
                <a16:creationId xmlns:a16="http://schemas.microsoft.com/office/drawing/2014/main" id="{8F0F8880-246A-42C2-B7F2-1EC10FDC3367}"/>
              </a:ext>
            </a:extLst>
          </p:cNvPr>
          <p:cNvSpPr>
            <a:spLocks noGrp="1" noChangeArrowheads="1"/>
          </p:cNvSpPr>
          <p:nvPr>
            <p:ph type="title"/>
          </p:nvPr>
        </p:nvSpPr>
        <p:spPr/>
        <p:txBody>
          <a:bodyPr/>
          <a:lstStyle/>
          <a:p>
            <a:r>
              <a:rPr lang="en-US" altLang="en-US"/>
              <a:t>Expanded Topological Sort </a:t>
            </a:r>
            <a:br>
              <a:rPr lang="en-US" altLang="en-US"/>
            </a:br>
            <a:r>
              <a:rPr lang="en-US" altLang="en-US" sz="2000"/>
              <a:t>GKGFX Library</a:t>
            </a:r>
          </a:p>
        </p:txBody>
      </p:sp>
      <p:sp>
        <p:nvSpPr>
          <p:cNvPr id="56332" name="Rectangle 12">
            <a:extLst>
              <a:ext uri="{FF2B5EF4-FFF2-40B4-BE49-F238E27FC236}">
                <a16:creationId xmlns:a16="http://schemas.microsoft.com/office/drawing/2014/main" id="{3E495F2B-42EB-45B6-A832-888C1BD5A8A8}"/>
              </a:ext>
            </a:extLst>
          </p:cNvPr>
          <p:cNvSpPr>
            <a:spLocks noGrp="1" noChangeArrowheads="1"/>
          </p:cNvSpPr>
          <p:nvPr>
            <p:ph type="body" idx="1"/>
          </p:nvPr>
        </p:nvSpPr>
        <p:spPr>
          <a:xfrm>
            <a:off x="381000" y="1295400"/>
            <a:ext cx="8153400" cy="1752600"/>
          </a:xfrm>
        </p:spPr>
        <p:txBody>
          <a:bodyPr/>
          <a:lstStyle/>
          <a:p>
            <a:pPr>
              <a:lnSpc>
                <a:spcPct val="80000"/>
              </a:lnSpc>
            </a:pPr>
            <a:r>
              <a:rPr lang="en-US" altLang="en-US" sz="1800"/>
              <a:t>If file belongs to a strong component and any other file in that component is changed, rigorous testing dictates that it be retested, e.g., need to retest </a:t>
            </a:r>
            <a:r>
              <a:rPr lang="en-US" altLang="en-US" sz="1800" b="1">
                <a:effectLst>
                  <a:outerShdw blurRad="38100" dist="38100" dir="2700000" algn="tl">
                    <a:srgbClr val="C0C0C0"/>
                  </a:outerShdw>
                </a:effectLst>
              </a:rPr>
              <a:t>every</a:t>
            </a:r>
            <a:r>
              <a:rPr lang="en-US" altLang="en-US" sz="1800"/>
              <a:t> file in strong component for </a:t>
            </a:r>
            <a:r>
              <a:rPr lang="en-US" altLang="en-US" sz="1800" b="1">
                <a:effectLst>
                  <a:outerShdw blurRad="38100" dist="38100" dir="2700000" algn="tl">
                    <a:srgbClr val="C0C0C0"/>
                  </a:outerShdw>
                </a:effectLst>
              </a:rPr>
              <a:t>every</a:t>
            </a:r>
            <a:r>
              <a:rPr lang="en-US" altLang="en-US" sz="1800"/>
              <a:t> change to any file!  This makes a compelling argument in favor of continuous regression testing using test harnesses.</a:t>
            </a:r>
          </a:p>
        </p:txBody>
      </p:sp>
      <p:sp>
        <p:nvSpPr>
          <p:cNvPr id="56327" name="Rectangle 7">
            <a:extLst>
              <a:ext uri="{FF2B5EF4-FFF2-40B4-BE49-F238E27FC236}">
                <a16:creationId xmlns:a16="http://schemas.microsoft.com/office/drawing/2014/main" id="{39597EE8-C9CE-40E6-9489-DFBD7C31085C}"/>
              </a:ext>
            </a:extLst>
          </p:cNvPr>
          <p:cNvSpPr>
            <a:spLocks noChangeArrowheads="1"/>
          </p:cNvSpPr>
          <p:nvPr/>
        </p:nvSpPr>
        <p:spPr bwMode="auto">
          <a:xfrm>
            <a:off x="6324600" y="3200400"/>
            <a:ext cx="2514600" cy="3276600"/>
          </a:xfrm>
          <a:prstGeom prst="rect">
            <a:avLst/>
          </a:prstGeom>
          <a:noFill/>
          <a:ln>
            <a:noFill/>
          </a:ln>
          <a:effectLst/>
          <a:extLst>
            <a:ext uri="{909E8E84-426E-40DD-AFC4-6F175D3DCCD1}">
              <a14:hiddenFill xmlns:a14="http://schemas.microsoft.com/office/drawing/2010/main">
                <a:solidFill>
                  <a:srgbClr val="EEEF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SzPct val="85000"/>
            </a:pPr>
            <a:r>
              <a:rPr lang="en-US" altLang="en-US" sz="2000">
                <a:solidFill>
                  <a:srgbClr val="CC3300"/>
                </a:solidFill>
                <a:latin typeface="Arial" panose="020B0604020202020204" pitchFamily="34" charset="0"/>
                <a:cs typeface="Tahoma" panose="020B0604030504040204" pitchFamily="34" charset="0"/>
              </a:rPr>
              <a:t>Many files in this library cannot be put into a classic testing sequence. </a:t>
            </a:r>
          </a:p>
          <a:p>
            <a:pPr>
              <a:lnSpc>
                <a:spcPct val="90000"/>
              </a:lnSpc>
              <a:spcBef>
                <a:spcPct val="20000"/>
              </a:spcBef>
              <a:buSzPct val="85000"/>
            </a:pPr>
            <a:br>
              <a:rPr lang="en-US" altLang="en-US" sz="2000">
                <a:solidFill>
                  <a:srgbClr val="CC3300"/>
                </a:solidFill>
                <a:latin typeface="Arial" panose="020B0604020202020204" pitchFamily="34" charset="0"/>
                <a:cs typeface="Tahoma" panose="020B0604030504040204" pitchFamily="34" charset="0"/>
              </a:rPr>
            </a:br>
            <a:r>
              <a:rPr lang="en-US" altLang="en-US" sz="2000">
                <a:solidFill>
                  <a:srgbClr val="CC3300"/>
                </a:solidFill>
                <a:latin typeface="Arial" panose="020B0604020202020204" pitchFamily="34" charset="0"/>
                <a:cs typeface="Tahoma" panose="020B0604030504040204" pitchFamily="34" charset="0"/>
              </a:rPr>
              <a:t>This indicates a high probability of repeatedly testing a given file. </a:t>
            </a:r>
          </a:p>
        </p:txBody>
      </p:sp>
      <p:sp>
        <p:nvSpPr>
          <p:cNvPr id="56328" name="AutoShape 8">
            <a:extLst>
              <a:ext uri="{FF2B5EF4-FFF2-40B4-BE49-F238E27FC236}">
                <a16:creationId xmlns:a16="http://schemas.microsoft.com/office/drawing/2014/main" id="{B35085DE-8654-4370-98A4-865B879DA817}"/>
              </a:ext>
            </a:extLst>
          </p:cNvPr>
          <p:cNvSpPr>
            <a:spLocks noChangeArrowheads="1"/>
          </p:cNvSpPr>
          <p:nvPr/>
        </p:nvSpPr>
        <p:spPr bwMode="auto">
          <a:xfrm>
            <a:off x="3048000" y="5181600"/>
            <a:ext cx="2590800" cy="1066800"/>
          </a:xfrm>
          <a:prstGeom prst="wedgeRoundRectCallout">
            <a:avLst>
              <a:gd name="adj1" fmla="val -10296"/>
              <a:gd name="adj2" fmla="val -49556"/>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latin typeface="Tahoma" panose="020B0604030504040204" pitchFamily="34" charset="0"/>
              </a:rPr>
              <a:t>Components below the diagonal are due to cycles in dependency graph, e.g. mutual dependencies.</a:t>
            </a:r>
          </a:p>
        </p:txBody>
      </p:sp>
      <p:sp>
        <p:nvSpPr>
          <p:cNvPr id="56336" name="Text Box 16">
            <a:extLst>
              <a:ext uri="{FF2B5EF4-FFF2-40B4-BE49-F238E27FC236}">
                <a16:creationId xmlns:a16="http://schemas.microsoft.com/office/drawing/2014/main" id="{97E9F2A0-9664-4A1D-B898-0DB7346F35C5}"/>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69D984F-F626-4B8B-B312-AA62C4734C6A}"/>
              </a:ext>
            </a:extLst>
          </p:cNvPr>
          <p:cNvSpPr>
            <a:spLocks noGrp="1"/>
          </p:cNvSpPr>
          <p:nvPr>
            <p:ph type="sldNum" sz="quarter" idx="12"/>
          </p:nvPr>
        </p:nvSpPr>
        <p:spPr/>
        <p:txBody>
          <a:bodyPr/>
          <a:lstStyle/>
          <a:p>
            <a:fld id="{7EB38042-350A-4C99-9609-F5FCCEF087D4}" type="slidenum">
              <a:rPr lang="en-US" altLang="en-US"/>
              <a:pPr/>
              <a:t>32</a:t>
            </a:fld>
            <a:endParaRPr lang="en-US" altLang="en-US"/>
          </a:p>
        </p:txBody>
      </p:sp>
      <p:sp>
        <p:nvSpPr>
          <p:cNvPr id="99333" name="Rectangle 5">
            <a:extLst>
              <a:ext uri="{FF2B5EF4-FFF2-40B4-BE49-F238E27FC236}">
                <a16:creationId xmlns:a16="http://schemas.microsoft.com/office/drawing/2014/main" id="{B3EE2138-9764-4029-A990-57BB2C381BFE}"/>
              </a:ext>
            </a:extLst>
          </p:cNvPr>
          <p:cNvSpPr>
            <a:spLocks noGrp="1" noChangeArrowheads="1"/>
          </p:cNvSpPr>
          <p:nvPr>
            <p:ph type="title"/>
          </p:nvPr>
        </p:nvSpPr>
        <p:spPr/>
        <p:txBody>
          <a:bodyPr/>
          <a:lstStyle/>
          <a:p>
            <a:r>
              <a:rPr lang="en-US" altLang="en-US"/>
              <a:t>GKGFX Component Internals</a:t>
            </a:r>
          </a:p>
        </p:txBody>
      </p:sp>
      <p:sp>
        <p:nvSpPr>
          <p:cNvPr id="99334" name="Rectangle 6">
            <a:extLst>
              <a:ext uri="{FF2B5EF4-FFF2-40B4-BE49-F238E27FC236}">
                <a16:creationId xmlns:a16="http://schemas.microsoft.com/office/drawing/2014/main" id="{EAA52409-1392-4213-93C7-9F77CD45DF76}"/>
              </a:ext>
            </a:extLst>
          </p:cNvPr>
          <p:cNvSpPr>
            <a:spLocks noGrp="1" noChangeArrowheads="1"/>
          </p:cNvSpPr>
          <p:nvPr>
            <p:ph type="body" sz="half" idx="1"/>
          </p:nvPr>
        </p:nvSpPr>
        <p:spPr/>
        <p:txBody>
          <a:bodyPr/>
          <a:lstStyle/>
          <a:p>
            <a:r>
              <a:rPr lang="en-US" altLang="en-US" sz="2000"/>
              <a:t>Here are the internal dependencies for largest strong component.</a:t>
            </a:r>
          </a:p>
          <a:p>
            <a:r>
              <a:rPr lang="en-US" altLang="en-US" sz="2000"/>
              <a:t>We show, in dissertation document, using Risk Model, that high density of dependencies within a strong component  is a serious design flaw.</a:t>
            </a:r>
          </a:p>
        </p:txBody>
      </p:sp>
      <p:graphicFrame>
        <p:nvGraphicFramePr>
          <p:cNvPr id="99338" name="Object 10">
            <a:extLst>
              <a:ext uri="{FF2B5EF4-FFF2-40B4-BE49-F238E27FC236}">
                <a16:creationId xmlns:a16="http://schemas.microsoft.com/office/drawing/2014/main" id="{ACFCCFAE-53BC-4B62-A5C3-0A927E8AF4F1}"/>
              </a:ext>
            </a:extLst>
          </p:cNvPr>
          <p:cNvGraphicFramePr>
            <a:graphicFrameLocks noChangeAspect="1"/>
          </p:cNvGraphicFramePr>
          <p:nvPr>
            <p:ph sz="half" idx="2"/>
          </p:nvPr>
        </p:nvGraphicFramePr>
        <p:xfrm>
          <a:off x="4876800" y="1752600"/>
          <a:ext cx="3962400" cy="3941763"/>
        </p:xfrm>
        <a:graphic>
          <a:graphicData uri="http://schemas.openxmlformats.org/presentationml/2006/ole">
            <mc:AlternateContent xmlns:mc="http://schemas.openxmlformats.org/markup-compatibility/2006">
              <mc:Choice xmlns:v="urn:schemas-microsoft-com:vml" Requires="v">
                <p:oleObj spid="_x0000_s99343" name="Bitmap Image" r:id="rId4" imgW="1848108" imgH="1838095" progId="Paint.Picture">
                  <p:embed/>
                </p:oleObj>
              </mc:Choice>
              <mc:Fallback>
                <p:oleObj name="Bitmap Image" r:id="rId4" imgW="1848108" imgH="1838095"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962400" cy="394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42" name="Text Box 14">
            <a:extLst>
              <a:ext uri="{FF2B5EF4-FFF2-40B4-BE49-F238E27FC236}">
                <a16:creationId xmlns:a16="http://schemas.microsoft.com/office/drawing/2014/main" id="{B7004CAC-CDD8-4344-BBF5-99B50D7E9E64}"/>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FCA0773-2259-44DA-947B-02385F487CFE}"/>
              </a:ext>
            </a:extLst>
          </p:cNvPr>
          <p:cNvSpPr>
            <a:spLocks noGrp="1"/>
          </p:cNvSpPr>
          <p:nvPr>
            <p:ph type="sldNum" sz="quarter" idx="12"/>
          </p:nvPr>
        </p:nvSpPr>
        <p:spPr/>
        <p:txBody>
          <a:bodyPr/>
          <a:lstStyle/>
          <a:p>
            <a:fld id="{46FC3A6D-9E19-428F-9027-0F9996343738}" type="slidenum">
              <a:rPr lang="en-US" altLang="en-US"/>
              <a:pPr/>
              <a:t>33</a:t>
            </a:fld>
            <a:endParaRPr lang="en-US" altLang="en-US"/>
          </a:p>
        </p:txBody>
      </p:sp>
      <p:pic>
        <p:nvPicPr>
          <p:cNvPr id="57360" name="Picture 16">
            <a:extLst>
              <a:ext uri="{FF2B5EF4-FFF2-40B4-BE49-F238E27FC236}">
                <a16:creationId xmlns:a16="http://schemas.microsoft.com/office/drawing/2014/main" id="{674955A9-2574-4B5D-917A-0BB5BAF2A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6248400" cy="4270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4" name="Rectangle 10">
            <a:extLst>
              <a:ext uri="{FF2B5EF4-FFF2-40B4-BE49-F238E27FC236}">
                <a16:creationId xmlns:a16="http://schemas.microsoft.com/office/drawing/2014/main" id="{015513EA-57E3-493A-82CD-B435D5BCC974}"/>
              </a:ext>
            </a:extLst>
          </p:cNvPr>
          <p:cNvSpPr>
            <a:spLocks noGrp="1" noChangeArrowheads="1"/>
          </p:cNvSpPr>
          <p:nvPr>
            <p:ph type="title"/>
          </p:nvPr>
        </p:nvSpPr>
        <p:spPr/>
        <p:txBody>
          <a:bodyPr/>
          <a:lstStyle/>
          <a:p>
            <a:r>
              <a:rPr lang="en-US" altLang="en-US"/>
              <a:t>Dependency Data</a:t>
            </a:r>
            <a:r>
              <a:rPr lang="en-US" altLang="en-US" sz="3600"/>
              <a:t> </a:t>
            </a:r>
            <a:br>
              <a:rPr lang="en-US" altLang="en-US" sz="3600"/>
            </a:br>
            <a:r>
              <a:rPr lang="en-US" altLang="en-US" sz="2000"/>
              <a:t>For the Entire Windows-Based Mozilla Build</a:t>
            </a:r>
          </a:p>
        </p:txBody>
      </p:sp>
      <p:sp>
        <p:nvSpPr>
          <p:cNvPr id="57355" name="Rectangle 11">
            <a:extLst>
              <a:ext uri="{FF2B5EF4-FFF2-40B4-BE49-F238E27FC236}">
                <a16:creationId xmlns:a16="http://schemas.microsoft.com/office/drawing/2014/main" id="{49E87DE5-2335-4E43-9C86-9A9573FEAFC0}"/>
              </a:ext>
            </a:extLst>
          </p:cNvPr>
          <p:cNvSpPr>
            <a:spLocks noGrp="1" noChangeArrowheads="1"/>
          </p:cNvSpPr>
          <p:nvPr>
            <p:ph type="body" idx="1"/>
          </p:nvPr>
        </p:nvSpPr>
        <p:spPr>
          <a:xfrm>
            <a:off x="457200" y="1447800"/>
            <a:ext cx="8229600" cy="914400"/>
          </a:xfrm>
        </p:spPr>
        <p:txBody>
          <a:bodyPr/>
          <a:lstStyle/>
          <a:p>
            <a:pPr>
              <a:lnSpc>
                <a:spcPct val="80000"/>
              </a:lnSpc>
            </a:pPr>
            <a:r>
              <a:rPr lang="en-US" altLang="en-US" sz="1800"/>
              <a:t>The plot below is a topological sorting of the dependency graph and then expanding strong components of the entire Mozilla build for windows.</a:t>
            </a:r>
          </a:p>
        </p:txBody>
      </p:sp>
      <p:sp>
        <p:nvSpPr>
          <p:cNvPr id="57351" name="Text Box 7">
            <a:extLst>
              <a:ext uri="{FF2B5EF4-FFF2-40B4-BE49-F238E27FC236}">
                <a16:creationId xmlns:a16="http://schemas.microsoft.com/office/drawing/2014/main" id="{7D81ED82-9979-422D-8A23-E7428EA9260B}"/>
              </a:ext>
            </a:extLst>
          </p:cNvPr>
          <p:cNvSpPr txBox="1">
            <a:spLocks noChangeArrowheads="1"/>
          </p:cNvSpPr>
          <p:nvPr/>
        </p:nvSpPr>
        <p:spPr bwMode="auto">
          <a:xfrm>
            <a:off x="6553200" y="3124200"/>
            <a:ext cx="2438400" cy="2898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buSzPct val="85000"/>
            </a:pPr>
            <a:r>
              <a:rPr lang="en-US" altLang="en-US" sz="2000">
                <a:solidFill>
                  <a:srgbClr val="CC3300"/>
                </a:solidFill>
                <a:latin typeface="Arial" panose="020B0604020202020204" pitchFamily="34" charset="0"/>
              </a:rPr>
              <a:t>This plot is so dense that it is becoming difficult to draw conclusions,  but the plot clearly indicates test problems for the whole Mozilla project.</a:t>
            </a:r>
          </a:p>
          <a:p>
            <a:pPr algn="l">
              <a:lnSpc>
                <a:spcPct val="90000"/>
              </a:lnSpc>
              <a:spcBef>
                <a:spcPct val="20000"/>
              </a:spcBef>
              <a:buSzPct val="85000"/>
            </a:pPr>
            <a:endParaRPr lang="en-US" altLang="en-US" sz="2000">
              <a:solidFill>
                <a:srgbClr val="CC3300"/>
              </a:solidFill>
              <a:latin typeface="Arial" panose="020B0604020202020204" pitchFamily="34" charset="0"/>
            </a:endParaRPr>
          </a:p>
        </p:txBody>
      </p:sp>
      <p:sp>
        <p:nvSpPr>
          <p:cNvPr id="57358" name="Rectangle 14">
            <a:extLst>
              <a:ext uri="{FF2B5EF4-FFF2-40B4-BE49-F238E27FC236}">
                <a16:creationId xmlns:a16="http://schemas.microsoft.com/office/drawing/2014/main" id="{3DC91442-EFC5-4CBE-A933-8DBEFAD0DFF5}"/>
              </a:ext>
            </a:extLst>
          </p:cNvPr>
          <p:cNvSpPr>
            <a:spLocks noChangeArrowheads="1"/>
          </p:cNvSpPr>
          <p:nvPr/>
        </p:nvSpPr>
        <p:spPr bwMode="auto">
          <a:xfrm>
            <a:off x="5346700" y="2971800"/>
            <a:ext cx="444500" cy="431800"/>
          </a:xfrm>
          <a:prstGeom prst="rect">
            <a:avLst/>
          </a:prstGeom>
          <a:solidFill>
            <a:srgbClr val="FF6600">
              <a:alpha val="46001"/>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61" name="AutoShape 17">
            <a:extLst>
              <a:ext uri="{FF2B5EF4-FFF2-40B4-BE49-F238E27FC236}">
                <a16:creationId xmlns:a16="http://schemas.microsoft.com/office/drawing/2014/main" id="{147130B6-61A0-48DA-B492-CD16DED7B2F1}"/>
              </a:ext>
            </a:extLst>
          </p:cNvPr>
          <p:cNvSpPr>
            <a:spLocks noChangeArrowheads="1"/>
          </p:cNvSpPr>
          <p:nvPr/>
        </p:nvSpPr>
        <p:spPr bwMode="auto">
          <a:xfrm>
            <a:off x="3581400" y="4724400"/>
            <a:ext cx="2057400" cy="685800"/>
          </a:xfrm>
          <a:prstGeom prst="wedgeRectCallout">
            <a:avLst>
              <a:gd name="adj1" fmla="val 48995"/>
              <a:gd name="adj2" fmla="val -246991"/>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solidFill>
                  <a:schemeClr val="bg1"/>
                </a:solidFill>
                <a:latin typeface="Arial" panose="020B0604020202020204" pitchFamily="34" charset="0"/>
              </a:rPr>
              <a:t>Size of the strong component is 325</a:t>
            </a:r>
            <a:endParaRPr lang="en-US" altLang="en-US" sz="1800">
              <a:solidFill>
                <a:schemeClr val="bg1"/>
              </a:solidFill>
              <a:latin typeface="Arial" panose="020B0604020202020204" pitchFamily="34" charset="0"/>
              <a:cs typeface="Tahoma" panose="020B0604030504040204" pitchFamily="34" charset="0"/>
            </a:endParaRPr>
          </a:p>
        </p:txBody>
      </p:sp>
      <p:sp>
        <p:nvSpPr>
          <p:cNvPr id="57362" name="AutoShape 18">
            <a:extLst>
              <a:ext uri="{FF2B5EF4-FFF2-40B4-BE49-F238E27FC236}">
                <a16:creationId xmlns:a16="http://schemas.microsoft.com/office/drawing/2014/main" id="{4E0FC995-EBA4-4EC1-9213-90A9BB9745FC}"/>
              </a:ext>
            </a:extLst>
          </p:cNvPr>
          <p:cNvSpPr>
            <a:spLocks noChangeArrowheads="1"/>
          </p:cNvSpPr>
          <p:nvPr/>
        </p:nvSpPr>
        <p:spPr bwMode="auto">
          <a:xfrm>
            <a:off x="6629400" y="2133600"/>
            <a:ext cx="2057400" cy="381000"/>
          </a:xfrm>
          <a:prstGeom prst="wedgeRectCallout">
            <a:avLst>
              <a:gd name="adj1" fmla="val -176931"/>
              <a:gd name="adj2" fmla="val 189167"/>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solidFill>
                  <a:schemeClr val="bg1"/>
                </a:solidFill>
                <a:latin typeface="Arial" panose="020B0604020202020204" pitchFamily="34" charset="0"/>
                <a:cs typeface="Tahoma" panose="020B0604030504040204" pitchFamily="34" charset="0"/>
              </a:rPr>
              <a:t>Lots of libraries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56F1179-DBA8-4C51-9D11-02E15C79BB1B}"/>
              </a:ext>
            </a:extLst>
          </p:cNvPr>
          <p:cNvSpPr>
            <a:spLocks noGrp="1"/>
          </p:cNvSpPr>
          <p:nvPr>
            <p:ph type="sldNum" sz="quarter" idx="12"/>
          </p:nvPr>
        </p:nvSpPr>
        <p:spPr/>
        <p:txBody>
          <a:bodyPr/>
          <a:lstStyle/>
          <a:p>
            <a:fld id="{9DFA9646-8597-4459-B51B-7A981B857847}" type="slidenum">
              <a:rPr lang="en-US" altLang="en-US"/>
              <a:pPr/>
              <a:t>34</a:t>
            </a:fld>
            <a:endParaRPr lang="en-US" altLang="en-US"/>
          </a:p>
        </p:txBody>
      </p:sp>
      <p:sp>
        <p:nvSpPr>
          <p:cNvPr id="187394" name="Rectangle 2">
            <a:extLst>
              <a:ext uri="{FF2B5EF4-FFF2-40B4-BE49-F238E27FC236}">
                <a16:creationId xmlns:a16="http://schemas.microsoft.com/office/drawing/2014/main" id="{2DF1D4D2-29F7-4747-ACE5-70085C02A9F1}"/>
              </a:ext>
            </a:extLst>
          </p:cNvPr>
          <p:cNvSpPr>
            <a:spLocks noGrp="1" noChangeArrowheads="1"/>
          </p:cNvSpPr>
          <p:nvPr>
            <p:ph type="title"/>
          </p:nvPr>
        </p:nvSpPr>
        <p:spPr/>
        <p:txBody>
          <a:bodyPr/>
          <a:lstStyle/>
          <a:p>
            <a:r>
              <a:rPr lang="en-US" altLang="en-US" sz="3800"/>
              <a:t>So how do we make sense of all this?</a:t>
            </a:r>
          </a:p>
        </p:txBody>
      </p:sp>
      <p:sp>
        <p:nvSpPr>
          <p:cNvPr id="187395" name="Rectangle 3">
            <a:extLst>
              <a:ext uri="{FF2B5EF4-FFF2-40B4-BE49-F238E27FC236}">
                <a16:creationId xmlns:a16="http://schemas.microsoft.com/office/drawing/2014/main" id="{B51CB47D-49C4-4DF6-B9FA-7D326E89AE94}"/>
              </a:ext>
            </a:extLst>
          </p:cNvPr>
          <p:cNvSpPr>
            <a:spLocks noGrp="1" noChangeArrowheads="1"/>
          </p:cNvSpPr>
          <p:nvPr>
            <p:ph type="body" idx="1"/>
          </p:nvPr>
        </p:nvSpPr>
        <p:spPr/>
        <p:txBody>
          <a:bodyPr/>
          <a:lstStyle/>
          <a:p>
            <a:r>
              <a:rPr lang="en-US" altLang="en-US"/>
              <a:t>We’ve now seen significant problems in the Mozilla 1.4.1 structure.</a:t>
            </a:r>
          </a:p>
          <a:p>
            <a:r>
              <a:rPr lang="en-US" altLang="en-US"/>
              <a:t>How can we find what is the cause of the problems?</a:t>
            </a:r>
          </a:p>
          <a:p>
            <a:r>
              <a:rPr lang="en-US" altLang="en-US"/>
              <a:t>How can we find ways to improve?</a:t>
            </a:r>
          </a:p>
          <a:p>
            <a:pPr>
              <a:buFont typeface="Wingdings" panose="05000000000000000000" pitchFamily="2" charset="2"/>
              <a:buNone/>
            </a:pPr>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345FBD8-205F-4D94-9849-2A79F29F1D37}"/>
              </a:ext>
            </a:extLst>
          </p:cNvPr>
          <p:cNvSpPr>
            <a:spLocks noGrp="1"/>
          </p:cNvSpPr>
          <p:nvPr>
            <p:ph type="sldNum" sz="quarter" idx="12"/>
          </p:nvPr>
        </p:nvSpPr>
        <p:spPr/>
        <p:txBody>
          <a:bodyPr/>
          <a:lstStyle/>
          <a:p>
            <a:fld id="{178FAFDA-BF7E-4389-86A0-8022A4944451}" type="slidenum">
              <a:rPr lang="en-US" altLang="en-US"/>
              <a:pPr/>
              <a:t>35</a:t>
            </a:fld>
            <a:endParaRPr lang="en-US" altLang="en-US"/>
          </a:p>
        </p:txBody>
      </p:sp>
      <p:sp>
        <p:nvSpPr>
          <p:cNvPr id="151554" name="Rectangle 2">
            <a:extLst>
              <a:ext uri="{FF2B5EF4-FFF2-40B4-BE49-F238E27FC236}">
                <a16:creationId xmlns:a16="http://schemas.microsoft.com/office/drawing/2014/main" id="{04B65492-4D57-45B4-BBC8-6018F8BC4998}"/>
              </a:ext>
            </a:extLst>
          </p:cNvPr>
          <p:cNvSpPr>
            <a:spLocks noGrp="1" noChangeArrowheads="1"/>
          </p:cNvSpPr>
          <p:nvPr>
            <p:ph type="title"/>
          </p:nvPr>
        </p:nvSpPr>
        <p:spPr/>
        <p:txBody>
          <a:bodyPr/>
          <a:lstStyle/>
          <a:p>
            <a:r>
              <a:rPr lang="en-US" altLang="en-US"/>
              <a:t>Product Risk Model</a:t>
            </a:r>
          </a:p>
        </p:txBody>
      </p:sp>
      <p:sp>
        <p:nvSpPr>
          <p:cNvPr id="151555" name="Rectangle 3">
            <a:extLst>
              <a:ext uri="{FF2B5EF4-FFF2-40B4-BE49-F238E27FC236}">
                <a16:creationId xmlns:a16="http://schemas.microsoft.com/office/drawing/2014/main" id="{163FC44C-CB63-4CEE-BC0B-8CC808226EB1}"/>
              </a:ext>
            </a:extLst>
          </p:cNvPr>
          <p:cNvSpPr>
            <a:spLocks noGrp="1" noChangeArrowheads="1"/>
          </p:cNvSpPr>
          <p:nvPr>
            <p:ph type="body" idx="1"/>
          </p:nvPr>
        </p:nvSpPr>
        <p:spPr/>
        <p:txBody>
          <a:bodyPr/>
          <a:lstStyle/>
          <a:p>
            <a:pPr>
              <a:lnSpc>
                <a:spcPct val="90000"/>
              </a:lnSpc>
            </a:pPr>
            <a:r>
              <a:rPr lang="en-US" altLang="en-US"/>
              <a:t>Product Risk Model is a file-rank procedure that orders the entire system’s file set by increasing risk. </a:t>
            </a:r>
          </a:p>
          <a:p>
            <a:pPr lvl="1">
              <a:lnSpc>
                <a:spcPct val="90000"/>
              </a:lnSpc>
            </a:pPr>
            <a:r>
              <a:rPr lang="en-US" altLang="en-US"/>
              <a:t>Provides direct support for management of large developing code bases. </a:t>
            </a:r>
          </a:p>
          <a:p>
            <a:pPr lvl="1">
              <a:lnSpc>
                <a:spcPct val="90000"/>
              </a:lnSpc>
            </a:pPr>
            <a:r>
              <a:rPr lang="en-US" altLang="en-US" b="1" i="1">
                <a:effectLst>
                  <a:outerShdw blurRad="38100" dist="38100" dir="2700000" algn="tl">
                    <a:srgbClr val="C0C0C0"/>
                  </a:outerShdw>
                </a:effectLst>
              </a:rPr>
              <a:t>Indicates where attention should be focused</a:t>
            </a:r>
            <a:r>
              <a:rPr lang="en-US" altLang="en-US" b="1" i="1"/>
              <a:t>.</a:t>
            </a:r>
          </a:p>
          <a:p>
            <a:pPr lvl="1">
              <a:lnSpc>
                <a:spcPct val="90000"/>
              </a:lnSpc>
            </a:pPr>
            <a:r>
              <a:rPr lang="en-US" altLang="en-US" b="1" i="1">
                <a:effectLst>
                  <a:outerShdw blurRad="38100" dist="38100" dir="2700000" algn="tl">
                    <a:srgbClr val="C0C0C0"/>
                  </a:outerShdw>
                </a:effectLst>
              </a:rPr>
              <a:t>Enables developers to observe overall effect of a particular change (simulation) </a:t>
            </a:r>
          </a:p>
          <a:p>
            <a:pPr lvl="2">
              <a:lnSpc>
                <a:spcPct val="90000"/>
              </a:lnSpc>
            </a:pPr>
            <a:r>
              <a:rPr lang="en-US" altLang="en-US">
                <a:effectLst>
                  <a:outerShdw blurRad="38100" dist="38100" dir="2700000" algn="tl">
                    <a:srgbClr val="C0C0C0"/>
                  </a:outerShdw>
                </a:effectLst>
              </a:rPr>
              <a:t>Removing global objects, interface insertion.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a:extLst>
              <a:ext uri="{FF2B5EF4-FFF2-40B4-BE49-F238E27FC236}">
                <a16:creationId xmlns:a16="http://schemas.microsoft.com/office/drawing/2014/main" id="{17E9365D-D3DB-4F25-882B-48AD4D106C6A}"/>
              </a:ext>
            </a:extLst>
          </p:cNvPr>
          <p:cNvSpPr>
            <a:spLocks noGrp="1"/>
          </p:cNvSpPr>
          <p:nvPr>
            <p:ph type="sldNum" sz="quarter" idx="12"/>
          </p:nvPr>
        </p:nvSpPr>
        <p:spPr/>
        <p:txBody>
          <a:bodyPr/>
          <a:lstStyle/>
          <a:p>
            <a:fld id="{3286025D-911F-4606-B89B-148FE4F91DE4}" type="slidenum">
              <a:rPr lang="en-US" altLang="en-US"/>
              <a:pPr/>
              <a:t>36</a:t>
            </a:fld>
            <a:endParaRPr lang="en-US" altLang="en-US"/>
          </a:p>
        </p:txBody>
      </p:sp>
      <p:sp>
        <p:nvSpPr>
          <p:cNvPr id="235522" name="Rectangle 2">
            <a:extLst>
              <a:ext uri="{FF2B5EF4-FFF2-40B4-BE49-F238E27FC236}">
                <a16:creationId xmlns:a16="http://schemas.microsoft.com/office/drawing/2014/main" id="{06640B76-B5E0-4F33-AE7E-8A555F7F6417}"/>
              </a:ext>
            </a:extLst>
          </p:cNvPr>
          <p:cNvSpPr>
            <a:spLocks noGrp="1" noChangeArrowheads="1"/>
          </p:cNvSpPr>
          <p:nvPr>
            <p:ph type="title"/>
          </p:nvPr>
        </p:nvSpPr>
        <p:spPr/>
        <p:txBody>
          <a:bodyPr/>
          <a:lstStyle/>
          <a:p>
            <a:r>
              <a:rPr lang="en-US" altLang="en-US" sz="3600"/>
              <a:t>Product Risk Model</a:t>
            </a:r>
            <a:br>
              <a:rPr lang="en-US" altLang="en-US" sz="2400"/>
            </a:br>
            <a:r>
              <a:rPr lang="en-US" altLang="en-US" sz="2400"/>
              <a:t>Definitions</a:t>
            </a:r>
            <a:endParaRPr lang="en-US" altLang="en-US" sz="700"/>
          </a:p>
        </p:txBody>
      </p:sp>
      <p:sp>
        <p:nvSpPr>
          <p:cNvPr id="235523" name="Rectangle 3">
            <a:extLst>
              <a:ext uri="{FF2B5EF4-FFF2-40B4-BE49-F238E27FC236}">
                <a16:creationId xmlns:a16="http://schemas.microsoft.com/office/drawing/2014/main" id="{35C5B09D-A4D8-42E7-BE38-BD4065D3E7C3}"/>
              </a:ext>
            </a:extLst>
          </p:cNvPr>
          <p:cNvSpPr>
            <a:spLocks noGrp="1" noChangeArrowheads="1"/>
          </p:cNvSpPr>
          <p:nvPr>
            <p:ph type="body" sz="half" idx="1"/>
          </p:nvPr>
        </p:nvSpPr>
        <p:spPr>
          <a:xfrm>
            <a:off x="228600" y="1600200"/>
            <a:ext cx="4343400" cy="4800600"/>
          </a:xfrm>
        </p:spPr>
        <p:txBody>
          <a:bodyPr/>
          <a:lstStyle/>
          <a:p>
            <a:pPr>
              <a:lnSpc>
                <a:spcPct val="90000"/>
              </a:lnSpc>
            </a:pPr>
            <a:r>
              <a:rPr lang="en-US" altLang="en-US" sz="2000" b="1">
                <a:effectLst>
                  <a:outerShdw blurRad="38100" dist="38100" dir="2700000" algn="tl">
                    <a:srgbClr val="C0C0C0"/>
                  </a:outerShdw>
                </a:effectLst>
              </a:rPr>
              <a:t>Importance</a:t>
            </a:r>
            <a:r>
              <a:rPr lang="en-US" altLang="en-US" sz="2000"/>
              <a:t> of a file is based on the number of other files that directly or indirectly depended upon it. </a:t>
            </a:r>
            <a:br>
              <a:rPr lang="en-US" altLang="en-US" sz="1000"/>
            </a:br>
            <a:endParaRPr lang="en-US" altLang="en-US" sz="1000"/>
          </a:p>
          <a:p>
            <a:pPr>
              <a:lnSpc>
                <a:spcPct val="90000"/>
              </a:lnSpc>
            </a:pPr>
            <a:r>
              <a:rPr lang="en-US" altLang="en-US" sz="2000" b="1">
                <a:effectLst>
                  <a:outerShdw blurRad="38100" dist="38100" dir="2700000" algn="tl">
                    <a:srgbClr val="C0C0C0"/>
                  </a:outerShdw>
                </a:effectLst>
              </a:rPr>
              <a:t>Test Difficulty</a:t>
            </a:r>
            <a:r>
              <a:rPr lang="en-US" altLang="en-US" sz="2000"/>
              <a:t> is the degree of relative effort required for a file to be tested based on:</a:t>
            </a:r>
          </a:p>
          <a:p>
            <a:pPr lvl="1">
              <a:lnSpc>
                <a:spcPct val="90000"/>
              </a:lnSpc>
            </a:pPr>
            <a:r>
              <a:rPr lang="en-US" altLang="en-US" sz="1800"/>
              <a:t>Number of files it is using and its interconnectedness strength, </a:t>
            </a:r>
          </a:p>
          <a:p>
            <a:pPr lvl="1">
              <a:lnSpc>
                <a:spcPct val="90000"/>
              </a:lnSpc>
            </a:pPr>
            <a:r>
              <a:rPr lang="en-US" altLang="en-US" sz="1800"/>
              <a:t>Internal implementation quality</a:t>
            </a:r>
          </a:p>
        </p:txBody>
      </p:sp>
      <p:graphicFrame>
        <p:nvGraphicFramePr>
          <p:cNvPr id="235541" name="Object 21">
            <a:extLst>
              <a:ext uri="{FF2B5EF4-FFF2-40B4-BE49-F238E27FC236}">
                <a16:creationId xmlns:a16="http://schemas.microsoft.com/office/drawing/2014/main" id="{3974B887-93A8-4AB6-883D-551B7F3DD33C}"/>
              </a:ext>
            </a:extLst>
          </p:cNvPr>
          <p:cNvGraphicFramePr>
            <a:graphicFrameLocks noChangeAspect="1"/>
          </p:cNvGraphicFramePr>
          <p:nvPr>
            <p:ph sz="quarter" idx="2"/>
          </p:nvPr>
        </p:nvGraphicFramePr>
        <p:xfrm>
          <a:off x="7467600" y="2209800"/>
          <a:ext cx="1389063" cy="3200400"/>
        </p:xfrm>
        <a:graphic>
          <a:graphicData uri="http://schemas.openxmlformats.org/presentationml/2006/ole">
            <mc:AlternateContent xmlns:mc="http://schemas.openxmlformats.org/markup-compatibility/2006">
              <mc:Choice xmlns:v="urn:schemas-microsoft-com:vml" Requires="v">
                <p:oleObj spid="_x0000_s235550" name="Visio" r:id="rId4" imgW="907923" imgH="2092071" progId="Visio.Drawing.11">
                  <p:embed/>
                </p:oleObj>
              </mc:Choice>
              <mc:Fallback>
                <p:oleObj name="Visio" r:id="rId4" imgW="907923" imgH="2092071" progId="Visio.Drawing.11">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09800"/>
                        <a:ext cx="1389063"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25" name="Rectangle 5">
            <a:extLst>
              <a:ext uri="{FF2B5EF4-FFF2-40B4-BE49-F238E27FC236}">
                <a16:creationId xmlns:a16="http://schemas.microsoft.com/office/drawing/2014/main" id="{DDBBE0C0-2EAB-46B1-8736-29D1C7DF47E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27" name="Rectangle 7">
            <a:extLst>
              <a:ext uri="{FF2B5EF4-FFF2-40B4-BE49-F238E27FC236}">
                <a16:creationId xmlns:a16="http://schemas.microsoft.com/office/drawing/2014/main" id="{B9669E61-E20B-4DDA-A371-15D40308083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29" name="Rectangle 9">
            <a:extLst>
              <a:ext uri="{FF2B5EF4-FFF2-40B4-BE49-F238E27FC236}">
                <a16:creationId xmlns:a16="http://schemas.microsoft.com/office/drawing/2014/main" id="{01DF77B4-0B8E-43ED-8083-F841710468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1" name="Rectangle 11">
            <a:extLst>
              <a:ext uri="{FF2B5EF4-FFF2-40B4-BE49-F238E27FC236}">
                <a16:creationId xmlns:a16="http://schemas.microsoft.com/office/drawing/2014/main" id="{D696AB26-42CA-4D3A-917A-FE721DFBD8D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2" name="Rectangle 12">
            <a:extLst>
              <a:ext uri="{FF2B5EF4-FFF2-40B4-BE49-F238E27FC236}">
                <a16:creationId xmlns:a16="http://schemas.microsoft.com/office/drawing/2014/main" id="{6A55FF81-776A-4C2D-B691-5581BAEB74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42" name="Object 22">
            <a:extLst>
              <a:ext uri="{FF2B5EF4-FFF2-40B4-BE49-F238E27FC236}">
                <a16:creationId xmlns:a16="http://schemas.microsoft.com/office/drawing/2014/main" id="{A86D7436-BAF6-4A8D-A4BA-21855BCE9838}"/>
              </a:ext>
            </a:extLst>
          </p:cNvPr>
          <p:cNvGraphicFramePr>
            <a:graphicFrameLocks noChangeAspect="1"/>
          </p:cNvGraphicFramePr>
          <p:nvPr>
            <p:ph sz="quarter" idx="3"/>
          </p:nvPr>
        </p:nvGraphicFramePr>
        <p:xfrm>
          <a:off x="4800600" y="1828800"/>
          <a:ext cx="2057400" cy="836613"/>
        </p:xfrm>
        <a:graphic>
          <a:graphicData uri="http://schemas.openxmlformats.org/presentationml/2006/ole">
            <mc:AlternateContent xmlns:mc="http://schemas.openxmlformats.org/markup-compatibility/2006">
              <mc:Choice xmlns:v="urn:schemas-microsoft-com:vml" Requires="v">
                <p:oleObj spid="_x0000_s235551" name="Equation" r:id="rId6" imgW="1091880" imgH="444240" progId="Equation.3">
                  <p:embed/>
                </p:oleObj>
              </mc:Choice>
              <mc:Fallback>
                <p:oleObj name="Equation" r:id="rId6" imgW="1091880" imgH="44424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828800"/>
                        <a:ext cx="20574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44" name="Object 24">
            <a:extLst>
              <a:ext uri="{FF2B5EF4-FFF2-40B4-BE49-F238E27FC236}">
                <a16:creationId xmlns:a16="http://schemas.microsoft.com/office/drawing/2014/main" id="{C1AB1DA6-8663-455A-AC12-68B98C5E00D1}"/>
              </a:ext>
            </a:extLst>
          </p:cNvPr>
          <p:cNvGraphicFramePr>
            <a:graphicFrameLocks noChangeAspect="1"/>
          </p:cNvGraphicFramePr>
          <p:nvPr/>
        </p:nvGraphicFramePr>
        <p:xfrm>
          <a:off x="4724400" y="4114800"/>
          <a:ext cx="2590800" cy="914400"/>
        </p:xfrm>
        <a:graphic>
          <a:graphicData uri="http://schemas.openxmlformats.org/presentationml/2006/ole">
            <mc:AlternateContent xmlns:mc="http://schemas.openxmlformats.org/markup-compatibility/2006">
              <mc:Choice xmlns:v="urn:schemas-microsoft-com:vml" Requires="v">
                <p:oleObj spid="_x0000_s235552" name="Equation" r:id="rId8" imgW="1269449" imgH="444307" progId="Equation.3">
                  <p:embed/>
                </p:oleObj>
              </mc:Choice>
              <mc:Fallback>
                <p:oleObj name="Equation" r:id="rId8" imgW="1269449" imgH="444307"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114800"/>
                        <a:ext cx="2590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46" name="Object 26">
            <a:extLst>
              <a:ext uri="{FF2B5EF4-FFF2-40B4-BE49-F238E27FC236}">
                <a16:creationId xmlns:a16="http://schemas.microsoft.com/office/drawing/2014/main" id="{86E75B5A-7FEA-44A9-A354-365C50FCA368}"/>
              </a:ext>
            </a:extLst>
          </p:cNvPr>
          <p:cNvGraphicFramePr>
            <a:graphicFrameLocks noChangeAspect="1"/>
          </p:cNvGraphicFramePr>
          <p:nvPr/>
        </p:nvGraphicFramePr>
        <p:xfrm>
          <a:off x="2009775" y="4735513"/>
          <a:ext cx="477838" cy="430212"/>
        </p:xfrm>
        <a:graphic>
          <a:graphicData uri="http://schemas.openxmlformats.org/presentationml/2006/ole">
            <mc:AlternateContent xmlns:mc="http://schemas.openxmlformats.org/markup-compatibility/2006">
              <mc:Choice xmlns:v="urn:schemas-microsoft-com:vml" Requires="v">
                <p:oleObj spid="_x0000_s235553" name="Equation" r:id="rId10" imgW="253800" imgH="228600" progId="Equation.3">
                  <p:embed/>
                </p:oleObj>
              </mc:Choice>
              <mc:Fallback>
                <p:oleObj name="Equation" r:id="rId10" imgW="253800" imgH="22860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9775" y="4735513"/>
                        <a:ext cx="477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7" name="Object 27">
            <a:extLst>
              <a:ext uri="{FF2B5EF4-FFF2-40B4-BE49-F238E27FC236}">
                <a16:creationId xmlns:a16="http://schemas.microsoft.com/office/drawing/2014/main" id="{BF0963BF-D8DA-4C59-93FE-EE86CA529365}"/>
              </a:ext>
            </a:extLst>
          </p:cNvPr>
          <p:cNvGraphicFramePr>
            <a:graphicFrameLocks noChangeAspect="1"/>
          </p:cNvGraphicFramePr>
          <p:nvPr/>
        </p:nvGraphicFramePr>
        <p:xfrm>
          <a:off x="4876800" y="2895600"/>
          <a:ext cx="1077913" cy="382588"/>
        </p:xfrm>
        <a:graphic>
          <a:graphicData uri="http://schemas.openxmlformats.org/presentationml/2006/ole">
            <mc:AlternateContent xmlns:mc="http://schemas.openxmlformats.org/markup-compatibility/2006">
              <mc:Choice xmlns:v="urn:schemas-microsoft-com:vml" Requires="v">
                <p:oleObj spid="_x0000_s235554" name="Equation" r:id="rId12" imgW="571320" imgH="203040" progId="Equation.3">
                  <p:embed/>
                </p:oleObj>
              </mc:Choice>
              <mc:Fallback>
                <p:oleObj name="Equation" r:id="rId12" imgW="571320" imgH="20304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2895600"/>
                        <a:ext cx="10779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8" name="Object 28">
            <a:extLst>
              <a:ext uri="{FF2B5EF4-FFF2-40B4-BE49-F238E27FC236}">
                <a16:creationId xmlns:a16="http://schemas.microsoft.com/office/drawing/2014/main" id="{23FF2B74-604E-48B4-BD8F-B483CFE16D35}"/>
              </a:ext>
            </a:extLst>
          </p:cNvPr>
          <p:cNvGraphicFramePr>
            <a:graphicFrameLocks noChangeAspect="1"/>
          </p:cNvGraphicFramePr>
          <p:nvPr/>
        </p:nvGraphicFramePr>
        <p:xfrm>
          <a:off x="4818063" y="5181600"/>
          <a:ext cx="1125537" cy="382588"/>
        </p:xfrm>
        <a:graphic>
          <a:graphicData uri="http://schemas.openxmlformats.org/presentationml/2006/ole">
            <mc:AlternateContent xmlns:mc="http://schemas.openxmlformats.org/markup-compatibility/2006">
              <mc:Choice xmlns:v="urn:schemas-microsoft-com:vml" Requires="v">
                <p:oleObj spid="_x0000_s235555" name="Equation" r:id="rId14" imgW="596880" imgH="203040" progId="Equation.3">
                  <p:embed/>
                </p:oleObj>
              </mc:Choice>
              <mc:Fallback>
                <p:oleObj name="Equation" r:id="rId14" imgW="596880" imgH="20304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5181600"/>
                        <a:ext cx="11255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9" name="Object 29">
            <a:extLst>
              <a:ext uri="{FF2B5EF4-FFF2-40B4-BE49-F238E27FC236}">
                <a16:creationId xmlns:a16="http://schemas.microsoft.com/office/drawing/2014/main" id="{4D135F19-7534-4E74-B0ED-72C978BE62B1}"/>
              </a:ext>
            </a:extLst>
          </p:cNvPr>
          <p:cNvGraphicFramePr>
            <a:graphicFrameLocks noChangeAspect="1"/>
          </p:cNvGraphicFramePr>
          <p:nvPr/>
        </p:nvGraphicFramePr>
        <p:xfrm>
          <a:off x="4900613" y="3581400"/>
          <a:ext cx="1030287" cy="382588"/>
        </p:xfrm>
        <a:graphic>
          <a:graphicData uri="http://schemas.openxmlformats.org/presentationml/2006/ole">
            <mc:AlternateContent xmlns:mc="http://schemas.openxmlformats.org/markup-compatibility/2006">
              <mc:Choice xmlns:v="urn:schemas-microsoft-com:vml" Requires="v">
                <p:oleObj spid="_x0000_s235556" name="Equation" r:id="rId16" imgW="545760" imgH="203040" progId="Equation.3">
                  <p:embed/>
                </p:oleObj>
              </mc:Choice>
              <mc:Fallback>
                <p:oleObj name="Equation" r:id="rId16" imgW="545760" imgH="20304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0613" y="3581400"/>
                        <a:ext cx="10302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a:extLst>
              <a:ext uri="{FF2B5EF4-FFF2-40B4-BE49-F238E27FC236}">
                <a16:creationId xmlns:a16="http://schemas.microsoft.com/office/drawing/2014/main" id="{8BAE1C0C-6444-4647-9364-FFA17CE8853B}"/>
              </a:ext>
            </a:extLst>
          </p:cNvPr>
          <p:cNvSpPr>
            <a:spLocks noGrp="1"/>
          </p:cNvSpPr>
          <p:nvPr>
            <p:ph type="sldNum" sz="quarter" idx="12"/>
          </p:nvPr>
        </p:nvSpPr>
        <p:spPr/>
        <p:txBody>
          <a:bodyPr/>
          <a:lstStyle/>
          <a:p>
            <a:fld id="{9C4486BB-7092-450A-A942-D22E63F3679E}" type="slidenum">
              <a:rPr lang="en-US" altLang="en-US"/>
              <a:pPr/>
              <a:t>37</a:t>
            </a:fld>
            <a:endParaRPr lang="en-US" altLang="en-US"/>
          </a:p>
        </p:txBody>
      </p:sp>
      <p:sp>
        <p:nvSpPr>
          <p:cNvPr id="152578" name="Rectangle 2">
            <a:extLst>
              <a:ext uri="{FF2B5EF4-FFF2-40B4-BE49-F238E27FC236}">
                <a16:creationId xmlns:a16="http://schemas.microsoft.com/office/drawing/2014/main" id="{E3163EF6-3D27-48B4-9DFE-6919B648EC20}"/>
              </a:ext>
            </a:extLst>
          </p:cNvPr>
          <p:cNvSpPr>
            <a:spLocks noGrp="1" noChangeArrowheads="1"/>
          </p:cNvSpPr>
          <p:nvPr>
            <p:ph type="title"/>
          </p:nvPr>
        </p:nvSpPr>
        <p:spPr/>
        <p:txBody>
          <a:bodyPr/>
          <a:lstStyle/>
          <a:p>
            <a:r>
              <a:rPr lang="en-US" altLang="en-US" sz="3600"/>
              <a:t>Product Risk Model</a:t>
            </a:r>
            <a:br>
              <a:rPr lang="en-US" altLang="en-US" sz="2000"/>
            </a:br>
            <a:r>
              <a:rPr lang="en-US" altLang="en-US" sz="2000"/>
              <a:t>Definitions cont’d…</a:t>
            </a:r>
          </a:p>
        </p:txBody>
      </p:sp>
      <p:sp>
        <p:nvSpPr>
          <p:cNvPr id="152582" name="Rectangle 6">
            <a:extLst>
              <a:ext uri="{FF2B5EF4-FFF2-40B4-BE49-F238E27FC236}">
                <a16:creationId xmlns:a16="http://schemas.microsoft.com/office/drawing/2014/main" id="{293FA9B8-9E81-4911-91E3-CE3C0FB8C23E}"/>
              </a:ext>
            </a:extLst>
          </p:cNvPr>
          <p:cNvSpPr>
            <a:spLocks noGrp="1" noChangeArrowheads="1"/>
          </p:cNvSpPr>
          <p:nvPr>
            <p:ph type="body" sz="half" idx="1"/>
          </p:nvPr>
        </p:nvSpPr>
        <p:spPr>
          <a:xfrm>
            <a:off x="304800" y="3733800"/>
            <a:ext cx="8610600" cy="381000"/>
          </a:xfrm>
        </p:spPr>
        <p:txBody>
          <a:bodyPr/>
          <a:lstStyle/>
          <a:p>
            <a:pPr>
              <a:lnSpc>
                <a:spcPct val="90000"/>
              </a:lnSpc>
            </a:pPr>
            <a:r>
              <a:rPr lang="en-US" altLang="en-US" sz="2000"/>
              <a:t>Risk of a file is the product of its importance and test difficulty. </a:t>
            </a:r>
          </a:p>
        </p:txBody>
      </p:sp>
      <p:graphicFrame>
        <p:nvGraphicFramePr>
          <p:cNvPr id="152637" name="Object 61">
            <a:extLst>
              <a:ext uri="{FF2B5EF4-FFF2-40B4-BE49-F238E27FC236}">
                <a16:creationId xmlns:a16="http://schemas.microsoft.com/office/drawing/2014/main" id="{A37E09AB-943C-42DA-972D-FDE5647CCCF9}"/>
              </a:ext>
            </a:extLst>
          </p:cNvPr>
          <p:cNvGraphicFramePr>
            <a:graphicFrameLocks noChangeAspect="1"/>
          </p:cNvGraphicFramePr>
          <p:nvPr>
            <p:ph sz="quarter" idx="3"/>
          </p:nvPr>
        </p:nvGraphicFramePr>
        <p:xfrm>
          <a:off x="685800" y="1828800"/>
          <a:ext cx="4267200" cy="1657350"/>
        </p:xfrm>
        <a:graphic>
          <a:graphicData uri="http://schemas.openxmlformats.org/presentationml/2006/ole">
            <mc:AlternateContent xmlns:mc="http://schemas.openxmlformats.org/markup-compatibility/2006">
              <mc:Choice xmlns:v="urn:schemas-microsoft-com:vml" Requires="v">
                <p:oleObj spid="_x0000_s152647" name="Equation" r:id="rId4" imgW="2616200" imgH="1016000" progId="Equation.3">
                  <p:embed/>
                </p:oleObj>
              </mc:Choice>
              <mc:Fallback>
                <p:oleObj name="Equation" r:id="rId4" imgW="2616200" imgH="1016000" progId="Equation.3">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42672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5" name="Rectangle 9">
            <a:extLst>
              <a:ext uri="{FF2B5EF4-FFF2-40B4-BE49-F238E27FC236}">
                <a16:creationId xmlns:a16="http://schemas.microsoft.com/office/drawing/2014/main" id="{FAF50CE5-AD98-441B-95C7-E98B7D51C93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87" name="Rectangle 11">
            <a:extLst>
              <a:ext uri="{FF2B5EF4-FFF2-40B4-BE49-F238E27FC236}">
                <a16:creationId xmlns:a16="http://schemas.microsoft.com/office/drawing/2014/main" id="{8F1C7734-E9D7-4314-A30D-2759DAA81D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89" name="Rectangle 13">
            <a:extLst>
              <a:ext uri="{FF2B5EF4-FFF2-40B4-BE49-F238E27FC236}">
                <a16:creationId xmlns:a16="http://schemas.microsoft.com/office/drawing/2014/main" id="{E6C848F7-FFDF-4C22-AC51-372E0FE342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2588" name="Object 12">
            <a:extLst>
              <a:ext uri="{FF2B5EF4-FFF2-40B4-BE49-F238E27FC236}">
                <a16:creationId xmlns:a16="http://schemas.microsoft.com/office/drawing/2014/main" id="{B8C259CE-89DB-4C79-8159-AC1D1EB9EAC0}"/>
              </a:ext>
            </a:extLst>
          </p:cNvPr>
          <p:cNvGraphicFramePr>
            <a:graphicFrameLocks noChangeAspect="1"/>
          </p:cNvGraphicFramePr>
          <p:nvPr/>
        </p:nvGraphicFramePr>
        <p:xfrm>
          <a:off x="762000" y="4265613"/>
          <a:ext cx="1600200" cy="611187"/>
        </p:xfrm>
        <a:graphic>
          <a:graphicData uri="http://schemas.openxmlformats.org/presentationml/2006/ole">
            <mc:AlternateContent xmlns:mc="http://schemas.openxmlformats.org/markup-compatibility/2006">
              <mc:Choice xmlns:v="urn:schemas-microsoft-com:vml" Requires="v">
                <p:oleObj spid="_x0000_s152648" name="Equation" r:id="rId6" imgW="609480" imgH="228600" progId="Equation.3">
                  <p:embed/>
                </p:oleObj>
              </mc:Choice>
              <mc:Fallback>
                <p:oleObj name="Equation" r:id="rId6" imgW="60948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265613"/>
                        <a:ext cx="160020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92" name="Rectangle 16">
            <a:extLst>
              <a:ext uri="{FF2B5EF4-FFF2-40B4-BE49-F238E27FC236}">
                <a16:creationId xmlns:a16="http://schemas.microsoft.com/office/drawing/2014/main" id="{46A192D5-4FD9-460E-9A7D-CABE0A1401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94" name="Rectangle 18">
            <a:extLst>
              <a:ext uri="{FF2B5EF4-FFF2-40B4-BE49-F238E27FC236}">
                <a16:creationId xmlns:a16="http://schemas.microsoft.com/office/drawing/2014/main" id="{C1851ABE-E3AE-4D98-BF79-21C52ACE27B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636" name="Rectangle 60">
            <a:extLst>
              <a:ext uri="{FF2B5EF4-FFF2-40B4-BE49-F238E27FC236}">
                <a16:creationId xmlns:a16="http://schemas.microsoft.com/office/drawing/2014/main" id="{C0FBB253-35A1-4E4F-82EA-284EC7CDE2B0}"/>
              </a:ext>
            </a:extLst>
          </p:cNvPr>
          <p:cNvSpPr>
            <a:spLocks noChangeArrowheads="1"/>
          </p:cNvSpPr>
          <p:nvPr/>
        </p:nvSpPr>
        <p:spPr bwMode="auto">
          <a:xfrm>
            <a:off x="228600" y="1371600"/>
            <a:ext cx="632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pPr>
              <a:lnSpc>
                <a:spcPct val="90000"/>
              </a:lnSpc>
            </a:pPr>
            <a:r>
              <a:rPr lang="en-US" altLang="en-US" sz="2000"/>
              <a:t>Implementation Metric Factor</a:t>
            </a:r>
          </a:p>
        </p:txBody>
      </p:sp>
      <p:sp>
        <p:nvSpPr>
          <p:cNvPr id="152639" name="Rectangle 63">
            <a:extLst>
              <a:ext uri="{FF2B5EF4-FFF2-40B4-BE49-F238E27FC236}">
                <a16:creationId xmlns:a16="http://schemas.microsoft.com/office/drawing/2014/main" id="{2F790EC8-98C6-4CF2-9E27-EC35D505DE6D}"/>
              </a:ext>
            </a:extLst>
          </p:cNvPr>
          <p:cNvSpPr>
            <a:spLocks noChangeArrowheads="1"/>
          </p:cNvSpPr>
          <p:nvPr/>
        </p:nvSpPr>
        <p:spPr bwMode="auto">
          <a:xfrm>
            <a:off x="228600" y="518160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r>
              <a:rPr lang="en-US" altLang="en-US" sz="1800"/>
              <a:t>Alpha represents the relative frequency of required consequential changes in files in the project.</a:t>
            </a:r>
          </a:p>
          <a:p>
            <a:r>
              <a:rPr lang="en-US" altLang="en-US" sz="1800"/>
              <a:t>Test difficulty of a file depends not only on its internal implementation quality, but also on the quality of the files that it depends on.</a:t>
            </a:r>
          </a:p>
        </p:txBody>
      </p:sp>
      <p:graphicFrame>
        <p:nvGraphicFramePr>
          <p:cNvPr id="152641" name="Object 65">
            <a:extLst>
              <a:ext uri="{FF2B5EF4-FFF2-40B4-BE49-F238E27FC236}">
                <a16:creationId xmlns:a16="http://schemas.microsoft.com/office/drawing/2014/main" id="{53F028D3-4AC0-4B24-8514-5727D1D4B7A7}"/>
              </a:ext>
            </a:extLst>
          </p:cNvPr>
          <p:cNvGraphicFramePr>
            <a:graphicFrameLocks noChangeAspect="1"/>
          </p:cNvGraphicFramePr>
          <p:nvPr>
            <p:ph sz="quarter" idx="2"/>
          </p:nvPr>
        </p:nvGraphicFramePr>
        <p:xfrm>
          <a:off x="5638800" y="4419600"/>
          <a:ext cx="939800" cy="334963"/>
        </p:xfrm>
        <a:graphic>
          <a:graphicData uri="http://schemas.openxmlformats.org/presentationml/2006/ole">
            <mc:AlternateContent xmlns:mc="http://schemas.openxmlformats.org/markup-compatibility/2006">
              <mc:Choice xmlns:v="urn:schemas-microsoft-com:vml" Requires="v">
                <p:oleObj spid="_x0000_s152649" name="Equation" r:id="rId8" imgW="571320" imgH="203040" progId="Equation.3">
                  <p:embed/>
                </p:oleObj>
              </mc:Choice>
              <mc:Fallback>
                <p:oleObj name="Equation" r:id="rId8" imgW="571320" imgH="203040" progId="Equation.3">
                  <p:embed/>
                  <p:pic>
                    <p:nvPicPr>
                      <p:cNvPr id="0"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19600"/>
                        <a:ext cx="939800"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643" name="Object 67">
            <a:extLst>
              <a:ext uri="{FF2B5EF4-FFF2-40B4-BE49-F238E27FC236}">
                <a16:creationId xmlns:a16="http://schemas.microsoft.com/office/drawing/2014/main" id="{0D75AEAA-B670-48B8-B0E7-9564BAB3CE04}"/>
              </a:ext>
            </a:extLst>
          </p:cNvPr>
          <p:cNvGraphicFramePr>
            <a:graphicFrameLocks noChangeAspect="1"/>
          </p:cNvGraphicFramePr>
          <p:nvPr/>
        </p:nvGraphicFramePr>
        <p:xfrm>
          <a:off x="7162800" y="4419600"/>
          <a:ext cx="1125538" cy="382588"/>
        </p:xfrm>
        <a:graphic>
          <a:graphicData uri="http://schemas.openxmlformats.org/presentationml/2006/ole">
            <mc:AlternateContent xmlns:mc="http://schemas.openxmlformats.org/markup-compatibility/2006">
              <mc:Choice xmlns:v="urn:schemas-microsoft-com:vml" Requires="v">
                <p:oleObj spid="_x0000_s152650" name="Equation" r:id="rId10" imgW="596880" imgH="203040" progId="Equation.3">
                  <p:embed/>
                </p:oleObj>
              </mc:Choice>
              <mc:Fallback>
                <p:oleObj name="Equation" r:id="rId10" imgW="596880" imgH="203040" progId="Equation.3">
                  <p:embed/>
                  <p:pic>
                    <p:nvPicPr>
                      <p:cNvPr id="0" name="Object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4419600"/>
                        <a:ext cx="1125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644" name="Object 68">
            <a:extLst>
              <a:ext uri="{FF2B5EF4-FFF2-40B4-BE49-F238E27FC236}">
                <a16:creationId xmlns:a16="http://schemas.microsoft.com/office/drawing/2014/main" id="{5ABF58D1-A2E2-4951-BE24-FB5E4EEBF421}"/>
              </a:ext>
            </a:extLst>
          </p:cNvPr>
          <p:cNvGraphicFramePr>
            <a:graphicFrameLocks noChangeAspect="1"/>
          </p:cNvGraphicFramePr>
          <p:nvPr/>
        </p:nvGraphicFramePr>
        <p:xfrm>
          <a:off x="4017963" y="4419600"/>
          <a:ext cx="981075" cy="334963"/>
        </p:xfrm>
        <a:graphic>
          <a:graphicData uri="http://schemas.openxmlformats.org/presentationml/2006/ole">
            <mc:AlternateContent xmlns:mc="http://schemas.openxmlformats.org/markup-compatibility/2006">
              <mc:Choice xmlns:v="urn:schemas-microsoft-com:vml" Requires="v">
                <p:oleObj spid="_x0000_s152651" name="Equation" r:id="rId12" imgW="596880" imgH="203040" progId="Equation.3">
                  <p:embed/>
                </p:oleObj>
              </mc:Choice>
              <mc:Fallback>
                <p:oleObj name="Equation" r:id="rId12" imgW="596880" imgH="203040" progId="Equation.3">
                  <p:embed/>
                  <p:pic>
                    <p:nvPicPr>
                      <p:cNvPr id="0" name="Object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7963" y="4419600"/>
                        <a:ext cx="9810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645" name="Rectangle 69">
            <a:extLst>
              <a:ext uri="{FF2B5EF4-FFF2-40B4-BE49-F238E27FC236}">
                <a16:creationId xmlns:a16="http://schemas.microsoft.com/office/drawing/2014/main" id="{3A93378A-D7B2-4729-9F2D-06607896154E}"/>
              </a:ext>
            </a:extLst>
          </p:cNvPr>
          <p:cNvSpPr>
            <a:spLocks noChangeArrowheads="1"/>
          </p:cNvSpPr>
          <p:nvPr/>
        </p:nvSpPr>
        <p:spPr bwMode="auto">
          <a:xfrm>
            <a:off x="5410200" y="1676400"/>
            <a:ext cx="3429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pPr>
              <a:buFont typeface="Wingdings" panose="05000000000000000000" pitchFamily="2" charset="2"/>
              <a:buNone/>
            </a:pPr>
            <a:r>
              <a:rPr lang="en-US" altLang="en-US" sz="1800"/>
              <a:t>M: Boundary metric value</a:t>
            </a:r>
          </a:p>
          <a:p>
            <a:pPr>
              <a:buFont typeface="Wingdings" panose="05000000000000000000" pitchFamily="2" charset="2"/>
              <a:buNone/>
            </a:pPr>
            <a:r>
              <a:rPr lang="en-US" altLang="en-US" sz="1800"/>
              <a:t>m: Measured metric value</a:t>
            </a:r>
          </a:p>
          <a:p>
            <a:pPr>
              <a:buFont typeface="Wingdings" panose="05000000000000000000" pitchFamily="2" charset="2"/>
              <a:buNone/>
            </a:pPr>
            <a:r>
              <a:rPr lang="en-US" altLang="en-US" sz="1800"/>
              <a:t>N: Number of metric involved</a:t>
            </a:r>
          </a:p>
          <a:p>
            <a:pPr>
              <a:buFont typeface="Wingdings" panose="05000000000000000000" pitchFamily="2" charset="2"/>
              <a:buNone/>
            </a:pPr>
            <a:r>
              <a:rPr lang="en-US" altLang="en-US" sz="1800"/>
              <a:t>Small (m/M) is good.</a:t>
            </a:r>
          </a:p>
        </p:txBody>
      </p:sp>
      <p:sp>
        <p:nvSpPr>
          <p:cNvPr id="152646" name="Text Box 70">
            <a:extLst>
              <a:ext uri="{FF2B5EF4-FFF2-40B4-BE49-F238E27FC236}">
                <a16:creationId xmlns:a16="http://schemas.microsoft.com/office/drawing/2014/main" id="{7623ACF2-40C8-4386-B6BB-6697BFCCB4E9}"/>
              </a:ext>
            </a:extLst>
          </p:cNvPr>
          <p:cNvSpPr txBox="1">
            <a:spLocks noChangeArrowheads="1"/>
          </p:cNvSpPr>
          <p:nvPr/>
        </p:nvSpPr>
        <p:spPr bwMode="auto">
          <a:xfrm>
            <a:off x="5257800" y="4800600"/>
            <a:ext cx="3429000" cy="3667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anose="020B0604030504040204" pitchFamily="34" charset="0"/>
              </a:rPr>
              <a:t>Low I and low T are good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FE8CAAB-1D40-4A36-88FF-2C140BE08435}"/>
              </a:ext>
            </a:extLst>
          </p:cNvPr>
          <p:cNvSpPr>
            <a:spLocks noGrp="1"/>
          </p:cNvSpPr>
          <p:nvPr>
            <p:ph type="sldNum" sz="quarter" idx="12"/>
          </p:nvPr>
        </p:nvSpPr>
        <p:spPr/>
        <p:txBody>
          <a:bodyPr/>
          <a:lstStyle/>
          <a:p>
            <a:fld id="{2E3AD8A8-CF38-4B18-8D28-1614DC8CED24}" type="slidenum">
              <a:rPr lang="en-US" altLang="en-US"/>
              <a:pPr/>
              <a:t>38</a:t>
            </a:fld>
            <a:endParaRPr lang="en-US" altLang="en-US"/>
          </a:p>
        </p:txBody>
      </p:sp>
      <p:pic>
        <p:nvPicPr>
          <p:cNvPr id="188428" name="Picture 12">
            <a:extLst>
              <a:ext uri="{FF2B5EF4-FFF2-40B4-BE49-F238E27FC236}">
                <a16:creationId xmlns:a16="http://schemas.microsoft.com/office/drawing/2014/main" id="{7989522A-3F94-40DD-807C-D4F8A7EC2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29600" cy="56165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22" name="Rectangle 6">
            <a:extLst>
              <a:ext uri="{FF2B5EF4-FFF2-40B4-BE49-F238E27FC236}">
                <a16:creationId xmlns:a16="http://schemas.microsoft.com/office/drawing/2014/main" id="{76C8154C-48BF-43B6-BB4C-7954A34EAD3C}"/>
              </a:ext>
            </a:extLst>
          </p:cNvPr>
          <p:cNvSpPr>
            <a:spLocks noGrp="1" noChangeArrowheads="1"/>
          </p:cNvSpPr>
          <p:nvPr>
            <p:ph type="title"/>
          </p:nvPr>
        </p:nvSpPr>
        <p:spPr/>
        <p:txBody>
          <a:bodyPr/>
          <a:lstStyle/>
          <a:p>
            <a:r>
              <a:rPr lang="en-US" altLang="en-US" sz="3600"/>
              <a:t>Risk Model Applied </a:t>
            </a:r>
            <a:br>
              <a:rPr lang="en-US" altLang="en-US" sz="3600"/>
            </a:br>
            <a:r>
              <a:rPr lang="en-US" altLang="en-US" sz="2000"/>
              <a:t>Mozilla GKGFX Library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C315BCF-B35A-4042-AE1B-77A49C8EF988}"/>
              </a:ext>
            </a:extLst>
          </p:cNvPr>
          <p:cNvSpPr>
            <a:spLocks noGrp="1"/>
          </p:cNvSpPr>
          <p:nvPr>
            <p:ph type="sldNum" sz="quarter" idx="12"/>
          </p:nvPr>
        </p:nvSpPr>
        <p:spPr/>
        <p:txBody>
          <a:bodyPr/>
          <a:lstStyle/>
          <a:p>
            <a:fld id="{08C3029C-6DE3-4985-A202-96C217B69B68}" type="slidenum">
              <a:rPr lang="en-US" altLang="en-US"/>
              <a:pPr/>
              <a:t>39</a:t>
            </a:fld>
            <a:endParaRPr lang="en-US" altLang="en-US"/>
          </a:p>
        </p:txBody>
      </p:sp>
      <p:sp>
        <p:nvSpPr>
          <p:cNvPr id="269316" name="Rectangle 4">
            <a:extLst>
              <a:ext uri="{FF2B5EF4-FFF2-40B4-BE49-F238E27FC236}">
                <a16:creationId xmlns:a16="http://schemas.microsoft.com/office/drawing/2014/main" id="{6D37EF0E-A3F7-4CA0-9C2F-53790C779D74}"/>
              </a:ext>
            </a:extLst>
          </p:cNvPr>
          <p:cNvSpPr>
            <a:spLocks noGrp="1" noChangeArrowheads="1"/>
          </p:cNvSpPr>
          <p:nvPr>
            <p:ph type="title"/>
          </p:nvPr>
        </p:nvSpPr>
        <p:spPr/>
        <p:txBody>
          <a:bodyPr/>
          <a:lstStyle/>
          <a:p>
            <a:r>
              <a:rPr lang="en-US" altLang="en-US" sz="3600"/>
              <a:t>Risk Model Applied</a:t>
            </a:r>
            <a:br>
              <a:rPr lang="en-US" altLang="en-US" sz="2000"/>
            </a:br>
            <a:r>
              <a:rPr lang="en-US" altLang="en-US" sz="2000"/>
              <a:t>Risk Values with File Names - New Design</a:t>
            </a:r>
          </a:p>
        </p:txBody>
      </p:sp>
      <p:pic>
        <p:nvPicPr>
          <p:cNvPr id="269317" name="Picture 5">
            <a:extLst>
              <a:ext uri="{FF2B5EF4-FFF2-40B4-BE49-F238E27FC236}">
                <a16:creationId xmlns:a16="http://schemas.microsoft.com/office/drawing/2014/main" id="{5D115AE5-1C82-49AC-8DF0-AAF88A434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5461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DE9EB80-37ED-4698-81A9-503D41208E20}"/>
              </a:ext>
            </a:extLst>
          </p:cNvPr>
          <p:cNvSpPr>
            <a:spLocks noGrp="1"/>
          </p:cNvSpPr>
          <p:nvPr>
            <p:ph type="sldNum" sz="quarter" idx="12"/>
          </p:nvPr>
        </p:nvSpPr>
        <p:spPr/>
        <p:txBody>
          <a:bodyPr/>
          <a:lstStyle/>
          <a:p>
            <a:fld id="{0E88B88C-029E-4BD7-B10C-A7D77219DCF2}" type="slidenum">
              <a:rPr lang="en-US" altLang="en-US"/>
              <a:pPr/>
              <a:t>4</a:t>
            </a:fld>
            <a:endParaRPr lang="en-US" altLang="en-US"/>
          </a:p>
        </p:txBody>
      </p:sp>
      <p:sp>
        <p:nvSpPr>
          <p:cNvPr id="184322" name="Rectangle 2">
            <a:extLst>
              <a:ext uri="{FF2B5EF4-FFF2-40B4-BE49-F238E27FC236}">
                <a16:creationId xmlns:a16="http://schemas.microsoft.com/office/drawing/2014/main" id="{165316AB-5AC2-44BC-8CAB-0F4960DA45F2}"/>
              </a:ext>
            </a:extLst>
          </p:cNvPr>
          <p:cNvSpPr>
            <a:spLocks noGrp="1" noChangeArrowheads="1"/>
          </p:cNvSpPr>
          <p:nvPr>
            <p:ph type="title"/>
          </p:nvPr>
        </p:nvSpPr>
        <p:spPr/>
        <p:txBody>
          <a:bodyPr/>
          <a:lstStyle/>
          <a:p>
            <a:r>
              <a:rPr lang="en-US" altLang="en-US"/>
              <a:t>A Real System</a:t>
            </a:r>
          </a:p>
        </p:txBody>
      </p:sp>
      <p:sp>
        <p:nvSpPr>
          <p:cNvPr id="184323" name="Rectangle 3">
            <a:extLst>
              <a:ext uri="{FF2B5EF4-FFF2-40B4-BE49-F238E27FC236}">
                <a16:creationId xmlns:a16="http://schemas.microsoft.com/office/drawing/2014/main" id="{85BE1EDA-E8F7-423D-96C6-6B2C609E5312}"/>
              </a:ext>
            </a:extLst>
          </p:cNvPr>
          <p:cNvSpPr>
            <a:spLocks noGrp="1" noChangeArrowheads="1"/>
          </p:cNvSpPr>
          <p:nvPr>
            <p:ph type="body" idx="1"/>
          </p:nvPr>
        </p:nvSpPr>
        <p:spPr/>
        <p:txBody>
          <a:bodyPr/>
          <a:lstStyle/>
          <a:p>
            <a:r>
              <a:rPr lang="en-US" altLang="en-US"/>
              <a:t>Open Source Mozilla Project</a:t>
            </a:r>
          </a:p>
          <a:p>
            <a:pPr lvl="1"/>
            <a:r>
              <a:rPr lang="en-US" altLang="en-US"/>
              <a:t>Browser</a:t>
            </a:r>
          </a:p>
          <a:p>
            <a:pPr lvl="2"/>
            <a:r>
              <a:rPr lang="en-US" altLang="en-US"/>
              <a:t>Grew out of Netscape Navigator</a:t>
            </a:r>
          </a:p>
          <a:p>
            <a:pPr lvl="1"/>
            <a:r>
              <a:rPr lang="en-US" altLang="en-US"/>
              <a:t>We studied Mozilla, Windows build, version 1.4.1</a:t>
            </a:r>
          </a:p>
          <a:p>
            <a:pPr lvl="2"/>
            <a:r>
              <a:rPr lang="en-US" altLang="en-US"/>
              <a:t>This code base was abandoned.</a:t>
            </a:r>
          </a:p>
          <a:p>
            <a:pPr lvl="2"/>
            <a:r>
              <a:rPr lang="en-US" altLang="en-US"/>
              <a:t>Great opportunity to investigate why code fails.</a:t>
            </a:r>
          </a:p>
          <a:p>
            <a:pPr lvl="2"/>
            <a:r>
              <a:rPr lang="en-US" altLang="en-US"/>
              <a:t>After surviving serious problems, some of this code migrated into Firefox, an obviously successful implementation.</a:t>
            </a:r>
          </a:p>
          <a:p>
            <a:pPr lvl="1"/>
            <a:r>
              <a:rPr lang="en-US" altLang="en-US"/>
              <a:t>Windows build consists of </a:t>
            </a:r>
            <a:r>
              <a:rPr lang="en-US" altLang="en-US" b="1" u="sng"/>
              <a:t>6193</a:t>
            </a:r>
            <a:r>
              <a:rPr lang="en-US" altLang="en-US"/>
              <a:t> files – for a browser!</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a:extLst>
              <a:ext uri="{FF2B5EF4-FFF2-40B4-BE49-F238E27FC236}">
                <a16:creationId xmlns:a16="http://schemas.microsoft.com/office/drawing/2014/main" id="{7B840DCF-2AAE-4B63-837A-E03EB3EB3B1D}"/>
              </a:ext>
            </a:extLst>
          </p:cNvPr>
          <p:cNvSpPr>
            <a:spLocks noGrp="1"/>
          </p:cNvSpPr>
          <p:nvPr>
            <p:ph type="sldNum" sz="quarter" idx="12"/>
          </p:nvPr>
        </p:nvSpPr>
        <p:spPr/>
        <p:txBody>
          <a:bodyPr/>
          <a:lstStyle/>
          <a:p>
            <a:fld id="{8ACDE98A-79C8-46F0-BC59-2EEFCB5BDE4F}" type="slidenum">
              <a:rPr lang="en-US" altLang="en-US"/>
              <a:pPr/>
              <a:t>40</a:t>
            </a:fld>
            <a:endParaRPr lang="en-US" altLang="en-US"/>
          </a:p>
        </p:txBody>
      </p:sp>
      <p:sp>
        <p:nvSpPr>
          <p:cNvPr id="224274" name="Rectangle 18">
            <a:extLst>
              <a:ext uri="{FF2B5EF4-FFF2-40B4-BE49-F238E27FC236}">
                <a16:creationId xmlns:a16="http://schemas.microsoft.com/office/drawing/2014/main" id="{70ABF97C-2D7E-4217-A689-65402C546065}"/>
              </a:ext>
            </a:extLst>
          </p:cNvPr>
          <p:cNvSpPr>
            <a:spLocks noChangeArrowheads="1"/>
          </p:cNvSpPr>
          <p:nvPr/>
        </p:nvSpPr>
        <p:spPr bwMode="auto">
          <a:xfrm>
            <a:off x="4724400" y="4648200"/>
            <a:ext cx="3962400" cy="1905000"/>
          </a:xfrm>
          <a:prstGeom prst="rect">
            <a:avLst/>
          </a:prstGeom>
          <a:solidFill>
            <a:srgbClr val="FF9900">
              <a:alpha val="22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4258" name="Rectangle 2">
            <a:extLst>
              <a:ext uri="{FF2B5EF4-FFF2-40B4-BE49-F238E27FC236}">
                <a16:creationId xmlns:a16="http://schemas.microsoft.com/office/drawing/2014/main" id="{6C033891-E3DA-4585-B9FF-099C228E2D7C}"/>
              </a:ext>
            </a:extLst>
          </p:cNvPr>
          <p:cNvSpPr>
            <a:spLocks noGrp="1" noChangeArrowheads="1"/>
          </p:cNvSpPr>
          <p:nvPr>
            <p:ph type="title"/>
          </p:nvPr>
        </p:nvSpPr>
        <p:spPr/>
        <p:txBody>
          <a:bodyPr/>
          <a:lstStyle/>
          <a:p>
            <a:r>
              <a:rPr lang="en-US" altLang="en-US" sz="3600"/>
              <a:t>Change Impact Factor (</a:t>
            </a:r>
            <a:r>
              <a:rPr lang="el-GR" altLang="en-US" sz="4400">
                <a:latin typeface="Times New Roman" panose="02020603050405020304" pitchFamily="18" charset="0"/>
                <a:cs typeface="Times New Roman" panose="02020603050405020304" pitchFamily="18" charset="0"/>
              </a:rPr>
              <a:t>α</a:t>
            </a:r>
            <a:r>
              <a:rPr lang="en-US" altLang="en-US" sz="4400" baseline="-25000">
                <a:latin typeface="Times New Roman" panose="02020603050405020304" pitchFamily="18" charset="0"/>
                <a:cs typeface="Times New Roman" panose="02020603050405020304" pitchFamily="18" charset="0"/>
              </a:rPr>
              <a:t>ij</a:t>
            </a:r>
            <a:r>
              <a:rPr lang="en-US" altLang="en-US" sz="4400">
                <a:latin typeface="Times New Roman" panose="02020603050405020304" pitchFamily="18" charset="0"/>
                <a:cs typeface="Times New Roman" panose="02020603050405020304" pitchFamily="18" charset="0"/>
              </a:rPr>
              <a:t>)</a:t>
            </a:r>
            <a:r>
              <a:rPr lang="en-US" altLang="en-US" sz="4400"/>
              <a:t> </a:t>
            </a:r>
            <a:r>
              <a:rPr lang="en-US" altLang="en-US" sz="3600"/>
              <a:t>Estimation</a:t>
            </a:r>
          </a:p>
        </p:txBody>
      </p:sp>
      <p:sp>
        <p:nvSpPr>
          <p:cNvPr id="224259" name="Rectangle 3">
            <a:extLst>
              <a:ext uri="{FF2B5EF4-FFF2-40B4-BE49-F238E27FC236}">
                <a16:creationId xmlns:a16="http://schemas.microsoft.com/office/drawing/2014/main" id="{C9925AED-1075-4B5F-8425-7F100921A653}"/>
              </a:ext>
            </a:extLst>
          </p:cNvPr>
          <p:cNvSpPr>
            <a:spLocks noGrp="1" noChangeArrowheads="1"/>
          </p:cNvSpPr>
          <p:nvPr>
            <p:ph type="body" sz="half" idx="1"/>
          </p:nvPr>
        </p:nvSpPr>
        <p:spPr>
          <a:xfrm>
            <a:off x="152400" y="1371600"/>
            <a:ext cx="4343400" cy="5181600"/>
          </a:xfrm>
        </p:spPr>
        <p:txBody>
          <a:bodyPr/>
          <a:lstStyle/>
          <a:p>
            <a:pPr>
              <a:lnSpc>
                <a:spcPct val="90000"/>
              </a:lnSpc>
            </a:pPr>
            <a:r>
              <a:rPr lang="en-US" altLang="en-US" sz="1800"/>
              <a:t>Goals is to understand the impact of a change in a software source file to other source files</a:t>
            </a:r>
          </a:p>
          <a:p>
            <a:pPr>
              <a:lnSpc>
                <a:spcPct val="90000"/>
              </a:lnSpc>
            </a:pPr>
            <a:r>
              <a:rPr lang="en-US" altLang="en-US" sz="1800"/>
              <a:t>What we did? </a:t>
            </a:r>
          </a:p>
          <a:p>
            <a:pPr lvl="1">
              <a:lnSpc>
                <a:spcPct val="90000"/>
              </a:lnSpc>
            </a:pPr>
            <a:r>
              <a:rPr lang="en-US" altLang="en-US" sz="1600"/>
              <a:t>Designed an experiment, </a:t>
            </a:r>
          </a:p>
          <a:p>
            <a:pPr lvl="1">
              <a:lnSpc>
                <a:spcPct val="90000"/>
              </a:lnSpc>
            </a:pPr>
            <a:r>
              <a:rPr lang="en-US" altLang="en-US" sz="1600"/>
              <a:t>Described its application,</a:t>
            </a:r>
          </a:p>
          <a:p>
            <a:pPr lvl="1">
              <a:lnSpc>
                <a:spcPct val="90000"/>
              </a:lnSpc>
            </a:pPr>
            <a:r>
              <a:rPr lang="en-US" altLang="en-US" sz="1600"/>
              <a:t>Showed measured results of the change impact.</a:t>
            </a:r>
          </a:p>
          <a:p>
            <a:pPr>
              <a:lnSpc>
                <a:spcPct val="90000"/>
              </a:lnSpc>
            </a:pPr>
            <a:r>
              <a:rPr lang="en-US" altLang="en-US" sz="1800"/>
              <a:t>Redesigned DepAnal</a:t>
            </a:r>
          </a:p>
          <a:p>
            <a:pPr lvl="1">
              <a:lnSpc>
                <a:spcPct val="90000"/>
              </a:lnSpc>
            </a:pPr>
            <a:r>
              <a:rPr lang="en-US" altLang="en-US" sz="1600"/>
              <a:t>The analyzer’s first external release has 7796 lines of new code, </a:t>
            </a:r>
          </a:p>
          <a:p>
            <a:pPr lvl="1">
              <a:lnSpc>
                <a:spcPct val="90000"/>
              </a:lnSpc>
            </a:pPr>
            <a:r>
              <a:rPr lang="en-US" altLang="en-US" sz="1600"/>
              <a:t>5580 of these are code within functions. </a:t>
            </a:r>
          </a:p>
          <a:p>
            <a:pPr lvl="1">
              <a:lnSpc>
                <a:spcPct val="90000"/>
              </a:lnSpc>
            </a:pPr>
            <a:r>
              <a:rPr lang="en-US" altLang="en-US" sz="1600"/>
              <a:t>Implementation took three months, and </a:t>
            </a:r>
          </a:p>
          <a:p>
            <a:pPr lvl="1">
              <a:lnSpc>
                <a:spcPct val="90000"/>
              </a:lnSpc>
            </a:pPr>
            <a:r>
              <a:rPr lang="en-US" altLang="en-US" sz="1600"/>
              <a:t>503 changes were recorded. </a:t>
            </a:r>
          </a:p>
        </p:txBody>
      </p:sp>
      <p:sp>
        <p:nvSpPr>
          <p:cNvPr id="224261" name="Rectangle 5">
            <a:extLst>
              <a:ext uri="{FF2B5EF4-FFF2-40B4-BE49-F238E27FC236}">
                <a16:creationId xmlns:a16="http://schemas.microsoft.com/office/drawing/2014/main" id="{E600ACEC-02F8-4D24-B489-3FAC3538E8A3}"/>
              </a:ext>
            </a:extLst>
          </p:cNvPr>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265" name="Rectangle 9">
            <a:extLst>
              <a:ext uri="{FF2B5EF4-FFF2-40B4-BE49-F238E27FC236}">
                <a16:creationId xmlns:a16="http://schemas.microsoft.com/office/drawing/2014/main" id="{7B7261BD-4749-4379-8E6C-70DD65F9BB21}"/>
              </a:ext>
            </a:extLst>
          </p:cNvPr>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4" name="Object 8">
            <a:extLst>
              <a:ext uri="{FF2B5EF4-FFF2-40B4-BE49-F238E27FC236}">
                <a16:creationId xmlns:a16="http://schemas.microsoft.com/office/drawing/2014/main" id="{69F613CD-42A3-428D-8A0B-C8CC48321153}"/>
              </a:ext>
            </a:extLst>
          </p:cNvPr>
          <p:cNvGraphicFramePr>
            <a:graphicFrameLocks noChangeAspect="1"/>
          </p:cNvGraphicFramePr>
          <p:nvPr/>
        </p:nvGraphicFramePr>
        <p:xfrm>
          <a:off x="5334000" y="1528763"/>
          <a:ext cx="3657600" cy="2128837"/>
        </p:xfrm>
        <a:graphic>
          <a:graphicData uri="http://schemas.openxmlformats.org/presentationml/2006/ole">
            <mc:AlternateContent xmlns:mc="http://schemas.openxmlformats.org/markup-compatibility/2006">
              <mc:Choice xmlns:v="urn:schemas-microsoft-com:vml" Requires="v">
                <p:oleObj spid="_x0000_s224275" name="Visio" r:id="rId4" imgW="2960100" imgH="1719000" progId="Visio.Drawing.11">
                  <p:embed/>
                </p:oleObj>
              </mc:Choice>
              <mc:Fallback>
                <p:oleObj name="Visio" r:id="rId4" imgW="2960100" imgH="1719000"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8763"/>
                        <a:ext cx="3657600" cy="212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8" name="Rectangle 12">
            <a:extLst>
              <a:ext uri="{FF2B5EF4-FFF2-40B4-BE49-F238E27FC236}">
                <a16:creationId xmlns:a16="http://schemas.microsoft.com/office/drawing/2014/main" id="{2F775045-F2C6-4E1D-8DEE-647F959FF585}"/>
              </a:ext>
            </a:extLst>
          </p:cNvPr>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7" name="Object 11">
            <a:extLst>
              <a:ext uri="{FF2B5EF4-FFF2-40B4-BE49-F238E27FC236}">
                <a16:creationId xmlns:a16="http://schemas.microsoft.com/office/drawing/2014/main" id="{7B248CDD-8ED0-4F2A-B298-5D497DD2F621}"/>
              </a:ext>
            </a:extLst>
          </p:cNvPr>
          <p:cNvGraphicFramePr>
            <a:graphicFrameLocks noChangeAspect="1"/>
          </p:cNvGraphicFramePr>
          <p:nvPr/>
        </p:nvGraphicFramePr>
        <p:xfrm>
          <a:off x="4419600" y="3886200"/>
          <a:ext cx="4440238" cy="479425"/>
        </p:xfrm>
        <a:graphic>
          <a:graphicData uri="http://schemas.openxmlformats.org/presentationml/2006/ole">
            <mc:AlternateContent xmlns:mc="http://schemas.openxmlformats.org/markup-compatibility/2006">
              <mc:Choice xmlns:v="urn:schemas-microsoft-com:vml" Requires="v">
                <p:oleObj spid="_x0000_s224276" name="Equation" r:id="rId6" imgW="3962160" imgH="431640" progId="Equation.3">
                  <p:embed/>
                </p:oleObj>
              </mc:Choice>
              <mc:Fallback>
                <p:oleObj name="Equation" r:id="rId6" imgW="3962160" imgH="431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6200"/>
                        <a:ext cx="444023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269" name="Object 13">
            <a:extLst>
              <a:ext uri="{FF2B5EF4-FFF2-40B4-BE49-F238E27FC236}">
                <a16:creationId xmlns:a16="http://schemas.microsoft.com/office/drawing/2014/main" id="{C0D9F429-53A4-4CAE-ACE0-C6C6240D3C59}"/>
              </a:ext>
            </a:extLst>
          </p:cNvPr>
          <p:cNvGraphicFramePr>
            <a:graphicFrameLocks noChangeAspect="1"/>
          </p:cNvGraphicFramePr>
          <p:nvPr>
            <p:ph sz="quarter" idx="2"/>
          </p:nvPr>
        </p:nvGraphicFramePr>
        <p:xfrm>
          <a:off x="7696200" y="4724400"/>
          <a:ext cx="695325" cy="1600200"/>
        </p:xfrm>
        <a:graphic>
          <a:graphicData uri="http://schemas.openxmlformats.org/presentationml/2006/ole">
            <mc:AlternateContent xmlns:mc="http://schemas.openxmlformats.org/markup-compatibility/2006">
              <mc:Choice xmlns:v="urn:schemas-microsoft-com:vml" Requires="v">
                <p:oleObj spid="_x0000_s224277" name="Visio" r:id="rId8" imgW="907923" imgH="2092071" progId="Visio.Drawing.11">
                  <p:embed/>
                </p:oleObj>
              </mc:Choice>
              <mc:Fallback>
                <p:oleObj name="Visio" r:id="rId8" imgW="907923" imgH="2092071" progId="Visio.Drawing.11">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724400"/>
                        <a:ext cx="69532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4270" name="Object 14">
            <a:extLst>
              <a:ext uri="{FF2B5EF4-FFF2-40B4-BE49-F238E27FC236}">
                <a16:creationId xmlns:a16="http://schemas.microsoft.com/office/drawing/2014/main" id="{D21E4075-F83A-4AF0-93F2-617922708588}"/>
              </a:ext>
            </a:extLst>
          </p:cNvPr>
          <p:cNvGraphicFramePr>
            <a:graphicFrameLocks noChangeAspect="1"/>
          </p:cNvGraphicFramePr>
          <p:nvPr>
            <p:ph sz="quarter" idx="3"/>
          </p:nvPr>
        </p:nvGraphicFramePr>
        <p:xfrm>
          <a:off x="5105400" y="4725988"/>
          <a:ext cx="2057400" cy="836612"/>
        </p:xfrm>
        <a:graphic>
          <a:graphicData uri="http://schemas.openxmlformats.org/presentationml/2006/ole">
            <mc:AlternateContent xmlns:mc="http://schemas.openxmlformats.org/markup-compatibility/2006">
              <mc:Choice xmlns:v="urn:schemas-microsoft-com:vml" Requires="v">
                <p:oleObj spid="_x0000_s224278" name="Equation" r:id="rId10" imgW="1091880" imgH="444240" progId="Equation.3">
                  <p:embed/>
                </p:oleObj>
              </mc:Choice>
              <mc:Fallback>
                <p:oleObj name="Equation" r:id="rId10" imgW="1091880" imgH="44424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4725988"/>
                        <a:ext cx="2057400"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4271" name="Object 15">
            <a:extLst>
              <a:ext uri="{FF2B5EF4-FFF2-40B4-BE49-F238E27FC236}">
                <a16:creationId xmlns:a16="http://schemas.microsoft.com/office/drawing/2014/main" id="{B662A65F-65B1-4BD2-8CDA-045CED199409}"/>
              </a:ext>
            </a:extLst>
          </p:cNvPr>
          <p:cNvGraphicFramePr>
            <a:graphicFrameLocks noChangeAspect="1"/>
          </p:cNvGraphicFramePr>
          <p:nvPr/>
        </p:nvGraphicFramePr>
        <p:xfrm>
          <a:off x="4859338" y="5638800"/>
          <a:ext cx="2590800" cy="914400"/>
        </p:xfrm>
        <a:graphic>
          <a:graphicData uri="http://schemas.openxmlformats.org/presentationml/2006/ole">
            <mc:AlternateContent xmlns:mc="http://schemas.openxmlformats.org/markup-compatibility/2006">
              <mc:Choice xmlns:v="urn:schemas-microsoft-com:vml" Requires="v">
                <p:oleObj spid="_x0000_s224279" name="Equation" r:id="rId12" imgW="1269449" imgH="444307" progId="Equation.3">
                  <p:embed/>
                </p:oleObj>
              </mc:Choice>
              <mc:Fallback>
                <p:oleObj name="Equation" r:id="rId12" imgW="1269449" imgH="444307"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5638800"/>
                        <a:ext cx="2590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032FD02-33EC-4A53-B7DA-CA2FD2F5AD5F}"/>
              </a:ext>
            </a:extLst>
          </p:cNvPr>
          <p:cNvSpPr>
            <a:spLocks noGrp="1"/>
          </p:cNvSpPr>
          <p:nvPr>
            <p:ph type="sldNum" sz="quarter" idx="12"/>
          </p:nvPr>
        </p:nvSpPr>
        <p:spPr/>
        <p:txBody>
          <a:bodyPr/>
          <a:lstStyle/>
          <a:p>
            <a:fld id="{C3A55830-655A-40CA-9915-269DDE169EE2}" type="slidenum">
              <a:rPr lang="en-US" altLang="en-US"/>
              <a:pPr/>
              <a:t>41</a:t>
            </a:fld>
            <a:endParaRPr lang="en-US" altLang="en-US"/>
          </a:p>
        </p:txBody>
      </p:sp>
      <p:sp>
        <p:nvSpPr>
          <p:cNvPr id="247810" name="Rectangle 2">
            <a:extLst>
              <a:ext uri="{FF2B5EF4-FFF2-40B4-BE49-F238E27FC236}">
                <a16:creationId xmlns:a16="http://schemas.microsoft.com/office/drawing/2014/main" id="{1019FBAC-9787-4225-93DA-D3661AFAE8E3}"/>
              </a:ext>
            </a:extLst>
          </p:cNvPr>
          <p:cNvSpPr>
            <a:spLocks noGrp="1" noChangeArrowheads="1"/>
          </p:cNvSpPr>
          <p:nvPr>
            <p:ph type="title"/>
          </p:nvPr>
        </p:nvSpPr>
        <p:spPr/>
        <p:txBody>
          <a:bodyPr/>
          <a:lstStyle/>
          <a:p>
            <a:r>
              <a:rPr lang="en-US" altLang="en-US" sz="4800"/>
              <a:t>Results   </a:t>
            </a:r>
            <a:r>
              <a:rPr lang="en-US" altLang="en-US" sz="2000"/>
              <a:t>Change Impact Factor </a:t>
            </a:r>
          </a:p>
        </p:txBody>
      </p:sp>
      <p:pic>
        <p:nvPicPr>
          <p:cNvPr id="247812" name="Picture 4">
            <a:extLst>
              <a:ext uri="{FF2B5EF4-FFF2-40B4-BE49-F238E27FC236}">
                <a16:creationId xmlns:a16="http://schemas.microsoft.com/office/drawing/2014/main" id="{F32AC8FA-C627-47C9-AC4E-FD8404CD437F}"/>
              </a:ext>
            </a:extLst>
          </p:cNvPr>
          <p:cNvPicPr>
            <a:picLocks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1143000"/>
            <a:ext cx="5334000" cy="363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7813" name="Picture 5">
            <a:extLst>
              <a:ext uri="{FF2B5EF4-FFF2-40B4-BE49-F238E27FC236}">
                <a16:creationId xmlns:a16="http://schemas.microsoft.com/office/drawing/2014/main" id="{D78EE8C8-7605-48DC-899B-BEFCFF56F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848100"/>
            <a:ext cx="37322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4" name="Rectangle 6">
            <a:extLst>
              <a:ext uri="{FF2B5EF4-FFF2-40B4-BE49-F238E27FC236}">
                <a16:creationId xmlns:a16="http://schemas.microsoft.com/office/drawing/2014/main" id="{4CED2F66-A30E-4416-9E6B-4F8BB0055CC1}"/>
              </a:ext>
            </a:extLst>
          </p:cNvPr>
          <p:cNvSpPr>
            <a:spLocks noChangeArrowheads="1"/>
          </p:cNvSpPr>
          <p:nvPr/>
        </p:nvSpPr>
        <p:spPr bwMode="auto">
          <a:xfrm>
            <a:off x="228600" y="472440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r>
              <a:rPr lang="en-US" altLang="en-US" sz="1400"/>
              <a:t>Once reached a steady state the alpha values can be approximated by some constant factor</a:t>
            </a:r>
            <a:endParaRPr lang="en-US" altLang="en-US" sz="1200"/>
          </a:p>
        </p:txBody>
      </p:sp>
      <p:graphicFrame>
        <p:nvGraphicFramePr>
          <p:cNvPr id="247815" name="Object 7">
            <a:extLst>
              <a:ext uri="{FF2B5EF4-FFF2-40B4-BE49-F238E27FC236}">
                <a16:creationId xmlns:a16="http://schemas.microsoft.com/office/drawing/2014/main" id="{0C813E8A-6260-4510-ACE2-C6ACF71CD4BA}"/>
              </a:ext>
            </a:extLst>
          </p:cNvPr>
          <p:cNvGraphicFramePr>
            <a:graphicFrameLocks noChangeAspect="1"/>
          </p:cNvGraphicFramePr>
          <p:nvPr/>
        </p:nvGraphicFramePr>
        <p:xfrm>
          <a:off x="508000" y="5410200"/>
          <a:ext cx="4318000" cy="488950"/>
        </p:xfrm>
        <a:graphic>
          <a:graphicData uri="http://schemas.openxmlformats.org/presentationml/2006/ole">
            <mc:AlternateContent xmlns:mc="http://schemas.openxmlformats.org/markup-compatibility/2006">
              <mc:Choice xmlns:v="urn:schemas-microsoft-com:vml" Requires="v">
                <p:oleObj spid="_x0000_s247838" name="Equation" r:id="rId6" imgW="4317840" imgH="482400" progId="Equation.3">
                  <p:embed/>
                </p:oleObj>
              </mc:Choice>
              <mc:Fallback>
                <p:oleObj name="Equation" r:id="rId6" imgW="4317840" imgH="482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410200"/>
                        <a:ext cx="43180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28" name="Object 20">
            <a:extLst>
              <a:ext uri="{FF2B5EF4-FFF2-40B4-BE49-F238E27FC236}">
                <a16:creationId xmlns:a16="http://schemas.microsoft.com/office/drawing/2014/main" id="{5449D3C2-D460-42B1-A7C6-730DA8BA05F7}"/>
              </a:ext>
            </a:extLst>
          </p:cNvPr>
          <p:cNvGraphicFramePr>
            <a:graphicFrameLocks noChangeAspect="1"/>
          </p:cNvGraphicFramePr>
          <p:nvPr/>
        </p:nvGraphicFramePr>
        <p:xfrm>
          <a:off x="533400" y="5797550"/>
          <a:ext cx="4572000" cy="962025"/>
        </p:xfrm>
        <a:graphic>
          <a:graphicData uri="http://schemas.openxmlformats.org/presentationml/2006/ole">
            <mc:AlternateContent xmlns:mc="http://schemas.openxmlformats.org/markup-compatibility/2006">
              <mc:Choice xmlns:v="urn:schemas-microsoft-com:vml" Requires="v">
                <p:oleObj spid="_x0000_s247839" name="Equation" r:id="rId8" imgW="4305300" imgH="901700" progId="Equation.3">
                  <p:embed/>
                </p:oleObj>
              </mc:Choice>
              <mc:Fallback>
                <p:oleObj name="Equation" r:id="rId8" imgW="4305300" imgH="9017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797550"/>
                        <a:ext cx="457200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7" name="Object 29">
            <a:extLst>
              <a:ext uri="{FF2B5EF4-FFF2-40B4-BE49-F238E27FC236}">
                <a16:creationId xmlns:a16="http://schemas.microsoft.com/office/drawing/2014/main" id="{86DF7EB8-1507-4C1B-B2D3-B371958EC533}"/>
              </a:ext>
            </a:extLst>
          </p:cNvPr>
          <p:cNvGraphicFramePr>
            <a:graphicFrameLocks noGrp="1" noChangeAspect="1"/>
          </p:cNvGraphicFramePr>
          <p:nvPr>
            <p:ph idx="1"/>
          </p:nvPr>
        </p:nvGraphicFramePr>
        <p:xfrm>
          <a:off x="5181600" y="1219200"/>
          <a:ext cx="3773488" cy="2574925"/>
        </p:xfrm>
        <a:graphic>
          <a:graphicData uri="http://schemas.openxmlformats.org/presentationml/2006/ole">
            <mc:AlternateContent xmlns:mc="http://schemas.openxmlformats.org/markup-compatibility/2006">
              <mc:Choice xmlns:v="urn:schemas-microsoft-com:vml" Requires="v">
                <p:oleObj spid="_x0000_s247840" name="Chart" r:id="rId10" imgW="7581900" imgH="5172075" progId="Excel.Chart.8">
                  <p:embed/>
                </p:oleObj>
              </mc:Choice>
              <mc:Fallback>
                <p:oleObj name="Chart" r:id="rId10" imgW="7581900" imgH="5172075" progId="Excel.Chart.8">
                  <p:embed/>
                  <p:pic>
                    <p:nvPicPr>
                      <p:cNvPr id="0" name="Object 29"/>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19200"/>
                        <a:ext cx="3773488" cy="25749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89F8849-58A6-47C3-A92F-8F5D08C28901}"/>
              </a:ext>
            </a:extLst>
          </p:cNvPr>
          <p:cNvSpPr>
            <a:spLocks noGrp="1"/>
          </p:cNvSpPr>
          <p:nvPr>
            <p:ph type="sldNum" sz="quarter" idx="12"/>
          </p:nvPr>
        </p:nvSpPr>
        <p:spPr/>
        <p:txBody>
          <a:bodyPr/>
          <a:lstStyle/>
          <a:p>
            <a:fld id="{4A1D42C8-C86F-48AC-97D4-AC8D6C73CAEF}" type="slidenum">
              <a:rPr lang="en-US" altLang="en-US"/>
              <a:pPr/>
              <a:t>42</a:t>
            </a:fld>
            <a:endParaRPr lang="en-US" altLang="en-US"/>
          </a:p>
        </p:txBody>
      </p:sp>
      <p:sp>
        <p:nvSpPr>
          <p:cNvPr id="218114" name="Rectangle 2">
            <a:extLst>
              <a:ext uri="{FF2B5EF4-FFF2-40B4-BE49-F238E27FC236}">
                <a16:creationId xmlns:a16="http://schemas.microsoft.com/office/drawing/2014/main" id="{74A072EA-CD0D-4654-A1FA-221A959E7807}"/>
              </a:ext>
            </a:extLst>
          </p:cNvPr>
          <p:cNvSpPr>
            <a:spLocks noGrp="1" noChangeArrowheads="1"/>
          </p:cNvSpPr>
          <p:nvPr>
            <p:ph type="title"/>
          </p:nvPr>
        </p:nvSpPr>
        <p:spPr/>
        <p:txBody>
          <a:bodyPr/>
          <a:lstStyle/>
          <a:p>
            <a:r>
              <a:rPr lang="en-US" altLang="en-US"/>
              <a:t>File Reusability Ranking Model</a:t>
            </a:r>
          </a:p>
        </p:txBody>
      </p:sp>
      <p:sp>
        <p:nvSpPr>
          <p:cNvPr id="218115" name="Rectangle 3">
            <a:extLst>
              <a:ext uri="{FF2B5EF4-FFF2-40B4-BE49-F238E27FC236}">
                <a16:creationId xmlns:a16="http://schemas.microsoft.com/office/drawing/2014/main" id="{502403CD-0364-448B-A6EC-3DACAABC59A2}"/>
              </a:ext>
            </a:extLst>
          </p:cNvPr>
          <p:cNvSpPr>
            <a:spLocks noGrp="1" noChangeArrowheads="1"/>
          </p:cNvSpPr>
          <p:nvPr>
            <p:ph type="body" idx="1"/>
          </p:nvPr>
        </p:nvSpPr>
        <p:spPr/>
        <p:txBody>
          <a:bodyPr/>
          <a:lstStyle/>
          <a:p>
            <a:pPr>
              <a:lnSpc>
                <a:spcPct val="80000"/>
              </a:lnSpc>
            </a:pPr>
            <a:r>
              <a:rPr lang="en-US" altLang="en-US" sz="2000"/>
              <a:t>Reuse of previously developed software components is desirable to take advantage of work on previous projects  and to avoid development effort and cost that would otherwise be required. </a:t>
            </a:r>
          </a:p>
          <a:p>
            <a:pPr>
              <a:lnSpc>
                <a:spcPct val="80000"/>
              </a:lnSpc>
            </a:pPr>
            <a:r>
              <a:rPr lang="en-US" altLang="en-US" sz="2000"/>
              <a:t>This ranking model helps engineering organizations capture most important parts of a project to reuse in the future. </a:t>
            </a:r>
          </a:p>
          <a:p>
            <a:pPr>
              <a:lnSpc>
                <a:spcPct val="80000"/>
              </a:lnSpc>
            </a:pPr>
            <a:r>
              <a:rPr lang="en-US" altLang="en-US" sz="2000"/>
              <a:t>Enables developers to evaluate a file for reuse without initially looking at its code. Especially for the large projects, and may be almost impossible to accomplish manually due to complex interdependencies </a:t>
            </a:r>
          </a:p>
          <a:p>
            <a:pPr>
              <a:lnSpc>
                <a:spcPct val="80000"/>
              </a:lnSpc>
            </a:pPr>
            <a:r>
              <a:rPr lang="en-US" altLang="en-US" sz="2000"/>
              <a:t>There is no good way to do that without our methods and tools.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75AA204-A4DC-4B97-8A24-D8723B456DA0}"/>
              </a:ext>
            </a:extLst>
          </p:cNvPr>
          <p:cNvSpPr>
            <a:spLocks noGrp="1"/>
          </p:cNvSpPr>
          <p:nvPr>
            <p:ph type="sldNum" sz="quarter" idx="12"/>
          </p:nvPr>
        </p:nvSpPr>
        <p:spPr/>
        <p:txBody>
          <a:bodyPr/>
          <a:lstStyle/>
          <a:p>
            <a:fld id="{CD4BE435-5CC9-4FEE-B5B0-42AE1819D7ED}" type="slidenum">
              <a:rPr lang="en-US" altLang="en-US"/>
              <a:pPr/>
              <a:t>43</a:t>
            </a:fld>
            <a:endParaRPr lang="en-US" altLang="en-US"/>
          </a:p>
        </p:txBody>
      </p:sp>
      <p:sp>
        <p:nvSpPr>
          <p:cNvPr id="239618" name="Rectangle 2">
            <a:extLst>
              <a:ext uri="{FF2B5EF4-FFF2-40B4-BE49-F238E27FC236}">
                <a16:creationId xmlns:a16="http://schemas.microsoft.com/office/drawing/2014/main" id="{A740C442-D835-4589-8104-F932B957F7D9}"/>
              </a:ext>
            </a:extLst>
          </p:cNvPr>
          <p:cNvSpPr>
            <a:spLocks noGrp="1" noChangeArrowheads="1"/>
          </p:cNvSpPr>
          <p:nvPr>
            <p:ph type="title"/>
          </p:nvPr>
        </p:nvSpPr>
        <p:spPr/>
        <p:txBody>
          <a:bodyPr/>
          <a:lstStyle/>
          <a:p>
            <a:r>
              <a:rPr lang="en-US" altLang="en-US"/>
              <a:t>File Reusability Ranking Model </a:t>
            </a:r>
            <a:r>
              <a:rPr lang="en-US" altLang="en-US" sz="2000"/>
              <a:t>Cont…</a:t>
            </a:r>
          </a:p>
        </p:txBody>
      </p:sp>
      <p:sp>
        <p:nvSpPr>
          <p:cNvPr id="239619" name="Rectangle 3">
            <a:extLst>
              <a:ext uri="{FF2B5EF4-FFF2-40B4-BE49-F238E27FC236}">
                <a16:creationId xmlns:a16="http://schemas.microsoft.com/office/drawing/2014/main" id="{8C1542C9-19B6-406C-B239-B4A7BBBA09FD}"/>
              </a:ext>
            </a:extLst>
          </p:cNvPr>
          <p:cNvSpPr>
            <a:spLocks noGrp="1" noChangeArrowheads="1"/>
          </p:cNvSpPr>
          <p:nvPr>
            <p:ph type="body" idx="1"/>
          </p:nvPr>
        </p:nvSpPr>
        <p:spPr>
          <a:xfrm>
            <a:off x="457200" y="2362200"/>
            <a:ext cx="8229600" cy="3763963"/>
          </a:xfrm>
        </p:spPr>
        <p:txBody>
          <a:bodyPr/>
          <a:lstStyle/>
          <a:p>
            <a:r>
              <a:rPr lang="en-US" altLang="en-US" sz="2400"/>
              <a:t>High RI (close to 1) is preferred.</a:t>
            </a:r>
          </a:p>
          <a:p>
            <a:r>
              <a:rPr lang="en-US" altLang="en-US" sz="2400"/>
              <a:t>If a file is called by many others in the product, e.g., has a high fan-in, then it has demonstrated its usefulness, at least within that product by this in-situ reuse. </a:t>
            </a:r>
          </a:p>
          <a:p>
            <a:r>
              <a:rPr lang="en-US" altLang="en-US" sz="2400"/>
              <a:t>If, however, it has a high fan-out, then it depends on many other files, which makes it much harder to reuse. </a:t>
            </a:r>
          </a:p>
        </p:txBody>
      </p:sp>
      <p:sp>
        <p:nvSpPr>
          <p:cNvPr id="239623" name="Rectangle 7">
            <a:extLst>
              <a:ext uri="{FF2B5EF4-FFF2-40B4-BE49-F238E27FC236}">
                <a16:creationId xmlns:a16="http://schemas.microsoft.com/office/drawing/2014/main" id="{46E9D484-3FB6-473E-9D90-6952FE1A898A}"/>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9622" name="Object 6">
            <a:extLst>
              <a:ext uri="{FF2B5EF4-FFF2-40B4-BE49-F238E27FC236}">
                <a16:creationId xmlns:a16="http://schemas.microsoft.com/office/drawing/2014/main" id="{890D1888-3557-41D8-A736-66B85799E048}"/>
              </a:ext>
            </a:extLst>
          </p:cNvPr>
          <p:cNvGraphicFramePr>
            <a:graphicFrameLocks noChangeAspect="1"/>
          </p:cNvGraphicFramePr>
          <p:nvPr/>
        </p:nvGraphicFramePr>
        <p:xfrm>
          <a:off x="762000" y="1371600"/>
          <a:ext cx="2362200" cy="885825"/>
        </p:xfrm>
        <a:graphic>
          <a:graphicData uri="http://schemas.openxmlformats.org/presentationml/2006/ole">
            <mc:AlternateContent xmlns:mc="http://schemas.openxmlformats.org/markup-compatibility/2006">
              <mc:Choice xmlns:v="urn:schemas-microsoft-com:vml" Requires="v">
                <p:oleObj spid="_x0000_s239630" name="Equation" r:id="rId4" imgW="1143000" imgH="431800" progId="Equation.3">
                  <p:embed/>
                </p:oleObj>
              </mc:Choice>
              <mc:Fallback>
                <p:oleObj name="Equation" r:id="rId4" imgW="11430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23622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6" name="Object 10">
            <a:extLst>
              <a:ext uri="{FF2B5EF4-FFF2-40B4-BE49-F238E27FC236}">
                <a16:creationId xmlns:a16="http://schemas.microsoft.com/office/drawing/2014/main" id="{64480500-394F-4B4A-9512-8EC0F0583684}"/>
              </a:ext>
            </a:extLst>
          </p:cNvPr>
          <p:cNvGraphicFramePr>
            <a:graphicFrameLocks noChangeAspect="1"/>
          </p:cNvGraphicFramePr>
          <p:nvPr/>
        </p:nvGraphicFramePr>
        <p:xfrm>
          <a:off x="6019800" y="1524000"/>
          <a:ext cx="914400" cy="274638"/>
        </p:xfrm>
        <a:graphic>
          <a:graphicData uri="http://schemas.openxmlformats.org/presentationml/2006/ole">
            <mc:AlternateContent xmlns:mc="http://schemas.openxmlformats.org/markup-compatibility/2006">
              <mc:Choice xmlns:v="urn:schemas-microsoft-com:vml" Requires="v">
                <p:oleObj spid="_x0000_s239631" name="Equation" r:id="rId6" imgW="660113" imgH="203112" progId="Equation.3">
                  <p:embed/>
                </p:oleObj>
              </mc:Choice>
              <mc:Fallback>
                <p:oleObj name="Equation" r:id="rId6" imgW="660113" imgH="203112"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0"/>
                        <a:ext cx="914400"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5" name="Object 9">
            <a:extLst>
              <a:ext uri="{FF2B5EF4-FFF2-40B4-BE49-F238E27FC236}">
                <a16:creationId xmlns:a16="http://schemas.microsoft.com/office/drawing/2014/main" id="{A6BB0713-01D1-4AB5-8120-502E43E2ACFF}"/>
              </a:ext>
            </a:extLst>
          </p:cNvPr>
          <p:cNvGraphicFramePr>
            <a:graphicFrameLocks noChangeAspect="1"/>
          </p:cNvGraphicFramePr>
          <p:nvPr/>
        </p:nvGraphicFramePr>
        <p:xfrm>
          <a:off x="4551363" y="1492250"/>
          <a:ext cx="381000" cy="336550"/>
        </p:xfrm>
        <a:graphic>
          <a:graphicData uri="http://schemas.openxmlformats.org/presentationml/2006/ole">
            <mc:AlternateContent xmlns:mc="http://schemas.openxmlformats.org/markup-compatibility/2006">
              <mc:Choice xmlns:v="urn:schemas-microsoft-com:vml" Requires="v">
                <p:oleObj spid="_x0000_s239632" name="Equation" r:id="rId8" imgW="253780" imgH="215713" progId="Equation.3">
                  <p:embed/>
                </p:oleObj>
              </mc:Choice>
              <mc:Fallback>
                <p:oleObj name="Equation" r:id="rId8" imgW="253780" imgH="2157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363" y="1492250"/>
                        <a:ext cx="3810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4" name="Object 8">
            <a:extLst>
              <a:ext uri="{FF2B5EF4-FFF2-40B4-BE49-F238E27FC236}">
                <a16:creationId xmlns:a16="http://schemas.microsoft.com/office/drawing/2014/main" id="{3E8ACFDD-5A22-4C51-B136-2442C7F16F2F}"/>
              </a:ext>
            </a:extLst>
          </p:cNvPr>
          <p:cNvGraphicFramePr>
            <a:graphicFrameLocks noChangeAspect="1"/>
          </p:cNvGraphicFramePr>
          <p:nvPr/>
        </p:nvGraphicFramePr>
        <p:xfrm>
          <a:off x="7239000" y="1524000"/>
          <a:ext cx="838200" cy="271463"/>
        </p:xfrm>
        <a:graphic>
          <a:graphicData uri="http://schemas.openxmlformats.org/presentationml/2006/ole">
            <mc:AlternateContent xmlns:mc="http://schemas.openxmlformats.org/markup-compatibility/2006">
              <mc:Choice xmlns:v="urn:schemas-microsoft-com:vml" Requires="v">
                <p:oleObj spid="_x0000_s239633" name="Equation" r:id="rId10" imgW="622030" imgH="203112" progId="Equation.3">
                  <p:embed/>
                </p:oleObj>
              </mc:Choice>
              <mc:Fallback>
                <p:oleObj name="Equation" r:id="rId10" imgW="622030" imgH="203112"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524000"/>
                        <a:ext cx="8382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9" name="Rectangle 13">
            <a:extLst>
              <a:ext uri="{FF2B5EF4-FFF2-40B4-BE49-F238E27FC236}">
                <a16:creationId xmlns:a16="http://schemas.microsoft.com/office/drawing/2014/main" id="{E826466A-D9EC-4645-87DC-F3492C1A3E6F}"/>
              </a:ext>
            </a:extLst>
          </p:cNvPr>
          <p:cNvSpPr>
            <a:spLocks noChangeArrowheads="1"/>
          </p:cNvSpPr>
          <p:nvPr/>
        </p:nvSpPr>
        <p:spPr bwMode="auto">
          <a:xfrm>
            <a:off x="3657600" y="1905000"/>
            <a:ext cx="2189163" cy="2905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300">
                <a:cs typeface="Times New Roman" panose="02020603050405020304" pitchFamily="18" charset="0"/>
              </a:rPr>
              <a:t> transitive closure of fan-out </a:t>
            </a:r>
            <a:endParaRPr lang="en-US" altLang="en-US" sz="28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9FC4AF3-21EB-40B5-8D37-C61E4148417C}"/>
              </a:ext>
            </a:extLst>
          </p:cNvPr>
          <p:cNvSpPr>
            <a:spLocks noGrp="1"/>
          </p:cNvSpPr>
          <p:nvPr>
            <p:ph type="sldNum" sz="quarter" idx="12"/>
          </p:nvPr>
        </p:nvSpPr>
        <p:spPr/>
        <p:txBody>
          <a:bodyPr/>
          <a:lstStyle/>
          <a:p>
            <a:fld id="{1B2DCBAD-A0FC-46C9-BA01-68F394ACD519}" type="slidenum">
              <a:rPr lang="en-US" altLang="en-US"/>
              <a:pPr/>
              <a:t>44</a:t>
            </a:fld>
            <a:endParaRPr lang="en-US" altLang="en-US"/>
          </a:p>
        </p:txBody>
      </p:sp>
      <p:sp>
        <p:nvSpPr>
          <p:cNvPr id="221186" name="Rectangle 2">
            <a:extLst>
              <a:ext uri="{FF2B5EF4-FFF2-40B4-BE49-F238E27FC236}">
                <a16:creationId xmlns:a16="http://schemas.microsoft.com/office/drawing/2014/main" id="{B6B53157-0B2C-4BF3-B71B-97A4892B64A9}"/>
              </a:ext>
            </a:extLst>
          </p:cNvPr>
          <p:cNvSpPr>
            <a:spLocks noGrp="1" noChangeArrowheads="1"/>
          </p:cNvSpPr>
          <p:nvPr>
            <p:ph type="title"/>
          </p:nvPr>
        </p:nvSpPr>
        <p:spPr/>
        <p:txBody>
          <a:bodyPr/>
          <a:lstStyle/>
          <a:p>
            <a:r>
              <a:rPr lang="en-US" altLang="en-US" sz="3600"/>
              <a:t>Reusability Model Applied</a:t>
            </a:r>
            <a:br>
              <a:rPr lang="en-US" altLang="en-US" sz="3600"/>
            </a:br>
            <a:r>
              <a:rPr lang="en-US" altLang="en-US" sz="2000"/>
              <a:t>DepAnal</a:t>
            </a:r>
          </a:p>
        </p:txBody>
      </p:sp>
      <p:pic>
        <p:nvPicPr>
          <p:cNvPr id="221187" name="Picture 3">
            <a:extLst>
              <a:ext uri="{FF2B5EF4-FFF2-40B4-BE49-F238E27FC236}">
                <a16:creationId xmlns:a16="http://schemas.microsoft.com/office/drawing/2014/main" id="{D6A77A2C-FC5B-4DB1-907D-01C7A729A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407C0D-C48B-48D5-BAEA-CCBD818A062C}"/>
              </a:ext>
            </a:extLst>
          </p:cNvPr>
          <p:cNvSpPr>
            <a:spLocks noGrp="1"/>
          </p:cNvSpPr>
          <p:nvPr>
            <p:ph type="sldNum" sz="quarter" idx="12"/>
          </p:nvPr>
        </p:nvSpPr>
        <p:spPr/>
        <p:txBody>
          <a:bodyPr/>
          <a:lstStyle/>
          <a:p>
            <a:fld id="{987E958B-EDCB-410A-B904-A05F7680DD96}" type="slidenum">
              <a:rPr lang="en-US" altLang="en-US"/>
              <a:pPr/>
              <a:t>45</a:t>
            </a:fld>
            <a:endParaRPr lang="en-US" altLang="en-US"/>
          </a:p>
        </p:txBody>
      </p:sp>
      <p:sp>
        <p:nvSpPr>
          <p:cNvPr id="225282" name="Rectangle 2">
            <a:extLst>
              <a:ext uri="{FF2B5EF4-FFF2-40B4-BE49-F238E27FC236}">
                <a16:creationId xmlns:a16="http://schemas.microsoft.com/office/drawing/2014/main" id="{C511A94A-13F6-434A-A60C-6FD519B6B82D}"/>
              </a:ext>
            </a:extLst>
          </p:cNvPr>
          <p:cNvSpPr>
            <a:spLocks noGrp="1" noChangeArrowheads="1"/>
          </p:cNvSpPr>
          <p:nvPr>
            <p:ph type="title"/>
          </p:nvPr>
        </p:nvSpPr>
        <p:spPr/>
        <p:txBody>
          <a:bodyPr/>
          <a:lstStyle/>
          <a:p>
            <a:r>
              <a:rPr lang="en-US" altLang="en-US" sz="3600"/>
              <a:t>Simulating Constructive Changes</a:t>
            </a:r>
          </a:p>
        </p:txBody>
      </p:sp>
      <p:sp>
        <p:nvSpPr>
          <p:cNvPr id="225283" name="Rectangle 3">
            <a:extLst>
              <a:ext uri="{FF2B5EF4-FFF2-40B4-BE49-F238E27FC236}">
                <a16:creationId xmlns:a16="http://schemas.microsoft.com/office/drawing/2014/main" id="{6B1B2A55-02BB-4946-808B-38B40ABF9DDE}"/>
              </a:ext>
            </a:extLst>
          </p:cNvPr>
          <p:cNvSpPr>
            <a:spLocks noGrp="1" noChangeArrowheads="1"/>
          </p:cNvSpPr>
          <p:nvPr>
            <p:ph type="body" idx="1"/>
          </p:nvPr>
        </p:nvSpPr>
        <p:spPr/>
        <p:txBody>
          <a:bodyPr/>
          <a:lstStyle/>
          <a:p>
            <a:r>
              <a:rPr lang="en-US" altLang="en-US"/>
              <a:t>We examine the affect of changes we may make to improve the structure of systems analyzed with the help of DepAnal and DepView </a:t>
            </a:r>
          </a:p>
          <a:p>
            <a:r>
              <a:rPr lang="en-US" altLang="en-US"/>
              <a:t>We simulated (except for DepAnal) the effects of changes</a:t>
            </a:r>
          </a:p>
          <a:p>
            <a:pPr lvl="1"/>
            <a:r>
              <a:rPr lang="en-US" altLang="en-US"/>
              <a:t>Elimination of global variables and</a:t>
            </a:r>
          </a:p>
          <a:p>
            <a:pPr lvl="1"/>
            <a:r>
              <a:rPr lang="en-US" altLang="en-US"/>
              <a:t>Inserting interfaces between components.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A7549BBA-C176-4962-98A4-C6425AB48775}"/>
              </a:ext>
            </a:extLst>
          </p:cNvPr>
          <p:cNvSpPr>
            <a:spLocks noGrp="1"/>
          </p:cNvSpPr>
          <p:nvPr>
            <p:ph type="sldNum" sz="quarter" idx="12"/>
          </p:nvPr>
        </p:nvSpPr>
        <p:spPr/>
        <p:txBody>
          <a:bodyPr/>
          <a:lstStyle/>
          <a:p>
            <a:fld id="{647D74E5-FD12-46A5-B16E-E9735E4B4118}" type="slidenum">
              <a:rPr lang="en-US" altLang="en-US"/>
              <a:pPr/>
              <a:t>46</a:t>
            </a:fld>
            <a:endParaRPr lang="en-US" altLang="en-US"/>
          </a:p>
        </p:txBody>
      </p:sp>
      <p:sp>
        <p:nvSpPr>
          <p:cNvPr id="251906" name="Rectangle 2">
            <a:extLst>
              <a:ext uri="{FF2B5EF4-FFF2-40B4-BE49-F238E27FC236}">
                <a16:creationId xmlns:a16="http://schemas.microsoft.com/office/drawing/2014/main" id="{150EE14C-F5B6-4CB9-8479-553F8F18EAB7}"/>
              </a:ext>
            </a:extLst>
          </p:cNvPr>
          <p:cNvSpPr>
            <a:spLocks noGrp="1" noChangeArrowheads="1"/>
          </p:cNvSpPr>
          <p:nvPr>
            <p:ph type="title"/>
          </p:nvPr>
        </p:nvSpPr>
        <p:spPr/>
        <p:txBody>
          <a:bodyPr/>
          <a:lstStyle/>
          <a:p>
            <a:r>
              <a:rPr lang="en-US" altLang="en-US" sz="3600"/>
              <a:t>Change in Risk Values</a:t>
            </a:r>
            <a:br>
              <a:rPr lang="en-US" altLang="en-US" sz="3600"/>
            </a:br>
            <a:r>
              <a:rPr lang="en-US" altLang="en-US" sz="2000"/>
              <a:t>Simulation of Global Data Elimination - GKGFX</a:t>
            </a:r>
          </a:p>
        </p:txBody>
      </p:sp>
      <p:pic>
        <p:nvPicPr>
          <p:cNvPr id="251910" name="Picture 6">
            <a:extLst>
              <a:ext uri="{FF2B5EF4-FFF2-40B4-BE49-F238E27FC236}">
                <a16:creationId xmlns:a16="http://schemas.microsoft.com/office/drawing/2014/main" id="{07FBA913-2A70-4F87-8C6D-845122ADA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9213"/>
            <a:ext cx="78486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ECD1DDE-F983-4E83-9792-75D63284CC54}"/>
              </a:ext>
            </a:extLst>
          </p:cNvPr>
          <p:cNvSpPr>
            <a:spLocks noGrp="1"/>
          </p:cNvSpPr>
          <p:nvPr>
            <p:ph type="sldNum" sz="quarter" idx="12"/>
          </p:nvPr>
        </p:nvSpPr>
        <p:spPr/>
        <p:txBody>
          <a:bodyPr/>
          <a:lstStyle/>
          <a:p>
            <a:fld id="{8B7A7B7F-D9C1-4A12-8FE6-F2EFF07A731C}" type="slidenum">
              <a:rPr lang="en-US" altLang="en-US"/>
              <a:pPr/>
              <a:t>47</a:t>
            </a:fld>
            <a:endParaRPr lang="en-US" altLang="en-US"/>
          </a:p>
        </p:txBody>
      </p:sp>
      <p:sp>
        <p:nvSpPr>
          <p:cNvPr id="150530" name="Rectangle 2">
            <a:extLst>
              <a:ext uri="{FF2B5EF4-FFF2-40B4-BE49-F238E27FC236}">
                <a16:creationId xmlns:a16="http://schemas.microsoft.com/office/drawing/2014/main" id="{BF0DD4D0-49D8-4B1C-821F-88EDA871A44D}"/>
              </a:ext>
            </a:extLst>
          </p:cNvPr>
          <p:cNvSpPr>
            <a:spLocks noGrp="1" noChangeArrowheads="1"/>
          </p:cNvSpPr>
          <p:nvPr>
            <p:ph type="title"/>
          </p:nvPr>
        </p:nvSpPr>
        <p:spPr/>
        <p:txBody>
          <a:bodyPr/>
          <a:lstStyle/>
          <a:p>
            <a:r>
              <a:rPr lang="en-US" altLang="en-US"/>
              <a:t>Conclusions to this Point</a:t>
            </a:r>
          </a:p>
        </p:txBody>
      </p:sp>
      <p:sp>
        <p:nvSpPr>
          <p:cNvPr id="150531" name="Rectangle 3">
            <a:extLst>
              <a:ext uri="{FF2B5EF4-FFF2-40B4-BE49-F238E27FC236}">
                <a16:creationId xmlns:a16="http://schemas.microsoft.com/office/drawing/2014/main" id="{6D1DADAB-72AA-4BDD-A2A0-EE124522DB53}"/>
              </a:ext>
            </a:extLst>
          </p:cNvPr>
          <p:cNvSpPr>
            <a:spLocks noGrp="1" noChangeArrowheads="1"/>
          </p:cNvSpPr>
          <p:nvPr>
            <p:ph type="body" idx="1"/>
          </p:nvPr>
        </p:nvSpPr>
        <p:spPr/>
        <p:txBody>
          <a:bodyPr/>
          <a:lstStyle/>
          <a:p>
            <a:r>
              <a:rPr lang="en-US" altLang="en-US"/>
              <a:t>The models and tools we’ve developed for this research have the power to find and display structural problems in large software systems.</a:t>
            </a:r>
          </a:p>
          <a:p>
            <a:r>
              <a:rPr lang="en-US" altLang="en-US"/>
              <a:t>Our work shows that specific constructive changes can significantly improve system structure and reduce risk.</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D191FE-69BC-4E12-9935-F18973A7E008}"/>
              </a:ext>
            </a:extLst>
          </p:cNvPr>
          <p:cNvSpPr>
            <a:spLocks noGrp="1"/>
          </p:cNvSpPr>
          <p:nvPr>
            <p:ph type="sldNum" sz="quarter" idx="12"/>
          </p:nvPr>
        </p:nvSpPr>
        <p:spPr/>
        <p:txBody>
          <a:bodyPr/>
          <a:lstStyle/>
          <a:p>
            <a:fld id="{19B04A4B-2CBE-47DF-B1A0-04042B7ECE07}" type="slidenum">
              <a:rPr lang="en-US" altLang="en-US"/>
              <a:pPr/>
              <a:t>48</a:t>
            </a:fld>
            <a:endParaRPr lang="en-US" altLang="en-US"/>
          </a:p>
        </p:txBody>
      </p:sp>
      <p:sp>
        <p:nvSpPr>
          <p:cNvPr id="191490" name="Rectangle 2">
            <a:extLst>
              <a:ext uri="{FF2B5EF4-FFF2-40B4-BE49-F238E27FC236}">
                <a16:creationId xmlns:a16="http://schemas.microsoft.com/office/drawing/2014/main" id="{B7C55CF4-6A0A-46E8-9B81-2823D8BEAD17}"/>
              </a:ext>
            </a:extLst>
          </p:cNvPr>
          <p:cNvSpPr>
            <a:spLocks noGrp="1" noChangeArrowheads="1"/>
          </p:cNvSpPr>
          <p:nvPr>
            <p:ph type="title"/>
          </p:nvPr>
        </p:nvSpPr>
        <p:spPr/>
        <p:txBody>
          <a:bodyPr/>
          <a:lstStyle/>
          <a:p>
            <a:r>
              <a:rPr lang="en-US" altLang="en-US"/>
              <a:t>Contributions</a:t>
            </a:r>
          </a:p>
        </p:txBody>
      </p:sp>
      <p:sp>
        <p:nvSpPr>
          <p:cNvPr id="191491" name="Rectangle 3">
            <a:extLst>
              <a:ext uri="{FF2B5EF4-FFF2-40B4-BE49-F238E27FC236}">
                <a16:creationId xmlns:a16="http://schemas.microsoft.com/office/drawing/2014/main" id="{8D2050F4-0AA2-45D8-B032-82F5169DA617}"/>
              </a:ext>
            </a:extLst>
          </p:cNvPr>
          <p:cNvSpPr>
            <a:spLocks noGrp="1" noChangeArrowheads="1"/>
          </p:cNvSpPr>
          <p:nvPr>
            <p:ph type="body" idx="1"/>
          </p:nvPr>
        </p:nvSpPr>
        <p:spPr>
          <a:xfrm>
            <a:off x="457200" y="1600200"/>
            <a:ext cx="8382000" cy="4953000"/>
          </a:xfrm>
        </p:spPr>
        <p:txBody>
          <a:bodyPr/>
          <a:lstStyle/>
          <a:p>
            <a:pPr>
              <a:lnSpc>
                <a:spcPct val="80000"/>
              </a:lnSpc>
            </a:pPr>
            <a:r>
              <a:rPr lang="en-US" altLang="en-US" sz="2000" b="1">
                <a:effectLst>
                  <a:outerShdw blurRad="38100" dist="38100" dir="2700000" algn="tl">
                    <a:srgbClr val="C0C0C0"/>
                  </a:outerShdw>
                </a:effectLst>
              </a:rPr>
              <a:t>Developed Risk model</a:t>
            </a:r>
            <a:r>
              <a:rPr lang="en-US" altLang="en-US" sz="2000"/>
              <a:t> which </a:t>
            </a:r>
            <a:r>
              <a:rPr lang="en-US" altLang="en-US" sz="2000" b="1">
                <a:effectLst>
                  <a:outerShdw blurRad="38100" dist="38100" dir="2700000" algn="tl">
                    <a:srgbClr val="C0C0C0"/>
                  </a:outerShdw>
                </a:effectLst>
              </a:rPr>
              <a:t>pinpoints problem files</a:t>
            </a:r>
            <a:r>
              <a:rPr lang="en-US" altLang="en-US" sz="2000"/>
              <a:t> and supports comparisons before and after fixes.</a:t>
            </a:r>
          </a:p>
          <a:p>
            <a:pPr>
              <a:lnSpc>
                <a:spcPct val="80000"/>
              </a:lnSpc>
            </a:pPr>
            <a:r>
              <a:rPr lang="en-US" altLang="en-US" sz="2000"/>
              <a:t>We </a:t>
            </a:r>
            <a:r>
              <a:rPr lang="en-US" altLang="en-US" sz="2000" b="1">
                <a:effectLst>
                  <a:outerShdw blurRad="38100" dist="38100" dir="2700000" algn="tl">
                    <a:srgbClr val="C0C0C0"/>
                  </a:outerShdw>
                </a:effectLst>
              </a:rPr>
              <a:t>introduced a reusability model</a:t>
            </a:r>
            <a:r>
              <a:rPr lang="en-US" altLang="en-US" sz="2000"/>
              <a:t> that indexes software components according to their </a:t>
            </a:r>
            <a:r>
              <a:rPr lang="en-US" altLang="en-US" sz="2000" b="1">
                <a:effectLst>
                  <a:outerShdw blurRad="38100" dist="38100" dir="2700000" algn="tl">
                    <a:srgbClr val="C0C0C0"/>
                  </a:outerShdw>
                </a:effectLst>
              </a:rPr>
              <a:t>potential for reuse</a:t>
            </a:r>
            <a:r>
              <a:rPr lang="en-US" altLang="en-US" sz="2000"/>
              <a:t>. </a:t>
            </a:r>
          </a:p>
          <a:p>
            <a:pPr>
              <a:lnSpc>
                <a:spcPct val="80000"/>
              </a:lnSpc>
            </a:pPr>
            <a:r>
              <a:rPr lang="en-US" altLang="en-US" sz="2000"/>
              <a:t>We designed and </a:t>
            </a:r>
            <a:r>
              <a:rPr lang="en-US" altLang="en-US" sz="2000" b="1">
                <a:effectLst>
                  <a:outerShdw blurRad="38100" dist="38100" dir="2700000" algn="tl">
                    <a:srgbClr val="C0C0C0"/>
                  </a:outerShdw>
                </a:effectLst>
              </a:rPr>
              <a:t>conducted an experiment</a:t>
            </a:r>
            <a:r>
              <a:rPr lang="en-US" altLang="en-US" sz="2000"/>
              <a:t> to investigate the </a:t>
            </a:r>
            <a:r>
              <a:rPr lang="en-US" altLang="en-US" sz="2000" b="1">
                <a:effectLst>
                  <a:outerShdw blurRad="38100" dist="38100" dir="2700000" algn="tl">
                    <a:srgbClr val="C0C0C0"/>
                  </a:outerShdw>
                </a:effectLst>
              </a:rPr>
              <a:t>impact of change</a:t>
            </a:r>
            <a:r>
              <a:rPr lang="en-US" altLang="en-US" sz="2000"/>
              <a:t> in one file on other files, in terms of consequential changes they require. </a:t>
            </a:r>
          </a:p>
          <a:p>
            <a:pPr>
              <a:lnSpc>
                <a:spcPct val="80000"/>
              </a:lnSpc>
            </a:pPr>
            <a:r>
              <a:rPr lang="en-US" altLang="en-US" sz="2000"/>
              <a:t>We designed and </a:t>
            </a:r>
            <a:r>
              <a:rPr lang="en-US" altLang="en-US" sz="2000" b="1">
                <a:effectLst>
                  <a:outerShdw blurRad="38100" dist="38100" dir="2700000" algn="tl">
                    <a:srgbClr val="C0C0C0"/>
                  </a:outerShdw>
                </a:effectLst>
              </a:rPr>
              <a:t>developed tools</a:t>
            </a:r>
            <a:r>
              <a:rPr lang="en-US" altLang="en-US" sz="2000"/>
              <a:t> implementing these algorithms and methods that are </a:t>
            </a:r>
            <a:r>
              <a:rPr lang="en-US" altLang="en-US" sz="2000" b="1">
                <a:effectLst>
                  <a:outerShdw blurRad="38100" dist="38100" dir="2700000" algn="tl">
                    <a:srgbClr val="C0C0C0"/>
                  </a:outerShdw>
                </a:effectLst>
              </a:rPr>
              <a:t>capable of analyzing very large sets</a:t>
            </a:r>
            <a:r>
              <a:rPr lang="en-US" altLang="en-US" sz="2000"/>
              <a:t> of files </a:t>
            </a:r>
            <a:r>
              <a:rPr lang="en-US" altLang="en-US" sz="1600"/>
              <a:t>(6193 files analyzed in 4 hours)</a:t>
            </a:r>
          </a:p>
          <a:p>
            <a:pPr lvl="1">
              <a:lnSpc>
                <a:spcPct val="80000"/>
              </a:lnSpc>
            </a:pPr>
            <a:r>
              <a:rPr lang="en-US" altLang="en-US" sz="1800"/>
              <a:t>DepAnal/DepView is our experimental apparatus needed to provide new results.</a:t>
            </a:r>
          </a:p>
          <a:p>
            <a:pPr>
              <a:lnSpc>
                <a:spcPct val="80000"/>
              </a:lnSpc>
            </a:pPr>
            <a:r>
              <a:rPr lang="en-US" altLang="en-US" sz="2000"/>
              <a:t>Demonstrated </a:t>
            </a:r>
            <a:r>
              <a:rPr lang="en-US" altLang="en-US" sz="2000" b="1">
                <a:effectLst>
                  <a:outerShdw blurRad="38100" dist="38100" dir="2700000" algn="tl">
                    <a:srgbClr val="C0C0C0"/>
                  </a:outerShdw>
                </a:effectLst>
              </a:rPr>
              <a:t>specific means to improve structural problems</a:t>
            </a:r>
            <a:r>
              <a:rPr lang="en-US" altLang="en-US" sz="2000"/>
              <a:t>, using risk model and DepAnal/DepView.</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44A5E3F-678C-42B9-8A5A-956C08E006B2}"/>
              </a:ext>
            </a:extLst>
          </p:cNvPr>
          <p:cNvSpPr>
            <a:spLocks noGrp="1"/>
          </p:cNvSpPr>
          <p:nvPr>
            <p:ph type="sldNum" sz="quarter" idx="12"/>
          </p:nvPr>
        </p:nvSpPr>
        <p:spPr/>
        <p:txBody>
          <a:bodyPr/>
          <a:lstStyle/>
          <a:p>
            <a:fld id="{D6F507CD-901F-4F32-A9F8-36475DE62678}" type="slidenum">
              <a:rPr lang="en-US" altLang="en-US"/>
              <a:pPr/>
              <a:t>49</a:t>
            </a:fld>
            <a:endParaRPr lang="en-US" altLang="en-US"/>
          </a:p>
        </p:txBody>
      </p:sp>
      <p:sp>
        <p:nvSpPr>
          <p:cNvPr id="60420" name="Rectangle 4">
            <a:extLst>
              <a:ext uri="{FF2B5EF4-FFF2-40B4-BE49-F238E27FC236}">
                <a16:creationId xmlns:a16="http://schemas.microsoft.com/office/drawing/2014/main" id="{C7197A4A-EC26-4491-8E9B-4FAE438E0A06}"/>
              </a:ext>
            </a:extLst>
          </p:cNvPr>
          <p:cNvSpPr>
            <a:spLocks noGrp="1" noChangeArrowheads="1"/>
          </p:cNvSpPr>
          <p:nvPr>
            <p:ph type="title"/>
          </p:nvPr>
        </p:nvSpPr>
        <p:spPr/>
        <p:txBody>
          <a:bodyPr/>
          <a:lstStyle/>
          <a:p>
            <a:r>
              <a:rPr lang="en-US" altLang="en-US"/>
              <a:t>Files - Unit For Analysis</a:t>
            </a:r>
          </a:p>
        </p:txBody>
      </p:sp>
      <p:sp>
        <p:nvSpPr>
          <p:cNvPr id="60421" name="Rectangle 5">
            <a:extLst>
              <a:ext uri="{FF2B5EF4-FFF2-40B4-BE49-F238E27FC236}">
                <a16:creationId xmlns:a16="http://schemas.microsoft.com/office/drawing/2014/main" id="{B73809C7-1244-45C6-96AD-45B95FEE512D}"/>
              </a:ext>
            </a:extLst>
          </p:cNvPr>
          <p:cNvSpPr>
            <a:spLocks noGrp="1" noChangeArrowheads="1"/>
          </p:cNvSpPr>
          <p:nvPr>
            <p:ph type="body" idx="1"/>
          </p:nvPr>
        </p:nvSpPr>
        <p:spPr/>
        <p:txBody>
          <a:bodyPr/>
          <a:lstStyle/>
          <a:p>
            <a:pPr>
              <a:lnSpc>
                <a:spcPct val="80000"/>
              </a:lnSpc>
            </a:pPr>
            <a:r>
              <a:rPr lang="en-US" altLang="en-US" sz="1800"/>
              <a:t>In most development organizations, files are “unit” of testing and configuration management.</a:t>
            </a:r>
          </a:p>
          <a:p>
            <a:pPr>
              <a:lnSpc>
                <a:spcPct val="80000"/>
              </a:lnSpc>
            </a:pPr>
            <a:r>
              <a:rPr lang="en-US" altLang="en-US" sz="1800"/>
              <a:t>Dependencies between software files are essential so that one component may provide services to another. </a:t>
            </a:r>
          </a:p>
          <a:p>
            <a:pPr>
              <a:lnSpc>
                <a:spcPct val="80000"/>
              </a:lnSpc>
            </a:pPr>
            <a:r>
              <a:rPr lang="en-US" altLang="en-US" sz="1800"/>
              <a:t>If a file is using services of other files, it cannot be tested alone. </a:t>
            </a:r>
          </a:p>
          <a:p>
            <a:pPr>
              <a:lnSpc>
                <a:spcPct val="80000"/>
              </a:lnSpc>
            </a:pPr>
            <a:r>
              <a:rPr lang="en-US" altLang="en-US" sz="1800"/>
              <a:t>The larger the number of dependency between files, </a:t>
            </a:r>
            <a:br>
              <a:rPr lang="en-US" altLang="en-US" sz="1800"/>
            </a:br>
            <a:r>
              <a:rPr lang="en-US" altLang="en-US" sz="1800"/>
              <a:t>the harder it is to:</a:t>
            </a:r>
            <a:br>
              <a:rPr lang="en-US" altLang="en-US" sz="1800"/>
            </a:br>
            <a:r>
              <a:rPr lang="en-US" altLang="en-US" sz="1800"/>
              <a:t>	test, </a:t>
            </a:r>
            <a:br>
              <a:rPr lang="en-US" altLang="en-US" sz="1800"/>
            </a:br>
            <a:r>
              <a:rPr lang="en-US" altLang="en-US" sz="1800"/>
              <a:t>	manage,</a:t>
            </a:r>
            <a:br>
              <a:rPr lang="en-US" altLang="en-US" sz="1800"/>
            </a:br>
            <a:r>
              <a:rPr lang="en-US" altLang="en-US" sz="1800"/>
              <a:t>	understand,</a:t>
            </a:r>
            <a:br>
              <a:rPr lang="en-US" altLang="en-US" sz="1800"/>
            </a:br>
            <a:r>
              <a:rPr lang="en-US" altLang="en-US" sz="1800"/>
              <a:t>	reuse</a:t>
            </a:r>
            <a:br>
              <a:rPr lang="en-US" altLang="en-US" sz="1800"/>
            </a:br>
            <a:r>
              <a:rPr lang="en-US" altLang="en-US" sz="1800"/>
              <a:t>The situation gets worse if there are mutual dependencies. </a:t>
            </a:r>
          </a:p>
          <a:p>
            <a:pPr>
              <a:lnSpc>
                <a:spcPct val="80000"/>
              </a:lnSpc>
            </a:pPr>
            <a:r>
              <a:rPr lang="en-US" altLang="en-US" sz="1800"/>
              <a:t>Therefore, it is better to reduce dependencies between files, especially mutual dependencies.</a:t>
            </a:r>
          </a:p>
        </p:txBody>
      </p:sp>
      <p:sp>
        <p:nvSpPr>
          <p:cNvPr id="60423" name="Text Box 7">
            <a:extLst>
              <a:ext uri="{FF2B5EF4-FFF2-40B4-BE49-F238E27FC236}">
                <a16:creationId xmlns:a16="http://schemas.microsoft.com/office/drawing/2014/main" id="{BC4FFD7A-9F2A-4A7F-A6F5-AB87D96CC489}"/>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9C25138-F7C6-41A8-AB30-7FC770A5A72F}"/>
              </a:ext>
            </a:extLst>
          </p:cNvPr>
          <p:cNvSpPr>
            <a:spLocks noGrp="1"/>
          </p:cNvSpPr>
          <p:nvPr>
            <p:ph type="sldNum" sz="quarter" idx="12"/>
          </p:nvPr>
        </p:nvSpPr>
        <p:spPr/>
        <p:txBody>
          <a:bodyPr/>
          <a:lstStyle/>
          <a:p>
            <a:fld id="{DDF73AE0-6A41-4E10-BD37-068FBA642CF9}" type="slidenum">
              <a:rPr lang="en-US" altLang="en-US"/>
              <a:pPr/>
              <a:t>5</a:t>
            </a:fld>
            <a:endParaRPr lang="en-US" altLang="en-US"/>
          </a:p>
        </p:txBody>
      </p:sp>
      <p:sp>
        <p:nvSpPr>
          <p:cNvPr id="333826" name="Rectangle 2">
            <a:extLst>
              <a:ext uri="{FF2B5EF4-FFF2-40B4-BE49-F238E27FC236}">
                <a16:creationId xmlns:a16="http://schemas.microsoft.com/office/drawing/2014/main" id="{22808289-D5AB-4C4E-9379-48478FDDFB3F}"/>
              </a:ext>
            </a:extLst>
          </p:cNvPr>
          <p:cNvSpPr>
            <a:spLocks noGrp="1" noChangeArrowheads="1"/>
          </p:cNvSpPr>
          <p:nvPr>
            <p:ph type="title"/>
          </p:nvPr>
        </p:nvSpPr>
        <p:spPr/>
        <p:txBody>
          <a:bodyPr/>
          <a:lstStyle/>
          <a:p>
            <a:r>
              <a:rPr lang="en-US" altLang="en-US" sz="3600"/>
              <a:t>Dependencies in GKGFX</a:t>
            </a:r>
            <a:br>
              <a:rPr lang="en-US" altLang="en-US" sz="3200"/>
            </a:br>
            <a:r>
              <a:rPr lang="en-US" altLang="en-US" sz="2800"/>
              <a:t>Mozilla Rendering Library – One of many libraries</a:t>
            </a:r>
          </a:p>
        </p:txBody>
      </p:sp>
      <p:pic>
        <p:nvPicPr>
          <p:cNvPr id="333827" name="Picture 3">
            <a:extLst>
              <a:ext uri="{FF2B5EF4-FFF2-40B4-BE49-F238E27FC236}">
                <a16:creationId xmlns:a16="http://schemas.microsoft.com/office/drawing/2014/main" id="{4B48F956-C3A8-4FDA-BBAB-AAAC4566E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44084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3828" name="AutoShape 4">
            <a:extLst>
              <a:ext uri="{FF2B5EF4-FFF2-40B4-BE49-F238E27FC236}">
                <a16:creationId xmlns:a16="http://schemas.microsoft.com/office/drawing/2014/main" id="{136F3375-7F54-4061-B78E-491A594760ED}"/>
              </a:ext>
            </a:extLst>
          </p:cNvPr>
          <p:cNvSpPr>
            <a:spLocks noChangeArrowheads="1"/>
          </p:cNvSpPr>
          <p:nvPr/>
        </p:nvSpPr>
        <p:spPr bwMode="auto">
          <a:xfrm>
            <a:off x="6858000" y="2362200"/>
            <a:ext cx="1371600" cy="533400"/>
          </a:xfrm>
          <a:prstGeom prst="wedgeRoundRectCallout">
            <a:avLst>
              <a:gd name="adj1" fmla="val -116088"/>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Smallest disks are single files</a:t>
            </a:r>
          </a:p>
        </p:txBody>
      </p:sp>
      <p:sp useBgFill="1">
        <p:nvSpPr>
          <p:cNvPr id="333829" name="AutoShape 5">
            <a:extLst>
              <a:ext uri="{FF2B5EF4-FFF2-40B4-BE49-F238E27FC236}">
                <a16:creationId xmlns:a16="http://schemas.microsoft.com/office/drawing/2014/main" id="{E7DBEDFB-B6AC-4A3C-9AA8-C80837138D73}"/>
              </a:ext>
            </a:extLst>
          </p:cNvPr>
          <p:cNvSpPr>
            <a:spLocks noChangeArrowheads="1"/>
          </p:cNvSpPr>
          <p:nvPr/>
        </p:nvSpPr>
        <p:spPr bwMode="auto">
          <a:xfrm>
            <a:off x="6477000" y="3733800"/>
            <a:ext cx="1676400" cy="1143000"/>
          </a:xfrm>
          <a:prstGeom prst="wedgeRoundRectCallout">
            <a:avLst>
              <a:gd name="adj1" fmla="val -104356"/>
              <a:gd name="adj2" fmla="val 41389"/>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Large disks are mutually dependent files, strong components of the dependency graph</a:t>
            </a:r>
          </a:p>
        </p:txBody>
      </p:sp>
      <p:sp useBgFill="1">
        <p:nvSpPr>
          <p:cNvPr id="333830" name="AutoShape 6">
            <a:extLst>
              <a:ext uri="{FF2B5EF4-FFF2-40B4-BE49-F238E27FC236}">
                <a16:creationId xmlns:a16="http://schemas.microsoft.com/office/drawing/2014/main" id="{14D9CA52-0090-4DCD-8391-0BD6C9CE923C}"/>
              </a:ext>
            </a:extLst>
          </p:cNvPr>
          <p:cNvSpPr>
            <a:spLocks noChangeArrowheads="1"/>
          </p:cNvSpPr>
          <p:nvPr/>
        </p:nvSpPr>
        <p:spPr bwMode="auto">
          <a:xfrm>
            <a:off x="6705600" y="3048000"/>
            <a:ext cx="1219200" cy="533400"/>
          </a:xfrm>
          <a:prstGeom prst="wedgeRoundRectCallout">
            <a:avLst>
              <a:gd name="adj1" fmla="val -124347"/>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Lines indicate dependency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C460F11-2C89-465B-AFB9-DD7F70EF9934}"/>
              </a:ext>
            </a:extLst>
          </p:cNvPr>
          <p:cNvSpPr>
            <a:spLocks noGrp="1"/>
          </p:cNvSpPr>
          <p:nvPr>
            <p:ph type="sldNum" sz="quarter" idx="12"/>
          </p:nvPr>
        </p:nvSpPr>
        <p:spPr/>
        <p:txBody>
          <a:bodyPr/>
          <a:lstStyle/>
          <a:p>
            <a:fld id="{56000675-2B06-4F6D-9FEA-F57C82B254A9}" type="slidenum">
              <a:rPr lang="en-US" altLang="en-US"/>
              <a:pPr/>
              <a:t>50</a:t>
            </a:fld>
            <a:endParaRPr lang="en-US" altLang="en-US"/>
          </a:p>
        </p:txBody>
      </p:sp>
      <p:sp>
        <p:nvSpPr>
          <p:cNvPr id="69661" name="Rectangle 29">
            <a:extLst>
              <a:ext uri="{FF2B5EF4-FFF2-40B4-BE49-F238E27FC236}">
                <a16:creationId xmlns:a16="http://schemas.microsoft.com/office/drawing/2014/main" id="{5832995A-F5BF-4885-96CE-F4414B489BAA}"/>
              </a:ext>
            </a:extLst>
          </p:cNvPr>
          <p:cNvSpPr>
            <a:spLocks noGrp="1" noChangeArrowheads="1"/>
          </p:cNvSpPr>
          <p:nvPr>
            <p:ph type="title"/>
          </p:nvPr>
        </p:nvSpPr>
        <p:spPr/>
        <p:txBody>
          <a:bodyPr/>
          <a:lstStyle/>
          <a:p>
            <a:r>
              <a:rPr lang="en-US" altLang="en-US"/>
              <a:t>Fine Grain Level Dependency</a:t>
            </a:r>
          </a:p>
        </p:txBody>
      </p:sp>
      <p:sp>
        <p:nvSpPr>
          <p:cNvPr id="69662" name="Rectangle 30">
            <a:extLst>
              <a:ext uri="{FF2B5EF4-FFF2-40B4-BE49-F238E27FC236}">
                <a16:creationId xmlns:a16="http://schemas.microsoft.com/office/drawing/2014/main" id="{B34A0757-DB41-48A2-9AF6-C05EEA1648FA}"/>
              </a:ext>
            </a:extLst>
          </p:cNvPr>
          <p:cNvSpPr>
            <a:spLocks noGrp="1" noChangeArrowheads="1"/>
          </p:cNvSpPr>
          <p:nvPr>
            <p:ph type="body" idx="1"/>
          </p:nvPr>
        </p:nvSpPr>
        <p:spPr/>
        <p:txBody>
          <a:bodyPr/>
          <a:lstStyle/>
          <a:p>
            <a:pPr>
              <a:lnSpc>
                <a:spcPct val="90000"/>
              </a:lnSpc>
            </a:pPr>
            <a:r>
              <a:rPr lang="en-US" altLang="en-US" sz="2000"/>
              <a:t>One file depends on another file, if it uses the other file’s services;</a:t>
            </a:r>
          </a:p>
          <a:p>
            <a:pPr lvl="1">
              <a:lnSpc>
                <a:spcPct val="90000"/>
              </a:lnSpc>
            </a:pPr>
            <a:r>
              <a:rPr lang="en-US" altLang="en-US" sz="1800"/>
              <a:t>Types</a:t>
            </a:r>
          </a:p>
          <a:p>
            <a:pPr lvl="1">
              <a:lnSpc>
                <a:spcPct val="90000"/>
              </a:lnSpc>
            </a:pPr>
            <a:r>
              <a:rPr lang="en-US" altLang="en-US" sz="1800"/>
              <a:t>Global Functions</a:t>
            </a:r>
          </a:p>
          <a:p>
            <a:pPr lvl="1">
              <a:lnSpc>
                <a:spcPct val="90000"/>
              </a:lnSpc>
            </a:pPr>
            <a:r>
              <a:rPr lang="en-US" altLang="en-US" sz="1800"/>
              <a:t>Global Variables</a:t>
            </a:r>
          </a:p>
          <a:p>
            <a:pPr>
              <a:lnSpc>
                <a:spcPct val="90000"/>
              </a:lnSpc>
            </a:pPr>
            <a:r>
              <a:rPr lang="en-US" altLang="en-US" sz="2000"/>
              <a:t>To solve the file dependency problems we need to find more than file to file dependency.  We check type-to-type, type-to-global function or variable, global function-to- type, global function-to-global function or variable.</a:t>
            </a:r>
          </a:p>
          <a:p>
            <a:pPr>
              <a:lnSpc>
                <a:spcPct val="90000"/>
              </a:lnSpc>
            </a:pPr>
            <a:r>
              <a:rPr lang="en-US" altLang="en-US" sz="2000"/>
              <a:t>If we obtain this information, we have fine-grain level dependencies. Now we can relocate some existing code to reduce dependency density among files.</a:t>
            </a:r>
          </a:p>
        </p:txBody>
      </p:sp>
      <p:sp>
        <p:nvSpPr>
          <p:cNvPr id="69664" name="Text Box 32">
            <a:extLst>
              <a:ext uri="{FF2B5EF4-FFF2-40B4-BE49-F238E27FC236}">
                <a16:creationId xmlns:a16="http://schemas.microsoft.com/office/drawing/2014/main" id="{AB8BC373-745B-44CE-A0B7-4E97F1E93D79}"/>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2C8D6F-7353-46CA-844D-BE6FB6FF2431}"/>
              </a:ext>
            </a:extLst>
          </p:cNvPr>
          <p:cNvSpPr>
            <a:spLocks noGrp="1"/>
          </p:cNvSpPr>
          <p:nvPr>
            <p:ph type="sldNum" sz="quarter" idx="12"/>
          </p:nvPr>
        </p:nvSpPr>
        <p:spPr/>
        <p:txBody>
          <a:bodyPr/>
          <a:lstStyle/>
          <a:p>
            <a:fld id="{B56ED33A-81AB-4542-8C5A-B540B274FA57}" type="slidenum">
              <a:rPr lang="en-US" altLang="en-US"/>
              <a:pPr/>
              <a:t>6</a:t>
            </a:fld>
            <a:endParaRPr lang="en-US" altLang="en-US"/>
          </a:p>
        </p:txBody>
      </p:sp>
      <p:graphicFrame>
        <p:nvGraphicFramePr>
          <p:cNvPr id="264194" name="Object 2">
            <a:extLst>
              <a:ext uri="{FF2B5EF4-FFF2-40B4-BE49-F238E27FC236}">
                <a16:creationId xmlns:a16="http://schemas.microsoft.com/office/drawing/2014/main" id="{1DB3644F-DD30-4860-94B1-8069DAA66D1E}"/>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264200" name="Bitmap Image" r:id="rId4" imgW="1848108" imgH="1838095" progId="Paint.Picture">
                  <p:embed/>
                </p:oleObj>
              </mc:Choice>
              <mc:Fallback>
                <p:oleObj name="Bitmap Image" r:id="rId4" imgW="1848108" imgH="1838095"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4195" name="Rectangle 3">
            <a:extLst>
              <a:ext uri="{FF2B5EF4-FFF2-40B4-BE49-F238E27FC236}">
                <a16:creationId xmlns:a16="http://schemas.microsoft.com/office/drawing/2014/main" id="{C499BDD2-48D2-48CD-9993-A6D3303795E3}"/>
              </a:ext>
            </a:extLst>
          </p:cNvPr>
          <p:cNvSpPr>
            <a:spLocks noGrp="1" noChangeArrowheads="1"/>
          </p:cNvSpPr>
          <p:nvPr>
            <p:ph type="title"/>
          </p:nvPr>
        </p:nvSpPr>
        <p:spPr/>
        <p:txBody>
          <a:bodyPr/>
          <a:lstStyle/>
          <a:p>
            <a:r>
              <a:rPr lang="en-US" altLang="en-US"/>
              <a:t>GKGFX Component Internals</a:t>
            </a:r>
          </a:p>
        </p:txBody>
      </p:sp>
      <p:sp>
        <p:nvSpPr>
          <p:cNvPr id="264196" name="Rectangle 4">
            <a:extLst>
              <a:ext uri="{FF2B5EF4-FFF2-40B4-BE49-F238E27FC236}">
                <a16:creationId xmlns:a16="http://schemas.microsoft.com/office/drawing/2014/main" id="{44D95155-5897-489A-9C76-7FAE249BDD8B}"/>
              </a:ext>
            </a:extLst>
          </p:cNvPr>
          <p:cNvSpPr>
            <a:spLocks noGrp="1" noChangeArrowheads="1"/>
          </p:cNvSpPr>
          <p:nvPr>
            <p:ph type="body" sz="half" idx="1"/>
          </p:nvPr>
        </p:nvSpPr>
        <p:spPr>
          <a:xfrm>
            <a:off x="304800" y="1600200"/>
            <a:ext cx="4038600" cy="4525963"/>
          </a:xfrm>
        </p:spPr>
        <p:txBody>
          <a:bodyPr/>
          <a:lstStyle/>
          <a:p>
            <a:r>
              <a:rPr lang="en-US" altLang="en-US" sz="2000"/>
              <a:t>Here are the internal dependencies for largest strong component.</a:t>
            </a:r>
          </a:p>
          <a:p>
            <a:r>
              <a:rPr lang="en-US" altLang="en-US" sz="2000"/>
              <a:t>We show, in the dissertation document using Product Risk Model, that high density of dependencies within a strong component  is a serious design flaw.</a:t>
            </a:r>
          </a:p>
        </p:txBody>
      </p:sp>
      <p:sp>
        <p:nvSpPr>
          <p:cNvPr id="264197" name="AutoShape 5">
            <a:extLst>
              <a:ext uri="{FF2B5EF4-FFF2-40B4-BE49-F238E27FC236}">
                <a16:creationId xmlns:a16="http://schemas.microsoft.com/office/drawing/2014/main" id="{336E7199-BDB6-4463-88DC-FE6AEEB7E2F1}"/>
              </a:ext>
            </a:extLst>
          </p:cNvPr>
          <p:cNvSpPr>
            <a:spLocks noChangeArrowheads="1"/>
          </p:cNvSpPr>
          <p:nvPr/>
        </p:nvSpPr>
        <p:spPr bwMode="auto">
          <a:xfrm>
            <a:off x="990600" y="5715000"/>
            <a:ext cx="4343400" cy="685800"/>
          </a:xfrm>
          <a:prstGeom prst="wedgeRoundRectCallout">
            <a:avLst>
              <a:gd name="adj1" fmla="val 50949"/>
              <a:gd name="adj2" fmla="val -17847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600">
                <a:solidFill>
                  <a:schemeClr val="bg1"/>
                </a:solidFill>
                <a:effectLst>
                  <a:outerShdw blurRad="38100" dist="38100" dir="2700000" algn="tl">
                    <a:srgbClr val="000000"/>
                  </a:outerShdw>
                </a:effectLst>
                <a:latin typeface="Tahoma" panose="020B0604030504040204" pitchFamily="34" charset="0"/>
              </a:rPr>
              <a:t>What’s the problem? We don’t know. With DepAnal and DepView, we find out.</a:t>
            </a:r>
          </a:p>
        </p:txBody>
      </p:sp>
      <p:sp>
        <p:nvSpPr>
          <p:cNvPr id="264198" name="Rectangle 6">
            <a:extLst>
              <a:ext uri="{FF2B5EF4-FFF2-40B4-BE49-F238E27FC236}">
                <a16:creationId xmlns:a16="http://schemas.microsoft.com/office/drawing/2014/main" id="{69BA5F82-B1A6-4B26-A02A-8CB31762CBD4}"/>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E499217-A0C6-46AD-9854-294DAF473F65}"/>
              </a:ext>
            </a:extLst>
          </p:cNvPr>
          <p:cNvSpPr>
            <a:spLocks noGrp="1"/>
          </p:cNvSpPr>
          <p:nvPr>
            <p:ph type="sldNum" sz="quarter" idx="12"/>
          </p:nvPr>
        </p:nvSpPr>
        <p:spPr/>
        <p:txBody>
          <a:bodyPr/>
          <a:lstStyle/>
          <a:p>
            <a:fld id="{8EFA56B1-1034-48B3-977B-7805D4F356FA}" type="slidenum">
              <a:rPr lang="en-US" altLang="en-US"/>
              <a:pPr/>
              <a:t>7</a:t>
            </a:fld>
            <a:endParaRPr lang="en-US" altLang="en-US"/>
          </a:p>
        </p:txBody>
      </p:sp>
      <p:pic>
        <p:nvPicPr>
          <p:cNvPr id="334850" name="Picture 2">
            <a:extLst>
              <a:ext uri="{FF2B5EF4-FFF2-40B4-BE49-F238E27FC236}">
                <a16:creationId xmlns:a16="http://schemas.microsoft.com/office/drawing/2014/main" id="{6B13C8A6-B89D-4840-9564-DD6BCF0D6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283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1" name="Rectangle 3">
            <a:extLst>
              <a:ext uri="{FF2B5EF4-FFF2-40B4-BE49-F238E27FC236}">
                <a16:creationId xmlns:a16="http://schemas.microsoft.com/office/drawing/2014/main" id="{D51F4CEC-4ADC-4BF7-AD1B-014FFD683297}"/>
              </a:ext>
            </a:extLst>
          </p:cNvPr>
          <p:cNvSpPr>
            <a:spLocks noGrp="1" noChangeArrowheads="1"/>
          </p:cNvSpPr>
          <p:nvPr>
            <p:ph type="title"/>
          </p:nvPr>
        </p:nvSpPr>
        <p:spPr/>
        <p:txBody>
          <a:bodyPr/>
          <a:lstStyle/>
          <a:p>
            <a:r>
              <a:rPr lang="en-US" altLang="en-US" sz="3000"/>
              <a:t>This is Mozilla, Version 1.4.1, Windows Build</a:t>
            </a:r>
            <a:br>
              <a:rPr lang="en-US" altLang="en-US" sz="1000"/>
            </a:br>
            <a:r>
              <a:rPr lang="en-US" altLang="en-US" sz="1800"/>
              <a:t>Plot for GKGFX Library shows some very large mutual dependencies</a:t>
            </a:r>
          </a:p>
        </p:txBody>
      </p:sp>
      <p:sp>
        <p:nvSpPr>
          <p:cNvPr id="334852" name="Rectangle 4">
            <a:extLst>
              <a:ext uri="{FF2B5EF4-FFF2-40B4-BE49-F238E27FC236}">
                <a16:creationId xmlns:a16="http://schemas.microsoft.com/office/drawing/2014/main" id="{4800F715-8A17-4EF5-9509-5E46FC23EB09}"/>
              </a:ext>
            </a:extLst>
          </p:cNvPr>
          <p:cNvSpPr>
            <a:spLocks noGrp="1" noChangeArrowheads="1"/>
          </p:cNvSpPr>
          <p:nvPr>
            <p:ph type="body" sz="half" idx="2"/>
          </p:nvPr>
        </p:nvSpPr>
        <p:spPr>
          <a:xfrm>
            <a:off x="5638800" y="1447800"/>
            <a:ext cx="3429000" cy="4419600"/>
          </a:xfrm>
        </p:spPr>
        <p:txBody>
          <a:bodyPr/>
          <a:lstStyle/>
          <a:p>
            <a:pPr>
              <a:lnSpc>
                <a:spcPct val="90000"/>
              </a:lnSpc>
            </a:pPr>
            <a:r>
              <a:rPr lang="en-US" altLang="en-US" sz="2000"/>
              <a:t>DepView shows that the GKGFX Library does indeed have significant structural problems, as predicted by the preceding views.</a:t>
            </a:r>
          </a:p>
          <a:p>
            <a:pPr>
              <a:lnSpc>
                <a:spcPct val="90000"/>
              </a:lnSpc>
            </a:pPr>
            <a:r>
              <a:rPr lang="en-US" altLang="en-US" sz="2000"/>
              <a:t>Note that these problems, made visible by our tools, are normally </a:t>
            </a:r>
            <a:r>
              <a:rPr lang="en-US" altLang="en-US" sz="2000" b="1">
                <a:effectLst>
                  <a:outerShdw blurRad="38100" dist="38100" dir="2700000" algn="tl">
                    <a:srgbClr val="C0C0C0"/>
                  </a:outerShdw>
                </a:effectLst>
              </a:rPr>
              <a:t>invisible</a:t>
            </a:r>
            <a:r>
              <a:rPr lang="en-US" altLang="en-US" sz="2000"/>
              <a:t>!</a:t>
            </a:r>
          </a:p>
        </p:txBody>
      </p:sp>
      <p:sp>
        <p:nvSpPr>
          <p:cNvPr id="334853" name="AutoShape 5">
            <a:extLst>
              <a:ext uri="{FF2B5EF4-FFF2-40B4-BE49-F238E27FC236}">
                <a16:creationId xmlns:a16="http://schemas.microsoft.com/office/drawing/2014/main" id="{5F3B830E-58E1-49F7-8C8B-9978A651409C}"/>
              </a:ext>
            </a:extLst>
          </p:cNvPr>
          <p:cNvSpPr>
            <a:spLocks noChangeArrowheads="1"/>
          </p:cNvSpPr>
          <p:nvPr/>
        </p:nvSpPr>
        <p:spPr bwMode="auto">
          <a:xfrm>
            <a:off x="304800" y="5562600"/>
            <a:ext cx="3048000" cy="1066800"/>
          </a:xfrm>
          <a:prstGeom prst="wedgeRectCallout">
            <a:avLst>
              <a:gd name="adj1" fmla="val 19481"/>
              <a:gd name="adj2" fmla="val -65625"/>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schemeClr val="bg1"/>
                </a:solidFill>
                <a:latin typeface="Arial" panose="020B0604020202020204" pitchFamily="34" charset="0"/>
              </a:rPr>
              <a:t>DepView provides precise definition of each strong component.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319E1B3-D88A-4C6E-857D-23220DA75DD1}"/>
              </a:ext>
            </a:extLst>
          </p:cNvPr>
          <p:cNvSpPr>
            <a:spLocks noGrp="1"/>
          </p:cNvSpPr>
          <p:nvPr>
            <p:ph type="sldNum" sz="quarter" idx="12"/>
          </p:nvPr>
        </p:nvSpPr>
        <p:spPr/>
        <p:txBody>
          <a:bodyPr/>
          <a:lstStyle/>
          <a:p>
            <a:fld id="{765976B3-96CE-4281-AFC9-7E8BE99845AC}" type="slidenum">
              <a:rPr lang="en-US" altLang="en-US"/>
              <a:pPr/>
              <a:t>8</a:t>
            </a:fld>
            <a:endParaRPr lang="en-US" altLang="en-US"/>
          </a:p>
        </p:txBody>
      </p:sp>
      <p:sp>
        <p:nvSpPr>
          <p:cNvPr id="16390" name="Rectangle 6">
            <a:extLst>
              <a:ext uri="{FF2B5EF4-FFF2-40B4-BE49-F238E27FC236}">
                <a16:creationId xmlns:a16="http://schemas.microsoft.com/office/drawing/2014/main" id="{074FD66D-C34C-4581-89CF-A1D1F33E3A89}"/>
              </a:ext>
            </a:extLst>
          </p:cNvPr>
          <p:cNvSpPr>
            <a:spLocks noGrp="1" noChangeArrowheads="1"/>
          </p:cNvSpPr>
          <p:nvPr>
            <p:ph type="title"/>
          </p:nvPr>
        </p:nvSpPr>
        <p:spPr/>
        <p:txBody>
          <a:bodyPr/>
          <a:lstStyle/>
          <a:p>
            <a:r>
              <a:rPr lang="en-US" altLang="en-US"/>
              <a:t>Problem Definition</a:t>
            </a:r>
          </a:p>
        </p:txBody>
      </p:sp>
      <p:sp>
        <p:nvSpPr>
          <p:cNvPr id="16391" name="Rectangle 7">
            <a:extLst>
              <a:ext uri="{FF2B5EF4-FFF2-40B4-BE49-F238E27FC236}">
                <a16:creationId xmlns:a16="http://schemas.microsoft.com/office/drawing/2014/main" id="{1F9FE95A-DB28-445C-BE32-1B8A0C76293A}"/>
              </a:ext>
            </a:extLst>
          </p:cNvPr>
          <p:cNvSpPr>
            <a:spLocks noGrp="1" noChangeArrowheads="1"/>
          </p:cNvSpPr>
          <p:nvPr>
            <p:ph type="body" idx="1"/>
          </p:nvPr>
        </p:nvSpPr>
        <p:spPr/>
        <p:txBody>
          <a:bodyPr/>
          <a:lstStyle/>
          <a:p>
            <a:r>
              <a:rPr lang="en-US" altLang="en-US"/>
              <a:t>Dependencies between software files are essential.</a:t>
            </a:r>
          </a:p>
          <a:p>
            <a:r>
              <a:rPr lang="en-US" altLang="en-US"/>
              <a:t>However, dependencies complicate process of making changes.</a:t>
            </a:r>
          </a:p>
          <a:p>
            <a:r>
              <a:rPr lang="en-US" altLang="en-US"/>
              <a:t>Excessive dependency degrades flexibility.</a:t>
            </a:r>
          </a:p>
          <a:p>
            <a:r>
              <a:rPr lang="en-US" altLang="en-US"/>
              <a:t>A change may cause new changes in dependent files.</a:t>
            </a:r>
          </a:p>
        </p:txBody>
      </p:sp>
      <p:sp>
        <p:nvSpPr>
          <p:cNvPr id="16394" name="Text Box 10">
            <a:extLst>
              <a:ext uri="{FF2B5EF4-FFF2-40B4-BE49-F238E27FC236}">
                <a16:creationId xmlns:a16="http://schemas.microsoft.com/office/drawing/2014/main" id="{9276372B-CF1E-4647-B010-3AE260BAD6F4}"/>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EA0B26C-B373-4BD3-AD1D-9C073A1AF6AB}"/>
              </a:ext>
            </a:extLst>
          </p:cNvPr>
          <p:cNvSpPr>
            <a:spLocks noGrp="1"/>
          </p:cNvSpPr>
          <p:nvPr>
            <p:ph type="sldNum" sz="quarter" idx="12"/>
          </p:nvPr>
        </p:nvSpPr>
        <p:spPr/>
        <p:txBody>
          <a:bodyPr/>
          <a:lstStyle/>
          <a:p>
            <a:fld id="{2F969137-75D8-4E30-BBAC-1F75EE93544F}" type="slidenum">
              <a:rPr lang="en-US" altLang="en-US"/>
              <a:pPr/>
              <a:t>9</a:t>
            </a:fld>
            <a:endParaRPr lang="en-US" altLang="en-US"/>
          </a:p>
        </p:txBody>
      </p:sp>
      <p:sp>
        <p:nvSpPr>
          <p:cNvPr id="183298" name="Rectangle 2">
            <a:extLst>
              <a:ext uri="{FF2B5EF4-FFF2-40B4-BE49-F238E27FC236}">
                <a16:creationId xmlns:a16="http://schemas.microsoft.com/office/drawing/2014/main" id="{DF841AB0-D7E2-4225-B5BE-04683737A561}"/>
              </a:ext>
            </a:extLst>
          </p:cNvPr>
          <p:cNvSpPr>
            <a:spLocks noGrp="1" noChangeArrowheads="1"/>
          </p:cNvSpPr>
          <p:nvPr>
            <p:ph type="title"/>
          </p:nvPr>
        </p:nvSpPr>
        <p:spPr/>
        <p:txBody>
          <a:bodyPr/>
          <a:lstStyle/>
          <a:p>
            <a:r>
              <a:rPr lang="en-US" altLang="en-US"/>
              <a:t>Exploring Dependency Structure</a:t>
            </a:r>
          </a:p>
        </p:txBody>
      </p:sp>
      <p:sp>
        <p:nvSpPr>
          <p:cNvPr id="183299" name="Rectangle 3">
            <a:extLst>
              <a:ext uri="{FF2B5EF4-FFF2-40B4-BE49-F238E27FC236}">
                <a16:creationId xmlns:a16="http://schemas.microsoft.com/office/drawing/2014/main" id="{78BC9C9B-C68F-4325-A9DE-E1B854E3DB91}"/>
              </a:ext>
            </a:extLst>
          </p:cNvPr>
          <p:cNvSpPr>
            <a:spLocks noGrp="1" noChangeArrowheads="1"/>
          </p:cNvSpPr>
          <p:nvPr>
            <p:ph type="body" idx="1"/>
          </p:nvPr>
        </p:nvSpPr>
        <p:spPr/>
        <p:txBody>
          <a:bodyPr/>
          <a:lstStyle/>
          <a:p>
            <a:r>
              <a:rPr lang="en-US" altLang="en-US">
                <a:solidFill>
                  <a:schemeClr val="hlink"/>
                </a:solidFill>
              </a:rPr>
              <a:t>The next few slides explain our representation of dependency</a:t>
            </a:r>
          </a:p>
          <a:p>
            <a:pPr lvl="1"/>
            <a:r>
              <a:rPr lang="en-US" altLang="en-US">
                <a:solidFill>
                  <a:schemeClr val="hlink"/>
                </a:solidFill>
              </a:rPr>
              <a:t>We discuss several kinds of dependencies that will be important later in the presentation.</a:t>
            </a:r>
          </a:p>
        </p:txBody>
      </p:sp>
      <p:sp>
        <p:nvSpPr>
          <p:cNvPr id="183302" name="Text Box 6">
            <a:extLst>
              <a:ext uri="{FF2B5EF4-FFF2-40B4-BE49-F238E27FC236}">
                <a16:creationId xmlns:a16="http://schemas.microsoft.com/office/drawing/2014/main" id="{AEE7C38D-ABC1-460D-B6CD-0CD0C77DA343}"/>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theme/theme1.xml><?xml version="1.0" encoding="utf-8"?>
<a:theme xmlns:a="http://schemas.openxmlformats.org/drawingml/2006/main" name="Murat1">
  <a:themeElements>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ra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ra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ra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ra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ra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ra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ra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ra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ra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ra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ra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ra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28091</TotalTime>
  <Words>4619</Words>
  <Application>Microsoft Office PowerPoint</Application>
  <PresentationFormat>On-screen Show (4:3)</PresentationFormat>
  <Paragraphs>485</Paragraphs>
  <Slides>50</Slides>
  <Notes>50</Notes>
  <HiddenSlides>3</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50</vt:i4>
      </vt:variant>
      <vt:variant>
        <vt:lpstr>Custom Shows</vt:lpstr>
      </vt:variant>
      <vt:variant>
        <vt:i4>2</vt:i4>
      </vt:variant>
    </vt:vector>
  </HeadingPairs>
  <TitlesOfParts>
    <vt:vector size="62" baseType="lpstr">
      <vt:lpstr>Times New Roman</vt:lpstr>
      <vt:lpstr>Arial</vt:lpstr>
      <vt:lpstr>Wingdings</vt:lpstr>
      <vt:lpstr>Tahoma</vt:lpstr>
      <vt:lpstr>Murat1</vt:lpstr>
      <vt:lpstr>Bitmap Image</vt:lpstr>
      <vt:lpstr>Microsoft Visio Drawing</vt:lpstr>
      <vt:lpstr>Microsoft Office Excel Chart</vt:lpstr>
      <vt:lpstr>Microsoft Office Excel Worksheet</vt:lpstr>
      <vt:lpstr>Microsoft Equation 3.0</vt:lpstr>
      <vt:lpstr>Structural Models for Large Software Systems</vt:lpstr>
      <vt:lpstr>Introduction</vt:lpstr>
      <vt:lpstr>Goals of this Research</vt:lpstr>
      <vt:lpstr>A Real System</vt:lpstr>
      <vt:lpstr>Dependencies in GKGFX Mozilla Rendering Library – One of many libraries</vt:lpstr>
      <vt:lpstr>GKGFX Component Internals</vt:lpstr>
      <vt:lpstr>This is Mozilla, Version 1.4.1, Windows Build Plot for GKGFX Library shows some very large mutual dependencies</vt:lpstr>
      <vt:lpstr>Problem Definition</vt:lpstr>
      <vt:lpstr>Exploring Dependency Structure</vt:lpstr>
      <vt:lpstr>File Dependency Relationships How to Read</vt:lpstr>
      <vt:lpstr>Problem: Large Fan-out</vt:lpstr>
      <vt:lpstr>Problem: Large Fan-in</vt:lpstr>
      <vt:lpstr>Problem: Large Strong Components          Strong component is a set of mutual dependencies</vt:lpstr>
      <vt:lpstr>This is Mozilla’s GKGFX Rendering Library   Plot shows some very large mutual dependencies</vt:lpstr>
      <vt:lpstr>GKGFX Component Internals</vt:lpstr>
      <vt:lpstr>Visibility</vt:lpstr>
      <vt:lpstr>Is Complex Dependency Really a Problem?</vt:lpstr>
      <vt:lpstr>Our Approach</vt:lpstr>
      <vt:lpstr>Scope of Study</vt:lpstr>
      <vt:lpstr>Contributions</vt:lpstr>
      <vt:lpstr>Dependency Model</vt:lpstr>
      <vt:lpstr>Data Gathering and Processing </vt:lpstr>
      <vt:lpstr>An Analysis – Mozilla, Version 1.4.1</vt:lpstr>
      <vt:lpstr>Fan-in Data  Mozilla GKGFX Library</vt:lpstr>
      <vt:lpstr>Fan-in Density  Mozilla GKGFX Library</vt:lpstr>
      <vt:lpstr>Fan-out Data Mozilla GKGFX Library</vt:lpstr>
      <vt:lpstr>Fan-out Density Mozilla GKGFX library</vt:lpstr>
      <vt:lpstr>Summary for High Level Views</vt:lpstr>
      <vt:lpstr>Problem: Large Strong Components          Strong component is a set of mutual dependencies</vt:lpstr>
      <vt:lpstr>Analyzing Dependency Matrix Topological sort gives best test order – important information!</vt:lpstr>
      <vt:lpstr>Expanded Topological Sort  GKGFX Library</vt:lpstr>
      <vt:lpstr>GKGFX Component Internals</vt:lpstr>
      <vt:lpstr>Dependency Data  For the Entire Windows-Based Mozilla Build</vt:lpstr>
      <vt:lpstr>So how do we make sense of all this?</vt:lpstr>
      <vt:lpstr>Product Risk Model</vt:lpstr>
      <vt:lpstr>Product Risk Model Definitions</vt:lpstr>
      <vt:lpstr>Product Risk Model Definitions cont’d…</vt:lpstr>
      <vt:lpstr>Risk Model Applied  Mozilla GKGFX Library</vt:lpstr>
      <vt:lpstr>Risk Model Applied Risk Values with File Names - New Design</vt:lpstr>
      <vt:lpstr>Change Impact Factor (αij) Estimation</vt:lpstr>
      <vt:lpstr>Results   Change Impact Factor </vt:lpstr>
      <vt:lpstr>File Reusability Ranking Model</vt:lpstr>
      <vt:lpstr>File Reusability Ranking Model Cont…</vt:lpstr>
      <vt:lpstr>Reusability Model Applied DepAnal</vt:lpstr>
      <vt:lpstr>Simulating Constructive Changes</vt:lpstr>
      <vt:lpstr>Change in Risk Values Simulation of Global Data Elimination - GKGFX</vt:lpstr>
      <vt:lpstr>Conclusions to this Point</vt:lpstr>
      <vt:lpstr>Contributions</vt:lpstr>
      <vt:lpstr>Files - Unit For Analysis</vt:lpstr>
      <vt:lpstr>Fine Grain Level Dependency</vt:lpstr>
      <vt:lpstr>Shorter Proposal 31 pp</vt:lpstr>
      <vt:lpstr>Original Proposal 42 pp</vt:lpstr>
    </vt:vector>
  </TitlesOfParts>
  <Company>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Yagmur</dc:creator>
  <cp:lastModifiedBy>James Fawcett</cp:lastModifiedBy>
  <cp:revision>402</cp:revision>
  <dcterms:created xsi:type="dcterms:W3CDTF">2004-06-30T14:36:49Z</dcterms:created>
  <dcterms:modified xsi:type="dcterms:W3CDTF">2018-11-11T13:23:29Z</dcterms:modified>
</cp:coreProperties>
</file>