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5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DFF5D28-C40C-46EE-AD2E-E5506181641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F7C5C77-9555-477A-8740-DA7A091CAFC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B23A70F5-240A-454F-A7C7-215E9C1A59D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A77EEFC7-8D7A-4706-9443-6DB1C8FF0D2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3A104F9C-9D8C-4B04-ABD9-A1C9A3EA6E2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C495D0F-BDD0-4016-9C65-4D30D8219E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4D93F56-9242-486D-B8D3-B7D3D40BD42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80B5FB79-B2C2-49D2-993D-DF03790F8B2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37B4EFE1-9EBC-4DBE-AEA7-E6316CC7583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6E2239F6-E1E6-44AB-9363-D7A17BF483F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3BCD27A6-D636-4FC7-A479-8E3F8399CB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C517E7BE-A970-4327-A1FE-90FD0F4799D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D2C8F34E-BCD6-4960-B9AF-1428DEDBCE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A19F120-B4BC-4A9F-9575-4D86AA0D976D}" type="slidenum">
              <a:rPr lang="en-US" altLang="en-US">
                <a:latin typeface="Arial" panose="020B0604020202020204" pitchFamily="34" charset="0"/>
              </a:rPr>
              <a:pPr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088F2B32-09F6-43AF-B49B-BC13970A239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E208AEFE-37ED-49AC-AD7C-FE7BF932AF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B121F012-7921-4BDB-8C4C-D2D073C310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782C7C3-9DE5-4B6B-8BE8-76FA056711A5}" type="slidenum">
              <a:rPr lang="en-US" altLang="en-US">
                <a:latin typeface="Arial" panose="020B0604020202020204" pitchFamily="34" charset="0"/>
              </a:rPr>
              <a:pPr/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A2F3928B-3844-4C65-8B51-3E67FBE44ED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6E1AC266-C405-4818-B5BD-51296FDC3C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269A389E-9760-4203-8EA9-56E090D361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E0EB4C8-51CD-4AE7-8F70-0837057B78AB}" type="slidenum">
              <a:rPr lang="en-US" altLang="en-US">
                <a:latin typeface="Arial" panose="020B0604020202020204" pitchFamily="34" charset="0"/>
              </a:rPr>
              <a:pPr/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F39C8E54-1193-4CE1-BC6B-97FB71FBDF4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0F23FD17-7665-4625-A549-0610D933A9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67D8A48A-4E10-406A-8FD8-DD79776377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7FC32FE-7FD7-4F29-A1DF-0040E765C9D1}" type="slidenum">
              <a:rPr lang="en-US" altLang="en-US">
                <a:latin typeface="Arial" panose="020B0604020202020204" pitchFamily="34" charset="0"/>
              </a:rPr>
              <a:pPr/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292538F9-8625-4714-9DBA-A7D2E37F7C4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E73FB446-6C40-43CE-8C5B-6FDAD770E7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421B9A6E-2845-4DF4-8894-4B9E2D6E14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81B3F01-9924-4DEC-AF73-74736DAAAF55}" type="slidenum">
              <a:rPr lang="en-US" altLang="en-US">
                <a:latin typeface="Arial" panose="020B0604020202020204" pitchFamily="34" charset="0"/>
              </a:rPr>
              <a:pPr/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E85A268-2D4F-423B-B694-ED64BBC5207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43593DF1-4291-49F0-B9C4-FDCE7DA79C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55BB0977-C3E4-4A95-A1AC-94576F2BFF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090DAD2-3444-458B-BE81-C2B8C72855F6}" type="slidenum">
              <a:rPr lang="en-US" altLang="en-US">
                <a:latin typeface="Arial" panose="020B0604020202020204" pitchFamily="34" charset="0"/>
              </a:rPr>
              <a:pPr/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FA622179-150F-4370-A27D-152E7FC1821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87A05B92-7134-477E-A7C1-E72AAD7630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B0B62FBE-C6FD-4B47-B665-3E51A668B0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C2ECC1E-A0BF-46BE-858C-BDC3EE377C2C}" type="slidenum">
              <a:rPr lang="en-US" altLang="en-US">
                <a:latin typeface="Arial" panose="020B0604020202020204" pitchFamily="34" charset="0"/>
              </a:rPr>
              <a:pPr/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8ED8593-5AB0-4A17-BD35-661241B01B9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A4EDB834-A22B-44C5-A5CE-886F805FBD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A3F4FD5D-87CD-4DC1-8458-E27012B684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2B1894A-0E1C-4841-A7CB-A609346643CD}" type="slidenum">
              <a:rPr lang="en-US" altLang="en-US">
                <a:latin typeface="Arial" panose="020B0604020202020204" pitchFamily="34" charset="0"/>
              </a:rPr>
              <a:pPr/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2CD6780A-EF72-4C0E-BC7A-C9EC6092908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3C1F242A-D25B-4987-B5ED-9F7B0AF1C5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160E731D-8D9F-48E8-B42E-8513F562F9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0C4035A-B863-4640-AE04-E29A7F2F69BB}" type="slidenum">
              <a:rPr lang="en-US" altLang="en-US">
                <a:latin typeface="Arial" panose="020B0604020202020204" pitchFamily="34" charset="0"/>
              </a:rPr>
              <a:pPr/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20CCE3E3-064B-48CA-8AFA-1A237CB6AFF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1A8FE418-D1E2-4ECA-9830-B75EA41A05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826C6051-2827-46B9-844F-D0D19DC9BF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5944DD9-618F-402E-A853-A8B5F1F4547F}" type="slidenum">
              <a:rPr lang="en-US" altLang="en-US">
                <a:latin typeface="Arial" panose="020B0604020202020204" pitchFamily="34" charset="0"/>
              </a:rPr>
              <a:pPr/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98BE5B3-C72C-4204-B609-A29D67F30E7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F1977846-10A7-410E-B6A8-E3F1576630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9375469D-4E8C-4BAB-A085-3B752E2E38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EB5B83F-EBDE-4BE4-B547-33D786A43FB1}" type="slidenum">
              <a:rPr lang="en-US" altLang="en-US">
                <a:latin typeface="Arial" panose="020B0604020202020204" pitchFamily="34" charset="0"/>
              </a:rPr>
              <a:pPr/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2F73AB2B-D345-462E-9DE6-EF3BBCF53C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57527D16-BC48-4F44-B14E-834EFEFDF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028FA2FE-3B32-4984-BA1E-6D6B84C6B32C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6CFE1C69-A2B0-4CA0-B35C-557B87A58B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>
                <a:extLst>
                  <a:ext uri="{FF2B5EF4-FFF2-40B4-BE49-F238E27FC236}">
                    <a16:creationId xmlns:a16="http://schemas.microsoft.com/office/drawing/2014/main" id="{FC151806-E859-4410-96C2-E1E74ADB037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8A518637-4BCE-4F67-AEE2-2B8C54FBAFF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C3C8F495-787E-48EE-8360-D86D0FC2DF8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B44B8B58-8961-4147-9FB8-929F37EE5CD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FFB00310-CCCC-411C-A48D-FBC5BD2AB8E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9">
              <a:extLst>
                <a:ext uri="{FF2B5EF4-FFF2-40B4-BE49-F238E27FC236}">
                  <a16:creationId xmlns:a16="http://schemas.microsoft.com/office/drawing/2014/main" id="{92B8F365-0FAA-4C3F-A8D2-779FD1F6E1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>
                <a:extLst>
                  <a:ext uri="{FF2B5EF4-FFF2-40B4-BE49-F238E27FC236}">
                    <a16:creationId xmlns:a16="http://schemas.microsoft.com/office/drawing/2014/main" id="{CEE6E14C-5908-4702-BF2A-5B1829C65D1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1">
                <a:extLst>
                  <a:ext uri="{FF2B5EF4-FFF2-40B4-BE49-F238E27FC236}">
                    <a16:creationId xmlns:a16="http://schemas.microsoft.com/office/drawing/2014/main" id="{48D8AFEE-6F74-47D0-8D7E-64076EE9B47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2">
                <a:extLst>
                  <a:ext uri="{FF2B5EF4-FFF2-40B4-BE49-F238E27FC236}">
                    <a16:creationId xmlns:a16="http://schemas.microsoft.com/office/drawing/2014/main" id="{1E565098-EF58-4423-8411-02D64D47C23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3">
                <a:extLst>
                  <a:ext uri="{FF2B5EF4-FFF2-40B4-BE49-F238E27FC236}">
                    <a16:creationId xmlns:a16="http://schemas.microsoft.com/office/drawing/2014/main" id="{CA8FFE07-869B-4982-B174-D7A5F4FF05E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4">
                <a:extLst>
                  <a:ext uri="{FF2B5EF4-FFF2-40B4-BE49-F238E27FC236}">
                    <a16:creationId xmlns:a16="http://schemas.microsoft.com/office/drawing/2014/main" id="{76B72F31-9DD9-4EC5-95A4-E1173483F61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962C1257-A7B6-4CA4-97F3-4F116FC2BDB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097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19EE334B-2F82-411A-8707-EBB6739C281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503E3785-CFFA-4A43-BCCD-7E617AF1D2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016B572B-24D6-43D7-9072-3C2A44EF95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A8A8B-0FE9-440E-B1B3-E2A0CB9BE1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7627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90EA401B-CF7B-4952-B795-4AAD7A8951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1E905D41-C42B-4E36-B5FC-72D107CD9F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C01CD2DD-88C8-4418-9BAC-CECD10AC14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846E23-10E9-4433-9773-B65A9928E4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76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262C9E3E-2530-46D2-B6B7-A147FE602A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6C1D1F3B-BB75-4E9C-81BB-984C3B4F3B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B057BC31-1DD2-4DDF-9CA6-8CEC53A253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DCDF49-8B46-43F8-AE86-F200145CCD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118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C9D86FD3-B5DD-4653-A091-04ED3BE766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22975552-DBC1-4C83-B38C-D3CFFDF74E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B1043173-CD79-4B59-B51E-63C1E0FC95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951266-1A71-4B9A-BF65-41EA7751F5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6626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7A88F49B-6758-47D5-B058-46AD4E1ABE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9788377D-FC70-4AB4-B759-F43A8B75F0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509FB65F-E3A7-4C89-A7E1-3CC7A248C9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3E79AB-27B5-4DF1-ACD1-D75CFE8C5C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958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F4D24B3F-1752-42EC-8FAA-303DC51775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6BB1E9BB-4B3B-4609-BEC6-BF494977E6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350D53DA-2C63-444E-836B-4C3DD98192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6FCFAF-EFD1-4BC1-BD62-C783077875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88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390D1D12-D6C9-474B-AAE0-9B04BC4D4E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CB2045AB-2751-4AB0-B4EB-2C89F92083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3CECCB6E-1F30-47BB-8AA7-B20DEA350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E87E4-69A8-43E1-9125-44E4D81F1D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310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C9BC2576-194D-4446-A93B-EB4D28A533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A93CF573-0490-45C3-89E9-55DCA4327B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22924CBF-545E-44F0-ABC7-62A402E711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77A496-D627-47AF-A1CA-8446830357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1429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45639E53-010D-4536-8DE6-2445F4C316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40B617B2-6D7B-4D98-B3AB-BCB33F4471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1007C506-7620-477A-9FF4-B7B861E2CA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DE0724-C0F2-4DBA-8A1B-6037D8F01D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2322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4FB6A408-2834-45A3-A421-05273231E2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042FB941-8709-4C30-BBFD-A8F98CD4C4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8CA5F38D-ECE2-41C4-A8F2-2F471707B5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F8CBBE-9AE6-4B4A-9C56-28202DE620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850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102C3D82-3896-440F-B959-FA3889EBC7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4766F809-DF0E-4139-9069-57356B0862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490A79A1-1C6F-4861-8F1A-BCDD73702E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F885AD-F444-4040-8C3E-726ED737EA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062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35BFABCE-CC03-4BE8-B5D6-33399936AF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E3E63395-86AD-4C71-A75F-BB8E43A64C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E7672877-EE1D-4AC1-8F11-AED4456FAD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3EF4C3-4170-4C87-AE1A-315ACF1105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239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A3A6AD87-4177-4989-8848-E9EA7D83C9F8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39939" name="Freeform 3">
              <a:extLst>
                <a:ext uri="{FF2B5EF4-FFF2-40B4-BE49-F238E27FC236}">
                  <a16:creationId xmlns:a16="http://schemas.microsoft.com/office/drawing/2014/main" id="{5A055D7D-9D52-4AD6-9B06-7D66401D5B3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40" name="Freeform 4">
              <a:extLst>
                <a:ext uri="{FF2B5EF4-FFF2-40B4-BE49-F238E27FC236}">
                  <a16:creationId xmlns:a16="http://schemas.microsoft.com/office/drawing/2014/main" id="{2AE9E847-4057-4B07-AB01-893A4213E26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5130" name="Group 5">
              <a:extLst>
                <a:ext uri="{FF2B5EF4-FFF2-40B4-BE49-F238E27FC236}">
                  <a16:creationId xmlns:a16="http://schemas.microsoft.com/office/drawing/2014/main" id="{BE4D10A0-CD9F-41FF-8755-63DD086C913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39942" name="Freeform 6">
                <a:extLst>
                  <a:ext uri="{FF2B5EF4-FFF2-40B4-BE49-F238E27FC236}">
                    <a16:creationId xmlns:a16="http://schemas.microsoft.com/office/drawing/2014/main" id="{FFD254B8-2CF3-421B-AC44-1D9F555F5C0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943" name="Freeform 7">
                <a:extLst>
                  <a:ext uri="{FF2B5EF4-FFF2-40B4-BE49-F238E27FC236}">
                    <a16:creationId xmlns:a16="http://schemas.microsoft.com/office/drawing/2014/main" id="{4ADC8A22-5E0A-4004-8233-13BDFBC08BF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944" name="Freeform 8">
                <a:extLst>
                  <a:ext uri="{FF2B5EF4-FFF2-40B4-BE49-F238E27FC236}">
                    <a16:creationId xmlns:a16="http://schemas.microsoft.com/office/drawing/2014/main" id="{AC1168B5-7D45-4C19-A08C-A07725747C7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945" name="Freeform 9">
                <a:extLst>
                  <a:ext uri="{FF2B5EF4-FFF2-40B4-BE49-F238E27FC236}">
                    <a16:creationId xmlns:a16="http://schemas.microsoft.com/office/drawing/2014/main" id="{EF83D62B-51E2-40F1-B83A-D8EEB132BFC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946" name="Freeform 10">
                <a:extLst>
                  <a:ext uri="{FF2B5EF4-FFF2-40B4-BE49-F238E27FC236}">
                    <a16:creationId xmlns:a16="http://schemas.microsoft.com/office/drawing/2014/main" id="{C4E77047-66EC-405B-BE56-E00743EDA7F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947" name="Freeform 11">
                <a:extLst>
                  <a:ext uri="{FF2B5EF4-FFF2-40B4-BE49-F238E27FC236}">
                    <a16:creationId xmlns:a16="http://schemas.microsoft.com/office/drawing/2014/main" id="{98326FD8-B0E5-4AE3-83C8-E15830EBF40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948" name="Freeform 12">
                <a:extLst>
                  <a:ext uri="{FF2B5EF4-FFF2-40B4-BE49-F238E27FC236}">
                    <a16:creationId xmlns:a16="http://schemas.microsoft.com/office/drawing/2014/main" id="{15AB7E0F-B7B5-4ECF-80C1-B3AFC5D7E3C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949" name="Freeform 13">
                <a:extLst>
                  <a:ext uri="{FF2B5EF4-FFF2-40B4-BE49-F238E27FC236}">
                    <a16:creationId xmlns:a16="http://schemas.microsoft.com/office/drawing/2014/main" id="{32AC2179-DEDF-452B-B8B1-30782E00365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950" name="Freeform 14">
                <a:extLst>
                  <a:ext uri="{FF2B5EF4-FFF2-40B4-BE49-F238E27FC236}">
                    <a16:creationId xmlns:a16="http://schemas.microsoft.com/office/drawing/2014/main" id="{00134A59-08D1-4811-8113-FE23D1C3FF7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9951" name="Rectangle 15">
            <a:extLst>
              <a:ext uri="{FF2B5EF4-FFF2-40B4-BE49-F238E27FC236}">
                <a16:creationId xmlns:a16="http://schemas.microsoft.com/office/drawing/2014/main" id="{1FFBF61B-524D-47C5-9139-438A2C1CE5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9952" name="Rectangle 16">
            <a:extLst>
              <a:ext uri="{FF2B5EF4-FFF2-40B4-BE49-F238E27FC236}">
                <a16:creationId xmlns:a16="http://schemas.microsoft.com/office/drawing/2014/main" id="{759A0A93-2CDE-49E7-86AB-30BA9BD3A8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9953" name="Rectangle 17">
            <a:extLst>
              <a:ext uri="{FF2B5EF4-FFF2-40B4-BE49-F238E27FC236}">
                <a16:creationId xmlns:a16="http://schemas.microsoft.com/office/drawing/2014/main" id="{0FEC5E78-64A1-4A8A-8E1C-778A3E5B034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54" name="Rectangle 18">
            <a:extLst>
              <a:ext uri="{FF2B5EF4-FFF2-40B4-BE49-F238E27FC236}">
                <a16:creationId xmlns:a16="http://schemas.microsoft.com/office/drawing/2014/main" id="{BDEE860B-85C9-4D93-A831-8FAA4E0D3CF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55" name="Rectangle 19">
            <a:extLst>
              <a:ext uri="{FF2B5EF4-FFF2-40B4-BE49-F238E27FC236}">
                <a16:creationId xmlns:a16="http://schemas.microsoft.com/office/drawing/2014/main" id="{805614B5-177E-4AC6-AF85-C5EEC41C648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6B5BAFB-315E-4C61-80E8-F14B2C6EA5A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dn.microsoft.com/msdnmag/issues/02/03/AOP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B4433AA-628C-47D4-8818-22023ECA160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Interception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C478353-29AA-43C2-9DBB-828462CC908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/>
              <a:t>Jim Fawcett</a:t>
            </a:r>
          </a:p>
          <a:p>
            <a:pPr eaLnBrk="1" hangingPunct="1">
              <a:defRPr/>
            </a:pPr>
            <a:r>
              <a:rPr lang="en-US" sz="2400" dirty="0"/>
              <a:t>CSE681 – Software Modeling and Analysis</a:t>
            </a:r>
          </a:p>
          <a:p>
            <a:pPr eaLnBrk="1" hangingPunct="1">
              <a:defRPr/>
            </a:pPr>
            <a:r>
              <a:rPr lang="en-US" sz="2400" dirty="0"/>
              <a:t>Fall 2007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1B69C4F-E711-46C7-BC79-31F78F4AF7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Installing Message Sinks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C78FE0B-F093-4FC1-AA72-046CDF0B1A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/>
              <a:t>The CLR gives context attribute objects the chance to install context properties as the context is being created.</a:t>
            </a:r>
          </a:p>
          <a:p>
            <a:pPr eaLnBrk="1" hangingPunct="1">
              <a:defRPr/>
            </a:pPr>
            <a:endParaRPr lang="en-US" sz="2800"/>
          </a:p>
          <a:p>
            <a:pPr eaLnBrk="1" hangingPunct="1">
              <a:defRPr/>
            </a:pPr>
            <a:r>
              <a:rPr lang="en-US" sz="2800"/>
              <a:t>It also gives context property objects the opportunity to put MessageSinks between a proxy and ContextBound object when the proxy is created.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9FEAEDF-0A6B-4D51-98D2-36B00EF33C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Afterword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6E897C0-0841-4AC6-AF81-0812E02F27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/>
              <a:t>These notes summarize material provided in Chapter 7 of Don Box’s “Essential .Net”, Volume 1.</a:t>
            </a:r>
          </a:p>
          <a:p>
            <a:pPr lvl="1" eaLnBrk="1" hangingPunct="1">
              <a:defRPr/>
            </a:pPr>
            <a:r>
              <a:rPr lang="en-US" sz="1800"/>
              <a:t>In that chapter the author provides a small example that shows code fragments illustrating how to build the interception apparatus.</a:t>
            </a:r>
          </a:p>
          <a:p>
            <a:pPr lvl="1" eaLnBrk="1" hangingPunct="1">
              <a:buFontTx/>
              <a:buNone/>
              <a:defRPr/>
            </a:pPr>
            <a:endParaRPr lang="en-US" sz="1800"/>
          </a:p>
          <a:p>
            <a:pPr eaLnBrk="1" hangingPunct="1">
              <a:defRPr/>
            </a:pPr>
            <a:r>
              <a:rPr lang="en-US" sz="2000"/>
              <a:t>Ingo Rammer in his “Advanced .Net Remoting”, provides examples of how channels work and how to build custom Message Sinks, in chapters 7, 8, and 9.</a:t>
            </a:r>
          </a:p>
          <a:p>
            <a:pPr eaLnBrk="1" hangingPunct="1">
              <a:defRPr/>
            </a:pPr>
            <a:endParaRPr lang="en-US" sz="2000"/>
          </a:p>
          <a:p>
            <a:pPr eaLnBrk="1" hangingPunct="1">
              <a:defRPr/>
            </a:pPr>
            <a:r>
              <a:rPr lang="en-US" sz="2000"/>
              <a:t>Scott McLean, et. al., in “.Net Remoting”, also provide examples of how to build interception in chapters 5, 6, and 7.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CD11F77-5B05-44EF-AC8B-957714529297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1752600" y="1997075"/>
            <a:ext cx="6400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End of Presentation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DE1D10C-2F06-4E5B-BB00-D7619C4BC9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References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A10BCE4-C819-4EB4-BBEF-5F287E7D92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/>
              <a:t>Essential .Net, Volume 1, The Common Lanaguage Runtime, Don Box with Chris Sells, Addison-Wesley, 2003</a:t>
            </a:r>
          </a:p>
          <a:p>
            <a:pPr eaLnBrk="1" hangingPunct="1">
              <a:defRPr/>
            </a:pPr>
            <a:r>
              <a:rPr lang="en-US" sz="2400">
                <a:hlinkClick r:id="rId3"/>
              </a:rPr>
              <a:t>Aspect-Oriented Programming, Shukla, Fell, Sells, MSDN, March 2002</a:t>
            </a:r>
            <a:endParaRPr lang="en-US" sz="2400"/>
          </a:p>
          <a:p>
            <a:pPr eaLnBrk="1" hangingPunct="1">
              <a:defRPr/>
            </a:pPr>
            <a:r>
              <a:rPr lang="en-US" sz="2400"/>
              <a:t>Advanced .Net Remoting, Ingo Rammer, Apress, 2002</a:t>
            </a:r>
          </a:p>
          <a:p>
            <a:pPr eaLnBrk="1" hangingPunct="1">
              <a:defRPr/>
            </a:pPr>
            <a:r>
              <a:rPr lang="en-US" sz="2400"/>
              <a:t>Microsoft .Net Remoting, Scott McLean, James Naftel, Kim Williams, Microsoft Press, 2003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43E3FB8-EA6B-47F2-940A-5C521D6D48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What is Interception?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1C55A10-A9BD-476E-8A30-B072271979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/>
              <a:t>Interception is the process of inserting processing:</a:t>
            </a:r>
          </a:p>
          <a:p>
            <a:pPr lvl="1" eaLnBrk="1" hangingPunct="1">
              <a:defRPr/>
            </a:pPr>
            <a:r>
              <a:rPr lang="en-US" sz="1800"/>
              <a:t>after a client call, but before the method executes</a:t>
            </a:r>
          </a:p>
          <a:p>
            <a:pPr lvl="1" eaLnBrk="1" hangingPunct="1">
              <a:defRPr/>
            </a:pPr>
            <a:r>
              <a:rPr lang="en-US" sz="1800"/>
              <a:t>after method execution, but before the thread of exectution returns to the client</a:t>
            </a:r>
          </a:p>
          <a:p>
            <a:pPr lvl="1" eaLnBrk="1" hangingPunct="1">
              <a:defRPr/>
            </a:pPr>
            <a:endParaRPr lang="en-US" sz="1800"/>
          </a:p>
          <a:p>
            <a:pPr eaLnBrk="1" hangingPunct="1">
              <a:defRPr/>
            </a:pPr>
            <a:r>
              <a:rPr lang="en-US" sz="2000"/>
              <a:t>This processing, in .Net, is usually specified by an attribute:</a:t>
            </a:r>
          </a:p>
          <a:p>
            <a:pPr lvl="1" eaLnBrk="1" hangingPunct="1">
              <a:defRPr/>
            </a:pPr>
            <a:r>
              <a:rPr lang="en-US" sz="1800"/>
              <a:t>[Serializable]</a:t>
            </a:r>
          </a:p>
          <a:p>
            <a:pPr lvl="1" eaLnBrk="1" hangingPunct="1">
              <a:defRPr/>
            </a:pPr>
            <a:r>
              <a:rPr lang="en-US" sz="1800"/>
              <a:t>[OneWay]</a:t>
            </a:r>
            <a:br>
              <a:rPr lang="en-US" sz="1800"/>
            </a:br>
            <a:endParaRPr lang="en-US" sz="1800"/>
          </a:p>
          <a:p>
            <a:pPr eaLnBrk="1" hangingPunct="1">
              <a:defRPr/>
            </a:pPr>
            <a:r>
              <a:rPr lang="en-US" sz="2000"/>
              <a:t>One use of interception is to attempt to separate solution domain processing from problem domain processing.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">
            <a:extLst>
              <a:ext uri="{FF2B5EF4-FFF2-40B4-BE49-F238E27FC236}">
                <a16:creationId xmlns:a16="http://schemas.microsoft.com/office/drawing/2014/main" id="{E7C6B9F6-148F-4819-9EA5-476EC46C8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0"/>
            <a:ext cx="8839200" cy="51054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23444B0F-AABF-404C-8F2E-91BAA5D3CC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Invoking a Method</a:t>
            </a:r>
          </a:p>
        </p:txBody>
      </p:sp>
      <p:graphicFrame>
        <p:nvGraphicFramePr>
          <p:cNvPr id="1026" name="Object 5">
            <a:extLst>
              <a:ext uri="{FF2B5EF4-FFF2-40B4-BE49-F238E27FC236}">
                <a16:creationId xmlns:a16="http://schemas.microsoft.com/office/drawing/2014/main" id="{8CC6B622-919C-4470-B80B-F0990B8E7E54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228600" y="1676400"/>
          <a:ext cx="8686800" cy="354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VISIO" r:id="rId4" imgW="8264160" imgH="3012480" progId="Visio.Drawing.6">
                  <p:embed/>
                </p:oleObj>
              </mc:Choice>
              <mc:Fallback>
                <p:oleObj name="VISIO" r:id="rId4" imgW="8264160" imgH="3012480" progId="Visio.Drawing.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76400"/>
                        <a:ext cx="8686800" cy="354965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AutoShape 8">
            <a:extLst>
              <a:ext uri="{FF2B5EF4-FFF2-40B4-BE49-F238E27FC236}">
                <a16:creationId xmlns:a16="http://schemas.microsoft.com/office/drawing/2014/main" id="{AF4B7642-FC78-4DB3-AB98-86560FC4A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562600"/>
            <a:ext cx="1371600" cy="609600"/>
          </a:xfrm>
          <a:prstGeom prst="wedgeRoundRectCallout">
            <a:avLst>
              <a:gd name="adj1" fmla="val -18750"/>
              <a:gd name="adj2" fmla="val -246356"/>
              <a:gd name="adj3" fmla="val 16667"/>
            </a:avLst>
          </a:prstGeom>
          <a:solidFill>
            <a:srgbClr val="00008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200" b="1"/>
              <a:t>Interception happens here</a:t>
            </a:r>
          </a:p>
        </p:txBody>
      </p:sp>
      <p:sp>
        <p:nvSpPr>
          <p:cNvPr id="1030" name="AutoShape 9">
            <a:extLst>
              <a:ext uri="{FF2B5EF4-FFF2-40B4-BE49-F238E27FC236}">
                <a16:creationId xmlns:a16="http://schemas.microsoft.com/office/drawing/2014/main" id="{62A22F4F-CABB-4C27-8F0B-B72A71CC4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486400"/>
            <a:ext cx="1371600" cy="685800"/>
          </a:xfrm>
          <a:prstGeom prst="wedgeRoundRectCallout">
            <a:avLst>
              <a:gd name="adj1" fmla="val -30440"/>
              <a:gd name="adj2" fmla="val -218519"/>
              <a:gd name="adj3" fmla="val 16667"/>
            </a:avLst>
          </a:prstGeom>
          <a:solidFill>
            <a:srgbClr val="00008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200" b="1"/>
              <a:t>Interception happens here also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>
            <a:extLst>
              <a:ext uri="{FF2B5EF4-FFF2-40B4-BE49-F238E27FC236}">
                <a16:creationId xmlns:a16="http://schemas.microsoft.com/office/drawing/2014/main" id="{B502B5DA-D5BA-4B8A-B541-74E6CAC6B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981200"/>
            <a:ext cx="4495800" cy="3886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45170BBF-02F3-499E-BAE3-74EB21719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Invocation Message Model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903D95E-50F2-40FC-BD16-1A800A28D62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049463"/>
            <a:ext cx="3476625" cy="4046537"/>
          </a:xfrm>
        </p:spPr>
        <p:txBody>
          <a:bodyPr/>
          <a:lstStyle/>
          <a:p>
            <a:pPr eaLnBrk="1" hangingPunct="1">
              <a:defRPr/>
            </a:pPr>
            <a:r>
              <a:rPr lang="en-US" sz="1600"/>
              <a:t>The CLR makes method call-stack transformation accessible via the IMessage interface.</a:t>
            </a:r>
            <a:br>
              <a:rPr lang="en-US" sz="1600"/>
            </a:br>
            <a:endParaRPr lang="en-US" sz="1600"/>
          </a:p>
          <a:p>
            <a:pPr eaLnBrk="1" hangingPunct="1">
              <a:defRPr/>
            </a:pPr>
            <a:r>
              <a:rPr lang="en-US" sz="1600"/>
              <a:t>IMethodMessage provides access to method arguments, return value, and to the metadata for the method via a MethodBase property.</a:t>
            </a:r>
            <a:br>
              <a:rPr lang="en-US" sz="1600"/>
            </a:br>
            <a:endParaRPr lang="en-US" sz="1600"/>
          </a:p>
          <a:p>
            <a:pPr eaLnBrk="1" hangingPunct="1">
              <a:defRPr/>
            </a:pPr>
            <a:r>
              <a:rPr lang="en-US" sz="1600"/>
              <a:t>This provides access to stack frame contents without requiring knowledge of the stack layout.</a:t>
            </a:r>
          </a:p>
        </p:txBody>
      </p:sp>
      <p:graphicFrame>
        <p:nvGraphicFramePr>
          <p:cNvPr id="2050" name="Object 4">
            <a:extLst>
              <a:ext uri="{FF2B5EF4-FFF2-40B4-BE49-F238E27FC236}">
                <a16:creationId xmlns:a16="http://schemas.microsoft.com/office/drawing/2014/main" id="{8E74EA7E-4255-49E5-A603-D63B8AA3FB25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4648200" y="2133600"/>
          <a:ext cx="42672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VISIO" r:id="rId4" imgW="4149360" imgH="2392200" progId="Visio.Drawing.6">
                  <p:embed/>
                </p:oleObj>
              </mc:Choice>
              <mc:Fallback>
                <p:oleObj name="VISIO" r:id="rId4" imgW="4149360" imgH="2392200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133600"/>
                        <a:ext cx="4267200" cy="342900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8A2B093-39CB-4F89-8333-934B9EB86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Creation of Messages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D5B30AA-0FAA-4B7F-B192-70B76D0FF4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/>
              <a:t>A transparent proxy, created by the CLR,  is used to translate method calls into messages.</a:t>
            </a:r>
            <a:br>
              <a:rPr lang="en-US" sz="2400"/>
            </a:br>
            <a:endParaRPr lang="en-US" sz="2400"/>
          </a:p>
          <a:p>
            <a:pPr eaLnBrk="1" hangingPunct="1">
              <a:defRPr/>
            </a:pPr>
            <a:r>
              <a:rPr lang="en-US" sz="2400"/>
              <a:t>The transparent proxy is always associated with a real proxy, responsible for transforming a MethodCallMessage into a MethodReturnMessage.</a:t>
            </a:r>
            <a:br>
              <a:rPr lang="en-US" sz="2400"/>
            </a:br>
            <a:br>
              <a:rPr lang="en-US" sz="2400"/>
            </a:br>
            <a:r>
              <a:rPr lang="en-US" sz="2400"/>
              <a:t>The transparent proxy then uses the MethodReturnMessage to transform the call stack into the result stack configuration.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1">
            <a:extLst>
              <a:ext uri="{FF2B5EF4-FFF2-40B4-BE49-F238E27FC236}">
                <a16:creationId xmlns:a16="http://schemas.microsoft.com/office/drawing/2014/main" id="{3D996C05-CB51-49DA-9F9C-2265FBBE5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371600"/>
            <a:ext cx="8839200" cy="5410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88FCFAE5-0395-4C21-A433-97FBC0B77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Stack to Message to Stack</a:t>
            </a:r>
          </a:p>
        </p:txBody>
      </p:sp>
      <p:graphicFrame>
        <p:nvGraphicFramePr>
          <p:cNvPr id="3074" name="Object 5">
            <a:extLst>
              <a:ext uri="{FF2B5EF4-FFF2-40B4-BE49-F238E27FC236}">
                <a16:creationId xmlns:a16="http://schemas.microsoft.com/office/drawing/2014/main" id="{8BF46C73-D0AC-4AE3-AB22-E8BBF96CB42F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533400" y="1447800"/>
          <a:ext cx="8305800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VISIO" r:id="rId4" imgW="6892560" imgH="3857760" progId="Visio.Drawing.6">
                  <p:embed/>
                </p:oleObj>
              </mc:Choice>
              <mc:Fallback>
                <p:oleObj name="VISIO" r:id="rId4" imgW="6892560" imgH="3857760" progId="Visio.Drawing.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447800"/>
                        <a:ext cx="8305800" cy="525780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AutoShape 8">
            <a:extLst>
              <a:ext uri="{FF2B5EF4-FFF2-40B4-BE49-F238E27FC236}">
                <a16:creationId xmlns:a16="http://schemas.microsoft.com/office/drawing/2014/main" id="{1E7C0D0C-150A-44E8-ADC6-74C21450E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257800"/>
            <a:ext cx="1752600" cy="609600"/>
          </a:xfrm>
          <a:prstGeom prst="wedgeRoundRectCallout">
            <a:avLst>
              <a:gd name="adj1" fmla="val -22102"/>
              <a:gd name="adj2" fmla="val -191926"/>
              <a:gd name="adj3" fmla="val 16667"/>
            </a:avLst>
          </a:prstGeom>
          <a:solidFill>
            <a:srgbClr val="00008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200" b="1"/>
              <a:t>Converts stack to message</a:t>
            </a:r>
          </a:p>
        </p:txBody>
      </p:sp>
      <p:sp>
        <p:nvSpPr>
          <p:cNvPr id="3078" name="AutoShape 10">
            <a:extLst>
              <a:ext uri="{FF2B5EF4-FFF2-40B4-BE49-F238E27FC236}">
                <a16:creationId xmlns:a16="http://schemas.microsoft.com/office/drawing/2014/main" id="{162B8B73-8D06-4BA6-B007-526D19994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676400"/>
            <a:ext cx="1752600" cy="609600"/>
          </a:xfrm>
          <a:prstGeom prst="wedgeRoundRectCallout">
            <a:avLst>
              <a:gd name="adj1" fmla="val 11866"/>
              <a:gd name="adj2" fmla="val 179167"/>
              <a:gd name="adj3" fmla="val 16667"/>
            </a:avLst>
          </a:prstGeom>
          <a:solidFill>
            <a:srgbClr val="00008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200" b="1"/>
              <a:t>Converts message to stack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ED83D46-ABCF-4548-9EDC-AF5F4A0C2A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ContextBound Objects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6E826B7-1F82-4982-8EAC-BF61588B8E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/>
              <a:t>Deriving a class from System.ContextBoundObject ensures that every access to an object is through a transparent proxy.</a:t>
            </a:r>
            <a:br>
              <a:rPr lang="en-US" sz="2000"/>
            </a:br>
            <a:endParaRPr lang="en-US" sz="2000"/>
          </a:p>
          <a:p>
            <a:pPr eaLnBrk="1" hangingPunct="1">
              <a:defRPr/>
            </a:pPr>
            <a:r>
              <a:rPr lang="en-US" sz="2000"/>
              <a:t>A context represents services required by the bound object.</a:t>
            </a:r>
          </a:p>
          <a:p>
            <a:pPr eaLnBrk="1" hangingPunct="1">
              <a:defRPr/>
            </a:pPr>
            <a:endParaRPr lang="en-US" sz="2000"/>
          </a:p>
          <a:p>
            <a:pPr eaLnBrk="1" hangingPunct="1">
              <a:defRPr/>
            </a:pPr>
            <a:r>
              <a:rPr lang="en-US" sz="2000"/>
              <a:t>The whole purpose of interception is to automatically provide pre and post processing of method calls.</a:t>
            </a:r>
            <a:br>
              <a:rPr lang="en-US" sz="2000"/>
            </a:br>
            <a:endParaRPr lang="en-US" sz="2000"/>
          </a:p>
          <a:p>
            <a:pPr eaLnBrk="1" hangingPunct="1">
              <a:defRPr/>
            </a:pPr>
            <a:r>
              <a:rPr lang="en-US" sz="2000"/>
              <a:t>This is done with MessageSinks.</a:t>
            </a:r>
          </a:p>
          <a:p>
            <a:pPr eaLnBrk="1" hangingPunct="1">
              <a:defRPr/>
            </a:pPr>
            <a:endParaRPr lang="en-US" sz="2000"/>
          </a:p>
          <a:p>
            <a:pPr eaLnBrk="1" hangingPunct="1">
              <a:defRPr/>
            </a:pPr>
            <a:r>
              <a:rPr lang="en-US" sz="2000"/>
              <a:t>The context specifies what MessageSink process will be applied to a context bound object.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">
            <a:extLst>
              <a:ext uri="{FF2B5EF4-FFF2-40B4-BE49-F238E27FC236}">
                <a16:creationId xmlns:a16="http://schemas.microsoft.com/office/drawing/2014/main" id="{CDCF292C-31E5-4B89-B7ED-DBED6C0D8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2400"/>
            <a:ext cx="8763000" cy="6553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4098" name="Object 5">
            <a:extLst>
              <a:ext uri="{FF2B5EF4-FFF2-40B4-BE49-F238E27FC236}">
                <a16:creationId xmlns:a16="http://schemas.microsoft.com/office/drawing/2014/main" id="{D7297858-6765-4D11-A723-E99B89D99039}"/>
              </a:ext>
            </a:extLst>
          </p:cNvPr>
          <p:cNvGraphicFramePr>
            <a:graphicFrameLocks noChangeAspect="1"/>
          </p:cNvGraphicFramePr>
          <p:nvPr>
            <p:ph idx="4294967295"/>
          </p:nvPr>
        </p:nvGraphicFramePr>
        <p:xfrm>
          <a:off x="533400" y="228600"/>
          <a:ext cx="7848600" cy="632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VISIO" r:id="rId4" imgW="7400880" imgH="5972400" progId="Visio.Drawing.6">
                  <p:embed/>
                </p:oleObj>
              </mc:Choice>
              <mc:Fallback>
                <p:oleObj name="VISIO" r:id="rId4" imgW="7400880" imgH="5972400" progId="Visio.Drawing.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"/>
                        <a:ext cx="7848600" cy="632460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Rectangle 8">
            <a:extLst>
              <a:ext uri="{FF2B5EF4-FFF2-40B4-BE49-F238E27FC236}">
                <a16:creationId xmlns:a16="http://schemas.microsoft.com/office/drawing/2014/main" id="{E70763E8-EDEA-4BE2-B80A-F955875A86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24400" y="1981200"/>
            <a:ext cx="4038600" cy="3429000"/>
          </a:xfrm>
          <a:solidFill>
            <a:srgbClr val="00008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000"/>
              <a:t>MessageSinks provide processing applied to MethodCall and MethodReturn messages.</a:t>
            </a:r>
          </a:p>
          <a:p>
            <a:pPr eaLnBrk="1" hangingPunct="1">
              <a:defRPr/>
            </a:pPr>
            <a:endParaRPr lang="en-US" sz="2000"/>
          </a:p>
          <a:p>
            <a:pPr eaLnBrk="1" hangingPunct="1">
              <a:defRPr/>
            </a:pPr>
            <a:r>
              <a:rPr lang="en-US" sz="2000"/>
              <a:t>This is an extensible process.  Any number of MessageSinks can be inserted in connection between a client and target object.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4C463CB2-074C-4150-8EEE-EAAB257751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304800"/>
            <a:ext cx="5324475" cy="1431925"/>
          </a:xfrm>
          <a:solidFill>
            <a:srgbClr val="000080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/>
              <a:t>Message Sinks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1087</TotalTime>
  <Words>408</Words>
  <Application>Microsoft Office PowerPoint</Application>
  <PresentationFormat>On-screen Show (4:3)</PresentationFormat>
  <Paragraphs>66</Paragraphs>
  <Slides>12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Tahoma</vt:lpstr>
      <vt:lpstr>Arial</vt:lpstr>
      <vt:lpstr>Wingdings</vt:lpstr>
      <vt:lpstr>Times New Roman</vt:lpstr>
      <vt:lpstr>Shimmer</vt:lpstr>
      <vt:lpstr>Microsoft Visio Drawing</vt:lpstr>
      <vt:lpstr>Interception</vt:lpstr>
      <vt:lpstr>References</vt:lpstr>
      <vt:lpstr>What is Interception?</vt:lpstr>
      <vt:lpstr>Invoking a Method</vt:lpstr>
      <vt:lpstr>Invocation Message Model</vt:lpstr>
      <vt:lpstr>Creation of Messages</vt:lpstr>
      <vt:lpstr>Stack to Message to Stack</vt:lpstr>
      <vt:lpstr>ContextBound Objects</vt:lpstr>
      <vt:lpstr>Message Sinks</vt:lpstr>
      <vt:lpstr>Installing Message Sinks</vt:lpstr>
      <vt:lpstr>Afterword</vt:lpstr>
      <vt:lpstr>End of Presentation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Interception</dc:title>
  <dc:creator>Jim Fawcett</dc:creator>
  <cp:lastModifiedBy>James Fawcett</cp:lastModifiedBy>
  <cp:revision>8</cp:revision>
  <dcterms:created xsi:type="dcterms:W3CDTF">2003-04-06T22:25:31Z</dcterms:created>
  <dcterms:modified xsi:type="dcterms:W3CDTF">2018-11-11T14:32:27Z</dcterms:modified>
</cp:coreProperties>
</file>