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44"/>
  </p:notesMasterIdLst>
  <p:handoutMasterIdLst>
    <p:handoutMasterId r:id="rId45"/>
  </p:handoutMasterIdLst>
  <p:sldIdLst>
    <p:sldId id="301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70" r:id="rId11"/>
    <p:sldId id="271" r:id="rId12"/>
    <p:sldId id="269" r:id="rId13"/>
    <p:sldId id="268" r:id="rId14"/>
    <p:sldId id="272" r:id="rId15"/>
    <p:sldId id="267" r:id="rId16"/>
    <p:sldId id="278" r:id="rId17"/>
    <p:sldId id="279" r:id="rId18"/>
    <p:sldId id="280" r:id="rId19"/>
    <p:sldId id="281" r:id="rId20"/>
    <p:sldId id="284" r:id="rId21"/>
    <p:sldId id="285" r:id="rId22"/>
    <p:sldId id="286" r:id="rId23"/>
    <p:sldId id="287" r:id="rId24"/>
    <p:sldId id="275" r:id="rId25"/>
    <p:sldId id="276" r:id="rId26"/>
    <p:sldId id="27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59" r:id="rId35"/>
    <p:sldId id="300" r:id="rId36"/>
    <p:sldId id="274" r:id="rId37"/>
    <p:sldId id="295" r:id="rId38"/>
    <p:sldId id="296" r:id="rId39"/>
    <p:sldId id="297" r:id="rId40"/>
    <p:sldId id="298" r:id="rId41"/>
    <p:sldId id="299" r:id="rId42"/>
    <p:sldId id="28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4D559B-04B3-4752-B677-9752EF80A1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F22AD1D-9CA5-4AB6-8B80-BC41BA603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8FCD25-FC36-45A9-AD0A-E892AC8B36B7}" type="slidenum">
              <a:rPr lang="en-US" altLang="en-US" sz="1200" smtClean="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7651DC-6DFE-4FFB-AAE6-38E1890C43D8}" type="slidenum">
              <a:rPr lang="en-US" altLang="en-US" sz="1200" smtClean="0">
                <a:latin typeface="Arial" panose="020B0604020202020204" pitchFamily="34" charset="0"/>
              </a:rPr>
              <a:pPr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8E5986-FFF1-4F76-AAFA-CBCAD7FCC864}" type="slidenum">
              <a:rPr lang="en-US" altLang="en-US" sz="1200" smtClean="0">
                <a:latin typeface="Arial" panose="020B0604020202020204" pitchFamily="34" charset="0"/>
              </a:rPr>
              <a:pPr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A2BA57-0248-4A71-BE0A-A6BF0ECB4785}" type="slidenum">
              <a:rPr lang="en-US" altLang="en-US" sz="1200" smtClean="0">
                <a:latin typeface="Arial" panose="020B0604020202020204" pitchFamily="34" charset="0"/>
              </a:rPr>
              <a:pPr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B364A3-A46E-43AE-A026-97876C0B8AAE}" type="slidenum">
              <a:rPr lang="en-US" altLang="en-US" sz="1200" smtClean="0">
                <a:latin typeface="Arial" panose="020B0604020202020204" pitchFamily="34" charset="0"/>
              </a:rPr>
              <a:pPr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DBFAB8-1000-46C4-B755-E81D871B925E}" type="slidenum">
              <a:rPr lang="en-US" altLang="en-US" sz="1200" smtClean="0">
                <a:latin typeface="Arial" panose="020B0604020202020204" pitchFamily="34" charset="0"/>
              </a:rPr>
              <a:pPr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1DE4C4-7BF0-4DED-BCB1-957E85794C10}" type="slidenum">
              <a:rPr lang="en-US" altLang="en-US" sz="1200" smtClean="0">
                <a:latin typeface="Arial" panose="020B0604020202020204" pitchFamily="34" charset="0"/>
              </a:rPr>
              <a:pPr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E2623B-2B86-4C1B-AD77-E8B7C556D8D2}" type="slidenum">
              <a:rPr lang="en-US" altLang="en-US" sz="1200" smtClean="0">
                <a:latin typeface="Arial" panose="020B0604020202020204" pitchFamily="34" charset="0"/>
              </a:rPr>
              <a:pPr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C6CCCD-EADC-4730-863E-1F84803E4AFC}" type="slidenum">
              <a:rPr lang="en-US" altLang="en-US" sz="1200" smtClean="0">
                <a:latin typeface="Arial" panose="020B0604020202020204" pitchFamily="34" charset="0"/>
              </a:rPr>
              <a:pPr/>
              <a:t>18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3101BB-B21C-4A0E-B15D-E06E2D21FE62}" type="slidenum">
              <a:rPr lang="en-US" altLang="en-US" sz="1200" smtClean="0">
                <a:latin typeface="Arial" panose="020B0604020202020204" pitchFamily="34" charset="0"/>
              </a:rPr>
              <a:pPr/>
              <a:t>19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474240-01FA-47B9-9F16-38BD9129C548}" type="slidenum">
              <a:rPr lang="en-US" altLang="en-US" sz="1200" smtClean="0">
                <a:latin typeface="Arial" panose="020B0604020202020204" pitchFamily="34" charset="0"/>
              </a:rPr>
              <a:pPr/>
              <a:t>20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5DEC3C-0D3D-4BB5-81DA-E46B732D9CED}" type="slidenum">
              <a:rPr lang="en-US" altLang="en-US" sz="1200" smtClean="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DB1E16-B072-442C-B976-D0D038791900}" type="slidenum">
              <a:rPr lang="en-US" altLang="en-US" sz="1200" smtClean="0">
                <a:latin typeface="Arial" panose="020B0604020202020204" pitchFamily="34" charset="0"/>
              </a:rPr>
              <a:pPr/>
              <a:t>21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52021A-23FA-49A8-B773-19537F772E6D}" type="slidenum">
              <a:rPr lang="en-US" altLang="en-US" sz="1200" smtClean="0">
                <a:latin typeface="Arial" panose="020B0604020202020204" pitchFamily="34" charset="0"/>
              </a:rPr>
              <a:pPr/>
              <a:t>22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98B6BDA-04B0-4F50-A044-97F38A0100D5}" type="slidenum">
              <a:rPr lang="en-US" altLang="en-US" sz="1200" smtClean="0">
                <a:latin typeface="Arial" panose="020B0604020202020204" pitchFamily="34" charset="0"/>
              </a:rPr>
              <a:pPr/>
              <a:t>23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74CC3F-3C45-4B7A-874D-CB66FEE456AC}" type="slidenum">
              <a:rPr lang="en-US" altLang="en-US" sz="1200" smtClean="0">
                <a:latin typeface="Arial" panose="020B0604020202020204" pitchFamily="34" charset="0"/>
              </a:rPr>
              <a:pPr/>
              <a:t>24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4AE588-724D-4FF3-B1DD-4497C8D0FBCD}" type="slidenum">
              <a:rPr lang="en-US" altLang="en-US" sz="1200" smtClean="0">
                <a:latin typeface="Arial" panose="020B0604020202020204" pitchFamily="34" charset="0"/>
              </a:rPr>
              <a:pPr/>
              <a:t>25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70F33D-A27C-4434-9314-951896391B20}" type="slidenum">
              <a:rPr lang="en-US" altLang="en-US" sz="1200" smtClean="0">
                <a:latin typeface="Arial" panose="020B0604020202020204" pitchFamily="34" charset="0"/>
              </a:rPr>
              <a:pPr/>
              <a:t>26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D3A4FF-2001-48EB-9EBB-81F26F4D526A}" type="slidenum">
              <a:rPr lang="en-US" altLang="en-US" sz="1200" smtClean="0">
                <a:latin typeface="Arial" panose="020B0604020202020204" pitchFamily="34" charset="0"/>
              </a:rPr>
              <a:pPr/>
              <a:t>27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AF7CFA-D829-4B74-A463-67ECFBA1C78B}" type="slidenum">
              <a:rPr lang="en-US" altLang="en-US" sz="1200" smtClean="0">
                <a:latin typeface="Arial" panose="020B0604020202020204" pitchFamily="34" charset="0"/>
              </a:rPr>
              <a:pPr/>
              <a:t>28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249AE4-FBF3-4068-BED8-67D2FA30C0AF}" type="slidenum">
              <a:rPr lang="en-US" altLang="en-US" sz="1200" smtClean="0">
                <a:latin typeface="Arial" panose="020B0604020202020204" pitchFamily="34" charset="0"/>
              </a:rPr>
              <a:pPr/>
              <a:t>29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33B3C3-3361-458B-A2D2-FAEBCC3BB029}" type="slidenum">
              <a:rPr lang="en-US" altLang="en-US" sz="1200" smtClean="0">
                <a:latin typeface="Arial" panose="020B0604020202020204" pitchFamily="34" charset="0"/>
              </a:rPr>
              <a:pPr/>
              <a:t>30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C55381-7FB7-41FA-8B21-F4BFE1F3D651}" type="slidenum">
              <a:rPr lang="en-US" altLang="en-US" sz="1200" smtClean="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091232-D859-4F95-B2B5-CA5908312F0D}" type="slidenum">
              <a:rPr lang="en-US" altLang="en-US" sz="1200" smtClean="0">
                <a:latin typeface="Arial" panose="020B0604020202020204" pitchFamily="34" charset="0"/>
              </a:rPr>
              <a:pPr/>
              <a:t>31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8B0E6C-E56A-409F-AD8C-E14FCA878A9E}" type="slidenum">
              <a:rPr lang="en-US" altLang="en-US" sz="1200" smtClean="0">
                <a:latin typeface="Arial" panose="020B0604020202020204" pitchFamily="34" charset="0"/>
              </a:rPr>
              <a:pPr/>
              <a:t>32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927C8EE-E7B1-4AA5-889B-9DE07F02187A}" type="slidenum">
              <a:rPr lang="en-US" altLang="en-US" sz="1200" smtClean="0">
                <a:latin typeface="Arial" panose="020B0604020202020204" pitchFamily="34" charset="0"/>
              </a:rPr>
              <a:pPr/>
              <a:t>33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0E9412-BF84-403B-A820-21501543B544}" type="slidenum">
              <a:rPr lang="en-US" altLang="en-US" sz="1200" smtClean="0">
                <a:latin typeface="Arial" panose="020B0604020202020204" pitchFamily="34" charset="0"/>
              </a:rPr>
              <a:pPr/>
              <a:t>34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D0F99E-85DC-4C92-BC5C-0CDDF381A7B8}" type="slidenum">
              <a:rPr lang="en-US" altLang="en-US" sz="1200" smtClean="0">
                <a:latin typeface="Arial" panose="020B0604020202020204" pitchFamily="34" charset="0"/>
              </a:rPr>
              <a:pPr/>
              <a:t>35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A2DCCE-6324-4312-BAEB-1239814F89BC}" type="slidenum">
              <a:rPr lang="en-US" altLang="en-US" sz="1200" smtClean="0">
                <a:latin typeface="Arial" panose="020B0604020202020204" pitchFamily="34" charset="0"/>
              </a:rPr>
              <a:pPr/>
              <a:t>36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66F314-17AE-47FE-B447-FD607383F42D}" type="slidenum">
              <a:rPr lang="en-US" altLang="en-US" sz="1200" smtClean="0">
                <a:latin typeface="Arial" panose="020B0604020202020204" pitchFamily="34" charset="0"/>
              </a:rPr>
              <a:pPr/>
              <a:t>37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3C1773-E005-4207-8B4C-D5251D03CC9D}" type="slidenum">
              <a:rPr lang="en-US" altLang="en-US" sz="1200" smtClean="0">
                <a:latin typeface="Arial" panose="020B0604020202020204" pitchFamily="34" charset="0"/>
              </a:rPr>
              <a:pPr/>
              <a:t>38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6D1FE7-30CC-42C1-8373-260428D20573}" type="slidenum">
              <a:rPr lang="en-US" altLang="en-US" sz="1200" smtClean="0">
                <a:latin typeface="Arial" panose="020B0604020202020204" pitchFamily="34" charset="0"/>
              </a:rPr>
              <a:pPr/>
              <a:t>39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A08295-9B63-4EBD-AA29-3E63FA0106F2}" type="slidenum">
              <a:rPr lang="en-US" altLang="en-US" sz="1200" smtClean="0">
                <a:latin typeface="Arial" panose="020B0604020202020204" pitchFamily="34" charset="0"/>
              </a:rPr>
              <a:pPr/>
              <a:t>40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5A1827-F4FF-477A-91C0-9F952F97742D}" type="slidenum">
              <a:rPr lang="en-US" altLang="en-US" sz="1200" smtClean="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08D559-71D2-4EA9-B1B6-2DBFF664FF64}" type="slidenum">
              <a:rPr lang="en-US" altLang="en-US" sz="1200" smtClean="0">
                <a:latin typeface="Arial" panose="020B0604020202020204" pitchFamily="34" charset="0"/>
              </a:rPr>
              <a:pPr/>
              <a:t>41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A1672F-BB76-49D0-A8DE-4585C31356C1}" type="slidenum">
              <a:rPr lang="en-US" altLang="en-US" sz="1200" smtClean="0">
                <a:latin typeface="Arial" panose="020B0604020202020204" pitchFamily="34" charset="0"/>
              </a:rPr>
              <a:pPr/>
              <a:t>42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58B4E4-DBBA-4158-A5D2-79C2CA314A96}" type="slidenum">
              <a:rPr lang="en-US" altLang="en-US" sz="1200" smtClean="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AFA7E2-D48A-4A68-9D90-7ADAFCBF3E3F}" type="slidenum">
              <a:rPr lang="en-US" altLang="en-US" sz="1200" smtClean="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1856CC-C215-494B-B8DA-16B432D52B1E}" type="slidenum">
              <a:rPr lang="en-US" altLang="en-US" sz="1200" smtClean="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58C3AA-E5B5-4DB5-A4F9-48A3194A5D2F}" type="slidenum">
              <a:rPr lang="en-US" altLang="en-US" sz="1200" smtClean="0">
                <a:latin typeface="Arial" panose="020B0604020202020204" pitchFamily="34" charset="0"/>
              </a:rPr>
              <a:pPr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6C4B6B-7966-488D-AF16-879BCD8D701D}" type="slidenum">
              <a:rPr lang="en-US" altLang="en-US" sz="1200" smtClean="0">
                <a:latin typeface="Arial" panose="020B0604020202020204" pitchFamily="34" charset="0"/>
              </a:rPr>
              <a:pPr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917BB-8881-4AE6-8DFF-A86EF081C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4848FE-9632-4DF1-AEB5-AD7E6A0D4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B656B-D962-4158-80BD-1970ADAB7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6997-E10F-447E-975B-990F6F047BE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922CD-272D-4C1F-8F5F-37EE9338D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396D2-EB01-45F4-8E84-45681ED0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2179A-B015-4499-A4C4-41A383E5201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16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D5FFD-679F-49C1-BDF8-33EA0B19E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18D5D-A4A1-4259-9BB0-AB44A2ABF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88FE3-210C-4AD2-9A4E-B18326F2E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6997-E10F-447E-975B-990F6F047BE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CF498-6DE9-4E11-AD2D-649B79C67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9B492-C632-47F2-8897-7E7E8880D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D3DD8-43DB-44D6-A2AD-A157FE1DF29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1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2F091A-A3CA-4B64-892B-05C71407A3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B12F0-8215-4167-9D54-622F6494F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572C0-00BC-4090-8BCE-C7A10C032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6997-E10F-447E-975B-990F6F047BE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56204-9D11-4466-90D2-1DA251C6A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B1A80-EA20-459C-800F-9E9CCB74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A1D70-7DBA-4137-8DC6-DE6A500CDD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86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ABA58-83D1-4866-B9B9-D0A402C6A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AEC01-387D-436A-93FD-D8F003187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800"/>
            </a:lvl1pPr>
            <a:lvl2pPr>
              <a:spcAft>
                <a:spcPts val="600"/>
              </a:spcAft>
              <a:defRPr sz="24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876FF-4F94-4551-8C3D-6737D1BD9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6997-E10F-447E-975B-990F6F047BE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87C63-9CFD-47FD-9DE9-B218C649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85202-8DB7-4724-9EE2-E50BD2F4D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956DB-9E16-49C7-B2D5-936C713192D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55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F597-2FD5-4E79-976B-21D5FC93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48126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D9953-A276-4863-8F56-E0229E4E9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C983D-75E7-4F71-A24C-42D0E481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6997-E10F-447E-975B-990F6F047BE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DEF04-D500-4878-8A3A-A6F28F8D7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17562-9375-47C6-A911-AF2C5D13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DF7FC-62EA-4C4C-8211-A17F709964B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31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36BD-C1F9-4E9F-B46F-F760A705E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AB89B-F8E2-460D-9BB7-133A2C3B0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1600"/>
            <a:ext cx="3886200" cy="4805363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800"/>
            </a:lvl1pPr>
            <a:lvl2pPr>
              <a:spcAft>
                <a:spcPts val="600"/>
              </a:spcAft>
              <a:defRPr sz="24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23491-B1F5-4D35-86CA-59377DA1E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98589"/>
            <a:ext cx="3886200" cy="4778374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800"/>
            </a:lvl1pPr>
            <a:lvl2pPr>
              <a:spcAft>
                <a:spcPts val="600"/>
              </a:spcAft>
              <a:defRPr sz="24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14F67-7590-42E4-B35E-7999080D1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6997-E10F-447E-975B-990F6F047BE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E46CA-73DA-4627-847A-E3E8F59F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01B71-EF84-4E2B-9058-76005D0F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E6B4A-DB18-4BE9-A2C3-D7B96EC92A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31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CAAEE-ACFF-4540-82C0-28ACC3DB6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60C4E-1242-4A72-A138-148BE794E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0C508-20DF-4A93-971C-BA88B0D71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77737D-E898-4418-8364-282329F24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4A8082-47C7-42B0-9D26-8B5BF18C3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62A59B-8721-4A89-B7BB-A98CD038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6997-E10F-447E-975B-990F6F047BE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042389-FE41-4B8D-B87F-25E62098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D3D9AA-9A1F-42FC-A487-2B7E2D29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4E990-AE87-4EB1-AA44-244F1AE834F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86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1F5B4-549B-4EC8-9E48-A6A6BEA6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CFA58-1215-4DBB-A528-27DD8DDA5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6997-E10F-447E-975B-990F6F047BE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701A3-725F-4208-85B8-C0BDA80BC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A173CE-F1CB-4363-8765-1CC13C2F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83AF1-558B-470C-9A6F-C171792353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06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13EAC-EEA0-43AB-AA98-D368BB45F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6997-E10F-447E-975B-990F6F047BE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C64B3-F343-45EE-9CB0-01045AA6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E19F43-E3E1-4D56-BEA0-7A583B36C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1F44C-23BE-444F-AD9D-8F8E183B44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18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0C341-35D5-4877-954A-93DD4A897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0ED10-1C98-40EF-8DFD-7B4F33EB8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F545B-DA0F-4F07-B922-41263CB6E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6D6F6-FAAF-4F29-926F-FE4789EA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6997-E10F-447E-975B-990F6F047BE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68A75-38AD-4491-8135-297107D71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47396-44A5-4300-B45A-A967377C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D358B-7352-4FCF-968A-8AD8E72CC8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41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4E75F-C3E0-4B68-8757-E57D6B440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40F39-0476-46A6-8E28-CA105F8552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11569-D566-4F28-B46E-D21E118B5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BFD07B-1C61-48C9-AAED-540212F7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6997-E10F-447E-975B-990F6F047BE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7A9CC-A062-4AF0-BCDE-1BF69B87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56330-E38E-49C0-A928-0E21F6B68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894F-B859-479D-8FF0-DCDF906F3A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38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30A79-52EF-46B9-A501-4482BC1FA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F37BC-4D18-44A9-A82F-22925994E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4F69E-8FF5-4244-BBC8-BA3236581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6997-E10F-447E-975B-990F6F047BE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4B561-9A36-4DB9-BF10-3E9AE4747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04BE7-7FC2-4F4A-BF2B-44D4B5E3D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BDA454-30CA-46B5-981E-94966BED39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Vs. C# Presentation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Segments</a:t>
            </a:r>
          </a:p>
          <a:p>
            <a:pPr lvl="1"/>
            <a:r>
              <a:rPr lang="en-US" dirty="0"/>
              <a:t>Introduction: slides 2-9,		15 minutes</a:t>
            </a:r>
          </a:p>
          <a:p>
            <a:pPr lvl="1"/>
            <a:r>
              <a:rPr lang="en-US" dirty="0"/>
              <a:t>Types: slides 10-14			10 minutes</a:t>
            </a:r>
          </a:p>
          <a:p>
            <a:pPr lvl="1"/>
            <a:r>
              <a:rPr lang="en-US" dirty="0"/>
              <a:t>Special Types: slides 15-19		10 minutes</a:t>
            </a:r>
          </a:p>
          <a:p>
            <a:pPr lvl="1"/>
            <a:r>
              <a:rPr lang="en-US" dirty="0"/>
              <a:t>Assemblies: slides 20-23		12 minutes</a:t>
            </a:r>
          </a:p>
          <a:p>
            <a:pPr lvl="1"/>
            <a:r>
              <a:rPr lang="en-US" dirty="0"/>
              <a:t>Interfaces &amp; libs: slides 24-35	10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956DB-9E16-49C7-B2D5-936C713192D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85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C# Primitive Types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Symbol" panose="05050102010706020507" pitchFamily="18" charset="2"/>
              <a:buNone/>
            </a:pPr>
            <a:r>
              <a:rPr lang="en-US" altLang="en-US" sz="1800"/>
              <a:t>.Net Base Class</a:t>
            </a:r>
          </a:p>
          <a:p>
            <a:pPr lvl="1"/>
            <a:r>
              <a:rPr lang="en-US" altLang="en-US" sz="1600"/>
              <a:t>System.Byte</a:t>
            </a:r>
          </a:p>
          <a:p>
            <a:pPr lvl="1"/>
            <a:r>
              <a:rPr lang="en-US" altLang="en-US" sz="1600"/>
              <a:t>System.SByte</a:t>
            </a:r>
          </a:p>
          <a:p>
            <a:pPr lvl="1"/>
            <a:r>
              <a:rPr lang="en-US" altLang="en-US" sz="1600"/>
              <a:t>System.Int16</a:t>
            </a:r>
          </a:p>
          <a:p>
            <a:pPr lvl="1"/>
            <a:r>
              <a:rPr lang="en-US" altLang="en-US" sz="1600"/>
              <a:t>System.Int32</a:t>
            </a:r>
          </a:p>
          <a:p>
            <a:pPr lvl="1"/>
            <a:r>
              <a:rPr lang="en-US" altLang="en-US" sz="1600"/>
              <a:t>System.Int64</a:t>
            </a:r>
          </a:p>
          <a:p>
            <a:pPr lvl="1"/>
            <a:r>
              <a:rPr lang="en-US" altLang="en-US" sz="1600"/>
              <a:t>System.UInt16</a:t>
            </a:r>
          </a:p>
          <a:p>
            <a:pPr lvl="1"/>
            <a:r>
              <a:rPr lang="en-US" altLang="en-US" sz="1600"/>
              <a:t>System.UInt32</a:t>
            </a:r>
          </a:p>
          <a:p>
            <a:pPr lvl="1"/>
            <a:r>
              <a:rPr lang="en-US" altLang="en-US" sz="1600"/>
              <a:t>System.UInt64</a:t>
            </a:r>
          </a:p>
          <a:p>
            <a:pPr lvl="1"/>
            <a:r>
              <a:rPr lang="en-US" altLang="en-US" sz="1600"/>
              <a:t>System.Single</a:t>
            </a:r>
          </a:p>
          <a:p>
            <a:pPr lvl="1"/>
            <a:r>
              <a:rPr lang="en-US" altLang="en-US" sz="1600"/>
              <a:t>System.Double</a:t>
            </a:r>
          </a:p>
          <a:p>
            <a:pPr lvl="1"/>
            <a:r>
              <a:rPr lang="en-US" altLang="en-US" sz="1600"/>
              <a:t>System.Object</a:t>
            </a:r>
          </a:p>
          <a:p>
            <a:pPr lvl="1"/>
            <a:r>
              <a:rPr lang="en-US" altLang="en-US" sz="1600"/>
              <a:t>System.Char</a:t>
            </a:r>
          </a:p>
          <a:p>
            <a:pPr lvl="1"/>
            <a:r>
              <a:rPr lang="en-US" altLang="en-US" sz="1600"/>
              <a:t>System.String</a:t>
            </a:r>
          </a:p>
          <a:p>
            <a:pPr lvl="1"/>
            <a:r>
              <a:rPr lang="en-US" altLang="en-US" sz="1600"/>
              <a:t>System.Decimal</a:t>
            </a:r>
          </a:p>
          <a:p>
            <a:pPr lvl="1"/>
            <a:r>
              <a:rPr lang="en-US" altLang="en-US" sz="1600"/>
              <a:t>System.Boolean</a:t>
            </a:r>
          </a:p>
          <a:p>
            <a:pPr lvl="1">
              <a:buFontTx/>
              <a:buNone/>
            </a:pPr>
            <a:endParaRPr lang="en-US" altLang="en-US" sz="1600"/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</p:txBody>
      </p:sp>
      <p:sp>
        <p:nvSpPr>
          <p:cNvPr id="28677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Symbol" panose="05050102010706020507" pitchFamily="18" charset="2"/>
              <a:buNone/>
            </a:pPr>
            <a:r>
              <a:rPr lang="en-US" altLang="en-US" sz="1800"/>
              <a:t>C# Types</a:t>
            </a:r>
          </a:p>
          <a:p>
            <a:pPr lvl="1"/>
            <a:r>
              <a:rPr lang="en-US" altLang="en-US" sz="1600"/>
              <a:t>byte</a:t>
            </a:r>
          </a:p>
          <a:p>
            <a:pPr lvl="1"/>
            <a:r>
              <a:rPr lang="en-US" altLang="en-US" sz="1600"/>
              <a:t>sbyte</a:t>
            </a:r>
          </a:p>
          <a:p>
            <a:pPr lvl="1"/>
            <a:r>
              <a:rPr lang="en-US" altLang="en-US" sz="1600"/>
              <a:t>short</a:t>
            </a:r>
          </a:p>
          <a:p>
            <a:pPr lvl="1"/>
            <a:r>
              <a:rPr lang="en-US" altLang="en-US" sz="1600"/>
              <a:t>int</a:t>
            </a:r>
          </a:p>
          <a:p>
            <a:pPr lvl="1"/>
            <a:r>
              <a:rPr lang="en-US" altLang="en-US" sz="1600"/>
              <a:t>long</a:t>
            </a:r>
          </a:p>
          <a:p>
            <a:pPr lvl="1"/>
            <a:r>
              <a:rPr lang="en-US" altLang="en-US" sz="1600"/>
              <a:t>ushort</a:t>
            </a:r>
          </a:p>
          <a:p>
            <a:pPr lvl="1"/>
            <a:r>
              <a:rPr lang="en-US" altLang="en-US" sz="1600"/>
              <a:t>uint</a:t>
            </a:r>
          </a:p>
          <a:p>
            <a:pPr lvl="1"/>
            <a:r>
              <a:rPr lang="en-US" altLang="en-US" sz="1600"/>
              <a:t>ulong</a:t>
            </a:r>
          </a:p>
          <a:p>
            <a:pPr lvl="1"/>
            <a:r>
              <a:rPr lang="en-US" altLang="en-US" sz="1600"/>
              <a:t>float</a:t>
            </a:r>
          </a:p>
          <a:p>
            <a:pPr lvl="1"/>
            <a:r>
              <a:rPr lang="en-US" altLang="en-US" sz="1600"/>
              <a:t>double</a:t>
            </a:r>
          </a:p>
          <a:p>
            <a:pPr lvl="1"/>
            <a:r>
              <a:rPr lang="en-US" altLang="en-US" sz="1600"/>
              <a:t>object</a:t>
            </a:r>
          </a:p>
          <a:p>
            <a:pPr lvl="1"/>
            <a:r>
              <a:rPr lang="en-US" altLang="en-US" sz="1600"/>
              <a:t>char</a:t>
            </a:r>
          </a:p>
          <a:p>
            <a:pPr lvl="1"/>
            <a:r>
              <a:rPr lang="en-US" altLang="en-US" sz="1600"/>
              <a:t>string</a:t>
            </a:r>
          </a:p>
          <a:p>
            <a:pPr lvl="1"/>
            <a:r>
              <a:rPr lang="en-US" altLang="en-US" sz="1600"/>
              <a:t>decimal</a:t>
            </a:r>
          </a:p>
          <a:p>
            <a:pPr lvl="1"/>
            <a:r>
              <a:rPr lang="en-US" altLang="en-US" sz="1600"/>
              <a:t>bool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FC1D91-2C89-40E1-BC1D-67C084973F44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C# Object Type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219200"/>
            <a:ext cx="7886700" cy="513715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1800" dirty="0"/>
              <a:t>Object is the root class of the C# library</a:t>
            </a:r>
          </a:p>
          <a:p>
            <a:r>
              <a:rPr lang="en-US" altLang="en-US" sz="1800" dirty="0"/>
              <a:t>Object’s members:</a:t>
            </a:r>
          </a:p>
          <a:p>
            <a:pPr lvl="1"/>
            <a:r>
              <a:rPr lang="en-US" altLang="en-US" sz="1600" dirty="0"/>
              <a:t>public Object();</a:t>
            </a:r>
          </a:p>
          <a:p>
            <a:pPr lvl="1"/>
            <a:r>
              <a:rPr lang="en-US" altLang="en-US" sz="1600" dirty="0"/>
              <a:t>public virtual Boolean Equals(Object </a:t>
            </a:r>
            <a:r>
              <a:rPr lang="en-US" altLang="en-US" sz="1600" dirty="0" err="1"/>
              <a:t>obj</a:t>
            </a:r>
            <a:r>
              <a:rPr lang="en-US" altLang="en-US" sz="1600" dirty="0"/>
              <a:t>);</a:t>
            </a:r>
          </a:p>
          <a:p>
            <a:pPr lvl="2"/>
            <a:r>
              <a:rPr lang="en-US" altLang="en-US" sz="1400" dirty="0"/>
              <a:t>Returns true if </a:t>
            </a:r>
            <a:r>
              <a:rPr lang="en-US" altLang="en-US" sz="1400" dirty="0" err="1"/>
              <a:t>obj</a:t>
            </a:r>
            <a:r>
              <a:rPr lang="en-US" altLang="en-US" sz="1400" dirty="0"/>
              <a:t> and invoker handles point to the same body.</a:t>
            </a:r>
          </a:p>
          <a:p>
            <a:pPr lvl="1"/>
            <a:r>
              <a:rPr lang="en-US" altLang="en-US" sz="1600" dirty="0"/>
              <a:t>public virtual Int32 </a:t>
            </a:r>
            <a:r>
              <a:rPr lang="en-US" altLang="en-US" sz="1600" dirty="0" err="1"/>
              <a:t>GetHashCode</a:t>
            </a:r>
            <a:r>
              <a:rPr lang="en-US" altLang="en-US" sz="1600" dirty="0"/>
              <a:t>();</a:t>
            </a:r>
          </a:p>
          <a:p>
            <a:pPr lvl="2"/>
            <a:r>
              <a:rPr lang="en-US" altLang="en-US" sz="1400" dirty="0"/>
              <a:t>Return value identifies object instance.</a:t>
            </a:r>
          </a:p>
          <a:p>
            <a:pPr lvl="1"/>
            <a:r>
              <a:rPr lang="en-US" altLang="en-US" sz="1600" dirty="0"/>
              <a:t>public Type </a:t>
            </a:r>
            <a:r>
              <a:rPr lang="en-US" altLang="en-US" sz="1600" dirty="0" err="1"/>
              <a:t>GetType</a:t>
            </a:r>
            <a:r>
              <a:rPr lang="en-US" altLang="en-US" sz="1600" dirty="0"/>
              <a:t>();</a:t>
            </a:r>
          </a:p>
          <a:p>
            <a:pPr lvl="2"/>
            <a:r>
              <a:rPr lang="en-US" altLang="en-US" sz="1400" dirty="0"/>
              <a:t>Type object supports RTTI – see next page</a:t>
            </a:r>
          </a:p>
          <a:p>
            <a:pPr lvl="1"/>
            <a:r>
              <a:rPr lang="en-US" altLang="en-US" sz="1600" dirty="0"/>
              <a:t>public virtual String </a:t>
            </a:r>
            <a:r>
              <a:rPr lang="en-US" altLang="en-US" sz="1600" dirty="0" err="1"/>
              <a:t>ToString</a:t>
            </a:r>
            <a:r>
              <a:rPr lang="en-US" altLang="en-US" sz="1600" dirty="0"/>
              <a:t>();</a:t>
            </a:r>
          </a:p>
          <a:p>
            <a:pPr lvl="2"/>
            <a:r>
              <a:rPr lang="en-US" altLang="en-US" sz="1400" dirty="0"/>
              <a:t>Returns namespace.name</a:t>
            </a:r>
          </a:p>
          <a:p>
            <a:pPr lvl="1"/>
            <a:r>
              <a:rPr lang="en-US" altLang="en-US" sz="1600" dirty="0"/>
              <a:t>protected virtual void Finalize();</a:t>
            </a:r>
          </a:p>
          <a:p>
            <a:pPr lvl="2"/>
            <a:r>
              <a:rPr lang="en-US" altLang="en-US" sz="1400" dirty="0"/>
              <a:t>Called to free allocated resources before object is garbage collected.</a:t>
            </a:r>
          </a:p>
          <a:p>
            <a:pPr lvl="1"/>
            <a:r>
              <a:rPr lang="en-US" altLang="en-US" sz="1600" dirty="0"/>
              <a:t>protected Object </a:t>
            </a:r>
            <a:r>
              <a:rPr lang="en-US" altLang="en-US" sz="1600" dirty="0" err="1"/>
              <a:t>MemberwiseClone</a:t>
            </a:r>
            <a:r>
              <a:rPr lang="en-US" altLang="en-US" sz="1600" dirty="0"/>
              <a:t>();</a:t>
            </a:r>
          </a:p>
          <a:p>
            <a:pPr lvl="2"/>
            <a:r>
              <a:rPr lang="en-US" altLang="en-US" sz="1400" dirty="0"/>
              <a:t>Performs shallow copy</a:t>
            </a:r>
          </a:p>
          <a:p>
            <a:pPr lvl="2"/>
            <a:r>
              <a:rPr lang="en-US" altLang="en-US" sz="1400" dirty="0"/>
              <a:t>To have your class instances perform deep copies you need to implement the </a:t>
            </a:r>
            <a:br>
              <a:rPr lang="en-US" altLang="en-US" sz="1400" dirty="0"/>
            </a:br>
            <a:r>
              <a:rPr lang="en-US" altLang="en-US" sz="1400" dirty="0" err="1"/>
              <a:t>ICloneable</a:t>
            </a:r>
            <a:r>
              <a:rPr lang="en-US" altLang="en-US" sz="1400" dirty="0"/>
              <a:t> interface, and ………………………………... </a:t>
            </a:r>
            <a:endParaRPr lang="en-US" altLang="en-US" sz="1200" dirty="0"/>
          </a:p>
        </p:txBody>
      </p:sp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B2191F-82BE-4621-9793-948B0443A4CC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Common Type System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Reference Types</a:t>
            </a:r>
          </a:p>
          <a:p>
            <a:pPr lvl="1"/>
            <a:r>
              <a:rPr lang="en-US" altLang="en-US"/>
              <a:t>Classes</a:t>
            </a:r>
          </a:p>
          <a:p>
            <a:pPr lvl="2"/>
            <a:r>
              <a:rPr lang="en-US" altLang="en-US"/>
              <a:t>methods</a:t>
            </a:r>
          </a:p>
          <a:p>
            <a:pPr lvl="2"/>
            <a:r>
              <a:rPr lang="en-US" altLang="en-US"/>
              <a:t>fields</a:t>
            </a:r>
          </a:p>
          <a:p>
            <a:pPr lvl="2"/>
            <a:r>
              <a:rPr lang="en-US" altLang="en-US"/>
              <a:t>properties</a:t>
            </a:r>
          </a:p>
          <a:p>
            <a:pPr lvl="2"/>
            <a:r>
              <a:rPr lang="en-US" altLang="en-US"/>
              <a:t>Events</a:t>
            </a:r>
          </a:p>
          <a:p>
            <a:pPr lvl="2"/>
            <a:r>
              <a:rPr lang="en-US" altLang="en-US"/>
              <a:t>Member adornments:</a:t>
            </a:r>
            <a:br>
              <a:rPr lang="en-US" altLang="en-US"/>
            </a:br>
            <a:r>
              <a:rPr lang="en-US" altLang="en-US"/>
              <a:t>public, protected, private, abstract, static</a:t>
            </a:r>
          </a:p>
          <a:p>
            <a:pPr lvl="1"/>
            <a:r>
              <a:rPr lang="en-US" altLang="en-US"/>
              <a:t>Interfaces</a:t>
            </a:r>
          </a:p>
          <a:p>
            <a:pPr lvl="2"/>
            <a:r>
              <a:rPr lang="en-US" altLang="en-US"/>
              <a:t>Class can inherit more than one</a:t>
            </a:r>
          </a:p>
          <a:p>
            <a:pPr lvl="2"/>
            <a:r>
              <a:rPr lang="en-US" altLang="en-US"/>
              <a:t>Must implement each base interface</a:t>
            </a:r>
          </a:p>
          <a:p>
            <a:pPr lvl="1"/>
            <a:r>
              <a:rPr lang="en-US" altLang="en-US"/>
              <a:t>Delegates</a:t>
            </a:r>
          </a:p>
          <a:p>
            <a:pPr lvl="2"/>
            <a:r>
              <a:rPr lang="en-US" altLang="en-US"/>
              <a:t>Instances used for notifications</a:t>
            </a:r>
          </a:p>
          <a:p>
            <a:endParaRPr lang="en-US" altLang="en-US"/>
          </a:p>
        </p:txBody>
      </p:sp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4A1094-EA90-4C63-916A-18D95566CC65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Common Type System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Value Types</a:t>
            </a:r>
          </a:p>
          <a:p>
            <a:pPr lvl="1"/>
            <a:r>
              <a:rPr lang="en-US" altLang="en-US" dirty="0"/>
              <a:t>Primitive types</a:t>
            </a:r>
          </a:p>
          <a:p>
            <a:pPr lvl="2"/>
            <a:r>
              <a:rPr lang="en-US" altLang="en-US" dirty="0"/>
              <a:t>See slide 10</a:t>
            </a:r>
          </a:p>
          <a:p>
            <a:pPr lvl="1"/>
            <a:r>
              <a:rPr lang="en-US" altLang="en-US" dirty="0"/>
              <a:t>Structures</a:t>
            </a:r>
          </a:p>
          <a:p>
            <a:pPr lvl="2"/>
            <a:r>
              <a:rPr lang="en-US" altLang="en-US" dirty="0"/>
              <a:t>methods</a:t>
            </a:r>
          </a:p>
          <a:p>
            <a:pPr lvl="2"/>
            <a:r>
              <a:rPr lang="en-US" altLang="en-US" dirty="0"/>
              <a:t>fields</a:t>
            </a:r>
          </a:p>
          <a:p>
            <a:pPr lvl="2"/>
            <a:r>
              <a:rPr lang="en-US" altLang="en-US" dirty="0"/>
              <a:t>properties</a:t>
            </a:r>
          </a:p>
          <a:p>
            <a:pPr lvl="2"/>
            <a:r>
              <a:rPr lang="en-US" altLang="en-US" dirty="0"/>
              <a:t>Events</a:t>
            </a:r>
          </a:p>
          <a:p>
            <a:pPr lvl="2"/>
            <a:r>
              <a:rPr lang="en-US" altLang="en-US" dirty="0"/>
              <a:t>Member adornments:</a:t>
            </a:r>
            <a:br>
              <a:rPr lang="en-US" altLang="en-US" dirty="0"/>
            </a:br>
            <a:r>
              <a:rPr lang="en-US" altLang="en-US" dirty="0"/>
              <a:t>public, protected, private, abstract, static</a:t>
            </a:r>
          </a:p>
          <a:p>
            <a:pPr lvl="1"/>
            <a:r>
              <a:rPr lang="en-US" altLang="en-US" dirty="0"/>
              <a:t>Enumerations</a:t>
            </a:r>
          </a:p>
        </p:txBody>
      </p:sp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9CADCC-0A56-4817-9261-F31176C7FC19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Type Class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524000"/>
            <a:ext cx="3657600" cy="1371600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/>
              <a:t>You get type object this way: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Type t = myObj.GetType();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Type t = Type.GetType(“myObj”);</a:t>
            </a:r>
          </a:p>
          <a:p>
            <a:pPr>
              <a:lnSpc>
                <a:spcPct val="90000"/>
              </a:lnSpc>
            </a:pPr>
            <a:endParaRPr lang="en-US" altLang="en-US" sz="1600"/>
          </a:p>
        </p:txBody>
      </p:sp>
      <p:sp>
        <p:nvSpPr>
          <p:cNvPr id="3277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191000" y="1524000"/>
            <a:ext cx="4572000" cy="4724400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/>
              <a:t>    Some of Type’s members: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IsAbstract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IsArray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IsClass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IsComObject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IsEnum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IsInterface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IsPrimitive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IsSealed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IsValueType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InvokeMember()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GetType()	         returns Type Object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FindMembers()       returns MemberInfo array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GetEvents()	         returns EventInfo array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GetFields()		: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GetMethods()		: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GetInterfaces()	: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GetMembers()	:</a:t>
            </a:r>
          </a:p>
          <a:p>
            <a:pPr lvl="1">
              <a:lnSpc>
                <a:spcPct val="90000"/>
              </a:lnSpc>
            </a:pPr>
            <a:r>
              <a:rPr lang="en-US" altLang="en-US" sz="1400"/>
              <a:t>GetProperties()	:</a:t>
            </a:r>
          </a:p>
          <a:p>
            <a:pPr>
              <a:lnSpc>
                <a:spcPct val="90000"/>
              </a:lnSpc>
            </a:pPr>
            <a:endParaRPr lang="en-US" altLang="en-US" sz="1600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AF94F4-FEAC-4B2B-83CB-B2B1D9355EE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3200400"/>
            <a:ext cx="3352800" cy="167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4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–"/>
              <a:defRPr sz="18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800">
                <a:solidFill>
                  <a:schemeClr val="accent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800">
                <a:solidFill>
                  <a:schemeClr val="accent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800">
                <a:solidFill>
                  <a:schemeClr val="accent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800">
                <a:solidFill>
                  <a:schemeClr val="accent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800">
                <a:solidFill>
                  <a:schemeClr val="accent2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 typeface="Symbol" panose="05050102010706020507" pitchFamily="18" charset="2"/>
              <a:buNone/>
              <a:defRPr/>
            </a:pPr>
            <a:r>
              <a:rPr lang="en-US" altLang="en-US" sz="1600" kern="0" dirty="0">
                <a:solidFill>
                  <a:srgbClr val="FF0000"/>
                </a:solidFill>
              </a:rPr>
              <a:t>	</a:t>
            </a:r>
            <a:br>
              <a:rPr lang="en-US" altLang="en-US" sz="1600" kern="0" dirty="0">
                <a:solidFill>
                  <a:srgbClr val="FF0000"/>
                </a:solidFill>
              </a:rPr>
            </a:br>
            <a:r>
              <a:rPr lang="en-US" altLang="en-US" sz="1600" kern="0" dirty="0">
                <a:solidFill>
                  <a:srgbClr val="FF0000"/>
                </a:solidFill>
              </a:rPr>
              <a:t>An instance of Type is a container for reflection information, and has many methods to use that information.</a:t>
            </a:r>
          </a:p>
          <a:p>
            <a:pPr>
              <a:lnSpc>
                <a:spcPct val="90000"/>
              </a:lnSpc>
              <a:defRPr/>
            </a:pPr>
            <a:endParaRPr lang="en-US" altLang="en-US" sz="1600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More Differences 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/>
              <a:t>The CLR defines a delegate type, used for callbacks.</a:t>
            </a:r>
            <a:br>
              <a:rPr lang="en-US" altLang="en-US" sz="1800" dirty="0"/>
            </a:br>
            <a:endParaRPr lang="en-US" altLang="en-US" sz="800" dirty="0"/>
          </a:p>
          <a:p>
            <a:r>
              <a:rPr lang="en-US" altLang="en-US" sz="1800" dirty="0"/>
              <a:t>event is a keyword in all CLR languages.</a:t>
            </a:r>
          </a:p>
          <a:p>
            <a:pPr lvl="1"/>
            <a:r>
              <a:rPr lang="en-US" altLang="en-US" sz="1400" dirty="0"/>
              <a:t>Events modify the delegate interface, eliminating actions by a subscriber that might  affect other subscribers.</a:t>
            </a:r>
            <a:br>
              <a:rPr lang="en-US" altLang="en-US" sz="400" dirty="0"/>
            </a:br>
            <a:endParaRPr lang="en-US" altLang="en-US" sz="400" dirty="0"/>
          </a:p>
          <a:p>
            <a:r>
              <a:rPr lang="en-US" altLang="en-US" sz="1800" dirty="0"/>
              <a:t>All memory allocations are subject to garbage collection – you don’t call delete.</a:t>
            </a:r>
            <a:br>
              <a:rPr lang="en-US" altLang="en-US" sz="1800" dirty="0"/>
            </a:br>
            <a:endParaRPr lang="en-US" altLang="en-US" sz="800" dirty="0"/>
          </a:p>
          <a:p>
            <a:r>
              <a:rPr lang="en-US" altLang="en-US" sz="1800" dirty="0"/>
              <a:t>There are no #includes in C#.  There are in both managed and unmanaged C++.</a:t>
            </a:r>
            <a:br>
              <a:rPr lang="en-US" altLang="en-US" sz="1800" dirty="0"/>
            </a:br>
            <a:endParaRPr lang="en-US" altLang="en-US" sz="800" dirty="0"/>
          </a:p>
          <a:p>
            <a:r>
              <a:rPr lang="en-US" altLang="en-US" sz="1800" dirty="0"/>
              <a:t>In C# all class data members are primitive types or C# references.  In managed C++ all class data members are either primitive value types, C++ references, or C++ pointers.  Nothing else is allowed.</a:t>
            </a:r>
            <a:br>
              <a:rPr lang="en-US" altLang="en-US" sz="1800" dirty="0"/>
            </a:br>
            <a:endParaRPr lang="en-US" altLang="en-US" sz="800" dirty="0"/>
          </a:p>
          <a:p>
            <a:r>
              <a:rPr lang="en-US" altLang="en-US" sz="1800" dirty="0"/>
              <a:t>The CLR provides directory services, and remoting.  The Standard C++ Library provides neither of these, although they are relatively easy to provide yourself.</a:t>
            </a:r>
          </a:p>
          <a:p>
            <a:endParaRPr lang="en-US" altLang="en-US" sz="1800" dirty="0"/>
          </a:p>
        </p:txBody>
      </p:sp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E288E0-DBEA-468A-B815-87413727798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/>
              <a:t>Delegates</a:t>
            </a:r>
            <a:endParaRPr lang="en-US" altLang="en-US" b="1" dirty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/>
              <a:t>Delegates are used for callbacks:</a:t>
            </a:r>
          </a:p>
          <a:p>
            <a:pPr lvl="1"/>
            <a:r>
              <a:rPr lang="en-US" altLang="en-US" sz="1600" dirty="0"/>
              <a:t>In response to some event they invoke one or more functions supplied to them.</a:t>
            </a:r>
          </a:p>
          <a:p>
            <a:pPr lvl="1"/>
            <a:r>
              <a:rPr lang="en-US" altLang="en-US" sz="1600" dirty="0"/>
              <a:t>Library code that generates an event will define a delegate for application developers to use – the developer defines application specific processing that needs to occur in response to an event generated by the library code.</a:t>
            </a:r>
          </a:p>
          <a:p>
            <a:pPr lvl="1"/>
            <a:r>
              <a:rPr lang="en-US" altLang="en-US" sz="1600" dirty="0"/>
              <a:t>A delegate defines one specific function signature to use:</a:t>
            </a:r>
            <a:br>
              <a:rPr lang="en-US" altLang="en-US" sz="1600" dirty="0"/>
            </a:br>
            <a:br>
              <a:rPr lang="en-US" altLang="en-US" sz="1600" dirty="0"/>
            </a:br>
            <a:r>
              <a:rPr lang="en-US" altLang="en-US" sz="1600" dirty="0"/>
              <a:t>  	  </a:t>
            </a:r>
            <a:r>
              <a:rPr lang="en-US" altLang="en-US" sz="1400" dirty="0">
                <a:latin typeface="Consolas" panose="020B0609020204030204" pitchFamily="49" charset="0"/>
              </a:rPr>
              <a:t>public delegate </a:t>
            </a:r>
            <a:r>
              <a:rPr lang="en-US" altLang="en-US" sz="1400" dirty="0" err="1">
                <a:latin typeface="Consolas" panose="020B0609020204030204" pitchFamily="49" charset="0"/>
              </a:rPr>
              <a:t>rtnType</a:t>
            </a:r>
            <a:r>
              <a:rPr lang="en-US" altLang="en-US" sz="1400" dirty="0">
                <a:latin typeface="Consolas" panose="020B0609020204030204" pitchFamily="49" charset="0"/>
              </a:rPr>
              <a:t> </a:t>
            </a:r>
            <a:r>
              <a:rPr lang="en-US" altLang="en-US" sz="1400" dirty="0" err="1">
                <a:latin typeface="Consolas" panose="020B0609020204030204" pitchFamily="49" charset="0"/>
              </a:rPr>
              <a:t>delFun</a:t>
            </a:r>
            <a:r>
              <a:rPr lang="en-US" altLang="en-US" sz="1400" dirty="0">
                <a:latin typeface="Consolas" panose="020B0609020204030204" pitchFamily="49" charset="0"/>
              </a:rPr>
              <a:t>(</a:t>
            </a:r>
            <a:r>
              <a:rPr lang="en-US" altLang="en-US" sz="1400" dirty="0" err="1">
                <a:latin typeface="Consolas" panose="020B0609020204030204" pitchFamily="49" charset="0"/>
              </a:rPr>
              <a:t>args</a:t>
            </a:r>
            <a:r>
              <a:rPr lang="en-US" altLang="en-US" sz="1400" dirty="0">
                <a:latin typeface="Consolas" panose="020B0609020204030204" pitchFamily="49" charset="0"/>
              </a:rPr>
              <a:t>…);</a:t>
            </a:r>
            <a:br>
              <a:rPr lang="en-US" altLang="en-US" sz="1400" dirty="0">
                <a:latin typeface="Courier New" panose="02070309020205020404" pitchFamily="49" charset="0"/>
              </a:rPr>
            </a:br>
            <a:br>
              <a:rPr lang="en-US" altLang="en-US" sz="1400" dirty="0">
                <a:latin typeface="Courier New" panose="02070309020205020404" pitchFamily="49" charset="0"/>
              </a:rPr>
            </a:br>
            <a:r>
              <a:rPr lang="en-US" altLang="en-US" sz="1400" dirty="0"/>
              <a:t>This declares a new type, </a:t>
            </a:r>
            <a:r>
              <a:rPr lang="en-US" altLang="en-US" sz="1400" dirty="0" err="1"/>
              <a:t>delFun</a:t>
            </a:r>
            <a:r>
              <a:rPr lang="en-US" altLang="en-US" sz="1400" dirty="0"/>
              <a:t> whose instances can invoke functions with that signature.</a:t>
            </a:r>
            <a:br>
              <a:rPr lang="en-US" altLang="en-US" sz="1400" dirty="0"/>
            </a:br>
            <a:endParaRPr lang="en-US" altLang="en-US" sz="1400" dirty="0">
              <a:latin typeface="Courier New" panose="02070309020205020404" pitchFamily="49" charset="0"/>
            </a:endParaRPr>
          </a:p>
          <a:p>
            <a:pPr lvl="1"/>
            <a:r>
              <a:rPr lang="en-US" altLang="en-US" sz="1600" dirty="0"/>
              <a:t>The developer supplies functions this way:</a:t>
            </a:r>
            <a:br>
              <a:rPr lang="en-US" altLang="en-US" sz="1600" dirty="0"/>
            </a:br>
            <a:br>
              <a:rPr lang="en-US" altLang="en-US" sz="1600" dirty="0"/>
            </a:br>
            <a:r>
              <a:rPr lang="en-US" altLang="en-US" sz="1600" dirty="0"/>
              <a:t>      </a:t>
            </a:r>
            <a:r>
              <a:rPr lang="en-US" altLang="en-US" sz="1400" dirty="0" err="1">
                <a:latin typeface="Consolas" panose="020B0609020204030204" pitchFamily="49" charset="0"/>
              </a:rPr>
              <a:t>libClass.delFun</a:t>
            </a:r>
            <a:r>
              <a:rPr lang="en-US" altLang="en-US" sz="1400" dirty="0">
                <a:latin typeface="Consolas" panose="020B0609020204030204" pitchFamily="49" charset="0"/>
              </a:rPr>
              <a:t> </a:t>
            </a:r>
            <a:r>
              <a:rPr lang="en-US" altLang="en-US" sz="1400" dirty="0" err="1">
                <a:latin typeface="Consolas" panose="020B0609020204030204" pitchFamily="49" charset="0"/>
              </a:rPr>
              <a:t>myDel</a:t>
            </a:r>
            <a:r>
              <a:rPr lang="en-US" altLang="en-US" sz="1400" dirty="0">
                <a:latin typeface="Consolas" panose="020B0609020204030204" pitchFamily="49" charset="0"/>
              </a:rPr>
              <a:t> = new </a:t>
            </a:r>
            <a:r>
              <a:rPr lang="en-US" altLang="en-US" sz="1400" dirty="0" err="1">
                <a:latin typeface="Consolas" panose="020B0609020204030204" pitchFamily="49" charset="0"/>
              </a:rPr>
              <a:t>libClass.delFun</a:t>
            </a:r>
            <a:r>
              <a:rPr lang="en-US" altLang="en-US" sz="1400" dirty="0">
                <a:latin typeface="Consolas" panose="020B0609020204030204" pitchFamily="49" charset="0"/>
              </a:rPr>
              <a:t>(</a:t>
            </a:r>
            <a:r>
              <a:rPr lang="en-US" altLang="en-US" sz="1400" dirty="0" err="1">
                <a:latin typeface="Consolas" panose="020B0609020204030204" pitchFamily="49" charset="0"/>
              </a:rPr>
              <a:t>myFun</a:t>
            </a:r>
            <a:r>
              <a:rPr lang="en-US" altLang="en-US" sz="1400" dirty="0">
                <a:latin typeface="Consolas" panose="020B0609020204030204" pitchFamily="49" charset="0"/>
              </a:rPr>
              <a:t>);</a:t>
            </a:r>
            <a:br>
              <a:rPr lang="en-US" altLang="en-US" sz="1400" dirty="0">
                <a:latin typeface="Courier New" panose="02070309020205020404" pitchFamily="49" charset="0"/>
              </a:rPr>
            </a:br>
            <a:br>
              <a:rPr lang="en-US" altLang="en-US" sz="1600" dirty="0"/>
            </a:br>
            <a:r>
              <a:rPr lang="en-US" altLang="en-US" sz="1600" dirty="0"/>
              <a:t>This declares a new instance, </a:t>
            </a:r>
            <a:r>
              <a:rPr lang="en-US" altLang="en-US" sz="1600" dirty="0" err="1"/>
              <a:t>myDel</a:t>
            </a:r>
            <a:r>
              <a:rPr lang="en-US" altLang="en-US" sz="1600" dirty="0"/>
              <a:t>, of the </a:t>
            </a:r>
            <a:r>
              <a:rPr lang="en-US" altLang="en-US" sz="1600" dirty="0" err="1"/>
              <a:t>delFun</a:t>
            </a:r>
            <a:r>
              <a:rPr lang="en-US" altLang="en-US" sz="1600" dirty="0"/>
              <a:t> type.  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CB00B5-6CC2-4F8D-8BDA-790B7FC7C34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100" b="1" dirty="0"/>
              <a:t>Events</a:t>
            </a:r>
            <a:endParaRPr lang="en-US" altLang="en-US" sz="2800" b="1" dirty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458200" cy="5213351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1400" dirty="0"/>
              <a:t>Events are specialized delegates that are declared and invoked by a class that wants to publish notifications.</a:t>
            </a:r>
            <a:br>
              <a:rPr lang="en-US" altLang="en-US" sz="1400" dirty="0"/>
            </a:br>
            <a:br>
              <a:rPr lang="en-US" altLang="en-US" sz="1400" dirty="0"/>
            </a:br>
            <a:r>
              <a:rPr lang="en-US" altLang="en-US" sz="1400" dirty="0"/>
              <a:t>The event handlers are functions created by an event subscriber and given to the delegate.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lnSpc>
                <a:spcPct val="80000"/>
              </a:lnSpc>
            </a:pPr>
            <a:r>
              <a:rPr lang="en-US" altLang="en-US" sz="1400" dirty="0"/>
              <a:t>Many C# events use the specialized delegate event handler of the form:</a:t>
            </a:r>
            <a:br>
              <a:rPr lang="en-US" altLang="en-US" sz="1400" dirty="0"/>
            </a:br>
            <a:br>
              <a:rPr lang="en-US" altLang="en-US" sz="1400" dirty="0"/>
            </a:br>
            <a:r>
              <a:rPr lang="en-US" altLang="en-US" sz="1400" dirty="0"/>
              <a:t>	</a:t>
            </a:r>
            <a:r>
              <a:rPr lang="en-US" altLang="en-US" sz="1400" dirty="0">
                <a:latin typeface="Consolas" panose="020B0609020204030204" pitchFamily="49" charset="0"/>
              </a:rPr>
              <a:t>public delegate void </a:t>
            </a:r>
            <a:r>
              <a:rPr lang="en-US" altLang="en-US" sz="1400" dirty="0" err="1">
                <a:latin typeface="Consolas" panose="020B0609020204030204" pitchFamily="49" charset="0"/>
              </a:rPr>
              <a:t>evDelegate</a:t>
            </a:r>
            <a:r>
              <a:rPr lang="en-US" altLang="en-US" sz="1400" dirty="0">
                <a:latin typeface="Consolas" panose="020B0609020204030204" pitchFamily="49" charset="0"/>
              </a:rPr>
              <a:t>(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	  object sender, </a:t>
            </a:r>
            <a:r>
              <a:rPr lang="en-US" altLang="en-US" sz="1400" dirty="0" err="1">
                <a:latin typeface="Consolas" panose="020B0609020204030204" pitchFamily="49" charset="0"/>
              </a:rPr>
              <a:t>userEventArgs</a:t>
            </a:r>
            <a:r>
              <a:rPr lang="en-US" altLang="en-US" sz="1400" dirty="0">
                <a:latin typeface="Consolas" panose="020B0609020204030204" pitchFamily="49" charset="0"/>
              </a:rPr>
              <a:t> </a:t>
            </a:r>
            <a:r>
              <a:rPr lang="en-US" altLang="en-US" sz="1400" dirty="0" err="1">
                <a:latin typeface="Consolas" panose="020B0609020204030204" pitchFamily="49" charset="0"/>
              </a:rPr>
              <a:t>eArgs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	);</a:t>
            </a:r>
            <a:br>
              <a:rPr lang="en-US" altLang="en-US" sz="1400" dirty="0">
                <a:latin typeface="Courier New" panose="02070309020205020404" pitchFamily="49" charset="0"/>
              </a:rPr>
            </a:br>
            <a:br>
              <a:rPr lang="en-US" altLang="en-US" sz="1400" dirty="0">
                <a:latin typeface="Courier New" panose="02070309020205020404" pitchFamily="49" charset="0"/>
              </a:rPr>
            </a:br>
            <a:r>
              <a:rPr lang="en-US" altLang="en-US" sz="1400" dirty="0" err="1"/>
              <a:t>userEventArgs</a:t>
            </a:r>
            <a:r>
              <a:rPr lang="en-US" altLang="en-US" sz="1400" dirty="0"/>
              <a:t> is a subscriber defined class, derived from </a:t>
            </a:r>
            <a:r>
              <a:rPr lang="en-US" altLang="en-US" sz="1400" dirty="0" err="1"/>
              <a:t>System.EventArgs</a:t>
            </a:r>
            <a:r>
              <a:rPr lang="en-US" altLang="en-US" sz="1400" dirty="0"/>
              <a:t>.  You usually provide it with a constructor to allow you to specify information for the event to use.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lnSpc>
                <a:spcPct val="80000"/>
              </a:lnSpc>
            </a:pPr>
            <a:r>
              <a:rPr lang="en-US" altLang="en-US" sz="1400" dirty="0"/>
              <a:t>The event is then declared by the publisher as:</a:t>
            </a:r>
            <a:br>
              <a:rPr lang="en-US" altLang="en-US" sz="1400" dirty="0"/>
            </a:br>
            <a:br>
              <a:rPr lang="en-US" altLang="en-US" sz="1400" dirty="0"/>
            </a:br>
            <a:r>
              <a:rPr lang="en-US" altLang="en-US" sz="1400" dirty="0"/>
              <a:t>	</a:t>
            </a:r>
            <a:r>
              <a:rPr lang="en-US" altLang="en-US" sz="1400" dirty="0">
                <a:latin typeface="Consolas" panose="020B0609020204030204" pitchFamily="49" charset="0"/>
              </a:rPr>
              <a:t>public event </a:t>
            </a:r>
            <a:r>
              <a:rPr lang="en-US" altLang="en-US" sz="1400" dirty="0" err="1">
                <a:latin typeface="Consolas" panose="020B0609020204030204" pitchFamily="49" charset="0"/>
              </a:rPr>
              <a:t>evDelegate</a:t>
            </a:r>
            <a:r>
              <a:rPr lang="en-US" altLang="en-US" sz="1400" dirty="0">
                <a:latin typeface="Consolas" panose="020B0609020204030204" pitchFamily="49" charset="0"/>
              </a:rPr>
              <a:t> </a:t>
            </a:r>
            <a:r>
              <a:rPr lang="en-US" altLang="en-US" sz="1400" dirty="0" err="1">
                <a:latin typeface="Consolas" panose="020B0609020204030204" pitchFamily="49" charset="0"/>
              </a:rPr>
              <a:t>evt</a:t>
            </a:r>
            <a:r>
              <a:rPr lang="en-US" altLang="en-US" sz="1400" dirty="0"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br>
              <a:rPr lang="en-US" altLang="en-US" sz="1400" dirty="0">
                <a:latin typeface="Courier New" panose="02070309020205020404" pitchFamily="49" charset="0"/>
              </a:rPr>
            </a:br>
            <a:r>
              <a:rPr lang="en-US" altLang="en-US" sz="1400" dirty="0"/>
              <a:t>Either publisher or subscriber has to create a delegate object, </a:t>
            </a:r>
            <a:r>
              <a:rPr lang="en-US" altLang="en-US" sz="1400" dirty="0" err="1"/>
              <a:t>eveDel</a:t>
            </a:r>
            <a:r>
              <a:rPr lang="en-US" altLang="en-US" sz="1400" dirty="0"/>
              <a:t>, and pass it to the other participant.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lnSpc>
                <a:spcPct val="80000"/>
              </a:lnSpc>
            </a:pPr>
            <a:r>
              <a:rPr lang="en-US" altLang="en-US" sz="1400" dirty="0"/>
              <a:t>The event is invoked by the publisher this way:</a:t>
            </a:r>
            <a:br>
              <a:rPr lang="en-US" altLang="en-US" sz="1400" dirty="0"/>
            </a:br>
            <a:br>
              <a:rPr lang="en-US" altLang="en-US" sz="1400" dirty="0"/>
            </a:br>
            <a:r>
              <a:rPr lang="en-US" altLang="en-US" sz="1400" dirty="0"/>
              <a:t>	</a:t>
            </a:r>
            <a:r>
              <a:rPr lang="en-US" altLang="en-US" sz="1400" dirty="0" err="1">
                <a:latin typeface="Consolas" panose="020B0609020204030204" pitchFamily="49" charset="0"/>
              </a:rPr>
              <a:t>evDel</a:t>
            </a:r>
            <a:r>
              <a:rPr lang="en-US" altLang="en-US" sz="1400" dirty="0">
                <a:latin typeface="Consolas" panose="020B0609020204030204" pitchFamily="49" charset="0"/>
              </a:rPr>
              <a:t>(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	  this, new </a:t>
            </a:r>
            <a:r>
              <a:rPr lang="en-US" altLang="en-US" sz="1400" dirty="0" err="1">
                <a:latin typeface="Consolas" panose="020B0609020204030204" pitchFamily="49" charset="0"/>
              </a:rPr>
              <a:t>userEventArgs</a:t>
            </a:r>
            <a:r>
              <a:rPr lang="en-US" altLang="en-US" sz="1400" dirty="0">
                <a:latin typeface="Consolas" panose="020B0609020204030204" pitchFamily="49" charset="0"/>
              </a:rPr>
              <a:t>(</a:t>
            </a:r>
            <a:r>
              <a:rPr lang="en-US" altLang="en-US" sz="1400" dirty="0" err="1">
                <a:latin typeface="Consolas" panose="020B0609020204030204" pitchFamily="49" charset="0"/>
              </a:rPr>
              <a:t>arg</a:t>
            </a:r>
            <a:r>
              <a:rPr lang="en-US" altLang="en-US" sz="1400" dirty="0">
                <a:latin typeface="Consolas" panose="020B0609020204030204" pitchFamily="49" charset="0"/>
              </a:rPr>
              <a:t>)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	);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endParaRPr lang="en-US" altLang="en-US" sz="1400" dirty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400" dirty="0"/>
              <a:t>The subscriber adds an event handler function, </a:t>
            </a:r>
            <a:r>
              <a:rPr lang="en-US" altLang="en-US" sz="1400" dirty="0" err="1"/>
              <a:t>myOnEvent</a:t>
            </a:r>
            <a:r>
              <a:rPr lang="en-US" altLang="en-US" sz="1400" dirty="0"/>
              <a:t>, to the event delegate this way:</a:t>
            </a:r>
            <a:br>
              <a:rPr lang="en-US" altLang="en-US" sz="1400" dirty="0"/>
            </a:br>
            <a:br>
              <a:rPr lang="en-US" altLang="en-US" sz="1400" dirty="0"/>
            </a:br>
            <a:r>
              <a:rPr lang="en-US" altLang="en-US" sz="1400" dirty="0"/>
              <a:t>	</a:t>
            </a:r>
            <a:r>
              <a:rPr lang="en-US" altLang="en-US" sz="1400" dirty="0" err="1">
                <a:latin typeface="Consolas" panose="020B0609020204030204" pitchFamily="49" charset="0"/>
              </a:rPr>
              <a:t>Publisher.evDelegate</a:t>
            </a:r>
            <a:r>
              <a:rPr lang="en-US" altLang="en-US" sz="1400" dirty="0">
                <a:latin typeface="Consolas" panose="020B0609020204030204" pitchFamily="49" charset="0"/>
              </a:rPr>
              <a:t> </a:t>
            </a:r>
            <a:r>
              <a:rPr lang="en-US" altLang="en-US" sz="1400" dirty="0" err="1">
                <a:latin typeface="Consolas" panose="020B0609020204030204" pitchFamily="49" charset="0"/>
              </a:rPr>
              <a:t>evDel</a:t>
            </a:r>
            <a:r>
              <a:rPr lang="en-US" altLang="en-US" sz="1400" dirty="0">
                <a:latin typeface="Consolas" panose="020B0609020204030204" pitchFamily="49" charset="0"/>
              </a:rPr>
              <a:t> +=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		new </a:t>
            </a:r>
            <a:r>
              <a:rPr lang="en-US" altLang="en-US" sz="1400" dirty="0" err="1">
                <a:latin typeface="Consolas" panose="020B0609020204030204" pitchFamily="49" charset="0"/>
              </a:rPr>
              <a:t>Publisher.evDelegate</a:t>
            </a:r>
            <a:r>
              <a:rPr lang="en-US" altLang="en-US" sz="1400" dirty="0">
                <a:latin typeface="Consolas" panose="020B0609020204030204" pitchFamily="49" charset="0"/>
              </a:rPr>
              <a:t>(</a:t>
            </a:r>
            <a:r>
              <a:rPr lang="en-US" altLang="en-US" sz="1400" dirty="0" err="1">
                <a:latin typeface="Consolas" panose="020B0609020204030204" pitchFamily="49" charset="0"/>
              </a:rPr>
              <a:t>myOnEvent</a:t>
            </a:r>
            <a:r>
              <a:rPr lang="en-US" altLang="en-US" sz="1400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D661B0-318D-4AE9-809D-DCA1A6706DF9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Threads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1800" dirty="0"/>
              <a:t>A C# thread is created with the statement: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1600" dirty="0">
                <a:latin typeface="Courier New" panose="02070309020205020404" pitchFamily="49" charset="0"/>
              </a:rPr>
              <a:t>	</a:t>
            </a:r>
            <a:r>
              <a:rPr lang="en-US" altLang="en-US" sz="1600" dirty="0">
                <a:latin typeface="Consolas" panose="020B0609020204030204" pitchFamily="49" charset="0"/>
              </a:rPr>
              <a:t>Thread </a:t>
            </a:r>
            <a:r>
              <a:rPr lang="en-US" altLang="en-US" sz="1600" dirty="0" err="1">
                <a:latin typeface="Consolas" panose="020B0609020204030204" pitchFamily="49" charset="0"/>
              </a:rPr>
              <a:t>thrd</a:t>
            </a:r>
            <a:r>
              <a:rPr lang="en-US" altLang="en-US" sz="1600" dirty="0">
                <a:latin typeface="Consolas" panose="020B0609020204030204" pitchFamily="49" charset="0"/>
              </a:rPr>
              <a:t> = new Thread();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dirty="0" err="1"/>
              <a:t>System.Threading</a:t>
            </a:r>
            <a:r>
              <a:rPr lang="en-US" altLang="en-US" sz="1800" dirty="0"/>
              <a:t> declares a delegate, named </a:t>
            </a:r>
            <a:r>
              <a:rPr lang="en-US" altLang="en-US" sz="1800" dirty="0" err="1"/>
              <a:t>ThreadStart</a:t>
            </a:r>
            <a:r>
              <a:rPr lang="en-US" altLang="en-US" sz="1800" dirty="0"/>
              <a:t>, used to define the thread’s processing.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err="1"/>
              <a:t>ThreadStart</a:t>
            </a:r>
            <a:r>
              <a:rPr lang="en-US" altLang="en-US" sz="1600" dirty="0"/>
              <a:t> accepts functions that take no arguments and have void return type.</a:t>
            </a:r>
            <a:br>
              <a:rPr lang="en-US" altLang="en-US" sz="1600" dirty="0"/>
            </a:b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You define a processing class, </a:t>
            </a:r>
            <a:r>
              <a:rPr lang="en-US" altLang="en-US" sz="1800" dirty="0" err="1"/>
              <a:t>MyProc</a:t>
            </a:r>
            <a:r>
              <a:rPr lang="en-US" altLang="en-US" sz="1800" dirty="0"/>
              <a:t> that uses constructor arguments or member functions to supply whatever parameters the thread processing needs.</a:t>
            </a:r>
            <a:br>
              <a:rPr lang="en-US" altLang="en-US" sz="1800" dirty="0"/>
            </a:b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To start the thread you simply do this: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1800" dirty="0"/>
              <a:t>   	</a:t>
            </a:r>
            <a:r>
              <a:rPr lang="en-US" altLang="en-US" sz="1600" dirty="0" err="1">
                <a:latin typeface="Consolas" panose="020B0609020204030204" pitchFamily="49" charset="0"/>
                <a:cs typeface="Courier New" panose="02070309020205020404" pitchFamily="49" charset="0"/>
              </a:rPr>
              <a:t>MyProc</a:t>
            </a:r>
            <a:r>
              <a:rPr lang="en-US" altLang="en-US" sz="16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nsolas" panose="020B0609020204030204" pitchFamily="49" charset="0"/>
                <a:cs typeface="Courier New" panose="02070309020205020404" pitchFamily="49" charset="0"/>
              </a:rPr>
              <a:t>myProc</a:t>
            </a:r>
            <a:r>
              <a:rPr lang="en-US" altLang="en-US" sz="1600" dirty="0">
                <a:latin typeface="Consolas" panose="020B0609020204030204" pitchFamily="49" charset="0"/>
                <a:cs typeface="Courier New" panose="02070309020205020404" pitchFamily="49" charset="0"/>
              </a:rPr>
              <a:t> = new </a:t>
            </a:r>
            <a:r>
              <a:rPr lang="en-US" altLang="en-US" sz="1600" dirty="0" err="1">
                <a:latin typeface="Consolas" panose="020B0609020204030204" pitchFamily="49" charset="0"/>
                <a:cs typeface="Courier New" panose="02070309020205020404" pitchFamily="49" charset="0"/>
              </a:rPr>
              <a:t>myProc</a:t>
            </a:r>
            <a:r>
              <a:rPr lang="en-US" altLang="en-US" sz="1600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  <a:cs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nsolas" panose="020B0609020204030204" pitchFamily="49" charset="0"/>
                <a:cs typeface="Courier New" panose="02070309020205020404" pitchFamily="49" charset="0"/>
              </a:rPr>
              <a:t>, …);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	</a:t>
            </a:r>
            <a:r>
              <a:rPr lang="en-US" altLang="en-US" sz="1600" dirty="0">
                <a:latin typeface="Consolas" panose="020B0609020204030204" pitchFamily="49" charset="0"/>
              </a:rPr>
              <a:t>Thread </a:t>
            </a:r>
            <a:r>
              <a:rPr lang="en-US" altLang="en-US" sz="1600" dirty="0" err="1">
                <a:latin typeface="Consolas" panose="020B0609020204030204" pitchFamily="49" charset="0"/>
              </a:rPr>
              <a:t>thrd</a:t>
            </a:r>
            <a:r>
              <a:rPr lang="en-US" altLang="en-US" sz="1600" dirty="0">
                <a:latin typeface="Consolas" panose="020B0609020204030204" pitchFamily="49" charset="0"/>
              </a:rPr>
              <a:t> = new Thread();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	</a:t>
            </a:r>
            <a:r>
              <a:rPr lang="en-US" altLang="en-US" sz="1600" dirty="0" err="1">
                <a:latin typeface="Consolas" panose="020B0609020204030204" pitchFamily="49" charset="0"/>
              </a:rPr>
              <a:t>ThreadStart</a:t>
            </a:r>
            <a:r>
              <a:rPr lang="en-US" altLang="en-US" sz="1600" dirty="0"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latin typeface="Consolas" panose="020B0609020204030204" pitchFamily="49" charset="0"/>
              </a:rPr>
              <a:t>thrdProc</a:t>
            </a:r>
            <a:r>
              <a:rPr lang="en-US" altLang="en-US" sz="1600" dirty="0">
                <a:latin typeface="Consolas" panose="020B0609020204030204" pitchFamily="49" charset="0"/>
              </a:rPr>
              <a:t> = new </a:t>
            </a:r>
            <a:r>
              <a:rPr lang="en-US" altLang="en-US" sz="1600" dirty="0" err="1">
                <a:latin typeface="Consolas" panose="020B0609020204030204" pitchFamily="49" charset="0"/>
              </a:rPr>
              <a:t>ThreadStart</a:t>
            </a:r>
            <a:r>
              <a:rPr lang="en-US" altLang="en-US" sz="1600" dirty="0"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</a:rPr>
              <a:t>myProc</a:t>
            </a:r>
            <a:r>
              <a:rPr lang="en-US" altLang="en-US" sz="1600" dirty="0">
                <a:latin typeface="Consolas" panose="020B0609020204030204" pitchFamily="49" charset="0"/>
              </a:rPr>
              <a:t>);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	</a:t>
            </a:r>
            <a:r>
              <a:rPr lang="en-US" altLang="en-US" sz="1600" dirty="0" err="1">
                <a:latin typeface="Consolas" panose="020B0609020204030204" pitchFamily="49" charset="0"/>
              </a:rPr>
              <a:t>thrd.Start</a:t>
            </a:r>
            <a:r>
              <a:rPr lang="en-US" altLang="en-US" sz="1600" dirty="0"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</a:rPr>
              <a:t>thrdProc</a:t>
            </a:r>
            <a:r>
              <a:rPr lang="en-US" altLang="en-US" sz="1600" dirty="0">
                <a:latin typeface="Consolas" panose="020B0609020204030204" pitchFamily="49" charset="0"/>
              </a:rPr>
              <a:t>);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	</a:t>
            </a:r>
          </a:p>
        </p:txBody>
      </p:sp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EB3D5B-A970-4E37-BCE8-AC6FB356D51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Thread Synchronization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/>
              <a:t>The simplest way to provide mutually exclusive access to an object shared between threads is to use lock: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1800" dirty="0"/>
              <a:t>  </a:t>
            </a:r>
            <a:r>
              <a:rPr lang="en-US" altLang="en-US" sz="1600" dirty="0">
                <a:latin typeface="Consolas" panose="020B0609020204030204" pitchFamily="49" charset="0"/>
              </a:rPr>
              <a:t>lock(</a:t>
            </a:r>
            <a:r>
              <a:rPr lang="en-US" altLang="en-US" sz="1600" dirty="0" err="1">
                <a:latin typeface="Consolas" panose="020B0609020204030204" pitchFamily="49" charset="0"/>
              </a:rPr>
              <a:t>someObject</a:t>
            </a:r>
            <a:r>
              <a:rPr lang="en-US" altLang="en-US" sz="1600" dirty="0">
                <a:latin typeface="Consolas" panose="020B0609020204030204" pitchFamily="49" charset="0"/>
              </a:rPr>
              <a:t>) {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// do some processing on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	// </a:t>
            </a:r>
            <a:r>
              <a:rPr lang="en-US" altLang="en-US" sz="1600" dirty="0" err="1">
                <a:latin typeface="Consolas" panose="020B0609020204030204" pitchFamily="49" charset="0"/>
              </a:rPr>
              <a:t>someObject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}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br>
              <a:rPr lang="en-US" altLang="en-US" sz="1800" dirty="0"/>
            </a:br>
            <a:r>
              <a:rPr lang="en-US" altLang="en-US" sz="1800" dirty="0"/>
              <a:t>While a thread is processing the code inside the lock statement no other thread is allowed to enter the lock.</a:t>
            </a:r>
            <a:endParaRPr lang="en-US" altLang="en-US" sz="1600" dirty="0">
              <a:latin typeface="Courier New" panose="02070309020205020404" pitchFamily="49" charset="0"/>
            </a:endParaRPr>
          </a:p>
        </p:txBody>
      </p:sp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72A79B-5B86-4C91-9132-67531B227782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Comparison</a:t>
            </a:r>
            <a:br>
              <a:rPr lang="en-US" altLang="en-US" b="1" dirty="0"/>
            </a:br>
            <a:r>
              <a:rPr lang="en-US" altLang="en-US" b="1" dirty="0"/>
              <a:t>of</a:t>
            </a:r>
            <a:br>
              <a:rPr lang="en-US" altLang="en-US" b="1" dirty="0"/>
            </a:br>
            <a:r>
              <a:rPr lang="en-US" altLang="en-US" b="1" dirty="0"/>
              <a:t>C#, Java, and C++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Jim Fawcett</a:t>
            </a:r>
          </a:p>
          <a:p>
            <a:r>
              <a:rPr lang="en-US" altLang="en-US" dirty="0"/>
              <a:t>CSE681 – Software Modeling and analysis</a:t>
            </a:r>
          </a:p>
          <a:p>
            <a:r>
              <a:rPr lang="en-US" altLang="en-US" dirty="0"/>
              <a:t>Fall 2017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Assemblies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An assembly is a versioned, self-describing binary (dll or exe)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 assembly is the unit of deployment in .Net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 assembly is one or more files that contain: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Manifest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Documents each file in the assembly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Establishes the assembly version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Documents external assemblies referenced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Type metadata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Describes all the methods, properties, fields, and events in each module in the assembly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MSIL code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Platform independent intermediate code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JIT transforms IL into platform specific code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Optional resources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Bitmaps, string resources, …</a:t>
            </a:r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0FF22D-CFE9-4865-9E36-11542BB46C3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3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Assembly Structure</a:t>
            </a:r>
          </a:p>
        </p:txBody>
      </p:sp>
      <p:graphicFrame>
        <p:nvGraphicFramePr>
          <p:cNvPr id="57349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458136"/>
              </p:ext>
            </p:extLst>
          </p:nvPr>
        </p:nvGraphicFramePr>
        <p:xfrm>
          <a:off x="896938" y="1219200"/>
          <a:ext cx="7350125" cy="437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5" name="VISIO" r:id="rId4" imgW="7349760" imgH="4377960" progId="Visio.Drawing.6">
                  <p:embed/>
                </p:oleObj>
              </mc:Choice>
              <mc:Fallback>
                <p:oleObj name="VISIO" r:id="rId4" imgW="7349760" imgH="437796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1219200"/>
                        <a:ext cx="7350125" cy="437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23175D-70FC-4C17-B8DE-7A5EF7F7B322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7772400" cy="5486400"/>
          </a:xfrm>
        </p:spPr>
        <p:txBody>
          <a:bodyPr>
            <a:normAutofit lnSpcReduction="10000"/>
          </a:bodyPr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 lvl="1"/>
            <a:r>
              <a:rPr lang="en-US" altLang="en-US" sz="2000" dirty="0"/>
              <a:t>Visual Studio does most of the work in configuring an assembly for you.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Metadata in demoFiles.exe</a:t>
            </a:r>
          </a:p>
        </p:txBody>
      </p:sp>
      <p:pic>
        <p:nvPicPr>
          <p:cNvPr id="5939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694" y="1825625"/>
            <a:ext cx="5440611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ADADDC-EDC0-4E9D-B0AF-644121AE7A44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Versioning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000" dirty="0"/>
              <a:t>Assemblies can be public or private:</a:t>
            </a:r>
          </a:p>
          <a:p>
            <a:pPr lvl="1"/>
            <a:r>
              <a:rPr lang="en-US" altLang="en-US" dirty="0"/>
              <a:t>A private assembly is used only by one executable, and no version information is checked at </a:t>
            </a:r>
            <a:r>
              <a:rPr lang="en-US" altLang="en-US" dirty="0" err="1"/>
              <a:t>loadtime</a:t>
            </a:r>
            <a:r>
              <a:rPr lang="en-US" altLang="en-US" dirty="0"/>
              <a:t>.</a:t>
            </a:r>
          </a:p>
          <a:p>
            <a:pPr lvl="2"/>
            <a:r>
              <a:rPr lang="en-US" altLang="en-US" sz="1600" dirty="0"/>
              <a:t>Private assemblies are contained in the project directory or, if there is a config file, in a subdirectory of the project directory.</a:t>
            </a:r>
          </a:p>
          <a:p>
            <a:pPr lvl="1"/>
            <a:r>
              <a:rPr lang="en-US" altLang="en-US" dirty="0"/>
              <a:t>A shared assembly is used by more than one executable, and is loaded only if the version number is compatible with the using executable.</a:t>
            </a:r>
          </a:p>
          <a:p>
            <a:pPr lvl="2"/>
            <a:r>
              <a:rPr lang="en-US" altLang="en-US" sz="1600" dirty="0"/>
              <a:t>Shared assemblies reside in the Global Assembly Cache (GAC), a specific directory.</a:t>
            </a:r>
          </a:p>
          <a:p>
            <a:pPr lvl="2"/>
            <a:r>
              <a:rPr lang="en-US" altLang="en-US" sz="1600" dirty="0"/>
              <a:t>Version compatibility rules can be configured by the user.</a:t>
            </a:r>
          </a:p>
          <a:p>
            <a:pPr lvl="1"/>
            <a:r>
              <a:rPr lang="en-US" altLang="en-US" dirty="0"/>
              <a:t>Since no registry entries are made for the assembly, each user executable can attach to its own version of the assembly.  This is called side-by-side execution by Microsoft.</a:t>
            </a:r>
          </a:p>
          <a:p>
            <a:pPr lvl="1"/>
            <a:r>
              <a:rPr lang="en-US" altLang="en-US" dirty="0"/>
              <a:t>A shared assembly is created from a private assembly, using one of Microsoft’s utilities provided for that purpose.</a:t>
            </a:r>
          </a:p>
        </p:txBody>
      </p:sp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22302C-F7B5-4DCD-9088-D85826711650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Useful Interfaces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/>
              <a:t>IComparable - method</a:t>
            </a:r>
          </a:p>
          <a:p>
            <a:pPr lvl="1"/>
            <a:r>
              <a:rPr lang="en-US" altLang="en-US"/>
              <a:t>Int CompareTo(object obj);</a:t>
            </a:r>
          </a:p>
          <a:p>
            <a:pPr lvl="2"/>
            <a:r>
              <a:rPr lang="en-US" altLang="en-US"/>
              <a:t>Return:</a:t>
            </a:r>
          </a:p>
          <a:p>
            <a:pPr lvl="3"/>
            <a:r>
              <a:rPr lang="en-US" altLang="en-US"/>
              <a:t>Negative	=&gt; less</a:t>
            </a:r>
          </a:p>
          <a:p>
            <a:pPr lvl="3"/>
            <a:r>
              <a:rPr lang="en-US" altLang="en-US"/>
              <a:t>Zero	=&gt; equal</a:t>
            </a:r>
          </a:p>
          <a:p>
            <a:pPr lvl="3"/>
            <a:r>
              <a:rPr lang="en-US" altLang="en-US"/>
              <a:t>Positive	=&gt; greater</a:t>
            </a:r>
            <a:endParaRPr lang="en-US" altLang="en-US" sz="900"/>
          </a:p>
          <a:p>
            <a:pPr lvl="3"/>
            <a:endParaRPr lang="en-US" altLang="en-US" sz="900"/>
          </a:p>
          <a:p>
            <a:r>
              <a:rPr lang="en-US" altLang="en-US"/>
              <a:t>ICloneable - method</a:t>
            </a:r>
          </a:p>
          <a:p>
            <a:pPr lvl="1"/>
            <a:r>
              <a:rPr lang="en-US" altLang="en-US"/>
              <a:t>object clone();</a:t>
            </a:r>
            <a:endParaRPr lang="en-US" altLang="en-US" sz="900"/>
          </a:p>
          <a:p>
            <a:pPr lvl="1"/>
            <a:endParaRPr lang="en-US" altLang="en-US" sz="900"/>
          </a:p>
          <a:p>
            <a:r>
              <a:rPr lang="en-US" altLang="en-US"/>
              <a:t>ICollection – properties and method</a:t>
            </a:r>
          </a:p>
          <a:p>
            <a:pPr lvl="1"/>
            <a:r>
              <a:rPr lang="en-US" altLang="en-US"/>
              <a:t>int count { get; }</a:t>
            </a:r>
          </a:p>
          <a:p>
            <a:pPr lvl="1"/>
            <a:r>
              <a:rPr lang="en-US" altLang="en-US"/>
              <a:t>bool IsSynchronized { get; }</a:t>
            </a:r>
          </a:p>
          <a:p>
            <a:pPr lvl="1"/>
            <a:r>
              <a:rPr lang="en-US" altLang="en-US"/>
              <a:t>object SyncRoot { get; }</a:t>
            </a:r>
          </a:p>
          <a:p>
            <a:pPr lvl="1"/>
            <a:r>
              <a:rPr lang="en-US" altLang="en-US"/>
              <a:t>void CopyTo(Array array, int index);</a:t>
            </a:r>
          </a:p>
        </p:txBody>
      </p:sp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AA83CE-E498-4299-B935-02359936A175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Useful Interfaces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IEnumerable</a:t>
            </a:r>
            <a:r>
              <a:rPr lang="en-US" altLang="en-US" dirty="0"/>
              <a:t> - method</a:t>
            </a:r>
          </a:p>
          <a:p>
            <a:pPr lvl="1"/>
            <a:r>
              <a:rPr lang="en-US" altLang="en-US" dirty="0" err="1"/>
              <a:t>System.Collections.IEnumerator</a:t>
            </a:r>
            <a:r>
              <a:rPr lang="en-US" altLang="en-US" dirty="0"/>
              <a:t> </a:t>
            </a:r>
            <a:r>
              <a:rPr lang="en-US" altLang="en-US" dirty="0" err="1"/>
              <a:t>GetEnumerator</a:t>
            </a:r>
            <a:r>
              <a:rPr lang="en-US" altLang="en-US" dirty="0"/>
              <a:t>();</a:t>
            </a:r>
          </a:p>
          <a:p>
            <a:pPr lvl="1"/>
            <a:endParaRPr lang="en-US" altLang="en-US" sz="800" dirty="0"/>
          </a:p>
          <a:p>
            <a:r>
              <a:rPr lang="en-US" altLang="en-US" dirty="0" err="1"/>
              <a:t>IEnumerator</a:t>
            </a:r>
            <a:r>
              <a:rPr lang="en-US" altLang="en-US" dirty="0"/>
              <a:t> – property and methods</a:t>
            </a:r>
          </a:p>
          <a:p>
            <a:pPr lvl="1"/>
            <a:r>
              <a:rPr lang="en-US" altLang="en-US" dirty="0"/>
              <a:t>object Current { get; }</a:t>
            </a:r>
          </a:p>
          <a:p>
            <a:pPr lvl="1"/>
            <a:r>
              <a:rPr lang="en-US" altLang="en-US" dirty="0"/>
              <a:t>bool </a:t>
            </a:r>
            <a:r>
              <a:rPr lang="en-US" altLang="en-US" dirty="0" err="1"/>
              <a:t>MoveNext</a:t>
            </a:r>
            <a:r>
              <a:rPr lang="en-US" altLang="en-US" dirty="0"/>
              <a:t>();</a:t>
            </a:r>
          </a:p>
          <a:p>
            <a:pPr lvl="1"/>
            <a:r>
              <a:rPr lang="en-US" altLang="en-US" dirty="0"/>
              <a:t>void Reset();</a:t>
            </a:r>
          </a:p>
          <a:p>
            <a:endParaRPr lang="en-US" altLang="en-US" dirty="0"/>
          </a:p>
        </p:txBody>
      </p:sp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837ECD-02F1-40A4-8969-FFD282FC1A70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Useful Interfaces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IDictionary</a:t>
            </a:r>
          </a:p>
          <a:p>
            <a:pPr lvl="1"/>
            <a:r>
              <a:rPr lang="en-US" altLang="en-US" sz="1600"/>
              <a:t>bool IsFixedSize { get; }</a:t>
            </a:r>
          </a:p>
          <a:p>
            <a:pPr lvl="1"/>
            <a:r>
              <a:rPr lang="en-US" altLang="en-US" sz="1600"/>
              <a:t>bool IsReadOnly { get; }</a:t>
            </a:r>
          </a:p>
          <a:p>
            <a:pPr lvl="1"/>
            <a:r>
              <a:rPr lang="en-US" altLang="en-US" sz="1600"/>
              <a:t>object this[ object key ] { get; set; }</a:t>
            </a:r>
          </a:p>
          <a:p>
            <a:pPr lvl="1"/>
            <a:r>
              <a:rPr lang="en-US" altLang="en-US" sz="1600"/>
              <a:t>ICollection keys { get; }</a:t>
            </a:r>
          </a:p>
          <a:p>
            <a:pPr lvl="1"/>
            <a:r>
              <a:rPr lang="en-US" altLang="en-US" sz="1600"/>
              <a:t>ICollection values { get; }</a:t>
            </a:r>
          </a:p>
          <a:p>
            <a:pPr lvl="1"/>
            <a:r>
              <a:rPr lang="en-US" altLang="en-US" sz="1600"/>
              <a:t>void Add(object key, object value);</a:t>
            </a:r>
          </a:p>
          <a:p>
            <a:pPr lvl="1"/>
            <a:r>
              <a:rPr lang="en-US" altLang="en-US" sz="1600"/>
              <a:t>void Clear();</a:t>
            </a:r>
          </a:p>
          <a:p>
            <a:pPr lvl="1"/>
            <a:r>
              <a:rPr lang="en-US" altLang="en-US" sz="1600"/>
              <a:t>bool Contains(object key);</a:t>
            </a:r>
          </a:p>
          <a:p>
            <a:pPr lvl="1"/>
            <a:r>
              <a:rPr lang="en-US" altLang="en-US" sz="1600"/>
              <a:t>System.Collections.IDictionaryEnumerator GetEnumerator();</a:t>
            </a:r>
          </a:p>
          <a:p>
            <a:pPr lvl="1"/>
            <a:r>
              <a:rPr lang="en-US" altLang="en-US" sz="1600"/>
              <a:t>void Remove(object key);</a:t>
            </a:r>
            <a:br>
              <a:rPr lang="en-US" altLang="en-US" sz="1600"/>
            </a:br>
            <a:endParaRPr lang="en-US" altLang="en-US" sz="1600"/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0EC52D-0C87-4188-BE0F-34DB3A70262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65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257800" y="1398588"/>
            <a:ext cx="3886200" cy="4778375"/>
          </a:xfrm>
        </p:spPr>
        <p:txBody>
          <a:bodyPr/>
          <a:lstStyle/>
          <a:p>
            <a:r>
              <a:rPr lang="en-US" altLang="en-US" sz="2000"/>
              <a:t>IList</a:t>
            </a:r>
          </a:p>
          <a:p>
            <a:pPr lvl="1"/>
            <a:r>
              <a:rPr lang="en-US" altLang="en-US" sz="1600"/>
              <a:t>bool IsFixedSize { get; }</a:t>
            </a:r>
          </a:p>
          <a:p>
            <a:pPr lvl="1"/>
            <a:r>
              <a:rPr lang="en-US" altLang="en-US" sz="1600"/>
              <a:t>bool IsReadOnly { get; }</a:t>
            </a:r>
          </a:p>
          <a:p>
            <a:pPr lvl="1"/>
            <a:r>
              <a:rPr lang="en-US" altLang="en-US" sz="1600"/>
              <a:t>object this[ object key ] { get; set; }</a:t>
            </a:r>
          </a:p>
          <a:p>
            <a:pPr lvl="1"/>
            <a:r>
              <a:rPr lang="en-US" altLang="en-US" sz="1600"/>
              <a:t>void Add(object key, object value);</a:t>
            </a:r>
          </a:p>
          <a:p>
            <a:pPr lvl="1"/>
            <a:r>
              <a:rPr lang="en-US" altLang="en-US" sz="1600"/>
              <a:t>void Clear();</a:t>
            </a:r>
          </a:p>
          <a:p>
            <a:pPr lvl="1"/>
            <a:r>
              <a:rPr lang="en-US" altLang="en-US" sz="1600"/>
              <a:t>bool Contains(object key);</a:t>
            </a:r>
          </a:p>
          <a:p>
            <a:pPr lvl="1"/>
            <a:r>
              <a:rPr lang="en-US" altLang="en-US" sz="1600"/>
              <a:t>int IndexOf(object value);</a:t>
            </a:r>
          </a:p>
          <a:p>
            <a:pPr lvl="1"/>
            <a:r>
              <a:rPr lang="en-US" altLang="en-US" sz="1600"/>
              <a:t>void Insert(int index, object value);</a:t>
            </a:r>
          </a:p>
          <a:p>
            <a:pPr lvl="1"/>
            <a:r>
              <a:rPr lang="en-US" altLang="en-US" sz="1600"/>
              <a:t>void Remove(object value);</a:t>
            </a:r>
          </a:p>
          <a:p>
            <a:pPr lvl="1"/>
            <a:r>
              <a:rPr lang="en-US" altLang="en-US" sz="1600"/>
              <a:t>void RemoveAt(int index);</a:t>
            </a:r>
          </a:p>
          <a:p>
            <a:endParaRPr lang="en-US" altLang="en-US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C# Libraries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1800"/>
              <a:t>System</a:t>
            </a:r>
          </a:p>
          <a:p>
            <a:pPr lvl="1"/>
            <a:r>
              <a:rPr lang="en-US" altLang="en-US" sz="1600"/>
              <a:t>Array, Attribute, Console, Convert, Delegate, Enum, Environment, EventArgs, EventHandler, Exception, Math, MTAThreadAttribute, Object, Random, STAThreadAttribute, String, Type </a:t>
            </a:r>
          </a:p>
          <a:p>
            <a:r>
              <a:rPr lang="en-US" altLang="en-US" sz="1800"/>
              <a:t>System.Collections</a:t>
            </a:r>
          </a:p>
          <a:p>
            <a:pPr lvl="1"/>
            <a:r>
              <a:rPr lang="en-US" altLang="en-US" sz="1600"/>
              <a:t>ArrayList, HashTable, Queue, SortedList, Stack</a:t>
            </a:r>
          </a:p>
          <a:p>
            <a:r>
              <a:rPr lang="en-US" altLang="en-US" sz="1800"/>
              <a:t>System.Collections.Specialized</a:t>
            </a:r>
          </a:p>
          <a:p>
            <a:pPr lvl="1"/>
            <a:r>
              <a:rPr lang="en-US" altLang="en-US" sz="1600"/>
              <a:t>ListDictionary, StringCollection, StringDictionary</a:t>
            </a:r>
          </a:p>
          <a:p>
            <a:r>
              <a:rPr lang="en-US" altLang="en-US" sz="1800"/>
              <a:t>System.ComponentModel</a:t>
            </a:r>
          </a:p>
          <a:p>
            <a:pPr lvl="1"/>
            <a:r>
              <a:rPr lang="en-US" altLang="en-US" sz="1600"/>
              <a:t>Used to create components and controls</a:t>
            </a:r>
          </a:p>
          <a:p>
            <a:pPr lvl="1"/>
            <a:r>
              <a:rPr lang="en-US" altLang="en-US" sz="1600"/>
              <a:t>Used by WinForms</a:t>
            </a:r>
          </a:p>
          <a:p>
            <a:r>
              <a:rPr lang="en-US" altLang="en-US" sz="1800"/>
              <a:t>System.ComponentModel.Design.Serialization</a:t>
            </a:r>
          </a:p>
          <a:p>
            <a:pPr lvl="1"/>
            <a:r>
              <a:rPr lang="en-US" altLang="en-US" sz="1600"/>
              <a:t>Used to make state of an object persistant</a:t>
            </a:r>
          </a:p>
          <a:p>
            <a:r>
              <a:rPr lang="en-US" altLang="en-US" sz="1800"/>
              <a:t>System.Data</a:t>
            </a:r>
          </a:p>
          <a:p>
            <a:pPr lvl="1"/>
            <a:r>
              <a:rPr lang="en-US" altLang="en-US" sz="1600"/>
              <a:t>Encapsulates use of ADO.NET</a:t>
            </a:r>
          </a:p>
        </p:txBody>
      </p:sp>
      <p:sp>
        <p:nvSpPr>
          <p:cNvPr id="634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974120-BB15-450F-8741-B8419C2ABD5A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More C# Libraries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/>
              <a:t>System.Drawing – GDI+ support</a:t>
            </a:r>
          </a:p>
          <a:p>
            <a:pPr lvl="1"/>
            <a:r>
              <a:rPr lang="en-US" altLang="en-US" sz="1600"/>
              <a:t>System.Drawing.Drawing2D – special effects</a:t>
            </a:r>
          </a:p>
          <a:p>
            <a:pPr lvl="1"/>
            <a:r>
              <a:rPr lang="en-US" altLang="en-US" sz="1600"/>
              <a:t>System.Drawing.Imaging – support for .jpg, .gif files</a:t>
            </a:r>
          </a:p>
          <a:p>
            <a:pPr lvl="1"/>
            <a:r>
              <a:rPr lang="en-US" altLang="en-US" sz="1600"/>
              <a:t>System.Drawing.Printing – settings like margins, resolution</a:t>
            </a:r>
          </a:p>
          <a:p>
            <a:r>
              <a:rPr lang="en-US" altLang="en-US" sz="1800"/>
              <a:t>System.Net – support for HTTP, DNS, basic sockets</a:t>
            </a:r>
          </a:p>
          <a:p>
            <a:pPr lvl="1"/>
            <a:r>
              <a:rPr lang="en-US" altLang="en-US" sz="1600"/>
              <a:t>System.Net.sockets – sockets details</a:t>
            </a:r>
          </a:p>
          <a:p>
            <a:r>
              <a:rPr lang="en-US" altLang="en-US" sz="1800"/>
              <a:t>System.Reflection</a:t>
            </a:r>
          </a:p>
          <a:p>
            <a:pPr lvl="1"/>
            <a:r>
              <a:rPr lang="en-US" altLang="en-US" sz="1600"/>
              <a:t>view application’s metadata including RTTI</a:t>
            </a:r>
          </a:p>
          <a:p>
            <a:r>
              <a:rPr lang="en-US" altLang="en-US" sz="1800"/>
              <a:t>System.Runtime.InteropServices</a:t>
            </a:r>
          </a:p>
          <a:p>
            <a:pPr lvl="1"/>
            <a:r>
              <a:rPr lang="en-US" altLang="en-US" sz="1600"/>
              <a:t>Access COM objects and Win32 API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1800"/>
          </a:p>
        </p:txBody>
      </p:sp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6A77A8-8192-4655-94E7-FD12FAAFBF7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Remoting Libraries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43000"/>
            <a:ext cx="7886700" cy="533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1800" dirty="0" err="1"/>
              <a:t>System.Runtime.Remoting</a:t>
            </a:r>
            <a:endParaRPr lang="en-US" altLang="en-US" sz="1800" dirty="0"/>
          </a:p>
          <a:p>
            <a:pPr lvl="1">
              <a:lnSpc>
                <a:spcPct val="90000"/>
              </a:lnSpc>
            </a:pPr>
            <a:r>
              <a:rPr lang="en-US" altLang="en-US" sz="1600" dirty="0" err="1"/>
              <a:t>System.Runtime.Remoting.Activation</a:t>
            </a:r>
            <a:endParaRPr lang="en-US" altLang="en-US" sz="1600" dirty="0"/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Activate remote objects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err="1"/>
              <a:t>System.Runtime.Remoting.Channels</a:t>
            </a:r>
            <a:endParaRPr lang="en-US" altLang="en-US" sz="1600" dirty="0"/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Sets up channel sinks and sources for remote objects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err="1"/>
              <a:t>System.Runtime.Remoting.Channels.HTTP</a:t>
            </a:r>
            <a:endParaRPr lang="en-US" altLang="en-US" sz="1600" dirty="0"/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Uses SOAP protocol to communicate with remote objects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err="1"/>
              <a:t>System.Runtime.Remoting.Channels.TCP</a:t>
            </a:r>
            <a:endParaRPr lang="en-US" altLang="en-US" sz="1600" dirty="0"/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Uses binary transmission over sockets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err="1"/>
              <a:t>System.Runtime.Remoting.Contexts</a:t>
            </a:r>
            <a:endParaRPr lang="en-US" altLang="en-US" sz="1600" dirty="0"/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Set threading and security contexts for remoting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err="1"/>
              <a:t>System.Runtime.Remoting.Messaging</a:t>
            </a:r>
            <a:endParaRPr lang="en-US" altLang="en-US" sz="1600" dirty="0"/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Classes to handle message passing through message sinks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err="1"/>
              <a:t>System.Runtime.Remoting.Meta</a:t>
            </a:r>
            <a:r>
              <a:rPr lang="en-US" altLang="en-US" sz="1600" dirty="0"/>
              <a:t> data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Customize HTTP </a:t>
            </a:r>
            <a:r>
              <a:rPr lang="en-US" altLang="en-US" sz="1400" dirty="0" err="1"/>
              <a:t>SoapAction</a:t>
            </a:r>
            <a:r>
              <a:rPr lang="en-US" altLang="en-US" sz="1400" dirty="0"/>
              <a:t> type output and XML Namespace URL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err="1"/>
              <a:t>System.Runtime.Remoting.Proxies</a:t>
            </a:r>
            <a:endParaRPr lang="en-US" altLang="en-US" sz="1600" dirty="0"/>
          </a:p>
          <a:p>
            <a:pPr lvl="1">
              <a:lnSpc>
                <a:spcPct val="90000"/>
              </a:lnSpc>
            </a:pPr>
            <a:r>
              <a:rPr lang="en-US" altLang="en-US" sz="1600" dirty="0" err="1"/>
              <a:t>System.Runtime.Remoting.Services</a:t>
            </a:r>
            <a:endParaRPr lang="en-US" altLang="en-US" sz="1600" dirty="0"/>
          </a:p>
        </p:txBody>
      </p:sp>
      <p:sp>
        <p:nvSpPr>
          <p:cNvPr id="675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74F4B7-3F8B-4197-92EC-598DB11C4739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All Three are Important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/>
              <a:t>C++ and Java have huge installed bases.</a:t>
            </a:r>
          </a:p>
          <a:p>
            <a:pPr lvl="1"/>
            <a:r>
              <a:rPr lang="en-US" altLang="en-US" dirty="0"/>
              <a:t>C++ provides almost complete control over the allocation of resources and execution behavior of programs.</a:t>
            </a:r>
          </a:p>
          <a:p>
            <a:pPr lvl="1"/>
            <a:r>
              <a:rPr lang="en-US" altLang="en-US" dirty="0"/>
              <a:t>Java has a very active user community and open source code base.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C# is the dominant </a:t>
            </a:r>
            <a:r>
              <a:rPr lang="en-US" altLang="en-US" dirty="0" err="1"/>
              <a:t>.Net</a:t>
            </a:r>
            <a:r>
              <a:rPr lang="en-US" altLang="en-US" dirty="0"/>
              <a:t> language.</a:t>
            </a:r>
          </a:p>
          <a:p>
            <a:pPr lvl="1"/>
            <a:r>
              <a:rPr lang="en-US" altLang="en-US" dirty="0"/>
              <a:t>C#, a managed language, is simpler than C++, takes over control of memory resources and manages the execution of programs.</a:t>
            </a:r>
          </a:p>
          <a:p>
            <a:pPr lvl="1"/>
            <a:r>
              <a:rPr lang="en-US" altLang="en-US" dirty="0"/>
              <a:t>C# is essentially a Java clone with some syntactical and library differences.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CSE681 – Software Modeling and Analysis</a:t>
            </a:r>
          </a:p>
          <a:p>
            <a:pPr lvl="1"/>
            <a:r>
              <a:rPr lang="en-US" altLang="en-US" dirty="0"/>
              <a:t>Focuses almost exclusively on C# and </a:t>
            </a:r>
            <a:r>
              <a:rPr lang="en-US" altLang="en-US" dirty="0" err="1"/>
              <a:t>.Net</a:t>
            </a:r>
            <a:r>
              <a:rPr lang="en-US" altLang="en-US" dirty="0"/>
              <a:t>.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CSE687 – Object Oriented Design:</a:t>
            </a:r>
          </a:p>
          <a:p>
            <a:pPr lvl="1"/>
            <a:r>
              <a:rPr lang="en-US" altLang="en-US" dirty="0"/>
              <a:t>Focuses almost exclusively on C++ and the Standard Library.</a:t>
            </a:r>
          </a:p>
        </p:txBody>
      </p:sp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F68F5-1064-4738-981A-BF75FE5756E6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You must be joking – More Libraries!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/>
              <a:t>System.Runtime.Serialization</a:t>
            </a:r>
          </a:p>
          <a:p>
            <a:pPr lvl="1"/>
            <a:r>
              <a:rPr lang="en-US" altLang="en-US" sz="1600"/>
              <a:t>System.Runtime.Serialization.Formatters</a:t>
            </a:r>
          </a:p>
          <a:p>
            <a:pPr lvl="2"/>
            <a:r>
              <a:rPr lang="en-US" altLang="en-US" sz="1400"/>
              <a:t>System.Runtime.Serialization.Formatters.Soap</a:t>
            </a:r>
          </a:p>
          <a:p>
            <a:r>
              <a:rPr lang="en-US" altLang="en-US" sz="1800"/>
              <a:t>System.Security</a:t>
            </a:r>
          </a:p>
          <a:p>
            <a:r>
              <a:rPr lang="en-US" altLang="en-US" sz="1800"/>
              <a:t>System.ServiceProcess</a:t>
            </a:r>
          </a:p>
          <a:p>
            <a:pPr lvl="1"/>
            <a:r>
              <a:rPr lang="en-US" altLang="en-US" sz="1600"/>
              <a:t>Create windows services that run as Daemons</a:t>
            </a:r>
          </a:p>
          <a:p>
            <a:r>
              <a:rPr lang="en-US" altLang="en-US" sz="1800"/>
              <a:t>System.Text.RegularExpressions</a:t>
            </a:r>
          </a:p>
          <a:p>
            <a:r>
              <a:rPr lang="en-US" altLang="en-US" sz="1800"/>
              <a:t>System.Threading</a:t>
            </a:r>
          </a:p>
          <a:p>
            <a:pPr lvl="1"/>
            <a:r>
              <a:rPr lang="en-US" altLang="en-US" sz="1600"/>
              <a:t>AutoResetEvent, Monitor, Mutex, ReaderWriterLock, Thread, Timeout, Timer, WaitHandle</a:t>
            </a:r>
          </a:p>
          <a:p>
            <a:pPr lvl="1"/>
            <a:r>
              <a:rPr lang="en-US" altLang="en-US" sz="1600"/>
              <a:t>Delegates: ThreadStart, TimerCallBack, WaitCallBack</a:t>
            </a:r>
          </a:p>
          <a:p>
            <a:r>
              <a:rPr lang="en-US" altLang="en-US" sz="1800"/>
              <a:t>System.Timers</a:t>
            </a:r>
          </a:p>
          <a:p>
            <a:pPr lvl="1"/>
            <a:r>
              <a:rPr lang="en-US" altLang="en-US" sz="1600"/>
              <a:t>Fire events at timed intervals, day, week, or month</a:t>
            </a:r>
          </a:p>
        </p:txBody>
      </p:sp>
      <p:sp>
        <p:nvSpPr>
          <p:cNvPr id="696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351D19-2597-41E4-9DEF-022C7BCE3B4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Web Libraries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/>
              <a:t>System.Web</a:t>
            </a:r>
          </a:p>
          <a:p>
            <a:pPr lvl="1"/>
            <a:r>
              <a:rPr lang="en-US" altLang="en-US" sz="1600"/>
              <a:t>System.Web.Hosting</a:t>
            </a:r>
          </a:p>
          <a:p>
            <a:pPr lvl="2"/>
            <a:r>
              <a:rPr lang="en-US" altLang="en-US" sz="1400"/>
              <a:t>Communicate with IIS and ISAPI run-time</a:t>
            </a:r>
          </a:p>
          <a:p>
            <a:pPr lvl="1"/>
            <a:r>
              <a:rPr lang="en-US" altLang="en-US" sz="1600"/>
              <a:t>System.Web.Mail</a:t>
            </a:r>
          </a:p>
          <a:p>
            <a:pPr lvl="1"/>
            <a:r>
              <a:rPr lang="en-US" altLang="en-US" sz="1600"/>
              <a:t>System.Web.Security</a:t>
            </a:r>
          </a:p>
          <a:p>
            <a:pPr lvl="2"/>
            <a:r>
              <a:rPr lang="en-US" altLang="en-US" sz="1400"/>
              <a:t>cookies, web authentication, Passport</a:t>
            </a:r>
          </a:p>
          <a:p>
            <a:pPr lvl="1"/>
            <a:r>
              <a:rPr lang="en-US" altLang="en-US" sz="1600"/>
              <a:t>System.Web.Services – close ties to ASP.NET</a:t>
            </a:r>
          </a:p>
          <a:p>
            <a:pPr lvl="2"/>
            <a:r>
              <a:rPr lang="en-US" altLang="en-US" sz="1400"/>
              <a:t>System.Web.Services.Description</a:t>
            </a:r>
          </a:p>
          <a:p>
            <a:pPr lvl="2"/>
            <a:r>
              <a:rPr lang="en-US" altLang="en-US" sz="1400"/>
              <a:t>System.Web.Services.Discovery</a:t>
            </a:r>
          </a:p>
          <a:p>
            <a:pPr lvl="2"/>
            <a:r>
              <a:rPr lang="en-US" altLang="en-US" sz="1400"/>
              <a:t>System.Web.Services.Protocol – raw HTTP and SOAP requests</a:t>
            </a:r>
          </a:p>
          <a:p>
            <a:pPr lvl="2"/>
            <a:r>
              <a:rPr lang="en-US" altLang="en-US" sz="1400"/>
              <a:t>System.Web.SessionState – maintain state between page requests</a:t>
            </a:r>
          </a:p>
          <a:p>
            <a:pPr lvl="1"/>
            <a:r>
              <a:rPr lang="en-US" altLang="en-US" sz="1600"/>
              <a:t>System.Web.UI – access to WebForms</a:t>
            </a:r>
          </a:p>
        </p:txBody>
      </p:sp>
      <p:sp>
        <p:nvSpPr>
          <p:cNvPr id="716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B52B5E-3B11-4926-AB6B-F447C3589450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WinForms and XML Libraries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/>
              <a:t>System.Windows.Forms – Forms based GUI design</a:t>
            </a:r>
            <a:br>
              <a:rPr lang="en-US" altLang="en-US" sz="1800"/>
            </a:br>
            <a:endParaRPr lang="en-US" altLang="en-US" sz="1800"/>
          </a:p>
          <a:p>
            <a:r>
              <a:rPr lang="en-US" altLang="en-US" sz="1800"/>
              <a:t>System.Xml – XML DOM</a:t>
            </a:r>
          </a:p>
          <a:p>
            <a:pPr lvl="1"/>
            <a:r>
              <a:rPr lang="en-US" altLang="en-US" sz="1600"/>
              <a:t>System.Xml.Schema</a:t>
            </a:r>
          </a:p>
          <a:p>
            <a:pPr lvl="2"/>
            <a:r>
              <a:rPr lang="en-US" altLang="en-US" sz="1400"/>
              <a:t>Authenticate XML structure</a:t>
            </a:r>
          </a:p>
          <a:p>
            <a:pPr lvl="1"/>
            <a:r>
              <a:rPr lang="en-US" altLang="en-US" sz="1600"/>
              <a:t>System.Xml.Serialization</a:t>
            </a:r>
          </a:p>
          <a:p>
            <a:pPr lvl="2"/>
            <a:r>
              <a:rPr lang="en-US" altLang="en-US" sz="1400"/>
              <a:t>Serialize to XML</a:t>
            </a:r>
          </a:p>
          <a:p>
            <a:pPr lvl="1"/>
            <a:r>
              <a:rPr lang="en-US" altLang="en-US" sz="1600"/>
              <a:t>System.Xml.XPath</a:t>
            </a:r>
          </a:p>
          <a:p>
            <a:pPr lvl="2"/>
            <a:r>
              <a:rPr lang="en-US" altLang="en-US" sz="1400"/>
              <a:t>Navigate XSL</a:t>
            </a:r>
          </a:p>
          <a:p>
            <a:pPr lvl="1"/>
            <a:r>
              <a:rPr lang="en-US" altLang="en-US" sz="1600"/>
              <a:t>System.Xml.Xsl</a:t>
            </a:r>
          </a:p>
          <a:p>
            <a:pPr lvl="2"/>
            <a:r>
              <a:rPr lang="en-US" altLang="en-US" sz="1400"/>
              <a:t>Support for XSL – XML stylesheets</a:t>
            </a:r>
          </a:p>
        </p:txBody>
      </p:sp>
      <p:sp>
        <p:nvSpPr>
          <p:cNvPr id="737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727FBF-A92C-4530-9D57-0A2243ED6AF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So How do we Learn </a:t>
            </a:r>
            <a:r>
              <a:rPr lang="en-US" altLang="en-US" sz="3200" b="1" i="1" dirty="0"/>
              <a:t>all</a:t>
            </a:r>
            <a:r>
              <a:rPr lang="en-US" altLang="en-US" sz="3200" b="1" dirty="0"/>
              <a:t> this stuff!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None/>
            </a:pPr>
            <a:r>
              <a:rPr lang="en-US" altLang="en-US" sz="2400"/>
              <a:t>ClassView -&gt; Class Browser -&gt; Help</a:t>
            </a:r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/>
              <a:t> 	to the rescue!</a:t>
            </a:r>
          </a:p>
        </p:txBody>
      </p:sp>
      <p:sp>
        <p:nvSpPr>
          <p:cNvPr id="757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D52103-52D4-4266-ADEC-E24DDDE1FA55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Language Comparison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3340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endParaRPr lang="en-US" sz="1800" dirty="0"/>
          </a:p>
          <a:p>
            <a:pPr>
              <a:lnSpc>
                <a:spcPct val="90000"/>
              </a:lnSpc>
              <a:defRPr/>
            </a:pPr>
            <a:r>
              <a:rPr lang="en-US" sz="1800" dirty="0"/>
              <a:t>Standard C++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Is an ANSI and ISO standard.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Has a standard library.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Universally available: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Windows, UNIX, MAC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Well known: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Large developer base.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Lots of books and articles.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Programming models supported: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Objects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Procedural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Generic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Separation of Interface from Implementation: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Syntactically excellent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 dirty="0"/>
              <a:t>Implementation is separate from class declaration.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Semantically poor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 dirty="0"/>
              <a:t>See object model comparison.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114800" cy="53340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endParaRPr lang="en-US" sz="1800" dirty="0"/>
          </a:p>
          <a:p>
            <a:pPr>
              <a:lnSpc>
                <a:spcPct val="90000"/>
              </a:lnSpc>
              <a:defRPr/>
            </a:pPr>
            <a:r>
              <a:rPr lang="en-US" sz="1800" dirty="0" err="1"/>
              <a:t>.Net</a:t>
            </a:r>
            <a:r>
              <a:rPr lang="en-US" sz="1800" dirty="0"/>
              <a:t> C#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Is an ECMA and ISO standard.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Has defined an ECMA library.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Mono project porting to UNIX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Relatively new, but popular in Windows ecosystem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Large developer base.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Lots of books and articles.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Programming models supported: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Objects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Generic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Separation of Interface from Implementation: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Syntactically poor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 dirty="0"/>
              <a:t>Implementation forced in class declaration.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/>
              <a:t>Semantically excellent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400" dirty="0"/>
              <a:t>See object model comparison.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F1AD1D-ACD5-4552-82D9-F0312DDFEB2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/>
              <a:t>End of Presentation</a:t>
            </a:r>
          </a:p>
        </p:txBody>
      </p:sp>
      <p:sp>
        <p:nvSpPr>
          <p:cNvPr id="880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DFDDE3-D89E-471A-B963-ACF68674E47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Browser in IDE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EF9226-EA12-4021-8557-589C906F1D18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60095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Access Class Browser from class View</a:t>
            </a:r>
          </a:p>
        </p:txBody>
      </p:sp>
      <p:pic>
        <p:nvPicPr>
          <p:cNvPr id="7782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694" y="1825625"/>
            <a:ext cx="5440611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778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CDC6A3-8E41-4094-A969-CDB89F5FF9E9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Select Type to see its Members</a:t>
            </a:r>
          </a:p>
        </p:txBody>
      </p:sp>
      <p:pic>
        <p:nvPicPr>
          <p:cNvPr id="7987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694" y="1825625"/>
            <a:ext cx="5440611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798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20083F-EEF9-466C-B497-60DC09A0E45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Browsing System.DLL</a:t>
            </a:r>
          </a:p>
        </p:txBody>
      </p:sp>
      <p:pic>
        <p:nvPicPr>
          <p:cNvPr id="8192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143000"/>
            <a:ext cx="6400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819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05C952-1298-40C4-87A5-9CFC70D7895F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C# Language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1800" dirty="0"/>
              <a:t>Looks a lot like Java.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A strong similarity between: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Java Virtual Machine &amp; </a:t>
            </a:r>
            <a:r>
              <a:rPr lang="en-US" altLang="en-US" sz="1400" dirty="0" err="1"/>
              <a:t>.Net</a:t>
            </a:r>
            <a:r>
              <a:rPr lang="en-US" altLang="en-US" sz="1400" dirty="0"/>
              <a:t> Common Language Runtime (CLR)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Java bytecodes &amp; </a:t>
            </a:r>
            <a:r>
              <a:rPr lang="en-US" altLang="en-US" sz="1400" dirty="0" err="1"/>
              <a:t>.Net</a:t>
            </a:r>
            <a:r>
              <a:rPr lang="en-US" altLang="en-US" sz="1400" dirty="0"/>
              <a:t> Intermediate Language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Java packages &amp; CLR components and assemblies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Both have Just In Time (JIT) compilers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Both support reflection, used to obtain class information at run time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Both languages support generics (not as useful as C++ templates)</a:t>
            </a:r>
            <a:br>
              <a:rPr lang="en-US" altLang="en-US" sz="1400" dirty="0"/>
            </a:br>
            <a:endParaRPr lang="en-US" altLang="en-US" sz="1400" dirty="0"/>
          </a:p>
          <a:p>
            <a:pPr>
              <a:lnSpc>
                <a:spcPct val="90000"/>
              </a:lnSpc>
            </a:pPr>
            <a:r>
              <a:rPr lang="en-US" altLang="en-US" sz="1800" dirty="0"/>
              <a:t>Differences: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Java and C# do have significant differences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C# has most of the operators and keywords of C++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C# code supports attributes – tagged metadata, Java uses annotations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C# provides deep access to the Windows platform through Framework Class Libraries (FCL)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/>
              <a:t>Java supports network programming and GUI development on many platforms</a:t>
            </a:r>
          </a:p>
        </p:txBody>
      </p:sp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436590-065F-4BD2-8DFB-D86DB2F39D4C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609600"/>
          </a:xfrm>
        </p:spPr>
        <p:txBody>
          <a:bodyPr/>
          <a:lstStyle/>
          <a:p>
            <a:r>
              <a:rPr lang="en-US" altLang="en-US" sz="2000"/>
              <a:t>Getting Help on a Selected Type or Member – Just hit F1</a:t>
            </a:r>
          </a:p>
        </p:txBody>
      </p:sp>
      <p:pic>
        <p:nvPicPr>
          <p:cNvPr id="8397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990600"/>
            <a:ext cx="76200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839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66D3ABF-74CF-4FAB-B0DD-2B10DDDA451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z="1800"/>
              <a:t>Takes you Immediately to Help Documentation for that Identifier</a:t>
            </a:r>
          </a:p>
        </p:txBody>
      </p:sp>
      <p:pic>
        <p:nvPicPr>
          <p:cNvPr id="8602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066800"/>
            <a:ext cx="6705600" cy="541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860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14952F-3CED-46F2-8AB9-DB395A94F00E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Components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Because C# classes are reference types, they expose no physical implementation detail to a client.  What the client creates on its stack frames are simply </a:t>
            </a:r>
            <a:r>
              <a:rPr lang="en-US" altLang="en-US" b="1" i="1"/>
              <a:t>handles</a:t>
            </a:r>
            <a:r>
              <a:rPr lang="en-US" altLang="en-US"/>
              <a:t> to the class implementations.</a:t>
            </a:r>
            <a:endParaRPr lang="en-US" altLang="en-US" sz="800"/>
          </a:p>
          <a:p>
            <a:endParaRPr lang="en-US" altLang="en-US" sz="800"/>
          </a:p>
          <a:p>
            <a:pPr lvl="1"/>
            <a:r>
              <a:rPr lang="en-US" altLang="en-US"/>
              <a:t>The compiler does type checking for a client from metadata in an accessed assembly.</a:t>
            </a:r>
            <a:br>
              <a:rPr lang="en-US" altLang="en-US" sz="800"/>
            </a:br>
            <a:endParaRPr lang="en-US" altLang="en-US" sz="800"/>
          </a:p>
          <a:p>
            <a:pPr lvl="1"/>
            <a:r>
              <a:rPr lang="en-US" altLang="en-US"/>
              <a:t>No header file is included, so the client is not dependent on implementation details of the class.</a:t>
            </a:r>
          </a:p>
          <a:p>
            <a:pPr lvl="1"/>
            <a:endParaRPr lang="en-US" altLang="en-US" sz="800"/>
          </a:p>
          <a:p>
            <a:pPr lvl="1"/>
            <a:r>
              <a:rPr lang="en-US" altLang="en-US"/>
              <a:t>Consequently, any C# library dll can serve as a component for local access.</a:t>
            </a:r>
            <a:endParaRPr lang="en-US" altLang="en-US" sz="800"/>
          </a:p>
          <a:p>
            <a:pPr lvl="1"/>
            <a:endParaRPr lang="en-US" altLang="en-US" sz="800"/>
          </a:p>
          <a:p>
            <a:pPr lvl="1"/>
            <a:r>
              <a:rPr lang="en-US" altLang="en-US"/>
              <a:t>To make a component remotely accessible, you need to derive from System.MarshalByRefObject</a:t>
            </a:r>
          </a:p>
        </p:txBody>
      </p:sp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83A679-877D-4159-8A00-9A0E23F66DE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C# Hello World Program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8FB706-4872-4EB4-8986-FCD547251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FB72A7-399C-4200-B1F6-114604F2E76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09600" y="1447800"/>
            <a:ext cx="8128000" cy="48936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using System;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namespace HelloWorld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class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Chello</a:t>
            </a:r>
            <a:endParaRPr lang="en-US" alt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string Title(string 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len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s.Length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string underline = new string('=',len+2);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string temp = "\n  " + s + "\n" + underline;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return temp;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string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SayHello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return "Hello World!";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[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STAThread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static void Main(string[]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Chello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ch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= new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Chello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Console.Write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ch.Title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("HelloWorld Demonstration"));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Console.Write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("\n\n  {0}\n\n",</a:t>
            </a:r>
            <a:r>
              <a:rPr lang="en-US" alt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ch.SayHello</a:t>
            </a: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());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Differences Between C# and C++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In C# there are no global functions.  Everything is a class.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Main(string </a:t>
            </a:r>
            <a:r>
              <a:rPr lang="en-US" altLang="en-US" dirty="0" err="1"/>
              <a:t>args</a:t>
            </a:r>
            <a:r>
              <a:rPr lang="en-US" altLang="en-US" dirty="0"/>
              <a:t>[]) is a static member function of a class.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The C# class libraries are like Java Packages, not like the C and C++ Standard Libraries.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System, </a:t>
            </a:r>
            <a:r>
              <a:rPr lang="en-US" altLang="en-US" dirty="0" err="1"/>
              <a:t>System.Drawing</a:t>
            </a:r>
            <a:r>
              <a:rPr lang="en-US" altLang="en-US" dirty="0"/>
              <a:t>, </a:t>
            </a:r>
            <a:r>
              <a:rPr lang="en-US" altLang="en-US" dirty="0" err="1"/>
              <a:t>System.Runtime.Remoting</a:t>
            </a:r>
            <a:r>
              <a:rPr lang="en-US" altLang="en-US" dirty="0"/>
              <a:t>, </a:t>
            </a:r>
            <a:r>
              <a:rPr lang="en-US" altLang="en-US" dirty="0" err="1"/>
              <a:t>System.Text</a:t>
            </a:r>
            <a:r>
              <a:rPr lang="en-US" altLang="en-US" dirty="0"/>
              <a:t>, </a:t>
            </a:r>
            <a:r>
              <a:rPr lang="en-US" altLang="en-US" dirty="0" err="1"/>
              <a:t>System.Web</a:t>
            </a: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dirty="0"/>
              <a:t>C# class hierarchy is rooted in a single “Object” class</a:t>
            </a:r>
            <a:br>
              <a:rPr lang="en-US" altLang="en-US" dirty="0"/>
            </a:b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C# does not separate class declaration and member function definitions.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Every function definition is inline in the class declaration – like the Java structure.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There are no header files.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Instead of #include, C# uses using statements: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using System; 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using </a:t>
            </a:r>
            <a:r>
              <a:rPr lang="en-US" altLang="en-US" dirty="0" err="1"/>
              <a:t>System.ComponentModel</a:t>
            </a:r>
            <a:r>
              <a:rPr lang="en-US" altLang="en-US" dirty="0"/>
              <a:t>;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3C183E-DEB0-4EA3-968C-ADEE3FE2D41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Differences between C# and C++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The C# object model is very different from the C++ object model.</a:t>
            </a:r>
          </a:p>
          <a:p>
            <a:pPr lvl="1"/>
            <a:r>
              <a:rPr lang="en-US" altLang="en-US"/>
              <a:t>Illustrated on the next slide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C# supports only single inheritence of implementation, but multiple inheritance of interfaces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C# does not support use of pointers, only references, except in “unsafe” code.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Use of a C# variable before initialization is a compile-time error.</a:t>
            </a:r>
          </a:p>
          <a:p>
            <a:endParaRPr lang="en-US" altLang="en-US"/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2E4C75-0C03-4DED-A4AE-CD2872A5D3C6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b="1" dirty="0"/>
              <a:t>C# Object Model</a:t>
            </a:r>
          </a:p>
        </p:txBody>
      </p:sp>
      <p:graphicFrame>
        <p:nvGraphicFramePr>
          <p:cNvPr id="2048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774543"/>
              </p:ext>
            </p:extLst>
          </p:nvPr>
        </p:nvGraphicFramePr>
        <p:xfrm>
          <a:off x="1752600" y="1019019"/>
          <a:ext cx="5180306" cy="5229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VISIO" r:id="rId4" imgW="5758920" imgH="5812920" progId="Visio.Drawing.6">
                  <p:embed/>
                </p:oleObj>
              </mc:Choice>
              <mc:Fallback>
                <p:oleObj name="VISIO" r:id="rId4" imgW="5758920" imgH="581292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019019"/>
                        <a:ext cx="5180306" cy="5229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CC2714-2523-4B4E-AC57-C10483CDED2C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altLang="en-US" sz="2800" b="1" dirty="0"/>
              <a:t>Comparison of Object Models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4800" y="762000"/>
            <a:ext cx="41910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i="1" dirty="0"/>
              <a:t>C++ Object Model</a:t>
            </a:r>
          </a:p>
          <a:p>
            <a:pPr lvl="1">
              <a:defRPr/>
            </a:pPr>
            <a:r>
              <a:rPr lang="en-US" sz="1400" dirty="0"/>
              <a:t>All objects share a rich memory model:</a:t>
            </a:r>
          </a:p>
          <a:p>
            <a:pPr lvl="2">
              <a:defRPr/>
            </a:pPr>
            <a:r>
              <a:rPr lang="en-US" sz="1400" dirty="0"/>
              <a:t>Static, stack, and heap</a:t>
            </a:r>
          </a:p>
          <a:p>
            <a:pPr lvl="1">
              <a:defRPr/>
            </a:pPr>
            <a:r>
              <a:rPr lang="en-US" sz="1400" dirty="0"/>
              <a:t>Rich object life-time model:</a:t>
            </a:r>
          </a:p>
          <a:p>
            <a:pPr lvl="2">
              <a:defRPr/>
            </a:pPr>
            <a:r>
              <a:rPr lang="en-US" sz="1400" dirty="0"/>
              <a:t>Static objects live for the duration of the program.</a:t>
            </a:r>
          </a:p>
          <a:p>
            <a:pPr lvl="2">
              <a:defRPr/>
            </a:pPr>
            <a:r>
              <a:rPr lang="en-US" sz="1400" dirty="0"/>
              <a:t>Objects on stack live within a scope defined by { and }.</a:t>
            </a:r>
          </a:p>
          <a:p>
            <a:pPr lvl="2">
              <a:defRPr/>
            </a:pPr>
            <a:r>
              <a:rPr lang="en-US" sz="1400" dirty="0"/>
              <a:t>Objects on heap live at the designer’s discretion.</a:t>
            </a:r>
          </a:p>
          <a:p>
            <a:pPr lvl="1">
              <a:defRPr/>
            </a:pPr>
            <a:r>
              <a:rPr lang="en-US" sz="1400" dirty="0"/>
              <a:t>Semantics based on a deep copy model.</a:t>
            </a:r>
          </a:p>
          <a:p>
            <a:pPr lvl="2">
              <a:defRPr/>
            </a:pPr>
            <a:r>
              <a:rPr lang="en-US" sz="1400" dirty="0"/>
              <a:t>That’s the good news.</a:t>
            </a:r>
          </a:p>
          <a:p>
            <a:pPr lvl="2">
              <a:defRPr/>
            </a:pPr>
            <a:r>
              <a:rPr lang="en-US" sz="1400" dirty="0"/>
              <a:t>That’s the bad news.</a:t>
            </a:r>
          </a:p>
          <a:p>
            <a:pPr lvl="1">
              <a:defRPr/>
            </a:pPr>
            <a:r>
              <a:rPr lang="en-US" sz="1400" dirty="0"/>
              <a:t>For compilation, clients carry their server’s type information via headers.</a:t>
            </a:r>
          </a:p>
          <a:p>
            <a:pPr lvl="2">
              <a:defRPr/>
            </a:pPr>
            <a:r>
              <a:rPr lang="en-US" sz="1400" dirty="0"/>
              <a:t>That’s definitely bad news.</a:t>
            </a:r>
          </a:p>
          <a:p>
            <a:pPr lvl="2">
              <a:defRPr/>
            </a:pPr>
            <a:r>
              <a:rPr lang="en-US" sz="1400" dirty="0"/>
              <a:t>But it has a work-around, e.g., design to interface not implementation.  Use object factories.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724400" y="762000"/>
            <a:ext cx="41148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>
                  <a:alpha val="98000"/>
                </a:schemeClr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i="1" dirty="0" err="1"/>
              <a:t>.Net</a:t>
            </a:r>
            <a:r>
              <a:rPr lang="en-US" sz="1800" b="1" i="1" dirty="0"/>
              <a:t> Object Model</a:t>
            </a:r>
          </a:p>
          <a:p>
            <a:pPr lvl="1">
              <a:defRPr/>
            </a:pPr>
            <a:r>
              <a:rPr lang="en-US" sz="1400" dirty="0"/>
              <a:t>More Spartan memory model:</a:t>
            </a:r>
          </a:p>
          <a:p>
            <a:pPr lvl="2">
              <a:defRPr/>
            </a:pPr>
            <a:r>
              <a:rPr lang="en-US" sz="1400" dirty="0"/>
              <a:t>Value types are static and stack-based only.</a:t>
            </a:r>
          </a:p>
          <a:p>
            <a:pPr lvl="2">
              <a:defRPr/>
            </a:pPr>
            <a:r>
              <a:rPr lang="en-US" sz="1400" dirty="0"/>
              <a:t>Reference types (all user defined types and library types) live on the managed heap.</a:t>
            </a:r>
          </a:p>
          <a:p>
            <a:pPr lvl="1">
              <a:defRPr/>
            </a:pPr>
            <a:r>
              <a:rPr lang="en-US" sz="1400" dirty="0"/>
              <a:t>Non-deterministic life-time model:</a:t>
            </a:r>
          </a:p>
          <a:p>
            <a:pPr lvl="2">
              <a:defRPr/>
            </a:pPr>
            <a:r>
              <a:rPr lang="en-US" sz="1400" dirty="0"/>
              <a:t>All reference types are garbage collected.</a:t>
            </a:r>
          </a:p>
          <a:p>
            <a:pPr lvl="2">
              <a:defRPr/>
            </a:pPr>
            <a:r>
              <a:rPr lang="en-US" sz="1400" dirty="0"/>
              <a:t>That’s the good news.</a:t>
            </a:r>
          </a:p>
          <a:p>
            <a:pPr lvl="2">
              <a:defRPr/>
            </a:pPr>
            <a:r>
              <a:rPr lang="en-US" sz="1400" dirty="0"/>
              <a:t>That’s the bad news.</a:t>
            </a:r>
          </a:p>
          <a:p>
            <a:pPr lvl="1">
              <a:defRPr/>
            </a:pPr>
            <a:r>
              <a:rPr lang="en-US" sz="1400" dirty="0"/>
              <a:t>Semantics based on a shallow reference model.</a:t>
            </a:r>
          </a:p>
          <a:p>
            <a:pPr lvl="1">
              <a:defRPr/>
            </a:pPr>
            <a:r>
              <a:rPr lang="en-US" sz="1400" dirty="0"/>
              <a:t>For compilation, client’s use their server’s meta-data.</a:t>
            </a:r>
          </a:p>
          <a:p>
            <a:pPr lvl="2">
              <a:defRPr/>
            </a:pPr>
            <a:r>
              <a:rPr lang="en-US" sz="1400" dirty="0"/>
              <a:t>That is great news.</a:t>
            </a:r>
          </a:p>
          <a:p>
            <a:pPr lvl="2">
              <a:defRPr/>
            </a:pPr>
            <a:r>
              <a:rPr lang="en-US" sz="1400" dirty="0"/>
              <a:t>It is this property that makes </a:t>
            </a:r>
            <a:r>
              <a:rPr lang="en-US" sz="1400" dirty="0" err="1"/>
              <a:t>.Net</a:t>
            </a:r>
            <a:r>
              <a:rPr lang="en-US" sz="1400" dirty="0"/>
              <a:t> components so simple.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DEAECB-EBD8-4E35-892C-0A965813D1F8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2189</Words>
  <Application>Microsoft Office PowerPoint</Application>
  <PresentationFormat>On-screen Show (4:3)</PresentationFormat>
  <Paragraphs>538</Paragraphs>
  <Slides>42</Slides>
  <Notes>41</Notes>
  <HiddenSlides>8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Calibri</vt:lpstr>
      <vt:lpstr>Calibri Light</vt:lpstr>
      <vt:lpstr>Consolas</vt:lpstr>
      <vt:lpstr>Courier New</vt:lpstr>
      <vt:lpstr>Symbol</vt:lpstr>
      <vt:lpstr>Times New Roman</vt:lpstr>
      <vt:lpstr>Office Theme</vt:lpstr>
      <vt:lpstr>VISIO</vt:lpstr>
      <vt:lpstr>C++ Vs. C# Presentation Notes</vt:lpstr>
      <vt:lpstr>Comparison of C#, Java, and C++</vt:lpstr>
      <vt:lpstr>All Three are Important</vt:lpstr>
      <vt:lpstr>C# Language</vt:lpstr>
      <vt:lpstr>C# Hello World Program</vt:lpstr>
      <vt:lpstr>Differences Between C# and C++</vt:lpstr>
      <vt:lpstr>Differences between C# and C++</vt:lpstr>
      <vt:lpstr>C# Object Model</vt:lpstr>
      <vt:lpstr>Comparison of Object Models</vt:lpstr>
      <vt:lpstr>C# Primitive Types</vt:lpstr>
      <vt:lpstr>C# Object Type</vt:lpstr>
      <vt:lpstr>Common Type System</vt:lpstr>
      <vt:lpstr>Common Type System</vt:lpstr>
      <vt:lpstr>Type Class</vt:lpstr>
      <vt:lpstr>More Differences </vt:lpstr>
      <vt:lpstr>Delegates</vt:lpstr>
      <vt:lpstr>Events</vt:lpstr>
      <vt:lpstr>Threads</vt:lpstr>
      <vt:lpstr>Thread Synchronization</vt:lpstr>
      <vt:lpstr>Assemblies</vt:lpstr>
      <vt:lpstr>Assembly Structure</vt:lpstr>
      <vt:lpstr>Metadata in demoFiles.exe</vt:lpstr>
      <vt:lpstr>Versioning</vt:lpstr>
      <vt:lpstr>Useful Interfaces</vt:lpstr>
      <vt:lpstr>Useful Interfaces</vt:lpstr>
      <vt:lpstr>Useful Interfaces</vt:lpstr>
      <vt:lpstr>C# Libraries</vt:lpstr>
      <vt:lpstr>More C# Libraries</vt:lpstr>
      <vt:lpstr>Remoting Libraries</vt:lpstr>
      <vt:lpstr>You must be joking – More Libraries!</vt:lpstr>
      <vt:lpstr>Web Libraries</vt:lpstr>
      <vt:lpstr>WinForms and XML Libraries</vt:lpstr>
      <vt:lpstr>So How do we Learn all this stuff!</vt:lpstr>
      <vt:lpstr>Language Comparison</vt:lpstr>
      <vt:lpstr>End of Presentation</vt:lpstr>
      <vt:lpstr>Class Browser in IDE</vt:lpstr>
      <vt:lpstr>Access Class Browser from class View</vt:lpstr>
      <vt:lpstr>Select Type to see its Members</vt:lpstr>
      <vt:lpstr>Browsing System.DLL</vt:lpstr>
      <vt:lpstr>Getting Help on a Selected Type or Member – Just hit F1</vt:lpstr>
      <vt:lpstr>Takes you Immediately to Help Documentation for that Identifier</vt:lpstr>
      <vt:lpstr>Components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Fawcett</dc:creator>
  <cp:lastModifiedBy>James Fawcett</cp:lastModifiedBy>
  <cp:revision>33</cp:revision>
  <dcterms:created xsi:type="dcterms:W3CDTF">2003-01-13T12:59:19Z</dcterms:created>
  <dcterms:modified xsi:type="dcterms:W3CDTF">2017-08-20T15:35:57Z</dcterms:modified>
</cp:coreProperties>
</file>