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91" r:id="rId2"/>
    <p:sldId id="256" r:id="rId3"/>
    <p:sldId id="276" r:id="rId4"/>
    <p:sldId id="257" r:id="rId5"/>
    <p:sldId id="275" r:id="rId6"/>
    <p:sldId id="268" r:id="rId7"/>
    <p:sldId id="269" r:id="rId8"/>
    <p:sldId id="270" r:id="rId9"/>
    <p:sldId id="264" r:id="rId10"/>
    <p:sldId id="261" r:id="rId11"/>
    <p:sldId id="260" r:id="rId12"/>
    <p:sldId id="263" r:id="rId13"/>
    <p:sldId id="271" r:id="rId14"/>
    <p:sldId id="272" r:id="rId15"/>
    <p:sldId id="273" r:id="rId16"/>
    <p:sldId id="258" r:id="rId17"/>
    <p:sldId id="259" r:id="rId18"/>
    <p:sldId id="267" r:id="rId19"/>
    <p:sldId id="265" r:id="rId20"/>
    <p:sldId id="274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88" r:id="rId32"/>
    <p:sldId id="286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2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67448F98-5E09-4016-AF15-644AB8963A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3C66285C-8965-4E81-8244-E1E85045401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FEE59AF9-A102-4D72-9D07-5987AE4DCE8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09BAC10B-A2FC-41A9-95C6-C8FC58B7285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126DF46-1A41-486E-9970-1C1F2432BD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428761B-D45C-4A61-BA3F-70D003A945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E18902C-575F-4E12-A3B6-093667EC391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62C3815-D12D-41A7-9F5C-A17AAE59E75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36BD0C04-9511-4789-BC15-11F5719B0F2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81DB6F72-3F23-4900-B724-710E045A91C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CB8DD710-5B51-4C79-80B2-D3628B4FF5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6B7F064-5520-4A60-9693-123AC1E2F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5A7DD2E2-9895-4640-AC7B-695F9E412E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705AFD-C851-4D77-9C24-86DFB74C3006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E74EA9E-4481-425D-A8E7-52A3163C56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43E6178-44C8-4FD3-B4F3-20C4D9A8C3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9934841-B5DC-4FAA-B24E-3E0D53726C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1931F2-912A-4AA8-B754-7F5838507BCA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58D09A0D-1DD1-4DBC-BC49-9AF29A30D8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0BD55C5-DB50-4E55-8BED-D2109F4D7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A3B3734B-07C8-4853-8AC4-391F9F90CC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F9733C-BC8F-4053-B605-DE650BB231CA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87333668-5E36-4E3C-A181-5ACC9D3DE3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BB581DD7-EAF9-4ABA-9005-105AE427EB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CD13D919-19C2-4CEC-984A-D39777798E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B30DFD-45E2-4F78-9899-F28E0A08A373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342DE47-77E2-4878-BA05-071D3E39D4E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5A0C65B0-74C6-446D-BF7F-93547A793F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246A35ED-6A31-425A-8EAF-D995AEDC1B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05B104-F79C-4EAC-9FE7-CB28E8625548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132DA8E6-7A79-459E-8494-54F67846B9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026D802-5914-44B1-A3DD-FEB771E17C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117B3785-8E60-4A44-9E5C-9DCC7EAA19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97499E-9CB4-4EB9-B55D-869821598298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58985A85-38D1-4E4F-8A6C-AD8159D581B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DC1EFB85-6499-472C-A97F-0437D29C22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FF99D11D-D737-4A29-851E-FBCA6FE60E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A993C4-ED57-44E8-878D-8A3F7EF5829E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2268F5D9-6948-4AC7-9EEF-E183FA55730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338C9E3D-CB53-48CA-87CE-C7605400AD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3F7117A0-C95D-4086-85E3-FF50E886E2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F5CBDA-79B7-462D-89F4-6150D6517E32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C48B44EA-2100-4DF3-9944-F1B7AD5FC9C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70FB474B-CFFA-42BA-AD57-A2C18EE4BB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6213E2A7-2229-49B3-83F6-D1AB5871EC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4164E9-E3D3-4AC7-B423-FE2828AD7BCD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AD3D7720-FEDF-4B44-9452-1338BA4B3CD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ECB1663D-3D2B-4D60-BD23-5FC70E5380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1DE56011-2372-4367-86CA-967BF0EAD3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E67491-2295-43D3-9D60-75BA2DC91775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DE38DE87-706A-40F6-989E-B5AF5313336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E2C48073-45A4-4BE5-B3A2-6B651319CD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1AFA5A50-76DD-475A-A312-BF96B847EB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29CCAB-71B7-4B88-987B-1E41050383A4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A5ABA2EF-0BD2-478D-A887-B4F876FEB31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F3F02974-A93A-4ECF-BC1B-527439849D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DFD30957-9F25-414A-B776-BD8DBACE2B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B00CDD-919F-49F8-8F0E-AE75C649DAF1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1058FC1-54B6-4127-84A1-7523A0EF710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AF545F27-522B-4E5C-8461-71A1B5AF62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F3B3505D-CCB0-44FE-A27C-AE827EFBB2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AA9E60-606A-4430-AD07-A93B2BD5E4C9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7B88E8BD-70A6-4DE9-8F17-F9900AD2E9A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3E83DE6B-FDBC-41DD-AAE8-41C1D00FDA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598A6C36-4B89-419E-B545-2561C0E6D8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6DE138-13B8-41E9-91A1-5110159F2CEF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1B37C18D-CAC1-4A42-97BB-77AE338ECBE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C0D60493-ABCE-4814-AD30-DB8C87648C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81DA19F3-ABE8-4753-ADF1-8C367CA69B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873B60-A56C-4A70-98AE-50590F0F7521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9C1D62B0-EEF2-4D57-A075-029C0371A01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AAAA7358-7993-40E0-864E-93E4E538A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F5DCE47C-2B7C-431C-ADC8-24ECF9D27E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CF9B3A-7904-404E-A396-0CCE971AE5BA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E2F00826-DBF2-48B8-A4A4-82A6268F6B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12AA6D72-D275-4612-AAA8-1F5A826196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274CE0A2-7307-4613-8650-4B20D61AD5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BF923F-F921-4CC7-91A0-20F2C04018DA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7151AF4E-34F7-4431-9CDF-1B510E80D22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430B691C-8454-4A48-AC69-C5A66463F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131161AF-5340-4773-BA39-0DDADB715D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9FD98B-5BBF-42A2-9557-1F437E8BD3B7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011D139D-9FAA-49D2-A62E-CCEC3F512E9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17140466-C740-436D-9F0E-5740AAC46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DC1D64F9-A792-4276-B962-2C46EAA126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1E8979-767B-4369-8DDF-6D068554035C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50FC7ECB-DE21-4E53-8F2E-451190F5FC6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92E56D9F-E399-4000-A17C-62D7E21390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4B6579B4-0FBB-4A68-A955-8640A88B1A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AB80BA-559A-413E-9FE6-38E141B85637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68AA3B31-0369-4B40-8F79-C16337FE75B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60D24D0E-3CE1-4A4B-B5F9-372E8390E0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677BDC76-B144-45F6-9284-8E09A3858E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99CD5E-D061-4F8D-8974-B07641841840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CB196BC5-38CC-4946-BB03-A38C7FA8003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3436B1CF-6585-426A-A712-2D159EC0B7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80D99D4A-9380-4521-ADE3-8A5E4436A8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B58184-C057-4936-8132-D05DC5628EBC}" type="slidenum">
              <a:rPr lang="en-US" altLang="en-US" smtClean="0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C9738154-EC52-4BE0-A009-46A27294AC6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1056E1F9-3D74-4237-8470-010F9F35FA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95614068-BE9F-4697-80C3-4F45C8724E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5DF4EC-44E6-440C-BCAC-DDB75F174611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C810615-F29A-4355-B475-CDF094D78CD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DFAFD6F-B96C-4012-B173-381FED0B2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E4A19566-70EC-4591-AB96-AAFA638582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56D5EA-1F39-4E97-A0ED-271A67C00325}" type="slidenum">
              <a:rPr lang="en-US" altLang="en-US" smtClean="0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F96F038B-338A-4E3B-A8FD-63E93F32364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A70154F2-201B-41E1-BE68-2629FAD3FF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840049E5-93ED-44CE-8256-C788016A5D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92DB83-855E-4840-986C-4938DB367D69}" type="slidenum">
              <a:rPr lang="en-US" altLang="en-US" smtClean="0"/>
              <a:pPr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FF9E3233-EB2B-4D12-9A9A-36FC3ED073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16D99780-E503-436E-B612-0D15221269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33631AF0-04F3-451C-9FA6-75E7717898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F2EDA5-7F8A-46F8-AF2E-80A8E4B78199}" type="slidenum">
              <a:rPr lang="en-US" altLang="en-US" smtClean="0"/>
              <a:pPr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E218B7F9-AA4F-4FFA-B108-4A0D3D086F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158716A2-1BBB-49A5-880A-F2FAB75E7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F3DF2B04-4C24-42A2-94BB-BB529E72A6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61F68A-BD82-4F08-9C17-E171756E574A}" type="slidenum">
              <a:rPr lang="en-US" altLang="en-US" smtClean="0"/>
              <a:pPr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0CA6DA0B-056C-463A-B39D-CBAC7BCF071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85DFC74E-4536-445E-B33D-5D35CF6BB2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9B83629D-0FDE-4527-8282-EC8EAAC807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E34C03-A7BD-4CC1-B5E6-66769B5F51B6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1DC8D89B-4D80-4819-AF6A-DD84262C986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9A51D53E-CA00-4735-ABB9-03860E1622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FC0E6433-C4D0-4496-947D-60C7E8C8E7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D58E32-C7BE-43EF-9003-E10C4D427A3B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94BE020-8453-4B57-A511-DC5F50F4373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E5D8EE8-1416-420E-8F70-2A196582E6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756C9B24-A794-4D52-A6D0-B4B8D9F8FC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17F70F-C55A-4D9B-97BB-7A4C4C0423B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CFB1228A-001C-479E-83CD-9861B09BCF4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149C94D-AD8D-4700-98AB-1BAE4EF553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3B6DB4E2-0CA5-452B-A759-BCA8ACE036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583F89-E778-4278-A8C3-6E24CF5ED61C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3DE6534-2B37-4A7E-B01D-9C049DDB76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13D73A44-3A2B-4450-B2A3-1E255D798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3D1DE271-50BC-4B0A-A416-785AC3DB8E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4492DD-C7B2-49CF-AD3F-633B22CC0856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EA4CED6-10D6-447B-97D9-F27AD6BF5E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F614F942-9AB8-420B-B312-72A99D1712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124E7246-A5D0-4AB2-BE91-EA6FEDA6DB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5ACC41-6467-44E4-B63A-C654764C1134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49D1B7FE-59A2-4AF2-9CB8-54A6ED97A8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EC40DD6A-1C9E-40F5-9E78-ADB2B0BFD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69B865-D58C-45F6-BF56-08887D53C2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440999-B888-473B-92B2-3F7BA7A31C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7ADD63-DF46-4322-B674-CA86838229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D427B-8DAA-4FE6-8384-F107DBA3CD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491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E3E430-C179-4C7C-B57D-8A10A38DA5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EDDC05-3742-4CE6-88D3-DB9E1A22D2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07F7B3-741E-40F0-A24A-F2880B41C0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F11D3-D981-450D-A1FD-3A13B5EABB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77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44857C-ADB4-4BB9-9A02-0A8AFF886A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192680-4242-4916-B89F-8DB3160210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DBC4EA-D779-4A11-A832-C24DF28962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BF602-3E0B-4150-BAFF-AFBE3C96D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88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4F171E-5764-4A7A-BBFC-15E3136DBE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5910B4-D11A-4660-8162-7364D7F7C1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75B1DC-C5E4-4EB1-87B2-07E926EE83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790E4-E590-4E41-BB89-22A03CDBE1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00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3FC39F-A224-42C5-9898-253EB277E8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67F799-6E01-489A-9586-E07E0AE4F5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23A60F-4FCC-4A6F-9221-4CBBC46F24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95EAB-9B45-4998-8142-34FB28F447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7129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920829-7E34-49B4-BC04-C06A60F333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421153-6B0A-40FC-915A-A766E7CF10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1FA605-B7F7-43F0-8130-975D4D41C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89715-E9BD-42ED-9297-9F8F2DBA8C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20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EC785B8-5F23-4E73-A2A9-A66056170D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9491C3C-CBBD-462D-AD56-D4299C8B80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7A4D8BB-2876-494E-9DB0-142D5D26C2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BDBDF-DAFE-4A7A-BB05-540295D4FA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11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7DC624D-7F10-48F6-B153-650B47D905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E92177E-0472-4C57-9332-096BA5F68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9EA433B-FE9E-4FFC-93E9-8BBA8CCA6F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847FA-0F7B-43B0-A01B-A288B39A03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74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76D0541-2096-4CA4-BA41-291400284F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79AFCAB-E5BB-4B5D-93C8-4F48184BF7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8FAE025-8C05-4619-B2B6-6E64904B27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E3FF6-84CD-46F2-B64A-794F49CBF0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18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CFA082-B3AE-491A-82C0-6ACD46B56E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7D1984-3DA6-4DE7-A8F2-6B17423DBF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670121-2603-46E9-BC4B-10E771A9A5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35EFB-8873-4574-858F-4ACCC9988F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24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AEBA0D-F678-437D-A53E-EC8121268A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0618C4-4D45-4671-99F7-F6BEDA0365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17662C-B015-4754-ACD8-D1450529E3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DCA03-3328-48BF-A156-C7ADA43DA1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39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7640148-73A2-4884-9600-08A7EB02EF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397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8FB878A-94E3-453C-880D-EDE56BEC9F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50883BA-0545-4F31-B57E-D08CF5FC71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14586B2-D059-4D4A-912E-756EFD03CD1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83FAAC1-9B83-469C-818B-3092CA4071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A198463F-3E5D-4CDB-B4EB-7774271106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s.syr.edu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LectureNote.x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otwired.lycos.com/webmonkey/reference/special_characters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directory.google.com/Top/Computers/Data_Formats/Markup_Languages/XML/Style_Sheets/XSL/FAQs,_Help,_and_Tutorials/" TargetMode="External"/><Relationship Id="rId3" Type="http://schemas.openxmlformats.org/officeDocument/2006/relationships/hyperlink" Target="http://www.ecs.syr.edu/faculty/fawcett/handouts/cse686/code/XSLTdemo/XSLTdemo.aspx" TargetMode="External"/><Relationship Id="rId7" Type="http://schemas.openxmlformats.org/officeDocument/2006/relationships/hyperlink" Target="http://www.zvon.org/xxl/XSLTutorial/Books/Book1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xsl/xsl_languages.asp" TargetMode="External"/><Relationship Id="rId5" Type="http://schemas.openxmlformats.org/officeDocument/2006/relationships/hyperlink" Target="http://www.ecs.syr.edu/faculty/fawcett/handouts/cse686/code/XSLTdemo/XMLFile_NoStyleLink.xml" TargetMode="External"/><Relationship Id="rId4" Type="http://schemas.openxmlformats.org/officeDocument/2006/relationships/hyperlink" Target="http://www.ecs.syr.edu/faculty/fawcett/handouts/cse686/code/XSLTdemo/XSLTFile.xsl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LectureNote.x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302D6F37-7F5B-43F0-847B-FDED7A9CA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Segments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75FE5BCA-FF98-4B2E-9244-7CD3E37131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 don’t expect to present any of these, but will make them available for students.</a:t>
            </a:r>
          </a:p>
          <a:p>
            <a:r>
              <a:rPr lang="en-US" altLang="en-US"/>
              <a:t>I will cite this resource during a lecture.</a:t>
            </a:r>
          </a:p>
          <a:p>
            <a:r>
              <a:rPr lang="en-US" altLang="en-US"/>
              <a:t>They will need them for their 3</a:t>
            </a:r>
            <a:r>
              <a:rPr lang="en-US" altLang="en-US" baseline="30000"/>
              <a:t>rd</a:t>
            </a:r>
            <a:r>
              <a:rPr lang="en-US" altLang="en-US"/>
              <a:t> and 4</a:t>
            </a:r>
            <a:r>
              <a:rPr lang="en-US" altLang="en-US" baseline="30000"/>
              <a:t>th</a:t>
            </a:r>
            <a:r>
              <a:rPr lang="en-US" altLang="en-US"/>
              <a:t> projects.</a:t>
            </a: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27567472-1560-47AA-89CD-457981692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D94A9F-503F-494B-8983-C737D3FDDE1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3900295A-ABDC-4039-BA18-0698B6182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BAB9F8-FDA2-4B47-A9C9-D05ECA17AE0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351366D-EA34-49AE-B8C5-8E489328A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XML Structure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8872D4ED-7C92-4316-98F7-AFC7426995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An XML document is defined by a standard opening processing instruction: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latin typeface="Consolas" panose="020B0609020204030204" pitchFamily="49" charset="0"/>
              </a:rPr>
              <a:t>&lt;?xml version=“1.0”?&gt;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Processing instructions and comments are the only XML tags that are not closed (see next page)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XML body starts with a single root element.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An element is text of the form:</a:t>
            </a:r>
            <a:br>
              <a:rPr lang="en-US" altLang="en-US" sz="2400"/>
            </a:br>
            <a:br>
              <a:rPr lang="en-US" altLang="en-US" sz="1200"/>
            </a:br>
            <a:r>
              <a:rPr lang="en-US" altLang="en-US" sz="1800">
                <a:latin typeface="Consolas" panose="020B0609020204030204" pitchFamily="49" charset="0"/>
              </a:rPr>
              <a:t>&lt;someTag anAttribute=“someValue”&gt;payload text&lt;/someTag&gt;</a:t>
            </a:r>
            <a:br>
              <a:rPr lang="en-US" altLang="en-US" sz="1000">
                <a:latin typeface="Consolas" panose="020B0609020204030204" pitchFamily="49" charset="0"/>
              </a:rPr>
            </a:br>
            <a:br>
              <a:rPr lang="en-US" altLang="en-US" sz="1000">
                <a:latin typeface="Consolas" panose="020B0609020204030204" pitchFamily="49" charset="0"/>
              </a:rPr>
            </a:br>
            <a:r>
              <a:rPr lang="en-US" altLang="en-US" sz="2400"/>
              <a:t>where the payload may be one or more child elements or simply text or both.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Comments take the form:</a:t>
            </a:r>
            <a:br>
              <a:rPr lang="en-US" altLang="en-US" sz="2400"/>
            </a:br>
            <a:br>
              <a:rPr lang="en-US" altLang="en-US" sz="1200"/>
            </a:br>
            <a:r>
              <a:rPr lang="en-US" altLang="en-US" sz="2400"/>
              <a:t> 	</a:t>
            </a:r>
            <a:r>
              <a:rPr lang="en-US" altLang="en-US" sz="2400">
                <a:latin typeface="Consolas" panose="020B0609020204030204" pitchFamily="49" charset="0"/>
              </a:rPr>
              <a:t>&lt;!-- a comment --&gt;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DF1508C8-813C-4701-B604-CCC3CE409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8544D7-C6FC-4F5B-8A36-30C729A129C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387BAC1E-F84A-40E9-B88C-7CD910EAFF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Well-Formed XML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8F415AA-0D78-4B77-8ED7-780688C2C9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XML has a few rules:</a:t>
            </a:r>
          </a:p>
          <a:p>
            <a:pPr lvl="1" eaLnBrk="1" hangingPunct="1"/>
            <a:r>
              <a:rPr lang="en-US" altLang="en-US"/>
              <a:t>There may be only a single root</a:t>
            </a:r>
          </a:p>
          <a:p>
            <a:pPr lvl="1" eaLnBrk="1" hangingPunct="1"/>
            <a:r>
              <a:rPr lang="en-US" altLang="en-US"/>
              <a:t>All tags, except for processing instructions, must be closed:</a:t>
            </a:r>
          </a:p>
          <a:p>
            <a:pPr lvl="2" eaLnBrk="1" hangingPunct="1"/>
            <a:r>
              <a:rPr lang="en-US" altLang="en-US">
                <a:latin typeface="Consolas" panose="020B0609020204030204" pitchFamily="49" charset="0"/>
              </a:rPr>
              <a:t>&lt;myTag someAttrib=“value”&gt;…&lt;/myTag&gt;</a:t>
            </a:r>
          </a:p>
          <a:p>
            <a:pPr lvl="2" eaLnBrk="1" hangingPunct="1"/>
            <a:r>
              <a:rPr lang="en-US" altLang="en-US">
                <a:latin typeface="Consolas" panose="020B0609020204030204" pitchFamily="49" charset="0"/>
              </a:rPr>
              <a:t>&lt;myTag someAttrib=“value”/&gt;</a:t>
            </a:r>
          </a:p>
          <a:p>
            <a:pPr lvl="1" eaLnBrk="1" hangingPunct="1"/>
            <a:r>
              <a:rPr lang="en-US" altLang="en-US"/>
              <a:t>Attribute values must be quoted</a:t>
            </a:r>
          </a:p>
          <a:p>
            <a:pPr lvl="1" eaLnBrk="1" hangingPunct="1"/>
            <a:r>
              <a:rPr lang="en-US" altLang="en-US"/>
              <a:t>XML tags are case sensitive</a:t>
            </a:r>
          </a:p>
          <a:p>
            <a:pPr lvl="1" eaLnBrk="1" hangingPunct="1"/>
            <a:r>
              <a:rPr lang="en-US" altLang="en-US"/>
              <a:t>All markup and payload is text with one exception:</a:t>
            </a:r>
          </a:p>
          <a:p>
            <a:pPr lvl="2" eaLnBrk="1" hangingPunct="1"/>
            <a:r>
              <a:rPr lang="en-US" altLang="en-US"/>
              <a:t>An element may define a CDATA section</a:t>
            </a:r>
          </a:p>
          <a:p>
            <a:pPr lvl="2" eaLnBrk="1" hangingPunct="1"/>
            <a:r>
              <a:rPr lang="en-US" altLang="en-US"/>
              <a:t>CDATA is not parsed, and so may contain anything except the CDATA terminator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55F17351-0B8F-46A2-A01D-F80CF2B94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905CED-F2F4-4FF5-996B-C880B6053DB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015B4679-558B-4BC9-A4EA-4A75A77DAE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CDATA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A528194-C3F3-4900-8A99-CEEB6265AC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CDATA section has the syntax:</a:t>
            </a:r>
            <a:br>
              <a:rPr lang="en-US" altLang="en-US"/>
            </a:br>
            <a:br>
              <a:rPr lang="en-US" altLang="en-US" sz="1200"/>
            </a:br>
            <a:r>
              <a:rPr lang="en-US" altLang="en-US"/>
              <a:t> 	</a:t>
            </a:r>
            <a:r>
              <a:rPr lang="en-US" altLang="en-US">
                <a:latin typeface="Consolas" panose="020B0609020204030204" pitchFamily="49" charset="0"/>
              </a:rPr>
              <a:t>&lt;![CDATA[ … ]]&gt; </a:t>
            </a:r>
            <a:br>
              <a:rPr lang="en-US" altLang="en-US">
                <a:latin typeface="Courier New" panose="02070309020205020404" pitchFamily="49" charset="0"/>
              </a:rPr>
            </a:br>
            <a:endParaRPr lang="en-US" altLang="en-US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/>
              <a:t>CDATA is not parsed except to look for the terminator </a:t>
            </a:r>
            <a:r>
              <a:rPr lang="en-US" altLang="en-US">
                <a:latin typeface="Consolas" panose="020B0609020204030204" pitchFamily="49" charset="0"/>
              </a:rPr>
              <a:t>“]]&gt;”</a:t>
            </a:r>
            <a:r>
              <a:rPr lang="en-US" altLang="en-US"/>
              <a:t> so it may containing anything.</a:t>
            </a:r>
            <a:br>
              <a:rPr lang="en-US" altLang="en-US" sz="1200"/>
            </a:br>
            <a:endParaRPr lang="en-US" altLang="en-US" sz="1200"/>
          </a:p>
          <a:p>
            <a:pPr lvl="1" eaLnBrk="1" hangingPunct="1"/>
            <a:r>
              <a:rPr lang="en-US" altLang="en-US"/>
              <a:t>It is not a good idea to try to store binary data in a CDATA section because the </a:t>
            </a:r>
            <a:r>
              <a:rPr lang="en-US" altLang="en-US">
                <a:latin typeface="Consolas" panose="020B0609020204030204" pitchFamily="49" charset="0"/>
              </a:rPr>
              <a:t>“]]&gt;”</a:t>
            </a:r>
            <a:r>
              <a:rPr lang="en-US" altLang="en-US"/>
              <a:t> sequence could appear as part of the binary data.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50715BFF-9F5D-4B10-8C52-16F5C8757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BA5D38-2C13-4B01-9B07-B8FB0206B9E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986DE41-6196-4FE1-96BE-7C11078969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XML Documents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3384EE2-5A92-409F-B74A-5CF448960B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An XML document is well-formed XML if it  contains: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prolog:  </a:t>
            </a:r>
            <a:r>
              <a:rPr lang="en-US" altLang="en-US">
                <a:latin typeface="Consolas" panose="020B0609020204030204" pitchFamily="49" charset="0"/>
              </a:rPr>
              <a:t>&lt;?xml version=“1.0”?&gt;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An optional link to an XSLT stylesheet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An optional reference to a DTD or schema, used for validation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Optional processing instructions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Optional comments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body with a single root, which may contain any number of text sections, elements, and comments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An optional epilogue consisting of comments and processing instructions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E1054849-8CAD-4314-B484-3FFF77C81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029745-8070-41BE-85CF-2BBFD6C48A5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9AE0AB83-E701-4D40-8E26-C5A911DB7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Processing Instructions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AA713428-1971-4B54-AB23-5EF4E735C8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Processing instructions are used to capture information for XML parsers and proprietary applications.</a:t>
            </a:r>
          </a:p>
          <a:p>
            <a:pPr lvl="1" eaLnBrk="1" hangingPunct="1"/>
            <a:r>
              <a:rPr lang="en-US" altLang="en-US" sz="2000"/>
              <a:t>Syntax: </a:t>
            </a:r>
            <a:r>
              <a:rPr lang="en-US" altLang="en-US" sz="2000">
                <a:latin typeface="Consolas" panose="020B0609020204030204" pitchFamily="49" charset="0"/>
              </a:rPr>
              <a:t>&lt;? PI-target *[attrib=“value”]?&gt;</a:t>
            </a:r>
            <a:br>
              <a:rPr lang="en-US" altLang="en-US" sz="2000"/>
            </a:br>
            <a:endParaRPr lang="en-US" altLang="en-US" sz="1200"/>
          </a:p>
          <a:p>
            <a:pPr eaLnBrk="1" hangingPunct="1"/>
            <a:r>
              <a:rPr lang="en-US" altLang="en-US" sz="2400"/>
              <a:t>The most common processing instructions are: </a:t>
            </a:r>
          </a:p>
          <a:p>
            <a:pPr lvl="1" eaLnBrk="1" hangingPunct="1"/>
            <a:r>
              <a:rPr lang="en-US" altLang="en-US" sz="2000"/>
              <a:t>Document banner:</a:t>
            </a:r>
            <a:br>
              <a:rPr lang="en-US" altLang="en-US" sz="2000"/>
            </a:br>
            <a:r>
              <a:rPr lang="en-US" altLang="en-US" sz="2000">
                <a:latin typeface="Consolas" panose="020B0609020204030204" pitchFamily="49" charset="0"/>
              </a:rPr>
              <a:t>&lt;?xml version=“1.0” encoding="utf-8"?&gt;</a:t>
            </a:r>
          </a:p>
          <a:p>
            <a:pPr lvl="1" eaLnBrk="1" hangingPunct="1"/>
            <a:r>
              <a:rPr lang="en-US" altLang="en-US" sz="2000"/>
              <a:t>XSLT style-sheet reference:</a:t>
            </a:r>
            <a:br>
              <a:rPr lang="en-US" altLang="en-US" sz="2000"/>
            </a:br>
            <a:r>
              <a:rPr lang="en-US" altLang="en-US" sz="2000">
                <a:latin typeface="Consolas" panose="020B0609020204030204" pitchFamily="49" charset="0"/>
              </a:rPr>
              <a:t>&lt;?xml-stylesheet type="text/xsl" href="courses.xsl"?&gt;</a:t>
            </a:r>
            <a:br>
              <a:rPr lang="en-US" altLang="en-US" sz="2000">
                <a:latin typeface="Consolas" panose="020B0609020204030204" pitchFamily="49" charset="0"/>
              </a:rPr>
            </a:br>
            <a:endParaRPr lang="en-US" altLang="en-US" sz="1200">
              <a:latin typeface="Consolas" panose="020B0609020204030204" pitchFamily="49" charset="0"/>
            </a:endParaRPr>
          </a:p>
          <a:p>
            <a:pPr eaLnBrk="1" hangingPunct="1"/>
            <a:r>
              <a:rPr lang="en-US" altLang="en-US" sz="2400"/>
              <a:t>Other hypothetical instructions:</a:t>
            </a:r>
          </a:p>
          <a:p>
            <a:pPr lvl="1" eaLnBrk="1" hangingPunct="1"/>
            <a:r>
              <a:rPr lang="en-US" altLang="en-US" sz="2000">
                <a:latin typeface="Consolas" panose="020B0609020204030204" pitchFamily="49" charset="0"/>
              </a:rPr>
              <a:t>&lt;? robots index="no" follow="yes“ ?&gt;</a:t>
            </a:r>
          </a:p>
          <a:p>
            <a:pPr lvl="1" eaLnBrk="1" hangingPunct="1"/>
            <a:r>
              <a:rPr lang="en-US" altLang="en-US" sz="2000">
                <a:latin typeface="Consolas" panose="020B0609020204030204" pitchFamily="49" charset="0"/>
              </a:rPr>
              <a:t>&lt;? word document=“aDoc.doc” ?&gt; </a:t>
            </a:r>
          </a:p>
          <a:p>
            <a:pPr lvl="1" eaLnBrk="1" hangingPunct="1"/>
            <a:endParaRPr lang="en-US" altLang="en-US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FB53EA1D-7064-4FF2-B4AB-C5783DB0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1948E6-EE5A-424D-85D6-3E369F95E04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BA519855-89FE-4B71-A0D7-E72862FEF1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Namespaces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C2C785C9-CB7D-4AF1-B978-A9C7D39345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Namespaces are declared with special attributes and prefixes:</a:t>
            </a:r>
          </a:p>
          <a:p>
            <a:pPr lvl="1" eaLnBrk="1" hangingPunct="1"/>
            <a:r>
              <a:rPr lang="en-US" altLang="en-US" sz="2000">
                <a:latin typeface="Consolas" panose="020B0609020204030204" pitchFamily="49" charset="0"/>
              </a:rPr>
              <a:t>&lt;tag xmlns:prefix=“uri”&gt;body&lt;/tag&gt;</a:t>
            </a:r>
          </a:p>
          <a:p>
            <a:pPr lvl="1" eaLnBrk="1" hangingPunct="1"/>
            <a:r>
              <a:rPr lang="en-US" altLang="en-US" sz="2000"/>
              <a:t>The uri should be unique, so current style is to use a url, e.g., </a:t>
            </a:r>
            <a:r>
              <a:rPr lang="en-US" altLang="en-US" sz="2000">
                <a:hlinkClick r:id="rId3"/>
              </a:rPr>
              <a:t>www.ecs.syr.edu</a:t>
            </a:r>
            <a:r>
              <a:rPr lang="en-US" altLang="en-US" sz="2000"/>
              <a:t>.</a:t>
            </a:r>
          </a:p>
          <a:p>
            <a:pPr lvl="1" eaLnBrk="1" hangingPunct="1"/>
            <a:r>
              <a:rPr lang="en-US" altLang="en-US" sz="2000"/>
              <a:t>These urls need not be bound to some real site.</a:t>
            </a:r>
          </a:p>
          <a:p>
            <a:pPr lvl="1" eaLnBrk="1" hangingPunct="1"/>
            <a:r>
              <a:rPr lang="en-US" altLang="en-US" sz="2000"/>
              <a:t>Attributes do not inherit the namespace of their element, so you need to do this:</a:t>
            </a:r>
            <a:br>
              <a:rPr lang="en-US" altLang="en-US" sz="2000"/>
            </a:br>
            <a:r>
              <a:rPr lang="en-US" altLang="en-US" sz="2000">
                <a:latin typeface="Consolas" panose="020B0609020204030204" pitchFamily="49" charset="0"/>
              </a:rPr>
              <a:t>&lt;tag xmlns:a=“uri” a:myAttrib=“value”&gt;body&lt;/tag&gt;</a:t>
            </a:r>
            <a:br>
              <a:rPr lang="en-US" altLang="en-US" sz="2000">
                <a:latin typeface="Consolas" panose="020B0609020204030204" pitchFamily="49" charset="0"/>
              </a:rPr>
            </a:br>
            <a:endParaRPr lang="en-US" altLang="en-US" sz="1200">
              <a:latin typeface="Consolas" panose="020B0609020204030204" pitchFamily="49" charset="0"/>
            </a:endParaRPr>
          </a:p>
          <a:p>
            <a:pPr eaLnBrk="1" hangingPunct="1"/>
            <a:r>
              <a:rPr lang="en-US" altLang="en-US" sz="2400"/>
              <a:t>Namespaces are used to distinguish different elements that happen to have the same tag name, but are not intended to mean the same thing.</a:t>
            </a:r>
          </a:p>
          <a:p>
            <a:pPr lvl="1" eaLnBrk="1" hangingPunct="1"/>
            <a:r>
              <a:rPr lang="en-US" altLang="en-US" sz="2000"/>
              <a:t>Perhaps, they have different structures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EED14C10-3B0E-4E30-B5EF-C8A78FE8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69D6DC-14BB-4171-8380-3D2DA37A478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C1A0F7E3-EA1B-47E8-BBA0-1628E2F62A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/>
              <a:t>Example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2AA682D3-53D2-4C62-94D4-02D7D97D1C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br>
              <a:rPr lang="en-US" altLang="en-US" sz="2400"/>
            </a:br>
            <a:r>
              <a:rPr lang="en-US" altLang="en-US" sz="1800" b="1">
                <a:latin typeface="Consolas" panose="020B0609020204030204" pitchFamily="49" charset="0"/>
              </a:rPr>
              <a:t>&lt;?xml version=“1.0”?&gt;</a:t>
            </a:r>
            <a:br>
              <a:rPr lang="en-US" altLang="en-US" sz="1800" b="1">
                <a:latin typeface="Consolas" panose="020B0609020204030204" pitchFamily="49" charset="0"/>
              </a:rPr>
            </a:br>
            <a:r>
              <a:rPr lang="en-US" altLang="en-US" sz="1800" b="1">
                <a:latin typeface="Consolas" panose="020B0609020204030204" pitchFamily="49" charset="0"/>
              </a:rPr>
              <a:t>&lt;!-- XML test case </a:t>
            </a:r>
            <a:r>
              <a:rPr lang="en-US" altLang="en-US" sz="1800" b="1">
                <a:latin typeface="Consolas" panose="020B0609020204030204" pitchFamily="49" charset="0"/>
                <a:sym typeface="Wingdings" panose="05000000000000000000" pitchFamily="2" charset="2"/>
              </a:rPr>
              <a:t>--&gt;</a:t>
            </a:r>
            <a:br>
              <a:rPr lang="en-US" altLang="en-US" sz="1800" b="1">
                <a:latin typeface="Consolas" panose="020B0609020204030204" pitchFamily="49" charset="0"/>
              </a:rPr>
            </a:br>
            <a:r>
              <a:rPr lang="en-US" altLang="en-US" sz="1800" b="1">
                <a:latin typeface="Consolas" panose="020B0609020204030204" pitchFamily="49" charset="0"/>
              </a:rPr>
              <a:t>  &lt;LectureNote course=“cse681”&gt;</a:t>
            </a:r>
            <a:br>
              <a:rPr lang="en-US" altLang="en-US" sz="1800" b="1">
                <a:latin typeface="Consolas" panose="020B0609020204030204" pitchFamily="49" charset="0"/>
              </a:rPr>
            </a:br>
            <a:r>
              <a:rPr lang="en-US" altLang="en-US" sz="1800" b="1">
                <a:latin typeface="Consolas" panose="020B0609020204030204" pitchFamily="49" charset="0"/>
              </a:rPr>
              <a:t>    &lt;title&gt;XML Example #1&lt;/title&gt;</a:t>
            </a:r>
            <a:br>
              <a:rPr lang="en-US" altLang="en-US" sz="1800" b="1">
                <a:latin typeface="Consolas" panose="020B0609020204030204" pitchFamily="49" charset="0"/>
              </a:rPr>
            </a:br>
            <a:r>
              <a:rPr lang="en-US" altLang="en-US" sz="1800" b="1">
                <a:latin typeface="Consolas" panose="020B0609020204030204" pitchFamily="49" charset="0"/>
              </a:rPr>
              <a:t>    &lt;reference&gt;</a:t>
            </a:r>
            <a:br>
              <a:rPr lang="en-US" altLang="en-US" sz="1800" b="1">
                <a:latin typeface="Consolas" panose="020B0609020204030204" pitchFamily="49" charset="0"/>
              </a:rPr>
            </a:br>
            <a:r>
              <a:rPr lang="en-US" altLang="en-US" sz="1800" b="1">
                <a:latin typeface="Consolas" panose="020B0609020204030204" pitchFamily="49" charset="0"/>
              </a:rPr>
              <a:t>      &lt;title&gt;Programming Microsoft .Net&lt;/title&gt;</a:t>
            </a:r>
            <a:br>
              <a:rPr lang="en-US" altLang="en-US" sz="1800" b="1">
                <a:latin typeface="Consolas" panose="020B0609020204030204" pitchFamily="49" charset="0"/>
              </a:rPr>
            </a:br>
            <a:r>
              <a:rPr lang="en-US" altLang="en-US" sz="1800" b="1">
                <a:latin typeface="Consolas" panose="020B0609020204030204" pitchFamily="49" charset="0"/>
              </a:rPr>
              <a:t>      &lt;author&gt;</a:t>
            </a:r>
            <a:br>
              <a:rPr lang="en-US" altLang="en-US" sz="1800" b="1">
                <a:latin typeface="Consolas" panose="020B0609020204030204" pitchFamily="49" charset="0"/>
              </a:rPr>
            </a:br>
            <a:r>
              <a:rPr lang="en-US" altLang="en-US" sz="1800" b="1">
                <a:latin typeface="Consolas" panose="020B0609020204030204" pitchFamily="49" charset="0"/>
              </a:rPr>
              <a:t>        Jeff Prosise</a:t>
            </a:r>
            <a:br>
              <a:rPr lang="en-US" altLang="en-US" sz="1800" b="1">
                <a:latin typeface="Consolas" panose="020B0609020204030204" pitchFamily="49" charset="0"/>
              </a:rPr>
            </a:br>
            <a:r>
              <a:rPr lang="en-US" altLang="en-US" sz="1800" b="1">
                <a:latin typeface="Consolas" panose="020B0609020204030204" pitchFamily="49" charset="0"/>
              </a:rPr>
              <a:t>        &lt;note company=“Wintellect”&gt;&lt;/note&gt;</a:t>
            </a:r>
            <a:br>
              <a:rPr lang="en-US" altLang="en-US" sz="1800" b="1">
                <a:latin typeface="Consolas" panose="020B0609020204030204" pitchFamily="49" charset="0"/>
              </a:rPr>
            </a:br>
            <a:r>
              <a:rPr lang="en-US" altLang="en-US" sz="1800" b="1">
                <a:latin typeface="Consolas" panose="020B0609020204030204" pitchFamily="49" charset="0"/>
              </a:rPr>
              <a:t>      &lt;/author&gt;</a:t>
            </a:r>
            <a:br>
              <a:rPr lang="en-US" altLang="en-US" sz="1800" b="1">
                <a:latin typeface="Consolas" panose="020B0609020204030204" pitchFamily="49" charset="0"/>
              </a:rPr>
            </a:br>
            <a:r>
              <a:rPr lang="en-US" altLang="en-US" sz="1800" b="1">
                <a:latin typeface="Consolas" panose="020B0609020204030204" pitchFamily="49" charset="0"/>
              </a:rPr>
              <a:t>      &lt;publisher&gt;Microsoft Press&lt;/publisher&gt;</a:t>
            </a:r>
            <a:br>
              <a:rPr lang="en-US" altLang="en-US" sz="1800" b="1">
                <a:latin typeface="Consolas" panose="020B0609020204030204" pitchFamily="49" charset="0"/>
              </a:rPr>
            </a:br>
            <a:r>
              <a:rPr lang="en-US" altLang="en-US" sz="1800" b="1">
                <a:latin typeface="Consolas" panose="020B0609020204030204" pitchFamily="49" charset="0"/>
              </a:rPr>
              <a:t>      &lt;date&gt;2002&lt;/date&gt;</a:t>
            </a:r>
            <a:br>
              <a:rPr lang="en-US" altLang="en-US" sz="1800" b="1">
                <a:latin typeface="Consolas" panose="020B0609020204030204" pitchFamily="49" charset="0"/>
              </a:rPr>
            </a:br>
            <a:r>
              <a:rPr lang="en-US" altLang="en-US" sz="1800" b="1">
                <a:latin typeface="Consolas" panose="020B0609020204030204" pitchFamily="49" charset="0"/>
              </a:rPr>
              <a:t>      &lt;page&gt;608&lt;/page&gt;</a:t>
            </a:r>
            <a:br>
              <a:rPr lang="en-US" altLang="en-US" sz="1800" b="1">
                <a:latin typeface="Consolas" panose="020B0609020204030204" pitchFamily="49" charset="0"/>
              </a:rPr>
            </a:br>
            <a:r>
              <a:rPr lang="en-US" altLang="en-US" sz="1800" b="1">
                <a:latin typeface="Consolas" panose="020B0609020204030204" pitchFamily="49" charset="0"/>
              </a:rPr>
              <a:t>    &lt;/reference&gt;</a:t>
            </a:r>
            <a:br>
              <a:rPr lang="en-US" altLang="en-US" sz="1800" b="1">
                <a:latin typeface="Consolas" panose="020B0609020204030204" pitchFamily="49" charset="0"/>
              </a:rPr>
            </a:br>
            <a:r>
              <a:rPr lang="en-US" altLang="en-US" sz="1800" b="1">
                <a:latin typeface="Consolas" panose="020B0609020204030204" pitchFamily="49" charset="0"/>
              </a:rPr>
              <a:t>    &lt;comment&gt;Description of PCDATA&lt;/comment&gt;</a:t>
            </a:r>
            <a:br>
              <a:rPr lang="en-US" altLang="en-US" sz="1800" b="1">
                <a:latin typeface="Consolas" panose="020B0609020204030204" pitchFamily="49" charset="0"/>
              </a:rPr>
            </a:br>
            <a:r>
              <a:rPr lang="en-US" altLang="en-US" sz="1800" b="1">
                <a:latin typeface="Consolas" panose="020B0609020204030204" pitchFamily="49" charset="0"/>
              </a:rPr>
              <a:t>  &lt;/LectureNote&gt;</a:t>
            </a:r>
            <a:br>
              <a:rPr lang="en-US" altLang="en-US" sz="1800" b="1">
                <a:latin typeface="Consolas" panose="020B0609020204030204" pitchFamily="49" charset="0"/>
              </a:rPr>
            </a:br>
            <a:br>
              <a:rPr lang="en-US" altLang="en-US" sz="2400"/>
            </a:br>
            <a:r>
              <a:rPr lang="en-US" altLang="en-US" sz="2400">
                <a:hlinkClick r:id="rId3" action="ppaction://hlinkfile"/>
              </a:rPr>
              <a:t>LectureNote.xml</a:t>
            </a:r>
            <a:br>
              <a:rPr lang="en-US" altLang="en-US" sz="2400"/>
            </a:br>
            <a:r>
              <a:rPr lang="en-US" altLang="en-US" sz="2400">
                <a:hlinkClick r:id="rId4"/>
              </a:rPr>
              <a:t>Webmonkey | Reference: Special Characters</a:t>
            </a:r>
            <a:endParaRPr lang="en-US" altLang="en-US" sz="2400"/>
          </a:p>
        </p:txBody>
      </p:sp>
      <p:sp>
        <p:nvSpPr>
          <p:cNvPr id="33797" name="AutoShape 4">
            <a:extLst>
              <a:ext uri="{FF2B5EF4-FFF2-40B4-BE49-F238E27FC236}">
                <a16:creationId xmlns:a16="http://schemas.microsoft.com/office/drawing/2014/main" id="{7BB166F8-7C0C-448A-B62A-054C9E150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1524000"/>
            <a:ext cx="1676400" cy="2286000"/>
          </a:xfrm>
          <a:prstGeom prst="wedgeRoundRectCallout">
            <a:avLst>
              <a:gd name="adj1" fmla="val -91667"/>
              <a:gd name="adj2" fmla="val 2325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Note: we can have both text and child nodes in the payload of an element.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402F9264-B383-40C2-8AE6-34061C682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46D073-A62A-4404-A959-9DDD49B8941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35843" name="Rectangle 4">
            <a:extLst>
              <a:ext uri="{FF2B5EF4-FFF2-40B4-BE49-F238E27FC236}">
                <a16:creationId xmlns:a16="http://schemas.microsoft.com/office/drawing/2014/main" id="{30758E0A-D49C-4557-9228-B80DD195F7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/>
              <a:t>XML Node Structure</a:t>
            </a:r>
          </a:p>
        </p:txBody>
      </p:sp>
      <p:graphicFrame>
        <p:nvGraphicFramePr>
          <p:cNvPr id="35844" name="Object 8">
            <a:extLst>
              <a:ext uri="{FF2B5EF4-FFF2-40B4-BE49-F238E27FC236}">
                <a16:creationId xmlns:a16="http://schemas.microsoft.com/office/drawing/2014/main" id="{A3EE3205-A09A-49AB-8228-221443A7A9AB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838200" y="1295400"/>
          <a:ext cx="7620000" cy="480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5" name="Visio" r:id="rId4" imgW="8035699" imgH="5063787" progId="Visio.Drawing.11">
                  <p:embed/>
                </p:oleObj>
              </mc:Choice>
              <mc:Fallback>
                <p:oleObj name="Visio" r:id="rId4" imgW="8035699" imgH="5063787" progId="Visio.Drawing.11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95400"/>
                        <a:ext cx="7620000" cy="480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1E6FD993-3585-449B-AD91-4D0F5F98D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0FBA85-E3F6-4AD6-BB57-7B815E869D7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B76D46A5-FE8F-402B-9A24-28FB19F645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/>
              <a:t>XML Parse Tree</a:t>
            </a:r>
          </a:p>
        </p:txBody>
      </p:sp>
      <p:graphicFrame>
        <p:nvGraphicFramePr>
          <p:cNvPr id="37892" name="Object 4">
            <a:extLst>
              <a:ext uri="{FF2B5EF4-FFF2-40B4-BE49-F238E27FC236}">
                <a16:creationId xmlns:a16="http://schemas.microsoft.com/office/drawing/2014/main" id="{9269B0C4-8335-4AE3-9E1B-EE9795F6DB22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533400" y="914400"/>
          <a:ext cx="8077200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3" name="Visio" r:id="rId4" imgW="7578418" imgH="5749695" progId="Visio.Drawing.11">
                  <p:embed/>
                </p:oleObj>
              </mc:Choice>
              <mc:Fallback>
                <p:oleObj name="Visio" r:id="rId4" imgW="7578418" imgH="5749695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14400"/>
                        <a:ext cx="8077200" cy="579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>
            <a:extLst>
              <a:ext uri="{FF2B5EF4-FFF2-40B4-BE49-F238E27FC236}">
                <a16:creationId xmlns:a16="http://schemas.microsoft.com/office/drawing/2014/main" id="{16B6FB06-2A11-4303-A9D7-CC0D2EE6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F4AAE7-8F8D-4A43-9FA4-299C5AAD379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090A96F6-463D-4C5F-82C6-9E7622BB14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/>
              <a:t>XML Presentation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57C5BB8-63CF-4291-9656-1733BF16C8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There are several ways XML data can be presented to a user:</a:t>
            </a:r>
          </a:p>
          <a:p>
            <a:pPr lvl="1" eaLnBrk="1" hangingPunct="1"/>
            <a:r>
              <a:rPr lang="en-US" altLang="en-US"/>
              <a:t>XML data island in an HTML page, interpreted by script</a:t>
            </a:r>
          </a:p>
          <a:p>
            <a:pPr lvl="1" eaLnBrk="1" hangingPunct="1"/>
            <a:r>
              <a:rPr lang="en-US" altLang="en-US"/>
              <a:t>XML file interpreted by script in an HTML page</a:t>
            </a:r>
          </a:p>
          <a:p>
            <a:pPr lvl="1" eaLnBrk="1" hangingPunct="1"/>
            <a:r>
              <a:rPr lang="en-US" altLang="en-US"/>
              <a:t>XML island or file bound to an HTML table</a:t>
            </a:r>
          </a:p>
          <a:p>
            <a:pPr lvl="1" eaLnBrk="1" hangingPunct="1"/>
            <a:r>
              <a:rPr lang="en-US" altLang="en-US"/>
              <a:t>XML file bound to a GridView control</a:t>
            </a:r>
          </a:p>
          <a:p>
            <a:pPr lvl="1" eaLnBrk="1" hangingPunct="1"/>
            <a:r>
              <a:rPr lang="en-US" altLang="en-US"/>
              <a:t>XML styled with an XSL style sheet</a:t>
            </a:r>
          </a:p>
          <a:p>
            <a:pPr lvl="2" eaLnBrk="1" hangingPunct="1"/>
            <a:r>
              <a:rPr lang="en-US" altLang="en-US"/>
              <a:t>Essentially, the XSL sheet creates viewable HTML</a:t>
            </a:r>
          </a:p>
          <a:p>
            <a:pPr lvl="1" eaLnBrk="1" hangingPunct="1"/>
            <a:r>
              <a:rPr lang="en-US" altLang="en-US"/>
              <a:t>Read, interpreted, and modified by an application</a:t>
            </a:r>
          </a:p>
          <a:p>
            <a:pPr lvl="2" eaLnBrk="1" hangingPunct="1"/>
            <a:r>
              <a:rPr lang="en-US" altLang="en-US"/>
              <a:t>The .Net System.XML library provides very effective support for this.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43B3854-F3CC-497E-AA6C-1F81936DFA1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/>
              <a:t>XML, XPath, and XSLT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1F77E32-0F02-4E1D-971B-5D76CD66238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Jim Fawcett</a:t>
            </a:r>
          </a:p>
          <a:p>
            <a:pPr eaLnBrk="1" hangingPunct="1"/>
            <a:r>
              <a:rPr lang="en-US" altLang="en-US" sz="2400"/>
              <a:t>CSE 681 – Software Modeling and Analysis</a:t>
            </a:r>
          </a:p>
          <a:p>
            <a:pPr eaLnBrk="1" hangingPunct="1"/>
            <a:r>
              <a:rPr lang="en-US" altLang="en-US" sz="2400"/>
              <a:t>Fall 2016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5F0E1C78-BE20-47DF-B4C4-1456E89AA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E454D0-16E3-4AA6-8275-1002E6E19AD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17C5EF33-F10F-4D78-BF54-42E2B06A14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Introduction to XPath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FBE0F3FF-C7B4-41E2-B9F6-71004B4922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XPath provides a navigation facility within XML documents</a:t>
            </a:r>
          </a:p>
          <a:p>
            <a:pPr lvl="1" eaLnBrk="1" hangingPunct="1"/>
            <a:r>
              <a:rPr lang="en-US" altLang="en-US"/>
              <a:t>XPath is used to extract specific information from XML documents:</a:t>
            </a:r>
          </a:p>
          <a:p>
            <a:pPr lvl="3" eaLnBrk="1" hangingPunct="1"/>
            <a:r>
              <a:rPr lang="en-US" altLang="en-US" sz="1800"/>
              <a:t>In XSL style sheets</a:t>
            </a:r>
          </a:p>
          <a:p>
            <a:pPr lvl="4" eaLnBrk="1" hangingPunct="1"/>
            <a:r>
              <a:rPr lang="en-US" altLang="en-US" sz="1800"/>
              <a:t>&lt;xsl:template match=xpath expression&gt;</a:t>
            </a:r>
          </a:p>
          <a:p>
            <a:pPr lvl="4" eaLnBrk="1" hangingPunct="1"/>
            <a:r>
              <a:rPr lang="en-US" altLang="en-US" sz="1800"/>
              <a:t>&lt;xsl:for-each select=xpath expression&gt;</a:t>
            </a:r>
          </a:p>
          <a:p>
            <a:pPr lvl="4" eaLnBrk="1" hangingPunct="1"/>
            <a:r>
              <a:rPr lang="en-US" altLang="en-US" sz="1800"/>
              <a:t>&lt;xsl:value-of select=xpath expression&gt;</a:t>
            </a:r>
          </a:p>
          <a:p>
            <a:pPr lvl="4" eaLnBrk="1" hangingPunct="1"/>
            <a:r>
              <a:rPr lang="en-US" altLang="en-US" sz="1800"/>
              <a:t>&lt;xsl:apply-templates select=xpath expression&gt;</a:t>
            </a:r>
          </a:p>
          <a:p>
            <a:pPr lvl="3" eaLnBrk="1" hangingPunct="1"/>
            <a:r>
              <a:rPr lang="en-US" altLang="en-US" sz="1800"/>
              <a:t>In C# programs that use the XML DOM</a:t>
            </a:r>
          </a:p>
          <a:p>
            <a:pPr lvl="4" eaLnBrk="1" hangingPunct="1"/>
            <a:r>
              <a:rPr lang="en-US" altLang="en-US" sz="1800"/>
              <a:t>XmlNode.SelectSingleNode(xpath expression)</a:t>
            </a:r>
          </a:p>
          <a:p>
            <a:pPr lvl="4" eaLnBrk="1" hangingPunct="1"/>
            <a:r>
              <a:rPr lang="en-US" altLang="en-US" sz="1800"/>
              <a:t>XmlNode.SelectNodes(xpath expression)</a:t>
            </a:r>
          </a:p>
          <a:p>
            <a:pPr lvl="3" eaLnBrk="1" hangingPunct="1"/>
            <a:r>
              <a:rPr lang="en-US" altLang="en-US" sz="1800"/>
              <a:t>In Javascript code</a:t>
            </a:r>
          </a:p>
          <a:p>
            <a:pPr lvl="4" eaLnBrk="1" hangingPunct="1"/>
            <a:endParaRPr lang="en-US" altLang="en-US" sz="1800"/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>
            <a:extLst>
              <a:ext uri="{FF2B5EF4-FFF2-40B4-BE49-F238E27FC236}">
                <a16:creationId xmlns:a16="http://schemas.microsoft.com/office/drawing/2014/main" id="{4FF669FB-96FF-4662-8DE8-F6843FE69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01A9D9-230D-42ED-B78E-568A065696F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B1D41BEE-59BA-4DBF-9B9B-9C02B2DB14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XPath Components</a:t>
            </a: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50BAFEF8-2EEC-4955-80D3-EBF506EA12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XPath syntax contains the following components: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Steps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A directory like syntax for defining elements and attributes at some specified level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600"/>
              <a:t>/customers/customer/lastName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600"/>
              <a:t>/customers/customer[@status = current]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Descent Steps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Steps that may occur at any level in an XML structure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600"/>
              <a:t>//lastName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Filters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Elements or attributes that must be present to result in a match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/customers/customer[country]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Predicates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Condition that must be met to result in a match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/customers/customer[country=“United States of America”]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1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>
            <a:extLst>
              <a:ext uri="{FF2B5EF4-FFF2-40B4-BE49-F238E27FC236}">
                <a16:creationId xmlns:a16="http://schemas.microsoft.com/office/drawing/2014/main" id="{AB07302F-9A92-471A-9E6B-45CC93974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06A7C4-F92F-46D9-BBC7-2C2B6302DF3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E6C484CA-26AE-4D35-B4AF-492B32ED4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XPath Node Set Functions</a:t>
            </a: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0A650996-4866-436A-A0A8-73D7365163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XPath provides a number of functions that operate on sets of nodes: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count()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the number of nodes in a set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/customers/customer[count(order) = 1], e.g., customers with only one order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position()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position returns the position of an XML node in a set of nodes: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/customers/customer[position() = 1], e.g., first customer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last()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Returns the ordinal of the last node in a set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/customers/customer/order[position() = last()], e.g., last order of each customer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>
            <a:extLst>
              <a:ext uri="{FF2B5EF4-FFF2-40B4-BE49-F238E27FC236}">
                <a16:creationId xmlns:a16="http://schemas.microsoft.com/office/drawing/2014/main" id="{03669394-10D2-4DBB-A8B8-90254257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80C6FC-A5CC-474B-B101-7AEB3A9F528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C2C3F709-43A2-4733-AF2C-DD1C4E8C6F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XPath String Functions</a:t>
            </a: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FC257B61-E04B-4FCA-B4D5-BE4F91DF20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XPath has three commonly used string functions:</a:t>
            </a:r>
          </a:p>
          <a:p>
            <a:pPr lvl="1" eaLnBrk="1" hangingPunct="1"/>
            <a:r>
              <a:rPr lang="en-US" altLang="en-US"/>
              <a:t>contains()</a:t>
            </a:r>
          </a:p>
          <a:p>
            <a:pPr lvl="2" eaLnBrk="1" hangingPunct="1"/>
            <a:r>
              <a:rPr lang="en-US" altLang="en-US"/>
              <a:t>Returns true if string in first argument contains the second</a:t>
            </a:r>
          </a:p>
          <a:p>
            <a:pPr lvl="2" eaLnBrk="1" hangingPunct="1"/>
            <a:r>
              <a:rPr lang="en-US" altLang="en-US"/>
              <a:t>//customer[contains(jobTitle,”chief”)]</a:t>
            </a:r>
          </a:p>
          <a:p>
            <a:pPr lvl="1" eaLnBrk="1" hangingPunct="1"/>
            <a:r>
              <a:rPr lang="en-US" altLang="en-US"/>
              <a:t>string-length()</a:t>
            </a:r>
          </a:p>
          <a:p>
            <a:pPr lvl="2" eaLnBrk="1" hangingPunct="1"/>
            <a:r>
              <a:rPr lang="en-US" altLang="en-US"/>
              <a:t>Returns integer number of characters in string</a:t>
            </a:r>
          </a:p>
          <a:p>
            <a:pPr lvl="2" eaLnBrk="1" hangingPunct="1"/>
            <a:r>
              <a:rPr lang="en-US" altLang="en-US"/>
              <a:t>//customer[string-length(lastName) &gt; 3]</a:t>
            </a:r>
          </a:p>
          <a:p>
            <a:pPr lvl="1" eaLnBrk="1" hangingPunct="1"/>
            <a:r>
              <a:rPr lang="en-US" altLang="en-US"/>
              <a:t>substring() </a:t>
            </a:r>
          </a:p>
          <a:p>
            <a:pPr lvl="2" eaLnBrk="1" hangingPunct="1"/>
            <a:r>
              <a:rPr lang="en-US" altLang="en-US"/>
              <a:t>substring(str,start,length) returns substring of str starting at character start with number of characters equal to length</a:t>
            </a:r>
          </a:p>
          <a:p>
            <a:pPr lvl="2" eaLnBrk="1" hangingPunct="1"/>
            <a:r>
              <a:rPr lang="en-US" altLang="en-US"/>
              <a:t>//customer[substring(city,0,3) = “Los”]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>
            <a:extLst>
              <a:ext uri="{FF2B5EF4-FFF2-40B4-BE49-F238E27FC236}">
                <a16:creationId xmlns:a16="http://schemas.microsoft.com/office/drawing/2014/main" id="{64328642-3716-45D9-840A-A4BBD5A71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318B54-D9BE-4050-9F5C-50FD4CD2185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DC060337-82E8-425B-98D0-32EC302C90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Other XPath Functions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23DE2A24-3D9B-497D-95E4-FF7A40C423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XPath number functions:</a:t>
            </a:r>
          </a:p>
          <a:p>
            <a:pPr lvl="1" eaLnBrk="1" hangingPunct="1"/>
            <a:r>
              <a:rPr lang="en-US" altLang="en-US"/>
              <a:t>sum()</a:t>
            </a:r>
          </a:p>
          <a:p>
            <a:pPr lvl="2" eaLnBrk="1" hangingPunct="1"/>
            <a:r>
              <a:rPr lang="en-US" altLang="en-US"/>
              <a:t>sum(products/product/price)</a:t>
            </a:r>
          </a:p>
          <a:p>
            <a:pPr eaLnBrk="1" hangingPunct="1"/>
            <a:r>
              <a:rPr lang="en-US" altLang="en-US"/>
              <a:t>Boolean functions</a:t>
            </a:r>
          </a:p>
          <a:p>
            <a:pPr lvl="1" eaLnBrk="1" hangingPunct="1"/>
            <a:r>
              <a:rPr lang="en-US" altLang="en-US"/>
              <a:t>false()</a:t>
            </a:r>
          </a:p>
          <a:p>
            <a:pPr lvl="1" eaLnBrk="1" hangingPunct="1"/>
            <a:r>
              <a:rPr lang="en-US" altLang="en-US"/>
              <a:t>true()</a:t>
            </a:r>
          </a:p>
          <a:p>
            <a:pPr lvl="1" eaLnBrk="1" hangingPunct="1"/>
            <a:r>
              <a:rPr lang="en-US" altLang="en-US"/>
              <a:t>not()</a:t>
            </a:r>
          </a:p>
          <a:p>
            <a:pPr lvl="2" eaLnBrk="1" hangingPunct="1"/>
            <a:r>
              <a:rPr lang="en-US" altLang="en-US"/>
              <a:t>//customer[not(count(orders) = 0)]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>
            <a:extLst>
              <a:ext uri="{FF2B5EF4-FFF2-40B4-BE49-F238E27FC236}">
                <a16:creationId xmlns:a16="http://schemas.microsoft.com/office/drawing/2014/main" id="{C618154A-0881-49B4-BB34-63FD15D35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72D5A5-B457-4925-AB29-684A10D73B5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483402EC-EECC-4E00-B0DD-56C4EF5A93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XPath Expressions</a:t>
            </a:r>
          </a:p>
        </p:txBody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13926F32-41AD-405E-8F99-4981C1F47E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XPath supports numerical, boolean, and comparison expressions:</a:t>
            </a:r>
          </a:p>
          <a:p>
            <a:pPr lvl="1" eaLnBrk="1" hangingPunct="1"/>
            <a:r>
              <a:rPr lang="en-US" altLang="en-US" sz="2000"/>
              <a:t>create complex predicates</a:t>
            </a:r>
          </a:p>
          <a:p>
            <a:pPr lvl="1" eaLnBrk="1" hangingPunct="1"/>
            <a:r>
              <a:rPr lang="en-US" altLang="en-US" sz="2000"/>
              <a:t>//customer[count(orders) &gt; 0 and State = “California”]</a:t>
            </a:r>
          </a:p>
          <a:p>
            <a:pPr lvl="1" eaLnBrk="1" hangingPunct="1"/>
            <a:endParaRPr lang="en-US" altLang="en-US" sz="2000"/>
          </a:p>
          <a:p>
            <a:pPr eaLnBrk="1" hangingPunct="1"/>
            <a:r>
              <a:rPr lang="en-US" altLang="en-US" sz="2400"/>
              <a:t>XPath unions</a:t>
            </a:r>
          </a:p>
          <a:p>
            <a:pPr lvl="1" eaLnBrk="1" hangingPunct="1"/>
            <a:r>
              <a:rPr lang="en-US" altLang="en-US" sz="2000"/>
              <a:t>return the union of two node sets</a:t>
            </a:r>
          </a:p>
          <a:p>
            <a:pPr lvl="1" eaLnBrk="1" hangingPunct="1"/>
            <a:r>
              <a:rPr lang="en-US" altLang="en-US" sz="2000"/>
              <a:t>//books | //articles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>
            <a:extLst>
              <a:ext uri="{FF2B5EF4-FFF2-40B4-BE49-F238E27FC236}">
                <a16:creationId xmlns:a16="http://schemas.microsoft.com/office/drawing/2014/main" id="{56092E53-3911-414A-A26C-F328A8947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EAEE24-4A3D-4AA6-96E3-79C342978E2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2FA4F5D3-E0B4-476A-9074-4169A15B1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XPath Axes</a:t>
            </a:r>
          </a:p>
        </p:txBody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118FD2B3-26C8-493C-9F87-62D1E1A1A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XPath axis specifies the direction of node selection from the context node:</a:t>
            </a:r>
          </a:p>
          <a:p>
            <a:pPr lvl="1" eaLnBrk="1" hangingPunct="1"/>
            <a:r>
              <a:rPr lang="en-US" altLang="en-US"/>
              <a:t>child</a:t>
            </a:r>
          </a:p>
          <a:p>
            <a:pPr lvl="2" eaLnBrk="1" hangingPunct="1"/>
            <a:r>
              <a:rPr lang="en-US" altLang="en-US"/>
              <a:t>Child nodes of the context node</a:t>
            </a:r>
          </a:p>
          <a:p>
            <a:pPr lvl="1" eaLnBrk="1" hangingPunct="1"/>
            <a:r>
              <a:rPr lang="en-US" altLang="en-US"/>
              <a:t>parent</a:t>
            </a:r>
          </a:p>
          <a:p>
            <a:pPr lvl="2" eaLnBrk="1" hangingPunct="1"/>
            <a:r>
              <a:rPr lang="en-US" altLang="en-US"/>
              <a:t>Parent node of the context node</a:t>
            </a:r>
          </a:p>
          <a:p>
            <a:pPr lvl="1" eaLnBrk="1" hangingPunct="1"/>
            <a:r>
              <a:rPr lang="en-US" altLang="en-US"/>
              <a:t>ancestor</a:t>
            </a:r>
          </a:p>
          <a:p>
            <a:pPr lvl="2" eaLnBrk="1" hangingPunct="1"/>
            <a:r>
              <a:rPr lang="en-US" altLang="en-US"/>
              <a:t>All ancestors of the context node</a:t>
            </a:r>
          </a:p>
          <a:p>
            <a:pPr lvl="1" eaLnBrk="1" hangingPunct="1"/>
            <a:r>
              <a:rPr lang="en-US" altLang="en-US"/>
              <a:t>descendent</a:t>
            </a:r>
          </a:p>
          <a:p>
            <a:pPr lvl="2" eaLnBrk="1" hangingPunct="1"/>
            <a:r>
              <a:rPr lang="en-US" altLang="en-US"/>
              <a:t>All decendents of the context node</a:t>
            </a:r>
          </a:p>
          <a:p>
            <a:pPr lvl="1" eaLnBrk="1" hangingPunct="1"/>
            <a:r>
              <a:rPr lang="en-US" altLang="en-US"/>
              <a:t>attribute</a:t>
            </a:r>
          </a:p>
          <a:p>
            <a:pPr lvl="2" eaLnBrk="1" hangingPunct="1"/>
            <a:r>
              <a:rPr lang="en-US" altLang="en-US"/>
              <a:t>Attributes of the context node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>
            <a:extLst>
              <a:ext uri="{FF2B5EF4-FFF2-40B4-BE49-F238E27FC236}">
                <a16:creationId xmlns:a16="http://schemas.microsoft.com/office/drawing/2014/main" id="{2CD74874-47F0-4364-8CAC-AE201D2B8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131D57-9428-4210-9C5D-97BFB91E966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28718085-03F5-4847-A6AF-DF3A1D2017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Axes Examples</a:t>
            </a:r>
          </a:p>
        </p:txBody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343A6DF6-D6D1-4D8C-8700-F3204E26A1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/customer/lastName</a:t>
            </a:r>
          </a:p>
          <a:p>
            <a:pPr lvl="1" eaLnBrk="1" hangingPunct="1"/>
            <a:r>
              <a:rPr lang="en-US" altLang="en-US"/>
              <a:t>/child::customer/child::lastName</a:t>
            </a:r>
          </a:p>
          <a:p>
            <a:pPr eaLnBrk="1" hangingPunct="1"/>
            <a:r>
              <a:rPr lang="en-US" altLang="en-US"/>
              <a:t>//firstName</a:t>
            </a:r>
          </a:p>
          <a:p>
            <a:pPr lvl="1" eaLnBrk="1" hangingPunct="1"/>
            <a:r>
              <a:rPr lang="en-US" altLang="en-US"/>
              <a:t>desendant::firstName</a:t>
            </a:r>
          </a:p>
          <a:p>
            <a:pPr eaLnBrk="1" hangingPunct="1"/>
            <a:r>
              <a:rPr lang="en-US" altLang="en-US"/>
              <a:t>//drive/@letter</a:t>
            </a:r>
          </a:p>
          <a:p>
            <a:pPr lvl="1" eaLnBrk="1" hangingPunct="1"/>
            <a:r>
              <a:rPr lang="en-US" altLang="en-US"/>
              <a:t>//drive/attribute::letter</a:t>
            </a:r>
          </a:p>
          <a:p>
            <a:pPr eaLnBrk="1" hangingPunct="1"/>
            <a:r>
              <a:rPr lang="en-US" altLang="en-US"/>
              <a:t>//file/../@name</a:t>
            </a:r>
          </a:p>
          <a:p>
            <a:pPr lvl="1" eaLnBrk="1" hangingPunct="1"/>
            <a:r>
              <a:rPr lang="en-US" altLang="en-US"/>
              <a:t>//file/parent::folder/@name</a:t>
            </a:r>
          </a:p>
          <a:p>
            <a:pPr eaLnBrk="1" hangingPunct="1"/>
            <a:r>
              <a:rPr lang="en-US" altLang="en-US"/>
              <a:t>//folder[parent::folder and not(child::file)]</a:t>
            </a:r>
          </a:p>
          <a:p>
            <a:pPr lvl="1" eaLnBrk="1" hangingPunct="1"/>
            <a:r>
              <a:rPr lang="en-US" altLang="en-US"/>
              <a:t>Subdirectories with no files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>
            <a:extLst>
              <a:ext uri="{FF2B5EF4-FFF2-40B4-BE49-F238E27FC236}">
                <a16:creationId xmlns:a16="http://schemas.microsoft.com/office/drawing/2014/main" id="{FAC840AC-7F0D-43B7-891D-CED617410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E5B40D-7DC0-420C-961E-660A36ECAA4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58293FB0-B0E8-4349-A0D6-A2CD0C5D5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Introduction to XSLT</a:t>
            </a:r>
          </a:p>
        </p:txBody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C4D256C5-FB50-4824-AB94-7070E16845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XSLT is an acronym for e</a:t>
            </a:r>
            <a:r>
              <a:rPr lang="en-US" altLang="en-US" u="sng"/>
              <a:t>X</a:t>
            </a:r>
            <a:r>
              <a:rPr lang="en-US" altLang="en-US"/>
              <a:t>tensible </a:t>
            </a:r>
            <a:r>
              <a:rPr lang="en-US" altLang="en-US" u="sng"/>
              <a:t>S</a:t>
            </a:r>
            <a:r>
              <a:rPr lang="en-US" altLang="en-US"/>
              <a:t>tylesheet </a:t>
            </a:r>
            <a:r>
              <a:rPr lang="en-US" altLang="en-US" u="sng"/>
              <a:t>L</a:t>
            </a:r>
            <a:r>
              <a:rPr lang="en-US" altLang="en-US"/>
              <a:t>anguage – </a:t>
            </a:r>
            <a:r>
              <a:rPr lang="en-US" altLang="en-US" u="sng"/>
              <a:t>T</a:t>
            </a:r>
            <a:r>
              <a:rPr lang="en-US" altLang="en-US"/>
              <a:t>ransform.</a:t>
            </a:r>
            <a:br>
              <a:rPr lang="en-US" altLang="en-US"/>
            </a:br>
            <a:endParaRPr lang="en-US" altLang="en-US" sz="1200"/>
          </a:p>
          <a:p>
            <a:pPr eaLnBrk="1" hangingPunct="1"/>
            <a:r>
              <a:rPr lang="en-US" altLang="en-US"/>
              <a:t>Designed to transform an input XML parse tree  into a parse tree for the output – often XML or HTML.</a:t>
            </a:r>
            <a:br>
              <a:rPr lang="en-US" altLang="en-US"/>
            </a:br>
            <a:endParaRPr lang="en-US" altLang="en-US" sz="1200"/>
          </a:p>
          <a:p>
            <a:pPr eaLnBrk="1" hangingPunct="1"/>
            <a:r>
              <a:rPr lang="en-US" altLang="en-US"/>
              <a:t>The transformations are defined as templates in a stylesheet, with extension xsl.</a:t>
            </a:r>
            <a:br>
              <a:rPr lang="en-US" altLang="en-US"/>
            </a:br>
            <a:endParaRPr lang="en-US" altLang="en-US" sz="1200"/>
          </a:p>
          <a:p>
            <a:pPr eaLnBrk="1" hangingPunct="1"/>
            <a:r>
              <a:rPr lang="en-US" altLang="en-US"/>
              <a:t>.Net provides several classes to support this operation.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>
            <a:extLst>
              <a:ext uri="{FF2B5EF4-FFF2-40B4-BE49-F238E27FC236}">
                <a16:creationId xmlns:a16="http://schemas.microsoft.com/office/drawing/2014/main" id="{D5C66F7E-9C95-493C-935D-32309F3B9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711C98-CB34-4464-9B24-4063ABC6101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FBF9A699-3BB7-4D35-B27A-928A80A30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XSLT Template Processing</a:t>
            </a:r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37E0B360-0CA8-4A0B-BEC6-21271F8B3E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>
                <a:latin typeface="Courier New" panose="02070309020205020404" pitchFamily="49" charset="0"/>
              </a:rPr>
              <a:t>&lt;xsl:template match=XPath expression&gt;</a:t>
            </a:r>
            <a:br>
              <a:rPr lang="en-US" altLang="en-US" sz="2400">
                <a:latin typeface="Courier New" panose="02070309020205020404" pitchFamily="49" charset="0"/>
              </a:rPr>
            </a:br>
            <a:r>
              <a:rPr lang="en-US" altLang="en-US" sz="2400">
                <a:latin typeface="Courier New" panose="02070309020205020404" pitchFamily="49" charset="0"/>
              </a:rPr>
              <a:t>	// processing defined for the</a:t>
            </a:r>
            <a:br>
              <a:rPr lang="en-US" altLang="en-US" sz="2400">
                <a:latin typeface="Courier New" panose="02070309020205020404" pitchFamily="49" charset="0"/>
              </a:rPr>
            </a:br>
            <a:r>
              <a:rPr lang="en-US" altLang="en-US" sz="2400">
                <a:latin typeface="Courier New" panose="02070309020205020404" pitchFamily="49" charset="0"/>
              </a:rPr>
              <a:t>	// matching node set</a:t>
            </a:r>
            <a:br>
              <a:rPr lang="en-US" altLang="en-US" sz="2400">
                <a:latin typeface="Courier New" panose="02070309020205020404" pitchFamily="49" charset="0"/>
              </a:rPr>
            </a:br>
            <a:r>
              <a:rPr lang="en-US" altLang="en-US" sz="2400">
                <a:latin typeface="Courier New" panose="02070309020205020404" pitchFamily="49" charset="0"/>
              </a:rPr>
              <a:t>&lt;/xsl:template&gt;</a:t>
            </a:r>
            <a:br>
              <a:rPr lang="en-US" altLang="en-US" sz="2400">
                <a:latin typeface="Courier New" panose="02070309020205020404" pitchFamily="49" charset="0"/>
              </a:rPr>
            </a:br>
            <a:endParaRPr lang="en-US" altLang="en-US" sz="10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Processing consists of: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Literals that are sent directly to the output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Templates with their results sent to the output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000"/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An XSLT stylesheet can have an arbitrary number of templates.</a:t>
            </a:r>
          </a:p>
          <a:p>
            <a:pPr eaLnBrk="1" hangingPunct="1">
              <a:lnSpc>
                <a:spcPct val="80000"/>
              </a:lnSpc>
            </a:pPr>
            <a:endParaRPr lang="en-US" altLang="en-US" sz="1000"/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Templates are processed at two points in time: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When the transformation is first invoked.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Whenever </a:t>
            </a:r>
            <a:r>
              <a:rPr lang="en-US" altLang="en-US" sz="2000">
                <a:latin typeface="Courier New" panose="02070309020205020404" pitchFamily="49" charset="0"/>
              </a:rPr>
              <a:t>&lt;xsl:apply-templates /&gt;</a:t>
            </a:r>
            <a:r>
              <a:rPr lang="en-US" altLang="en-US" sz="2000"/>
              <a:t> is encountered during processing.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ED4253B9-870A-4178-B6A4-DCE88FFD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0A7A95-E706-4859-9973-BCD343434DA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7EF76244-9127-4306-9409-D3A16478D8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Topics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DB4FE18E-8CF6-4DE9-9C3A-9B59CDDC0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XML is an acronym for e</a:t>
            </a:r>
            <a:r>
              <a:rPr lang="en-US" altLang="en-US" u="sng"/>
              <a:t>X</a:t>
            </a:r>
            <a:r>
              <a:rPr lang="en-US" altLang="en-US"/>
              <a:t>tensible </a:t>
            </a:r>
            <a:r>
              <a:rPr lang="en-US" altLang="en-US" u="sng"/>
              <a:t>M</a:t>
            </a:r>
            <a:r>
              <a:rPr lang="en-US" altLang="en-US"/>
              <a:t>arkup </a:t>
            </a:r>
            <a:r>
              <a:rPr lang="en-US" altLang="en-US" u="sng"/>
              <a:t>L</a:t>
            </a:r>
            <a:r>
              <a:rPr lang="en-US" altLang="en-US"/>
              <a:t>anguage.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Its purpose is to describe structured data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400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XPath is a language for navigating through an XML document.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It’s used to select specific pieces of information from the document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400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XSLT is a language for transforming XML into something else.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Often used to generate HTML or another XML document.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>
            <a:extLst>
              <a:ext uri="{FF2B5EF4-FFF2-40B4-BE49-F238E27FC236}">
                <a16:creationId xmlns:a16="http://schemas.microsoft.com/office/drawing/2014/main" id="{C99ACA9B-73FF-45EC-A97B-0A7BEADAB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ACFE67-FE86-43BB-9E42-9D194E7728D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CBF046D5-7ADD-43D4-9D7B-3516763078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apply-templates</a:t>
            </a:r>
          </a:p>
        </p:txBody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166949ED-EEB1-4479-AF06-A0BCA86ECC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&lt;xsl:apply-templates /&gt;</a:t>
            </a:r>
          </a:p>
          <a:p>
            <a:pPr eaLnBrk="1" hangingPunct="1"/>
            <a:endParaRPr lang="en-US" altLang="en-US" sz="120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/>
              <a:t>The current selection is matched against all templates in the stylesheet.</a:t>
            </a:r>
          </a:p>
          <a:p>
            <a:pPr eaLnBrk="1" hangingPunct="1"/>
            <a:r>
              <a:rPr lang="en-US" altLang="en-US"/>
              <a:t>Each match executes the matching template’s processing.</a:t>
            </a:r>
          </a:p>
          <a:p>
            <a:pPr eaLnBrk="1" hangingPunct="1"/>
            <a:r>
              <a:rPr lang="en-US" altLang="en-US"/>
              <a:t>The results are sent to the output.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>
            <a:extLst>
              <a:ext uri="{FF2B5EF4-FFF2-40B4-BE49-F238E27FC236}">
                <a16:creationId xmlns:a16="http://schemas.microsoft.com/office/drawing/2014/main" id="{A9870FB6-23C2-4037-AF54-27873DE3D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D4BFEB-E2C9-4AD7-B20F-95353C943C4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653B8119-1589-420F-B0E8-7147D07FE5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for-each</a:t>
            </a:r>
          </a:p>
        </p:txBody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2391B005-695A-4E50-A362-C71C47E010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&lt;xsl:for-each select=XPath expression&gt;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/>
              <a:t>// processing for selections</a:t>
            </a:r>
            <a:br>
              <a:rPr lang="en-US" altLang="en-US"/>
            </a:br>
            <a:r>
              <a:rPr lang="en-US" altLang="en-US">
                <a:latin typeface="Courier New" panose="02070309020205020404" pitchFamily="49" charset="0"/>
              </a:rPr>
              <a:t>&lt;/xsl:for-each&gt;</a:t>
            </a:r>
          </a:p>
          <a:p>
            <a:pPr eaLnBrk="1" hangingPunct="1"/>
            <a:endParaRPr lang="en-US" altLang="en-US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/>
              <a:t>Each element of the matching node set is processed according to the body of the template.</a:t>
            </a:r>
          </a:p>
          <a:p>
            <a:pPr eaLnBrk="1" hangingPunct="1"/>
            <a:r>
              <a:rPr lang="en-US" altLang="en-US"/>
              <a:t>Results are sent to the output.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>
            <a:extLst>
              <a:ext uri="{FF2B5EF4-FFF2-40B4-BE49-F238E27FC236}">
                <a16:creationId xmlns:a16="http://schemas.microsoft.com/office/drawing/2014/main" id="{FDA3F084-4E00-4D0C-882C-DD91B64BE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D6B388-88AE-486E-AC4C-17B2859B6AB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2495A191-64CC-4FB8-9507-FB09D40EA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value-of Template Instruction</a:t>
            </a:r>
          </a:p>
        </p:txBody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13161A89-34DB-4AD5-BA72-1B5F382B36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latin typeface="Courier New" panose="02070309020205020404" pitchFamily="49" charset="0"/>
              </a:rPr>
              <a:t>&lt;xsl:value-of select=XPath expression /&gt;</a:t>
            </a:r>
            <a:br>
              <a:rPr lang="en-US" altLang="en-US" sz="2400">
                <a:latin typeface="Courier New" panose="02070309020205020404" pitchFamily="49" charset="0"/>
              </a:rPr>
            </a:br>
            <a:endParaRPr lang="en-US" altLang="en-US" sz="240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400"/>
              <a:t>Returns the value of the selected node</a:t>
            </a:r>
          </a:p>
          <a:p>
            <a:pPr eaLnBrk="1" hangingPunct="1"/>
            <a:r>
              <a:rPr lang="en-US" altLang="en-US" sz="2400"/>
              <a:t>The selection is from the context defined by the template selection (see previous slide).</a:t>
            </a:r>
          </a:p>
          <a:p>
            <a:pPr eaLnBrk="1" hangingPunct="1"/>
            <a:endParaRPr lang="en-US" altLang="en-US" sz="2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>
            <a:extLst>
              <a:ext uri="{FF2B5EF4-FFF2-40B4-BE49-F238E27FC236}">
                <a16:creationId xmlns:a16="http://schemas.microsoft.com/office/drawing/2014/main" id="{2E974C38-608C-40FB-8FCE-B1A31EF80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05D8EE-31C3-4AF3-8840-D8B56F6216B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0DD08762-57A9-4DCE-88CF-AC1B9CC0ED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Example</a:t>
            </a:r>
          </a:p>
        </p:txBody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7E6DB4B9-3A74-425C-80E4-E715D67AA8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The links, below, refer to an example of XSLT processing, executed on a web server, to render a webpage based on contents of an XML file:</a:t>
            </a:r>
          </a:p>
          <a:p>
            <a:pPr lvl="1" eaLnBrk="1" hangingPunct="1"/>
            <a:r>
              <a:rPr lang="en-US" altLang="en-US" sz="1800">
                <a:hlinkClick r:id="rId3"/>
              </a:rPr>
              <a:t>www.ecs.syr.edu/faculty/fawcett/handouts/cse686/code/XSLTdemo/XSLTdemo.aspx</a:t>
            </a:r>
            <a:endParaRPr lang="en-US" altLang="en-US" sz="1800"/>
          </a:p>
          <a:p>
            <a:pPr lvl="1" eaLnBrk="1" hangingPunct="1"/>
            <a:r>
              <a:rPr lang="en-US" altLang="en-US" sz="1800">
                <a:hlinkClick r:id="rId4"/>
              </a:rPr>
              <a:t>www.ecs.syr.edu/faculty/fawcett/handouts/cse686/code/XSLTdemo/XSLTFile.xsl</a:t>
            </a:r>
            <a:endParaRPr lang="en-US" altLang="en-US" sz="1800"/>
          </a:p>
          <a:p>
            <a:pPr lvl="1" eaLnBrk="1" hangingPunct="1"/>
            <a:r>
              <a:rPr lang="en-US" altLang="en-US" sz="1800">
                <a:hlinkClick r:id="rId5"/>
              </a:rPr>
              <a:t>www.ecs.syr.edu/faculty/fawcett/handouts/cse686/code/XSLTdemo/XMLFile_NoStyleLink.xml</a:t>
            </a:r>
            <a:endParaRPr lang="en-US" altLang="en-US" sz="1800"/>
          </a:p>
          <a:p>
            <a:pPr eaLnBrk="1" hangingPunct="1"/>
            <a:r>
              <a:rPr lang="en-US" altLang="en-US" sz="2000"/>
              <a:t>Other references for XSLT</a:t>
            </a:r>
          </a:p>
          <a:p>
            <a:pPr lvl="1" eaLnBrk="1" hangingPunct="1"/>
            <a:r>
              <a:rPr lang="en-US" altLang="en-US" sz="1800">
                <a:hlinkClick r:id="rId6"/>
              </a:rPr>
              <a:t>www.w3schools.com/xsl/xsl_languages.asp</a:t>
            </a:r>
            <a:endParaRPr lang="en-US" altLang="en-US" sz="1800"/>
          </a:p>
          <a:p>
            <a:pPr lvl="1" eaLnBrk="1" hangingPunct="1"/>
            <a:r>
              <a:rPr lang="en-US" altLang="en-US" sz="1800">
                <a:hlinkClick r:id="rId7"/>
              </a:rPr>
              <a:t>http://www.zvon.org/xxl/XSLTutorial/Books/Book1/</a:t>
            </a:r>
            <a:endParaRPr lang="en-US" altLang="en-US" sz="1800"/>
          </a:p>
          <a:p>
            <a:pPr lvl="1" eaLnBrk="1" hangingPunct="1"/>
            <a:r>
              <a:rPr lang="en-US" altLang="en-US" sz="1800">
                <a:hlinkClick r:id="rId8"/>
              </a:rPr>
              <a:t>http://directory.google.com/Top/Computers/Data_Formats/Markup_Languages/XML/Style_Sheets/XSL/FAQs,_Help,_and_Tutorials/</a:t>
            </a:r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">
            <a:extLst>
              <a:ext uri="{FF2B5EF4-FFF2-40B4-BE49-F238E27FC236}">
                <a16:creationId xmlns:a16="http://schemas.microsoft.com/office/drawing/2014/main" id="{044663E3-483B-4A66-ADB2-AD1461429E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End of Presentation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EC7D8298-7307-4A5A-8AC0-951F5309D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A3A314-4086-448B-A173-D65EB885AF7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308427BB-8653-47D2-9D81-D3A7BE6130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Introduction to XML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240291E-52AE-4057-9783-5A39540C48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XML is a tagged markup language designed to describe data: </a:t>
            </a:r>
            <a:r>
              <a:rPr lang="en-US" altLang="en-US">
                <a:hlinkClick r:id="rId3" action="ppaction://hlinkfile"/>
              </a:rPr>
              <a:t>LectureNote.xml</a:t>
            </a:r>
            <a:br>
              <a:rPr lang="en-US" altLang="en-US"/>
            </a:br>
            <a:endParaRPr lang="en-US" altLang="en-US" sz="1200"/>
          </a:p>
          <a:p>
            <a:pPr eaLnBrk="1" hangingPunct="1"/>
            <a:r>
              <a:rPr lang="en-US" altLang="en-US"/>
              <a:t>XML has only a couple of predefined tags</a:t>
            </a:r>
          </a:p>
          <a:p>
            <a:pPr lvl="1" eaLnBrk="1" hangingPunct="1"/>
            <a:r>
              <a:rPr lang="en-US" altLang="en-US"/>
              <a:t>All the rest are defined by the document designer.</a:t>
            </a:r>
          </a:p>
          <a:p>
            <a:pPr lvl="1" eaLnBrk="1" hangingPunct="1"/>
            <a:r>
              <a:rPr lang="en-US" altLang="en-US"/>
              <a:t>XML can be used to create languages</a:t>
            </a:r>
            <a:br>
              <a:rPr lang="en-US" altLang="en-US"/>
            </a:br>
            <a:endParaRPr lang="en-US" altLang="en-US" sz="1200"/>
          </a:p>
          <a:p>
            <a:pPr eaLnBrk="1" hangingPunct="1"/>
            <a:r>
              <a:rPr lang="en-US" altLang="en-US"/>
              <a:t>XML is commonly used to:</a:t>
            </a:r>
          </a:p>
          <a:p>
            <a:pPr lvl="1" eaLnBrk="1" hangingPunct="1"/>
            <a:r>
              <a:rPr lang="en-US" altLang="en-US"/>
              <a:t>Define data structures.</a:t>
            </a:r>
          </a:p>
          <a:p>
            <a:pPr lvl="1" eaLnBrk="1" hangingPunct="1"/>
            <a:r>
              <a:rPr lang="en-US" altLang="en-US"/>
              <a:t>Define messages</a:t>
            </a:r>
          </a:p>
          <a:p>
            <a:pPr lvl="1" eaLnBrk="1" hangingPunct="1"/>
            <a:r>
              <a:rPr lang="en-US" altLang="en-US"/>
              <a:t>Create web pages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8D216CC6-69C7-468C-815E-9C70195D2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948A7D-B9FE-43C5-82F6-8933B3F1C3B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968758C-FB8D-4556-A859-A5CA753C28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Validation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816AB295-4F07-4282-8ECF-132F77AE01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To be correct XML a set of markup needs only to be well formed, see </a:t>
            </a:r>
            <a:r>
              <a:rPr lang="en-US" altLang="en-US" sz="2400">
                <a:hlinkClick r:id="rId3" action="ppaction://hlinksldjump"/>
              </a:rPr>
              <a:t>Well-Formed XML</a:t>
            </a:r>
            <a:r>
              <a:rPr lang="en-US" altLang="en-US" sz="2400"/>
              <a:t>.</a:t>
            </a:r>
            <a:br>
              <a:rPr lang="en-US" altLang="en-US" sz="2400"/>
            </a:br>
            <a:endParaRPr lang="en-US" altLang="en-US" sz="12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To determine if an XML document belongs to some document type, XML uses either: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Document Type Definition (DTD)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XML Schema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XML that satisfies a Schema or DTD is said to be valid.</a:t>
            </a:r>
            <a:br>
              <a:rPr lang="en-US" altLang="en-US" sz="2000"/>
            </a:br>
            <a:endParaRPr lang="en-US" altLang="en-US" sz="12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DTDs and Schemas define allowable tags, attributes, and value types, and may also specify where these may occur in the document structure.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XML schemas are written in XML, DTDs are not.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617F93BD-D180-4A21-98EC-F87185BC4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BEAC53-93F2-4329-BCA7-EF3EDCC0675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1763EC8-8D51-48F7-9D7E-E72838D246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XML Element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BC60582C-8552-48B5-AE9E-E986792CF7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Elements are building blocks for XML documents</a:t>
            </a:r>
            <a:br>
              <a:rPr lang="en-US" altLang="en-US" sz="1200"/>
            </a:br>
            <a:endParaRPr lang="en-US" altLang="en-US" sz="1200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Element sytax: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Elements are composed of tags, attributes, and a body:</a:t>
            </a:r>
            <a:br>
              <a:rPr lang="en-US" altLang="en-US"/>
            </a:br>
            <a:r>
              <a:rPr lang="en-US" altLang="en-US" sz="2000">
                <a:latin typeface="Consolas" panose="020B0609020204030204" pitchFamily="49" charset="0"/>
              </a:rPr>
              <a:t>&lt;tag *[attribName=“value”]&gt;body&lt;/tag&gt;</a:t>
            </a:r>
            <a:br>
              <a:rPr lang="en-US" altLang="en-US">
                <a:latin typeface="Consolas" panose="020B0609020204030204" pitchFamily="49" charset="0"/>
              </a:rPr>
            </a:br>
            <a:r>
              <a:rPr lang="en-US" altLang="en-US"/>
              <a:t>example:</a:t>
            </a:r>
            <a:br>
              <a:rPr lang="en-US" altLang="en-US"/>
            </a:br>
            <a:r>
              <a:rPr lang="en-US" altLang="en-US" sz="2000">
                <a:latin typeface="Consolas" panose="020B0609020204030204" pitchFamily="49" charset="0"/>
              </a:rPr>
              <a:t>&lt;book author=“Prosise”&gt;Programming .Net&lt;/book&gt;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All parts of the element are unicode 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body may contain both plain text and markup, e.g. lower level elements.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Tags and attributes are case sensitive and user defined.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0EE8582B-DC04-44E3-8C94-ACA221203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702051-6B21-4C4E-89AF-854219E672C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6B5BF28A-4508-4ACF-8B0C-FFECE0B498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Element Naming Rules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7283FB70-8CF3-4D35-958D-35D5E83CEF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XML names are composed of unicode characters</a:t>
            </a:r>
          </a:p>
          <a:p>
            <a:pPr lvl="1" eaLnBrk="1" hangingPunct="1"/>
            <a:r>
              <a:rPr lang="en-US" altLang="en-US"/>
              <a:t>Tag names must begin with a letter or underscore</a:t>
            </a:r>
          </a:p>
          <a:p>
            <a:pPr lvl="1" eaLnBrk="1" hangingPunct="1"/>
            <a:r>
              <a:rPr lang="en-US" altLang="en-US"/>
              <a:t>Other tag name characters may contain characters, underscores, digits, hypens, and periods</a:t>
            </a:r>
          </a:p>
          <a:p>
            <a:pPr lvl="1" eaLnBrk="1" hangingPunct="1"/>
            <a:r>
              <a:rPr lang="en-US" altLang="en-US"/>
              <a:t>Names may not contain spaces nor start with the string “xml” or any case variant of “xml”.</a:t>
            </a:r>
          </a:p>
          <a:p>
            <a:pPr lvl="1" eaLnBrk="1" hangingPunct="1"/>
            <a:r>
              <a:rPr lang="en-US" altLang="en-US"/>
              <a:t>Attribute names follow the same rules as tag names, and are also required to be unique within the tag in which they are embedded.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BA0D81BF-18F2-48B7-B973-F32F8CBB4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A13FBB-DE9F-434F-8238-4A46FA58A49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4992457-DE5D-413B-94D7-65BC373765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Element Body Rules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5368198-351B-47F7-867A-FD29A7B070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Element bodies may contain plain text or markup or both.</a:t>
            </a:r>
          </a:p>
          <a:p>
            <a:pPr lvl="1" eaLnBrk="1" hangingPunct="1"/>
            <a:r>
              <a:rPr lang="en-US" altLang="en-US"/>
              <a:t>By plain text, we mean character strings with no markup.</a:t>
            </a:r>
          </a:p>
          <a:p>
            <a:pPr lvl="1" eaLnBrk="1" hangingPunct="1"/>
            <a:r>
              <a:rPr lang="en-US" altLang="en-US"/>
              <a:t>Markup is text with embedded markup characters:</a:t>
            </a:r>
          </a:p>
          <a:p>
            <a:pPr lvl="2" eaLnBrk="1" hangingPunct="1"/>
            <a:r>
              <a:rPr lang="en-US" altLang="en-US"/>
              <a:t>&amp; &lt; &gt; ‘ and “</a:t>
            </a:r>
          </a:p>
          <a:p>
            <a:pPr lvl="1" eaLnBrk="1" hangingPunct="1"/>
            <a:r>
              <a:rPr lang="en-US" altLang="en-US"/>
              <a:t>Elements may also contain CDATA sections, designed to support text including large sections of markup characters but not interpreted as markup:</a:t>
            </a:r>
          </a:p>
          <a:p>
            <a:pPr lvl="2" eaLnBrk="1" hangingPunct="1"/>
            <a:r>
              <a:rPr lang="en-US" altLang="en-US"/>
              <a:t>&lt;! [CDATA[ … ]]&gt;</a:t>
            </a:r>
          </a:p>
          <a:p>
            <a:pPr lvl="2" eaLnBrk="1" hangingPunct="1"/>
            <a:r>
              <a:rPr lang="en-US" altLang="en-US"/>
              <a:t>These cannot be used to carry binary data.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9447B145-8743-423E-80D1-E6793E002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B48866-4CB6-41F9-A356-1878056E0A6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52CF1B22-94EB-4E14-8777-3AE361BE3D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Illegal Characters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218B451F-4365-46B7-B415-7107E643F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Certain characters are reserved for markup and are illegal in names and payload text:</a:t>
            </a:r>
            <a:br>
              <a:rPr lang="en-US" altLang="en-US" sz="1200"/>
            </a:br>
            <a:br>
              <a:rPr lang="en-US" altLang="en-US" sz="1200"/>
            </a:br>
            <a:r>
              <a:rPr lang="en-US" altLang="en-US"/>
              <a:t> 	    </a:t>
            </a:r>
            <a:r>
              <a:rPr lang="en-US" altLang="en-US" sz="2400"/>
              <a:t>&amp;lt;	&lt;	less than</a:t>
            </a:r>
            <a:br>
              <a:rPr lang="en-US" altLang="en-US" sz="2400"/>
            </a:br>
            <a:r>
              <a:rPr lang="en-US" altLang="en-US" sz="2400"/>
              <a:t> 	    &amp;gt;	&gt;	greater than</a:t>
            </a:r>
            <a:br>
              <a:rPr lang="en-US" altLang="en-US" sz="2400"/>
            </a:br>
            <a:r>
              <a:rPr lang="en-US" altLang="en-US" sz="2400"/>
              <a:t> 	    &amp;amp;	&amp;	ampersand </a:t>
            </a:r>
            <a:br>
              <a:rPr lang="en-US" altLang="en-US" sz="2400"/>
            </a:br>
            <a:r>
              <a:rPr lang="en-US" altLang="en-US" sz="2400"/>
              <a:t> 	    &amp;apos;	‘	apostrophe</a:t>
            </a:r>
            <a:br>
              <a:rPr lang="en-US" altLang="en-US" sz="2400"/>
            </a:br>
            <a:r>
              <a:rPr lang="en-US" altLang="en-US" sz="2400"/>
              <a:t> 	    &amp;quot;	“	quotation mark</a:t>
            </a:r>
            <a:br>
              <a:rPr lang="en-US" altLang="en-US" sz="2400"/>
            </a:br>
            <a:endParaRPr lang="en-US" altLang="en-US" sz="2400"/>
          </a:p>
          <a:p>
            <a:pPr eaLnBrk="1" hangingPunct="1"/>
            <a:r>
              <a:rPr lang="en-US" altLang="en-US" sz="2400"/>
              <a:t>We represent them in plain text with the escape sequences shown on the left, e.g.: &amp;lt; if we want a less than character in payload text.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660033"/>
      </a:dk1>
      <a:lt1>
        <a:srgbClr val="F8F8F8"/>
      </a:lt1>
      <a:dk2>
        <a:srgbClr val="660033"/>
      </a:dk2>
      <a:lt2>
        <a:srgbClr val="000000"/>
      </a:lt2>
      <a:accent1>
        <a:srgbClr val="BBE0E3"/>
      </a:accent1>
      <a:accent2>
        <a:srgbClr val="333399"/>
      </a:accent2>
      <a:accent3>
        <a:srgbClr val="FBFBFB"/>
      </a:accent3>
      <a:accent4>
        <a:srgbClr val="56002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660033"/>
        </a:dk1>
        <a:lt1>
          <a:srgbClr val="F8F8F8"/>
        </a:lt1>
        <a:dk2>
          <a:srgbClr val="660033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BFBFB"/>
        </a:accent3>
        <a:accent4>
          <a:srgbClr val="5600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4843</TotalTime>
  <Words>1668</Words>
  <Application>Microsoft Office PowerPoint</Application>
  <PresentationFormat>On-screen Show (4:3)</PresentationFormat>
  <Paragraphs>320</Paragraphs>
  <Slides>34</Slides>
  <Notes>33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Tahoma</vt:lpstr>
      <vt:lpstr>Consolas</vt:lpstr>
      <vt:lpstr>Courier New</vt:lpstr>
      <vt:lpstr>Wingdings</vt:lpstr>
      <vt:lpstr>Default Design</vt:lpstr>
      <vt:lpstr>Microsoft Office Visio Drawing</vt:lpstr>
      <vt:lpstr>Segments</vt:lpstr>
      <vt:lpstr>XML, XPath, and XSLT</vt:lpstr>
      <vt:lpstr>Topics</vt:lpstr>
      <vt:lpstr>Introduction to XML</vt:lpstr>
      <vt:lpstr>Validation</vt:lpstr>
      <vt:lpstr>XML Element</vt:lpstr>
      <vt:lpstr>Element Naming Rules</vt:lpstr>
      <vt:lpstr>Element Body Rules</vt:lpstr>
      <vt:lpstr>Illegal Characters</vt:lpstr>
      <vt:lpstr>XML Structure</vt:lpstr>
      <vt:lpstr>Well-Formed XML</vt:lpstr>
      <vt:lpstr>CDATA</vt:lpstr>
      <vt:lpstr>XML Documents</vt:lpstr>
      <vt:lpstr>Processing Instructions</vt:lpstr>
      <vt:lpstr>Namespaces</vt:lpstr>
      <vt:lpstr>Example</vt:lpstr>
      <vt:lpstr>XML Node Structure</vt:lpstr>
      <vt:lpstr>XML Parse Tree</vt:lpstr>
      <vt:lpstr>XML Presentation</vt:lpstr>
      <vt:lpstr>Introduction to XPath</vt:lpstr>
      <vt:lpstr>XPath Components</vt:lpstr>
      <vt:lpstr>XPath Node Set Functions</vt:lpstr>
      <vt:lpstr>XPath String Functions</vt:lpstr>
      <vt:lpstr>Other XPath Functions</vt:lpstr>
      <vt:lpstr>XPath Expressions</vt:lpstr>
      <vt:lpstr>XPath Axes</vt:lpstr>
      <vt:lpstr>Axes Examples</vt:lpstr>
      <vt:lpstr>Introduction to XSLT</vt:lpstr>
      <vt:lpstr>XSLT Template Processing</vt:lpstr>
      <vt:lpstr>apply-templates</vt:lpstr>
      <vt:lpstr>for-each</vt:lpstr>
      <vt:lpstr>value-of Template Instruction</vt:lpstr>
      <vt:lpstr>Example</vt:lpstr>
      <vt:lpstr>End of Presentation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Extensible Markup Language XML</dc:title>
  <dc:creator>Jim Fawcett</dc:creator>
  <cp:lastModifiedBy>James Fawcett</cp:lastModifiedBy>
  <cp:revision>39</cp:revision>
  <dcterms:created xsi:type="dcterms:W3CDTF">2002-06-08T23:21:18Z</dcterms:created>
  <dcterms:modified xsi:type="dcterms:W3CDTF">2017-08-23T00:29:54Z</dcterms:modified>
</cp:coreProperties>
</file>