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5" r:id="rId1"/>
  </p:sldMasterIdLst>
  <p:notesMasterIdLst>
    <p:notesMasterId r:id="rId81"/>
  </p:notesMasterIdLst>
  <p:handoutMasterIdLst>
    <p:handoutMasterId r:id="rId82"/>
  </p:handoutMasterIdLst>
  <p:sldIdLst>
    <p:sldId id="365" r:id="rId2"/>
    <p:sldId id="305" r:id="rId3"/>
    <p:sldId id="327" r:id="rId4"/>
    <p:sldId id="263" r:id="rId5"/>
    <p:sldId id="257" r:id="rId6"/>
    <p:sldId id="321" r:id="rId7"/>
    <p:sldId id="363" r:id="rId8"/>
    <p:sldId id="352" r:id="rId9"/>
    <p:sldId id="364" r:id="rId10"/>
    <p:sldId id="265" r:id="rId11"/>
    <p:sldId id="269" r:id="rId12"/>
    <p:sldId id="320" r:id="rId13"/>
    <p:sldId id="312" r:id="rId14"/>
    <p:sldId id="296" r:id="rId15"/>
    <p:sldId id="298" r:id="rId16"/>
    <p:sldId id="295" r:id="rId17"/>
    <p:sldId id="356" r:id="rId18"/>
    <p:sldId id="357" r:id="rId19"/>
    <p:sldId id="299" r:id="rId20"/>
    <p:sldId id="268" r:id="rId21"/>
    <p:sldId id="313" r:id="rId22"/>
    <p:sldId id="270" r:id="rId23"/>
    <p:sldId id="300" r:id="rId24"/>
    <p:sldId id="361" r:id="rId25"/>
    <p:sldId id="266" r:id="rId26"/>
    <p:sldId id="301" r:id="rId27"/>
    <p:sldId id="259" r:id="rId28"/>
    <p:sldId id="264" r:id="rId29"/>
    <p:sldId id="260" r:id="rId30"/>
    <p:sldId id="273" r:id="rId31"/>
    <p:sldId id="281" r:id="rId32"/>
    <p:sldId id="318" r:id="rId33"/>
    <p:sldId id="275" r:id="rId34"/>
    <p:sldId id="276" r:id="rId35"/>
    <p:sldId id="277" r:id="rId36"/>
    <p:sldId id="278" r:id="rId37"/>
    <p:sldId id="279" r:id="rId38"/>
    <p:sldId id="280" r:id="rId39"/>
    <p:sldId id="314" r:id="rId40"/>
    <p:sldId id="323" r:id="rId41"/>
    <p:sldId id="330" r:id="rId42"/>
    <p:sldId id="311" r:id="rId43"/>
    <p:sldId id="283" r:id="rId44"/>
    <p:sldId id="282" r:id="rId45"/>
    <p:sldId id="362" r:id="rId46"/>
    <p:sldId id="310" r:id="rId47"/>
    <p:sldId id="284" r:id="rId48"/>
    <p:sldId id="324" r:id="rId49"/>
    <p:sldId id="316" r:id="rId50"/>
    <p:sldId id="343" r:id="rId51"/>
    <p:sldId id="317" r:id="rId52"/>
    <p:sldId id="325" r:id="rId53"/>
    <p:sldId id="344" r:id="rId54"/>
    <p:sldId id="332" r:id="rId55"/>
    <p:sldId id="354" r:id="rId56"/>
    <p:sldId id="335" r:id="rId57"/>
    <p:sldId id="347" r:id="rId58"/>
    <p:sldId id="331" r:id="rId59"/>
    <p:sldId id="346" r:id="rId60"/>
    <p:sldId id="334" r:id="rId61"/>
    <p:sldId id="345" r:id="rId62"/>
    <p:sldId id="333" r:id="rId63"/>
    <p:sldId id="336" r:id="rId64"/>
    <p:sldId id="349" r:id="rId65"/>
    <p:sldId id="351" r:id="rId66"/>
    <p:sldId id="350" r:id="rId67"/>
    <p:sldId id="315" r:id="rId68"/>
    <p:sldId id="319" r:id="rId69"/>
    <p:sldId id="337" r:id="rId70"/>
    <p:sldId id="326" r:id="rId71"/>
    <p:sldId id="355" r:id="rId72"/>
    <p:sldId id="303" r:id="rId73"/>
    <p:sldId id="328" r:id="rId74"/>
    <p:sldId id="304" r:id="rId75"/>
    <p:sldId id="286" r:id="rId76"/>
    <p:sldId id="309" r:id="rId77"/>
    <p:sldId id="285" r:id="rId78"/>
    <p:sldId id="292" r:id="rId79"/>
    <p:sldId id="294" r:id="rId80"/>
  </p:sldIdLst>
  <p:sldSz cx="9144000" cy="6858000" type="screen4x3"/>
  <p:notesSz cx="6858000" cy="9144000"/>
  <p:custShowLst>
    <p:custShow name="Shorter Proposal 31 pp" id="0">
      <p:sldLst>
        <p:sld r:id="rId3"/>
        <p:sld r:id="rId5"/>
        <p:sld r:id="rId6"/>
        <p:sld r:id="rId12"/>
        <p:sld r:id="rId13"/>
        <p:sld r:id="rId14"/>
        <p:sld r:id="rId15"/>
        <p:sld r:id="rId16"/>
        <p:sld r:id="rId17"/>
        <p:sld r:id="rId20"/>
        <p:sld r:id="rId7"/>
        <p:sld r:id="rId21"/>
        <p:sld r:id="rId22"/>
        <p:sld r:id="rId23"/>
        <p:sld r:id="rId24"/>
        <p:sld r:id="rId29"/>
        <p:sld r:id="rId27"/>
        <p:sld r:id="rId36"/>
        <p:sld r:id="rId37"/>
        <p:sld r:id="rId38"/>
        <p:sld r:id="rId39"/>
        <p:sld r:id="rId43"/>
        <p:sld r:id="rId40"/>
        <p:sld r:id="rId49"/>
        <p:sld r:id="rId50"/>
        <p:sld r:id="rId52"/>
        <p:sld r:id="rId53"/>
        <p:sld r:id="rId68"/>
        <p:sld r:id="rId71"/>
        <p:sld r:id="rId77"/>
      </p:sldLst>
    </p:custShow>
    <p:custShow name="Original Proposal 42 pp" id="1">
      <p:sldLst>
        <p:sld r:id="rId3"/>
        <p:sld r:id="rId5"/>
        <p:sld r:id="rId6"/>
        <p:sld r:id="rId12"/>
        <p:sld r:id="rId13"/>
        <p:sld r:id="rId14"/>
        <p:sld r:id="rId15"/>
        <p:sld r:id="rId16"/>
        <p:sld r:id="rId17"/>
        <p:sld r:id="rId20"/>
        <p:sld r:id="rId7"/>
        <p:sld r:id="rId21"/>
        <p:sld r:id="rId22"/>
        <p:sld r:id="rId23"/>
        <p:sld r:id="rId24"/>
        <p:sld r:id="rId29"/>
        <p:sld r:id="rId26"/>
        <p:sld r:id="rId27"/>
        <p:sld r:id="rId31"/>
        <p:sld r:id="rId33"/>
        <p:sld r:id="rId34"/>
        <p:sld r:id="rId36"/>
        <p:sld r:id="rId37"/>
        <p:sld r:id="rId38"/>
        <p:sld r:id="rId39"/>
        <p:sld r:id="rId40"/>
        <p:sld r:id="rId41"/>
        <p:sld r:id="rId42"/>
        <p:sld r:id="rId44"/>
        <p:sld r:id="rId45"/>
        <p:sld r:id="rId47"/>
        <p:sld r:id="rId43"/>
        <p:sld r:id="rId48"/>
        <p:sld r:id="rId49"/>
        <p:sld r:id="rId50"/>
        <p:sld r:id="rId52"/>
        <p:sld r:id="rId53"/>
        <p:sld r:id="rId68"/>
        <p:sld r:id="rId71"/>
        <p:sld r:id="rId77"/>
      </p:sldLst>
    </p:custShow>
  </p:custShow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BB6201"/>
    <a:srgbClr val="CC3300"/>
    <a:srgbClr val="CC6600"/>
    <a:srgbClr val="FF9933"/>
    <a:srgbClr val="FF0000"/>
    <a:srgbClr val="FFFFFF"/>
    <a:srgbClr val="FF3300"/>
    <a:srgbClr val="7A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24" autoAdjust="0"/>
    <p:restoredTop sz="87893" autoAdjust="0"/>
  </p:normalViewPr>
  <p:slideViewPr>
    <p:cSldViewPr>
      <p:cViewPr varScale="1">
        <p:scale>
          <a:sx n="121" d="100"/>
          <a:sy n="121" d="100"/>
        </p:scale>
        <p:origin x="108" y="23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5" d="100"/>
          <a:sy n="55" d="100"/>
        </p:scale>
        <p:origin x="-174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microsoft.com/office/2015/10/relationships/revisionInfo" Target="revisionInfo.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handoutMaster" Target="handoutMasters/handoutMaster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notesMaster" Target="notesMasters/notesMaster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emf"/><Relationship Id="rId6" Type="http://schemas.openxmlformats.org/officeDocument/2006/relationships/image" Target="../media/image38.wmf"/><Relationship Id="rId5" Type="http://schemas.openxmlformats.org/officeDocument/2006/relationships/image" Target="../media/image37.wmf"/><Relationship Id="rId4" Type="http://schemas.openxmlformats.org/officeDocument/2006/relationships/image" Target="../media/image36.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41.wmf"/><Relationship Id="rId1" Type="http://schemas.openxmlformats.org/officeDocument/2006/relationships/image" Target="../media/image40.wmf"/><Relationship Id="rId5" Type="http://schemas.openxmlformats.org/officeDocument/2006/relationships/image" Target="../media/image42.wmf"/><Relationship Id="rId4" Type="http://schemas.openxmlformats.org/officeDocument/2006/relationships/image" Target="../media/image38.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48.wmf"/><Relationship Id="rId1" Type="http://schemas.openxmlformats.org/officeDocument/2006/relationships/image" Target="../media/image47.wmf"/><Relationship Id="rId5" Type="http://schemas.openxmlformats.org/officeDocument/2006/relationships/image" Target="../media/image35.wmf"/><Relationship Id="rId4" Type="http://schemas.openxmlformats.org/officeDocument/2006/relationships/image" Target="../media/image34.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wmf"/><Relationship Id="rId1" Type="http://schemas.openxmlformats.org/officeDocument/2006/relationships/image" Target="../media/image4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image" Target="../media/image55.wmf"/><Relationship Id="rId1" Type="http://schemas.openxmlformats.org/officeDocument/2006/relationships/image" Target="../media/image54.wmf"/><Relationship Id="rId4" Type="http://schemas.openxmlformats.org/officeDocument/2006/relationships/image" Target="../media/image57.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a:extLst>
              <a:ext uri="{FF2B5EF4-FFF2-40B4-BE49-F238E27FC236}">
                <a16:creationId xmlns:a16="http://schemas.microsoft.com/office/drawing/2014/main" id="{B536CD2F-656D-451C-B592-892B23368F71}"/>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78851" name="Rectangle 3">
            <a:extLst>
              <a:ext uri="{FF2B5EF4-FFF2-40B4-BE49-F238E27FC236}">
                <a16:creationId xmlns:a16="http://schemas.microsoft.com/office/drawing/2014/main" id="{293B2E4B-8402-4429-8B79-2E544B17B20A}"/>
              </a:ext>
            </a:extLst>
          </p:cNvPr>
          <p:cNvSpPr>
            <a:spLocks noGrp="1" noChangeArrowheads="1"/>
          </p:cNvSpPr>
          <p:nvPr>
            <p:ph type="dt" sz="quarter"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78852" name="Rectangle 4">
            <a:extLst>
              <a:ext uri="{FF2B5EF4-FFF2-40B4-BE49-F238E27FC236}">
                <a16:creationId xmlns:a16="http://schemas.microsoft.com/office/drawing/2014/main" id="{B80F3BAB-7DAA-4E78-8EF3-11D3111CB231}"/>
              </a:ext>
            </a:extLst>
          </p:cNvPr>
          <p:cNvSpPr>
            <a:spLocks noGrp="1" noChangeArrowheads="1"/>
          </p:cNvSpPr>
          <p:nvPr>
            <p:ph type="ftr" sz="quarter" idx="2"/>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78853" name="Rectangle 5">
            <a:extLst>
              <a:ext uri="{FF2B5EF4-FFF2-40B4-BE49-F238E27FC236}">
                <a16:creationId xmlns:a16="http://schemas.microsoft.com/office/drawing/2014/main" id="{9443DF18-EFAA-4A7B-AE4D-79B68A565161}"/>
              </a:ext>
            </a:extLst>
          </p:cNvPr>
          <p:cNvSpPr>
            <a:spLocks noGrp="1" noChangeArrowheads="1"/>
          </p:cNvSpPr>
          <p:nvPr>
            <p:ph type="sldNum" sz="quarter" idx="3"/>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74DEF182-C740-4324-B4F8-052513BCAE1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D099045-6204-4D52-AF5A-667DCD357E30}"/>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a:lvl1pPr>
          </a:lstStyle>
          <a:p>
            <a:pPr>
              <a:defRPr/>
            </a:pPr>
            <a:endParaRPr lang="en-US" altLang="en-US"/>
          </a:p>
        </p:txBody>
      </p:sp>
      <p:sp>
        <p:nvSpPr>
          <p:cNvPr id="17411" name="Rectangle 3">
            <a:extLst>
              <a:ext uri="{FF2B5EF4-FFF2-40B4-BE49-F238E27FC236}">
                <a16:creationId xmlns:a16="http://schemas.microsoft.com/office/drawing/2014/main" id="{FB0BF06E-7B8F-420B-851F-61BBAB8D11CF}"/>
              </a:ext>
            </a:extLst>
          </p:cNvPr>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ltLang="en-US"/>
          </a:p>
        </p:txBody>
      </p:sp>
      <p:sp>
        <p:nvSpPr>
          <p:cNvPr id="3076" name="Rectangle 4">
            <a:extLst>
              <a:ext uri="{FF2B5EF4-FFF2-40B4-BE49-F238E27FC236}">
                <a16:creationId xmlns:a16="http://schemas.microsoft.com/office/drawing/2014/main" id="{ACDF105B-8FBC-4CF0-B790-3481A18B1156}"/>
              </a:ext>
            </a:extLst>
          </p:cNvPr>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a:extLst>
              <a:ext uri="{FF2B5EF4-FFF2-40B4-BE49-F238E27FC236}">
                <a16:creationId xmlns:a16="http://schemas.microsoft.com/office/drawing/2014/main" id="{CD1207F4-6934-4CD7-8FD3-5E1CA5745519}"/>
              </a:ext>
            </a:extLst>
          </p:cNvPr>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7414" name="Rectangle 6">
            <a:extLst>
              <a:ext uri="{FF2B5EF4-FFF2-40B4-BE49-F238E27FC236}">
                <a16:creationId xmlns:a16="http://schemas.microsoft.com/office/drawing/2014/main" id="{1811E541-AFBF-4CA7-83F1-9ED73FA01770}"/>
              </a:ext>
            </a:extLst>
          </p:cNvPr>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a:lvl1pPr>
          </a:lstStyle>
          <a:p>
            <a:pPr>
              <a:defRPr/>
            </a:pPr>
            <a:endParaRPr lang="en-US" altLang="en-US"/>
          </a:p>
        </p:txBody>
      </p:sp>
      <p:sp>
        <p:nvSpPr>
          <p:cNvPr id="17415" name="Rectangle 7">
            <a:extLst>
              <a:ext uri="{FF2B5EF4-FFF2-40B4-BE49-F238E27FC236}">
                <a16:creationId xmlns:a16="http://schemas.microsoft.com/office/drawing/2014/main" id="{52B60615-94D8-4529-AFF6-BDA19F9AD5E5}"/>
              </a:ext>
            </a:extLst>
          </p:cNvPr>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30B6BBB-87AB-488F-880D-EF6F259EC98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a:extLst>
              <a:ext uri="{FF2B5EF4-FFF2-40B4-BE49-F238E27FC236}">
                <a16:creationId xmlns:a16="http://schemas.microsoft.com/office/drawing/2014/main" id="{3699EDA9-9CEE-411E-80F6-A4950F78DB64}"/>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34EB26A-246A-4C4B-8307-85D6EF9C1863}" type="slidenum">
              <a:rPr lang="en-US" altLang="en-US" sz="1200"/>
              <a:pPr algn="r"/>
              <a:t>2</a:t>
            </a:fld>
            <a:endParaRPr lang="en-US" altLang="en-US" sz="1200"/>
          </a:p>
        </p:txBody>
      </p:sp>
      <p:sp>
        <p:nvSpPr>
          <p:cNvPr id="7171" name="Rectangle 2">
            <a:extLst>
              <a:ext uri="{FF2B5EF4-FFF2-40B4-BE49-F238E27FC236}">
                <a16:creationId xmlns:a16="http://schemas.microsoft.com/office/drawing/2014/main" id="{6F9BA33A-107C-4225-9833-F59A586FE59C}"/>
              </a:ext>
            </a:extLst>
          </p:cNvPr>
          <p:cNvSpPr>
            <a:spLocks noChangeArrowheads="1" noTextEdit="1"/>
          </p:cNvSpPr>
          <p:nvPr>
            <p:ph type="sldImg"/>
          </p:nvPr>
        </p:nvSpPr>
        <p:spPr>
          <a:ln/>
        </p:spPr>
      </p:sp>
      <p:sp>
        <p:nvSpPr>
          <p:cNvPr id="7172" name="Rectangle 3">
            <a:extLst>
              <a:ext uri="{FF2B5EF4-FFF2-40B4-BE49-F238E27FC236}">
                <a16:creationId xmlns:a16="http://schemas.microsoft.com/office/drawing/2014/main" id="{F25BD139-266D-4334-BA94-3DF9CB1B215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a:extLst>
              <a:ext uri="{FF2B5EF4-FFF2-40B4-BE49-F238E27FC236}">
                <a16:creationId xmlns:a16="http://schemas.microsoft.com/office/drawing/2014/main" id="{C57E9DBF-CC5E-43AF-8E46-7A6E322E30C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5E3E89F-3A1C-46D1-A536-5108E233FCD1}" type="slidenum">
              <a:rPr lang="en-US" altLang="en-US" sz="1200"/>
              <a:pPr algn="r"/>
              <a:t>12</a:t>
            </a:fld>
            <a:endParaRPr lang="en-US" altLang="en-US" sz="1200"/>
          </a:p>
        </p:txBody>
      </p:sp>
      <p:sp>
        <p:nvSpPr>
          <p:cNvPr id="26627" name="Rectangle 2">
            <a:extLst>
              <a:ext uri="{FF2B5EF4-FFF2-40B4-BE49-F238E27FC236}">
                <a16:creationId xmlns:a16="http://schemas.microsoft.com/office/drawing/2014/main" id="{CAECF08A-2CCD-40CB-8A64-C352E6933951}"/>
              </a:ext>
            </a:extLst>
          </p:cNvPr>
          <p:cNvSpPr>
            <a:spLocks noChangeArrowheads="1" noTextEdit="1"/>
          </p:cNvSpPr>
          <p:nvPr>
            <p:ph type="sldImg"/>
          </p:nvPr>
        </p:nvSpPr>
        <p:spPr>
          <a:ln/>
        </p:spPr>
      </p:sp>
      <p:sp>
        <p:nvSpPr>
          <p:cNvPr id="26628" name="Rectangle 3">
            <a:extLst>
              <a:ext uri="{FF2B5EF4-FFF2-40B4-BE49-F238E27FC236}">
                <a16:creationId xmlns:a16="http://schemas.microsoft.com/office/drawing/2014/main" id="{D8CD07D6-F35E-47E4-A84B-C15DAB74210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a:extLst>
              <a:ext uri="{FF2B5EF4-FFF2-40B4-BE49-F238E27FC236}">
                <a16:creationId xmlns:a16="http://schemas.microsoft.com/office/drawing/2014/main" id="{3719F1F4-D45D-46A2-BBE9-BFB534F3F594}"/>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0C5C9B5-646C-49F9-9DB3-CD5852917498}" type="slidenum">
              <a:rPr lang="en-US" altLang="en-US" sz="1200"/>
              <a:pPr algn="r"/>
              <a:t>13</a:t>
            </a:fld>
            <a:endParaRPr lang="en-US" altLang="en-US" sz="1200"/>
          </a:p>
        </p:txBody>
      </p:sp>
      <p:sp>
        <p:nvSpPr>
          <p:cNvPr id="28675" name="Rectangle 2">
            <a:extLst>
              <a:ext uri="{FF2B5EF4-FFF2-40B4-BE49-F238E27FC236}">
                <a16:creationId xmlns:a16="http://schemas.microsoft.com/office/drawing/2014/main" id="{7C187555-9489-451D-AA10-86C6EE7431A8}"/>
              </a:ext>
            </a:extLst>
          </p:cNvPr>
          <p:cNvSpPr>
            <a:spLocks noChangeArrowheads="1" noTextEdit="1"/>
          </p:cNvSpPr>
          <p:nvPr>
            <p:ph type="sldImg"/>
          </p:nvPr>
        </p:nvSpPr>
        <p:spPr>
          <a:ln/>
        </p:spPr>
      </p:sp>
      <p:sp>
        <p:nvSpPr>
          <p:cNvPr id="28676" name="Rectangle 3">
            <a:extLst>
              <a:ext uri="{FF2B5EF4-FFF2-40B4-BE49-F238E27FC236}">
                <a16:creationId xmlns:a16="http://schemas.microsoft.com/office/drawing/2014/main" id="{00242B8C-720E-41C5-90CF-3004CA8E6AB9}"/>
              </a:ext>
            </a:extLst>
          </p:cNvPr>
          <p:cNvSpPr>
            <a:spLocks noGrp="1" noChangeArrowheads="1"/>
          </p:cNvSpPr>
          <p:nvPr>
            <p:ph type="body" idx="1"/>
          </p:nvPr>
        </p:nvSpPr>
        <p:spPr>
          <a:noFill/>
        </p:spPr>
        <p:txBody>
          <a:bodyPr/>
          <a:lstStyle/>
          <a:p>
            <a:pPr eaLnBrk="1" hangingPunct="1"/>
            <a:r>
              <a:rPr lang="en-US" altLang="en-US"/>
              <a:t>1 depends on 2, 2 depends on 3…</a:t>
            </a:r>
          </a:p>
          <a:p>
            <a:pPr eaLnBrk="1" hangingPunct="1"/>
            <a:endParaRPr lang="en-US" altLang="en-US"/>
          </a:p>
          <a:p>
            <a:pPr eaLnBrk="1" hangingPunct="1"/>
            <a:r>
              <a:rPr lang="en-US" altLang="en-US"/>
              <a:t>Do not elaborate too much.</a:t>
            </a:r>
          </a:p>
          <a:p>
            <a:pPr eaLnBrk="1" hangingPunct="1"/>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a:extLst>
              <a:ext uri="{FF2B5EF4-FFF2-40B4-BE49-F238E27FC236}">
                <a16:creationId xmlns:a16="http://schemas.microsoft.com/office/drawing/2014/main" id="{B5744F88-5756-4F82-A42B-D718C13E25F4}"/>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3E592BC-415B-4DC9-84C4-1EC2E7B3EB75}" type="slidenum">
              <a:rPr lang="en-US" altLang="en-US" sz="1200"/>
              <a:pPr algn="r"/>
              <a:t>14</a:t>
            </a:fld>
            <a:endParaRPr lang="en-US" altLang="en-US" sz="1200"/>
          </a:p>
        </p:txBody>
      </p:sp>
      <p:sp>
        <p:nvSpPr>
          <p:cNvPr id="30723" name="Rectangle 2">
            <a:extLst>
              <a:ext uri="{FF2B5EF4-FFF2-40B4-BE49-F238E27FC236}">
                <a16:creationId xmlns:a16="http://schemas.microsoft.com/office/drawing/2014/main" id="{B7A46C8B-BC43-4636-BDA3-0C6E3C9953A1}"/>
              </a:ext>
            </a:extLst>
          </p:cNvPr>
          <p:cNvSpPr>
            <a:spLocks noChangeArrowheads="1" noTextEdit="1"/>
          </p:cNvSpPr>
          <p:nvPr>
            <p:ph type="sldImg"/>
          </p:nvPr>
        </p:nvSpPr>
        <p:spPr>
          <a:ln/>
        </p:spPr>
      </p:sp>
      <p:sp>
        <p:nvSpPr>
          <p:cNvPr id="30724" name="Rectangle 3">
            <a:extLst>
              <a:ext uri="{FF2B5EF4-FFF2-40B4-BE49-F238E27FC236}">
                <a16:creationId xmlns:a16="http://schemas.microsoft.com/office/drawing/2014/main" id="{3A43F1BC-7B09-49EE-9E3A-0B47748F1E7F}"/>
              </a:ext>
            </a:extLst>
          </p:cNvPr>
          <p:cNvSpPr>
            <a:spLocks noGrp="1" noChangeArrowheads="1"/>
          </p:cNvSpPr>
          <p:nvPr>
            <p:ph type="body" idx="1"/>
          </p:nvPr>
        </p:nvSpPr>
        <p:spPr>
          <a:noFill/>
        </p:spPr>
        <p:txBody>
          <a:bodyPr/>
          <a:lstStyle/>
          <a:p>
            <a:pPr eaLnBrk="1" hangingPunct="1"/>
            <a:r>
              <a:rPr lang="en-US" altLang="en-US"/>
              <a:t>“Level” : Define (level 1… level 2…)</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2FF902B0-D5CA-42EE-A18D-618E969D36D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39DD603-7497-4EA7-82A3-B656DD23D1C8}" type="slidenum">
              <a:rPr lang="en-US" altLang="en-US" sz="1200"/>
              <a:pPr algn="r"/>
              <a:t>15</a:t>
            </a:fld>
            <a:endParaRPr lang="en-US" altLang="en-US" sz="1200"/>
          </a:p>
        </p:txBody>
      </p:sp>
      <p:sp>
        <p:nvSpPr>
          <p:cNvPr id="32771" name="Rectangle 2">
            <a:extLst>
              <a:ext uri="{FF2B5EF4-FFF2-40B4-BE49-F238E27FC236}">
                <a16:creationId xmlns:a16="http://schemas.microsoft.com/office/drawing/2014/main" id="{09C21698-E155-4126-8698-A1170BD0C00A}"/>
              </a:ext>
            </a:extLst>
          </p:cNvPr>
          <p:cNvSpPr>
            <a:spLocks noChangeArrowheads="1" noTextEdit="1"/>
          </p:cNvSpPr>
          <p:nvPr>
            <p:ph type="sldImg"/>
          </p:nvPr>
        </p:nvSpPr>
        <p:spPr>
          <a:ln/>
        </p:spPr>
      </p:sp>
      <p:sp>
        <p:nvSpPr>
          <p:cNvPr id="32772" name="Rectangle 3">
            <a:extLst>
              <a:ext uri="{FF2B5EF4-FFF2-40B4-BE49-F238E27FC236}">
                <a16:creationId xmlns:a16="http://schemas.microsoft.com/office/drawing/2014/main" id="{FDA48A23-E3D5-4D3B-B999-4582D4AA85A6}"/>
              </a:ext>
            </a:extLst>
          </p:cNvPr>
          <p:cNvSpPr>
            <a:spLocks noGrp="1" noChangeArrowheads="1"/>
          </p:cNvSpPr>
          <p:nvPr>
            <p:ph type="body" idx="1"/>
          </p:nvPr>
        </p:nvSpPr>
        <p:spPr>
          <a:noFill/>
        </p:spPr>
        <p:txBody>
          <a:bodyPr/>
          <a:lstStyle/>
          <a:p>
            <a:pPr eaLnBrk="1" hangingPunct="1"/>
            <a:r>
              <a:rPr lang="en-US" altLang="en-US">
                <a:latin typeface="Arial" panose="020B0604020202020204" pitchFamily="34" charset="0"/>
                <a:cs typeface="Arial" panose="020B0604020202020204" pitchFamily="34" charset="0"/>
              </a:rPr>
              <a:t>A file with large fan-in is desirable from the perspective that it demonstrates high reuse of the types defined in that file. For example, we would expect to see high fan-in for some utility library routines. However, should that file have less than desirable quality attributes one would expect to see a high probability of change, not only for that file, but also for many of the large number of files that depend upon it. If you need to change file C such as for enhancement, bug fixing or adding new functionality; you need to test all the files which are depend upon that file to make sure, you did not break the code. File C should be important target for quality analysis, in order to effectively manage the change process during development.</a:t>
            </a:r>
            <a:r>
              <a:rPr lang="en-US" alt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5311095-B8D3-4517-8ACC-92B6275BBE7E}"/>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7DBA745-35D3-4BB8-9B5F-530118D4DE73}" type="slidenum">
              <a:rPr lang="en-US" altLang="en-US" sz="1200"/>
              <a:pPr algn="r"/>
              <a:t>16</a:t>
            </a:fld>
            <a:endParaRPr lang="en-US" altLang="en-US" sz="1200"/>
          </a:p>
        </p:txBody>
      </p:sp>
      <p:sp>
        <p:nvSpPr>
          <p:cNvPr id="34819" name="Rectangle 2">
            <a:extLst>
              <a:ext uri="{FF2B5EF4-FFF2-40B4-BE49-F238E27FC236}">
                <a16:creationId xmlns:a16="http://schemas.microsoft.com/office/drawing/2014/main" id="{FDA5EF51-689B-481C-9C80-97935FE84F27}"/>
              </a:ext>
            </a:extLst>
          </p:cNvPr>
          <p:cNvSpPr>
            <a:spLocks noChangeArrowheads="1" noTextEdit="1"/>
          </p:cNvSpPr>
          <p:nvPr>
            <p:ph type="sldImg"/>
          </p:nvPr>
        </p:nvSpPr>
        <p:spPr>
          <a:ln/>
        </p:spPr>
      </p:sp>
      <p:sp>
        <p:nvSpPr>
          <p:cNvPr id="34820" name="Rectangle 3">
            <a:extLst>
              <a:ext uri="{FF2B5EF4-FFF2-40B4-BE49-F238E27FC236}">
                <a16:creationId xmlns:a16="http://schemas.microsoft.com/office/drawing/2014/main" id="{604FD656-9594-4D77-9925-7954841ECEB0}"/>
              </a:ext>
            </a:extLst>
          </p:cNvPr>
          <p:cNvSpPr>
            <a:spLocks noGrp="1" noChangeArrowheads="1"/>
          </p:cNvSpPr>
          <p:nvPr>
            <p:ph type="body" idx="1"/>
          </p:nvPr>
        </p:nvSpPr>
        <p:spPr>
          <a:noFill/>
        </p:spPr>
        <p:txBody>
          <a:bodyPr/>
          <a:lstStyle/>
          <a:p>
            <a:pPr eaLnBrk="1" hangingPunct="1"/>
            <a:r>
              <a:rPr lang="en-US" altLang="en-US"/>
              <a:t>Upper left needs better statement.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a:extLst>
              <a:ext uri="{FF2B5EF4-FFF2-40B4-BE49-F238E27FC236}">
                <a16:creationId xmlns:a16="http://schemas.microsoft.com/office/drawing/2014/main" id="{DB5DA1C4-4274-4191-8FCA-C3EFD7D96D8E}"/>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22B69B9-EFD2-43FD-9A10-992298490635}" type="slidenum">
              <a:rPr lang="en-US" altLang="en-US" sz="1200"/>
              <a:pPr algn="r"/>
              <a:t>17</a:t>
            </a:fld>
            <a:endParaRPr lang="en-US" altLang="en-US" sz="1200"/>
          </a:p>
        </p:txBody>
      </p:sp>
      <p:sp>
        <p:nvSpPr>
          <p:cNvPr id="36867" name="Rectangle 2">
            <a:extLst>
              <a:ext uri="{FF2B5EF4-FFF2-40B4-BE49-F238E27FC236}">
                <a16:creationId xmlns:a16="http://schemas.microsoft.com/office/drawing/2014/main" id="{D490E16A-5A1D-4C10-AD49-43B288F9A152}"/>
              </a:ext>
            </a:extLst>
          </p:cNvPr>
          <p:cNvSpPr>
            <a:spLocks noChangeArrowheads="1" noTextEdit="1"/>
          </p:cNvSpPr>
          <p:nvPr>
            <p:ph type="sldImg"/>
          </p:nvPr>
        </p:nvSpPr>
        <p:spPr>
          <a:ln/>
        </p:spPr>
      </p:sp>
      <p:sp>
        <p:nvSpPr>
          <p:cNvPr id="36868" name="Rectangle 3">
            <a:extLst>
              <a:ext uri="{FF2B5EF4-FFF2-40B4-BE49-F238E27FC236}">
                <a16:creationId xmlns:a16="http://schemas.microsoft.com/office/drawing/2014/main" id="{AA8DBDD7-73B6-4BF4-8EAB-CC740B5E4F0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9EA38C4D-0011-481F-BC28-4BABBFB0C822}"/>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4193677-460E-4CF2-9313-ECE85131D4A9}" type="slidenum">
              <a:rPr lang="en-US" altLang="en-US" sz="1200"/>
              <a:pPr algn="r"/>
              <a:t>18</a:t>
            </a:fld>
            <a:endParaRPr lang="en-US" altLang="en-US" sz="1200"/>
          </a:p>
        </p:txBody>
      </p:sp>
      <p:sp>
        <p:nvSpPr>
          <p:cNvPr id="38915" name="Rectangle 2">
            <a:extLst>
              <a:ext uri="{FF2B5EF4-FFF2-40B4-BE49-F238E27FC236}">
                <a16:creationId xmlns:a16="http://schemas.microsoft.com/office/drawing/2014/main" id="{E6ECD46B-497D-4590-A070-E81A61916BFE}"/>
              </a:ext>
            </a:extLst>
          </p:cNvPr>
          <p:cNvSpPr>
            <a:spLocks noChangeArrowheads="1" noTextEdit="1"/>
          </p:cNvSpPr>
          <p:nvPr>
            <p:ph type="sldImg"/>
          </p:nvPr>
        </p:nvSpPr>
        <p:spPr>
          <a:ln/>
        </p:spPr>
      </p:sp>
      <p:sp>
        <p:nvSpPr>
          <p:cNvPr id="38916" name="Rectangle 3">
            <a:extLst>
              <a:ext uri="{FF2B5EF4-FFF2-40B4-BE49-F238E27FC236}">
                <a16:creationId xmlns:a16="http://schemas.microsoft.com/office/drawing/2014/main" id="{C7E6E11C-93AF-47C3-9E78-BE2D736297C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a:extLst>
              <a:ext uri="{FF2B5EF4-FFF2-40B4-BE49-F238E27FC236}">
                <a16:creationId xmlns:a16="http://schemas.microsoft.com/office/drawing/2014/main" id="{9023A5B2-AB35-49E4-8AC4-F1C8FDA0A39A}"/>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EBBB84B-AD8E-40E3-BC31-3E1C00A4EE47}" type="slidenum">
              <a:rPr lang="en-US" altLang="en-US" sz="1200"/>
              <a:pPr algn="r"/>
              <a:t>19</a:t>
            </a:fld>
            <a:endParaRPr lang="en-US" altLang="en-US" sz="1200"/>
          </a:p>
        </p:txBody>
      </p:sp>
      <p:sp>
        <p:nvSpPr>
          <p:cNvPr id="40963" name="Rectangle 2">
            <a:extLst>
              <a:ext uri="{FF2B5EF4-FFF2-40B4-BE49-F238E27FC236}">
                <a16:creationId xmlns:a16="http://schemas.microsoft.com/office/drawing/2014/main" id="{50C28716-C609-45C1-89F6-76D6338FAD16}"/>
              </a:ext>
            </a:extLst>
          </p:cNvPr>
          <p:cNvSpPr>
            <a:spLocks noChangeArrowheads="1" noTextEdit="1"/>
          </p:cNvSpPr>
          <p:nvPr>
            <p:ph type="sldImg"/>
          </p:nvPr>
        </p:nvSpPr>
        <p:spPr>
          <a:ln/>
        </p:spPr>
      </p:sp>
      <p:sp>
        <p:nvSpPr>
          <p:cNvPr id="40964" name="Rectangle 3">
            <a:extLst>
              <a:ext uri="{FF2B5EF4-FFF2-40B4-BE49-F238E27FC236}">
                <a16:creationId xmlns:a16="http://schemas.microsoft.com/office/drawing/2014/main" id="{53C2040C-08D9-4014-BF76-16E65EFD193A}"/>
              </a:ext>
            </a:extLst>
          </p:cNvPr>
          <p:cNvSpPr>
            <a:spLocks noGrp="1" noChangeArrowheads="1"/>
          </p:cNvSpPr>
          <p:nvPr>
            <p:ph type="body" idx="1"/>
          </p:nvPr>
        </p:nvSpPr>
        <p:spPr>
          <a:noFill/>
        </p:spPr>
        <p:txBody>
          <a:bodyPr/>
          <a:lstStyle/>
          <a:p>
            <a:pPr eaLnBrk="1" hangingPunct="1"/>
            <a:r>
              <a:rPr lang="en-US" altLang="en-US"/>
              <a:t>There are low-level library calls from everyone</a:t>
            </a:r>
          </a:p>
          <a:p>
            <a:pPr eaLnBrk="1" hangingPunct="1"/>
            <a:r>
              <a:rPr lang="en-US" altLang="en-US"/>
              <a:t>But ideally most calls should be local</a:t>
            </a:r>
          </a:p>
          <a:p>
            <a:pPr eaLnBrk="1" hangingPunct="1"/>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E59E9B6C-3D5E-4A6F-AB20-6C07A97AEDB1}"/>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D835F81-F008-41BE-B707-EA19C6ACB30B}" type="slidenum">
              <a:rPr lang="en-US" altLang="en-US" sz="1200"/>
              <a:pPr algn="r"/>
              <a:t>20</a:t>
            </a:fld>
            <a:endParaRPr lang="en-US" altLang="en-US" sz="1200"/>
          </a:p>
        </p:txBody>
      </p:sp>
      <p:sp>
        <p:nvSpPr>
          <p:cNvPr id="43011" name="Rectangle 2">
            <a:extLst>
              <a:ext uri="{FF2B5EF4-FFF2-40B4-BE49-F238E27FC236}">
                <a16:creationId xmlns:a16="http://schemas.microsoft.com/office/drawing/2014/main" id="{7ACD6D7E-5D4D-478B-B4F0-C9089AAE1FF8}"/>
              </a:ext>
            </a:extLst>
          </p:cNvPr>
          <p:cNvSpPr>
            <a:spLocks noChangeArrowheads="1" noTextEdit="1"/>
          </p:cNvSpPr>
          <p:nvPr>
            <p:ph type="sldImg"/>
          </p:nvPr>
        </p:nvSpPr>
        <p:spPr>
          <a:ln/>
        </p:spPr>
      </p:sp>
      <p:sp>
        <p:nvSpPr>
          <p:cNvPr id="43012" name="Rectangle 3">
            <a:extLst>
              <a:ext uri="{FF2B5EF4-FFF2-40B4-BE49-F238E27FC236}">
                <a16:creationId xmlns:a16="http://schemas.microsoft.com/office/drawing/2014/main" id="{34EB14CB-EEDD-4F44-84AA-450C58AEE47A}"/>
              </a:ext>
            </a:extLst>
          </p:cNvPr>
          <p:cNvSpPr>
            <a:spLocks noGrp="1" noChangeArrowheads="1"/>
          </p:cNvSpPr>
          <p:nvPr>
            <p:ph type="body" idx="1"/>
          </p:nvPr>
        </p:nvSpPr>
        <p:spPr>
          <a:noFill/>
        </p:spPr>
        <p:txBody>
          <a:bodyPr/>
          <a:lstStyle/>
          <a:p>
            <a:pPr eaLnBrk="1" hangingPunct="1"/>
            <a:r>
              <a:rPr lang="en-US" altLang="en-US"/>
              <a:t>This plot shows that many files outside of component 52 depend upon it.  In fact it shows all the external files that depend on only one of the many files in that component.  If we showed them all there would be some many lines it would be hard to interpret.</a:t>
            </a:r>
          </a:p>
          <a:p>
            <a:pPr eaLnBrk="1" hangingPunct="1"/>
            <a:endParaRPr lang="en-US" altLang="en-US"/>
          </a:p>
          <a:p>
            <a:pPr eaLnBrk="1" hangingPunct="1"/>
            <a:r>
              <a:rPr lang="en-US" altLang="en-US"/>
              <a:t>This is a very dangerous situation for a software system:  Many files depend on a cluster of mutually dependent files.  Mutual dependencies are very difficult to test effectively because they all depend on each other.  We find an error, change it, and it may affect many other files in the mutually dependent set.  So large strong components are hard to test, e.g., hard to make correct, e.g., subject to a lot of changes.  This in turn may affect many of those external files shown in the view above.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a:extLst>
              <a:ext uri="{FF2B5EF4-FFF2-40B4-BE49-F238E27FC236}">
                <a16:creationId xmlns:a16="http://schemas.microsoft.com/office/drawing/2014/main" id="{B91F5D18-6DD7-41FD-991B-C5879751521A}"/>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FA6E003-6349-46D0-BBE3-7233F939BEAF}" type="slidenum">
              <a:rPr lang="en-US" altLang="en-US" sz="1200"/>
              <a:pPr algn="r"/>
              <a:t>21</a:t>
            </a:fld>
            <a:endParaRPr lang="en-US" altLang="en-US" sz="1200"/>
          </a:p>
        </p:txBody>
      </p:sp>
      <p:sp>
        <p:nvSpPr>
          <p:cNvPr id="45059" name="Rectangle 2">
            <a:extLst>
              <a:ext uri="{FF2B5EF4-FFF2-40B4-BE49-F238E27FC236}">
                <a16:creationId xmlns:a16="http://schemas.microsoft.com/office/drawing/2014/main" id="{30F8B22A-8FF0-48BB-B2E2-107892DB0096}"/>
              </a:ext>
            </a:extLst>
          </p:cNvPr>
          <p:cNvSpPr>
            <a:spLocks noChangeArrowheads="1" noTextEdit="1"/>
          </p:cNvSpPr>
          <p:nvPr>
            <p:ph type="sldImg"/>
          </p:nvPr>
        </p:nvSpPr>
        <p:spPr>
          <a:ln/>
        </p:spPr>
      </p:sp>
      <p:sp>
        <p:nvSpPr>
          <p:cNvPr id="45060" name="Rectangle 3">
            <a:extLst>
              <a:ext uri="{FF2B5EF4-FFF2-40B4-BE49-F238E27FC236}">
                <a16:creationId xmlns:a16="http://schemas.microsoft.com/office/drawing/2014/main" id="{51BFB8A0-590D-4D55-B2E1-E12BEA6912C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a:extLst>
              <a:ext uri="{FF2B5EF4-FFF2-40B4-BE49-F238E27FC236}">
                <a16:creationId xmlns:a16="http://schemas.microsoft.com/office/drawing/2014/main" id="{7FEEB6F0-12B3-460C-BDDF-C49D99CF7A0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466F206-4875-4796-9C52-A466CF3E3F38}" type="slidenum">
              <a:rPr lang="en-US" altLang="en-US" sz="1200"/>
              <a:pPr algn="r"/>
              <a:t>3</a:t>
            </a:fld>
            <a:endParaRPr lang="en-US" altLang="en-US" sz="1200"/>
          </a:p>
        </p:txBody>
      </p:sp>
      <p:sp>
        <p:nvSpPr>
          <p:cNvPr id="9219" name="Rectangle 2">
            <a:extLst>
              <a:ext uri="{FF2B5EF4-FFF2-40B4-BE49-F238E27FC236}">
                <a16:creationId xmlns:a16="http://schemas.microsoft.com/office/drawing/2014/main" id="{DC0EB5BA-7EBE-46EA-AC51-ACCAFCB6EA57}"/>
              </a:ext>
            </a:extLst>
          </p:cNvPr>
          <p:cNvSpPr>
            <a:spLocks noChangeArrowheads="1" noTextEdit="1"/>
          </p:cNvSpPr>
          <p:nvPr>
            <p:ph type="sldImg"/>
          </p:nvPr>
        </p:nvSpPr>
        <p:spPr>
          <a:ln/>
        </p:spPr>
      </p:sp>
      <p:sp>
        <p:nvSpPr>
          <p:cNvPr id="9220" name="Rectangle 3">
            <a:extLst>
              <a:ext uri="{FF2B5EF4-FFF2-40B4-BE49-F238E27FC236}">
                <a16:creationId xmlns:a16="http://schemas.microsoft.com/office/drawing/2014/main" id="{881DCE14-E0C9-4A95-A227-2F72A07D7CB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A188349E-A599-4398-BCF6-2EF1220FE4F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54A1A56-8F6A-43C7-B17C-1FCEB47126BA}" type="slidenum">
              <a:rPr lang="en-US" altLang="en-US" sz="1200"/>
              <a:pPr algn="r"/>
              <a:t>22</a:t>
            </a:fld>
            <a:endParaRPr lang="en-US" altLang="en-US" sz="1200"/>
          </a:p>
        </p:txBody>
      </p:sp>
      <p:sp>
        <p:nvSpPr>
          <p:cNvPr id="47107" name="Rectangle 2">
            <a:extLst>
              <a:ext uri="{FF2B5EF4-FFF2-40B4-BE49-F238E27FC236}">
                <a16:creationId xmlns:a16="http://schemas.microsoft.com/office/drawing/2014/main" id="{89BF2F14-15A7-4F6C-9820-C619C8B04049}"/>
              </a:ext>
            </a:extLst>
          </p:cNvPr>
          <p:cNvSpPr>
            <a:spLocks noChangeArrowheads="1" noTextEdit="1"/>
          </p:cNvSpPr>
          <p:nvPr>
            <p:ph type="sldImg"/>
          </p:nvPr>
        </p:nvSpPr>
        <p:spPr>
          <a:ln/>
        </p:spPr>
      </p:sp>
      <p:sp>
        <p:nvSpPr>
          <p:cNvPr id="47108" name="Rectangle 3">
            <a:extLst>
              <a:ext uri="{FF2B5EF4-FFF2-40B4-BE49-F238E27FC236}">
                <a16:creationId xmlns:a16="http://schemas.microsoft.com/office/drawing/2014/main" id="{AE646015-732F-47E7-AE35-A0847DB8E0A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47FC169A-9455-48B7-AFC3-5FF7DA49C6D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E196481-979A-456F-9DBD-C0A20811BD3A}" type="slidenum">
              <a:rPr lang="en-US" altLang="en-US" sz="1200"/>
              <a:pPr algn="r"/>
              <a:t>23</a:t>
            </a:fld>
            <a:endParaRPr lang="en-US" altLang="en-US" sz="1200"/>
          </a:p>
        </p:txBody>
      </p:sp>
      <p:sp>
        <p:nvSpPr>
          <p:cNvPr id="49155" name="Rectangle 2">
            <a:extLst>
              <a:ext uri="{FF2B5EF4-FFF2-40B4-BE49-F238E27FC236}">
                <a16:creationId xmlns:a16="http://schemas.microsoft.com/office/drawing/2014/main" id="{D18844BB-1A53-41E7-8989-C69850A3A827}"/>
              </a:ext>
            </a:extLst>
          </p:cNvPr>
          <p:cNvSpPr>
            <a:spLocks noChangeArrowheads="1" noTextEdit="1"/>
          </p:cNvSpPr>
          <p:nvPr>
            <p:ph type="sldImg"/>
          </p:nvPr>
        </p:nvSpPr>
        <p:spPr>
          <a:ln/>
        </p:spPr>
      </p:sp>
      <p:sp>
        <p:nvSpPr>
          <p:cNvPr id="49156" name="Rectangle 3">
            <a:extLst>
              <a:ext uri="{FF2B5EF4-FFF2-40B4-BE49-F238E27FC236}">
                <a16:creationId xmlns:a16="http://schemas.microsoft.com/office/drawing/2014/main" id="{C8BFD4F7-3DC3-4ABB-8535-E5B54DC44CA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a:extLst>
              <a:ext uri="{FF2B5EF4-FFF2-40B4-BE49-F238E27FC236}">
                <a16:creationId xmlns:a16="http://schemas.microsoft.com/office/drawing/2014/main" id="{5B1A9A2C-0EBE-4576-8AF1-8EBC1537B9EC}"/>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B43029A-E9BA-49B0-B079-A615BB4DC988}" type="slidenum">
              <a:rPr lang="en-US" altLang="en-US" sz="1200"/>
              <a:pPr algn="r"/>
              <a:t>24</a:t>
            </a:fld>
            <a:endParaRPr lang="en-US" altLang="en-US" sz="1200"/>
          </a:p>
        </p:txBody>
      </p:sp>
      <p:sp>
        <p:nvSpPr>
          <p:cNvPr id="51203" name="Rectangle 2">
            <a:extLst>
              <a:ext uri="{FF2B5EF4-FFF2-40B4-BE49-F238E27FC236}">
                <a16:creationId xmlns:a16="http://schemas.microsoft.com/office/drawing/2014/main" id="{628927EF-A333-4427-BA12-07D6F69C61D2}"/>
              </a:ext>
            </a:extLst>
          </p:cNvPr>
          <p:cNvSpPr>
            <a:spLocks noChangeArrowheads="1" noTextEdit="1"/>
          </p:cNvSpPr>
          <p:nvPr>
            <p:ph type="sldImg"/>
          </p:nvPr>
        </p:nvSpPr>
        <p:spPr>
          <a:ln/>
        </p:spPr>
      </p:sp>
      <p:sp>
        <p:nvSpPr>
          <p:cNvPr id="51204" name="Rectangle 3">
            <a:extLst>
              <a:ext uri="{FF2B5EF4-FFF2-40B4-BE49-F238E27FC236}">
                <a16:creationId xmlns:a16="http://schemas.microsoft.com/office/drawing/2014/main" id="{A8808795-DEEA-4286-A2A4-D8B151E658B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a:extLst>
              <a:ext uri="{FF2B5EF4-FFF2-40B4-BE49-F238E27FC236}">
                <a16:creationId xmlns:a16="http://schemas.microsoft.com/office/drawing/2014/main" id="{FE8E609D-6897-415E-919B-7472BA602610}"/>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2E0A648-45CA-4292-85C1-4F98DD911448}" type="slidenum">
              <a:rPr lang="en-US" altLang="en-US" sz="1200"/>
              <a:pPr algn="r"/>
              <a:t>25</a:t>
            </a:fld>
            <a:endParaRPr lang="en-US" altLang="en-US" sz="1200"/>
          </a:p>
        </p:txBody>
      </p:sp>
      <p:sp>
        <p:nvSpPr>
          <p:cNvPr id="53251" name="Rectangle 2">
            <a:extLst>
              <a:ext uri="{FF2B5EF4-FFF2-40B4-BE49-F238E27FC236}">
                <a16:creationId xmlns:a16="http://schemas.microsoft.com/office/drawing/2014/main" id="{DC512EAE-B887-440C-8828-5E70F18103DB}"/>
              </a:ext>
            </a:extLst>
          </p:cNvPr>
          <p:cNvSpPr>
            <a:spLocks noChangeArrowheads="1" noTextEdit="1"/>
          </p:cNvSpPr>
          <p:nvPr>
            <p:ph type="sldImg"/>
          </p:nvPr>
        </p:nvSpPr>
        <p:spPr>
          <a:ln/>
        </p:spPr>
      </p:sp>
      <p:sp>
        <p:nvSpPr>
          <p:cNvPr id="53252" name="Rectangle 3">
            <a:extLst>
              <a:ext uri="{FF2B5EF4-FFF2-40B4-BE49-F238E27FC236}">
                <a16:creationId xmlns:a16="http://schemas.microsoft.com/office/drawing/2014/main" id="{7802886F-9E5C-44FC-8F9B-D4C52E48645E}"/>
              </a:ext>
            </a:extLst>
          </p:cNvPr>
          <p:cNvSpPr>
            <a:spLocks noGrp="1" noChangeArrowheads="1"/>
          </p:cNvSpPr>
          <p:nvPr>
            <p:ph type="body" idx="1"/>
          </p:nvPr>
        </p:nvSpPr>
        <p:spPr>
          <a:noFill/>
        </p:spPr>
        <p:txBody>
          <a:bodyPr/>
          <a:lstStyle/>
          <a:p>
            <a:pPr eaLnBrk="1" hangingPunct="1"/>
            <a:r>
              <a:rPr lang="en-US" altLang="en-US"/>
              <a:t>Why improve our tools?</a:t>
            </a:r>
          </a:p>
          <a:p>
            <a:pPr eaLnBrk="1" hangingPunct="1"/>
            <a:r>
              <a:rPr lang="en-US" altLang="en-US"/>
              <a:t>We ran our tools on our own code, and we were not too happy.</a:t>
            </a:r>
          </a:p>
          <a:p>
            <a:pPr eaLnBrk="1" hangingPunct="1"/>
            <a:r>
              <a:rPr lang="en-US" altLang="en-US"/>
              <a:t>Functionality is OK.  Structure and flexibility may not be.</a:t>
            </a:r>
          </a:p>
          <a:p>
            <a:pPr eaLnBrk="1" hangingPunct="1"/>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852A7557-F149-4E4E-8E33-409198ADD4D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38B4DBD-62D8-413B-8E17-848E45E63D74}" type="slidenum">
              <a:rPr lang="en-US" altLang="en-US" sz="1200"/>
              <a:pPr algn="r"/>
              <a:t>26</a:t>
            </a:fld>
            <a:endParaRPr lang="en-US" altLang="en-US" sz="1200"/>
          </a:p>
        </p:txBody>
      </p:sp>
      <p:sp>
        <p:nvSpPr>
          <p:cNvPr id="55299" name="Rectangle 2">
            <a:extLst>
              <a:ext uri="{FF2B5EF4-FFF2-40B4-BE49-F238E27FC236}">
                <a16:creationId xmlns:a16="http://schemas.microsoft.com/office/drawing/2014/main" id="{9E93F99D-8727-437A-B5BE-E4515857F0B1}"/>
              </a:ext>
            </a:extLst>
          </p:cNvPr>
          <p:cNvSpPr>
            <a:spLocks noChangeArrowheads="1" noTextEdit="1"/>
          </p:cNvSpPr>
          <p:nvPr>
            <p:ph type="sldImg"/>
          </p:nvPr>
        </p:nvSpPr>
        <p:spPr>
          <a:ln/>
        </p:spPr>
      </p:sp>
      <p:sp>
        <p:nvSpPr>
          <p:cNvPr id="55300" name="Rectangle 3">
            <a:extLst>
              <a:ext uri="{FF2B5EF4-FFF2-40B4-BE49-F238E27FC236}">
                <a16:creationId xmlns:a16="http://schemas.microsoft.com/office/drawing/2014/main" id="{29C61AAB-D218-4A8C-9B57-806EF1C47973}"/>
              </a:ext>
            </a:extLst>
          </p:cNvPr>
          <p:cNvSpPr>
            <a:spLocks noGrp="1" noChangeArrowheads="1"/>
          </p:cNvSpPr>
          <p:nvPr>
            <p:ph type="body" idx="1"/>
          </p:nvPr>
        </p:nvSpPr>
        <p:spPr>
          <a:noFill/>
        </p:spPr>
        <p:txBody>
          <a:bodyPr/>
          <a:lstStyle/>
          <a:p>
            <a:pPr lvl="1" eaLnBrk="1" hangingPunct="1">
              <a:buFontTx/>
              <a:buChar char="•"/>
            </a:pPr>
            <a:r>
              <a:rPr lang="en-US" altLang="en-US"/>
              <a:t>Developed source file ranking algorithms using notions of product risk, importance, and testability of a file.</a:t>
            </a:r>
          </a:p>
          <a:p>
            <a:pPr lvl="1" eaLnBrk="1" hangingPunct="1">
              <a:buFontTx/>
              <a:buChar char="•"/>
            </a:pPr>
            <a:r>
              <a:rPr lang="en-US" altLang="en-US"/>
              <a:t>Introducing a model that indexes software components according to their potential for reuse.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A112E8BA-2AD1-440F-B6D3-FE4FFA7D5761}"/>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CE6DC58-984D-4601-AE9A-91F1DEDD8A2F}" type="slidenum">
              <a:rPr lang="en-US" altLang="en-US" sz="1200"/>
              <a:pPr algn="r"/>
              <a:t>27</a:t>
            </a:fld>
            <a:endParaRPr lang="en-US" altLang="en-US" sz="1200"/>
          </a:p>
        </p:txBody>
      </p:sp>
      <p:sp>
        <p:nvSpPr>
          <p:cNvPr id="57347" name="Rectangle 2">
            <a:extLst>
              <a:ext uri="{FF2B5EF4-FFF2-40B4-BE49-F238E27FC236}">
                <a16:creationId xmlns:a16="http://schemas.microsoft.com/office/drawing/2014/main" id="{0F9595E3-7551-4E29-9112-D79521415564}"/>
              </a:ext>
            </a:extLst>
          </p:cNvPr>
          <p:cNvSpPr>
            <a:spLocks noChangeArrowheads="1" noTextEdit="1"/>
          </p:cNvSpPr>
          <p:nvPr>
            <p:ph type="sldImg"/>
          </p:nvPr>
        </p:nvSpPr>
        <p:spPr>
          <a:ln/>
        </p:spPr>
      </p:sp>
      <p:sp>
        <p:nvSpPr>
          <p:cNvPr id="57348" name="Rectangle 3">
            <a:extLst>
              <a:ext uri="{FF2B5EF4-FFF2-40B4-BE49-F238E27FC236}">
                <a16:creationId xmlns:a16="http://schemas.microsoft.com/office/drawing/2014/main" id="{11B73D03-D0CF-4052-9E75-2B4646DC5088}"/>
              </a:ext>
            </a:extLst>
          </p:cNvPr>
          <p:cNvSpPr>
            <a:spLocks noGrp="1" noChangeArrowheads="1"/>
          </p:cNvSpPr>
          <p:nvPr>
            <p:ph type="body" idx="1"/>
          </p:nvPr>
        </p:nvSpPr>
        <p:spPr>
          <a:noFill/>
        </p:spPr>
        <p:txBody>
          <a:bodyPr/>
          <a:lstStyle/>
          <a:p>
            <a:pPr marL="228600" indent="-228600" eaLnBrk="1" hangingPunct="1">
              <a:buFontTx/>
              <a:buAutoNum type="arabicPeriod"/>
            </a:pPr>
            <a:r>
              <a:rPr lang="en-US" altLang="en-US"/>
              <a:t>Monitoring software quality in a development project is an important task required of project management, especially for large-scale projects.</a:t>
            </a:r>
          </a:p>
          <a:p>
            <a:pPr marL="228600" indent="-228600" eaLnBrk="1" hangingPunct="1">
              <a:buFontTx/>
              <a:buAutoNum type="arabicPeriod"/>
            </a:pPr>
            <a:r>
              <a:rPr lang="en-US" altLang="en-US"/>
              <a:t>Constant feedback is an essential part of project management.</a:t>
            </a:r>
          </a:p>
          <a:p>
            <a:pPr marL="228600" indent="-228600" eaLnBrk="1" hangingPunct="1">
              <a:buFontTx/>
              <a:buAutoNum type="arabicPeriod"/>
            </a:pPr>
            <a:r>
              <a:rPr lang="en-US" altLang="en-US"/>
              <a:t>Watching progress manually is not effective in terms of time and correctness of results. </a:t>
            </a:r>
          </a:p>
          <a:p>
            <a:pPr marL="228600" indent="-228600" eaLnBrk="1" hangingPunct="1">
              <a:buFontTx/>
              <a:buAutoNum type="arabicPeriod"/>
            </a:pPr>
            <a:r>
              <a:rPr lang="en-US" altLang="en-US"/>
              <a:t>Up to date project documentation is not always available, but source code is.</a:t>
            </a:r>
          </a:p>
          <a:p>
            <a:pPr marL="228600" indent="-228600" eaLnBrk="1" hangingPunct="1">
              <a:buFontTx/>
              <a:buAutoNum type="arabicPeriod"/>
            </a:pPr>
            <a:r>
              <a:rPr lang="en-US" altLang="en-US"/>
              <a:t>Obtaining information from source code provides instant feedback.  How do you do that for 6193 files?</a:t>
            </a:r>
          </a:p>
          <a:p>
            <a:pPr marL="228600" indent="-228600" eaLnBrk="1" hangingPunct="1">
              <a:buFontTx/>
              <a:buAutoNum type="arabicPeriod"/>
            </a:pPr>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6F68EF2A-876F-4C7F-9B56-F2F5BFA15EB4}"/>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0397289-9816-4FEB-9B4C-D38A5BCF1A74}" type="slidenum">
              <a:rPr lang="en-US" altLang="en-US" sz="1200"/>
              <a:pPr algn="r"/>
              <a:t>28</a:t>
            </a:fld>
            <a:endParaRPr lang="en-US" altLang="en-US" sz="1200"/>
          </a:p>
        </p:txBody>
      </p:sp>
      <p:sp>
        <p:nvSpPr>
          <p:cNvPr id="59395" name="Rectangle 2">
            <a:extLst>
              <a:ext uri="{FF2B5EF4-FFF2-40B4-BE49-F238E27FC236}">
                <a16:creationId xmlns:a16="http://schemas.microsoft.com/office/drawing/2014/main" id="{679D72B6-E968-40F5-9ACB-E624337543A1}"/>
              </a:ext>
            </a:extLst>
          </p:cNvPr>
          <p:cNvSpPr>
            <a:spLocks noChangeArrowheads="1" noTextEdit="1"/>
          </p:cNvSpPr>
          <p:nvPr>
            <p:ph type="sldImg"/>
          </p:nvPr>
        </p:nvSpPr>
        <p:spPr>
          <a:ln/>
        </p:spPr>
      </p:sp>
      <p:sp>
        <p:nvSpPr>
          <p:cNvPr id="59396" name="Rectangle 3">
            <a:extLst>
              <a:ext uri="{FF2B5EF4-FFF2-40B4-BE49-F238E27FC236}">
                <a16:creationId xmlns:a16="http://schemas.microsoft.com/office/drawing/2014/main" id="{709D12EE-3473-4C17-99DD-617344D0CCC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086791A6-6893-4956-8A2D-E35EF039C9E0}"/>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01141EC-B9FD-451A-9113-4777609DCC99}" type="slidenum">
              <a:rPr lang="en-US" altLang="en-US" sz="1200"/>
              <a:pPr algn="r"/>
              <a:t>29</a:t>
            </a:fld>
            <a:endParaRPr lang="en-US" altLang="en-US" sz="1200"/>
          </a:p>
        </p:txBody>
      </p:sp>
      <p:sp>
        <p:nvSpPr>
          <p:cNvPr id="61443" name="Rectangle 2">
            <a:extLst>
              <a:ext uri="{FF2B5EF4-FFF2-40B4-BE49-F238E27FC236}">
                <a16:creationId xmlns:a16="http://schemas.microsoft.com/office/drawing/2014/main" id="{D877854C-417B-4FFA-BA9C-02D3959150FD}"/>
              </a:ext>
            </a:extLst>
          </p:cNvPr>
          <p:cNvSpPr>
            <a:spLocks noChangeArrowheads="1" noTextEdit="1"/>
          </p:cNvSpPr>
          <p:nvPr>
            <p:ph type="sldImg"/>
          </p:nvPr>
        </p:nvSpPr>
        <p:spPr>
          <a:ln/>
        </p:spPr>
      </p:sp>
      <p:sp>
        <p:nvSpPr>
          <p:cNvPr id="61444" name="Rectangle 3">
            <a:extLst>
              <a:ext uri="{FF2B5EF4-FFF2-40B4-BE49-F238E27FC236}">
                <a16:creationId xmlns:a16="http://schemas.microsoft.com/office/drawing/2014/main" id="{21A88F56-991E-4899-9043-7F605A4390A7}"/>
              </a:ext>
            </a:extLst>
          </p:cNvPr>
          <p:cNvSpPr>
            <a:spLocks noGrp="1" noChangeArrowheads="1"/>
          </p:cNvSpPr>
          <p:nvPr>
            <p:ph type="body" idx="1"/>
          </p:nvPr>
        </p:nvSpPr>
        <p:spPr>
          <a:noFill/>
        </p:spPr>
        <p:txBody>
          <a:bodyPr/>
          <a:lstStyle/>
          <a:p>
            <a:pPr eaLnBrk="1" hangingPunct="1"/>
            <a:r>
              <a:rPr lang="en-US" altLang="en-US"/>
              <a:t>We need the precision of type-based analysis.</a:t>
            </a:r>
          </a:p>
          <a:p>
            <a:pPr eaLnBrk="1" hangingPunct="1"/>
            <a:r>
              <a:rPr lang="en-US" altLang="en-US"/>
              <a:t>But we want to present results in a coarser view, as file-to-file dependencies.</a:t>
            </a:r>
          </a:p>
          <a:p>
            <a:pPr eaLnBrk="1" hangingPunct="1"/>
            <a:r>
              <a:rPr lang="en-US" altLang="en-US"/>
              <a:t>Because that’s the way code is managed and controlled.</a:t>
            </a:r>
          </a:p>
          <a:p>
            <a:pPr eaLnBrk="1" hangingPunct="1"/>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6CB20AE1-09A6-44A0-8535-F1108A8709DD}"/>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6348D60-073E-43F3-93C2-5E3A78FD89CC}" type="slidenum">
              <a:rPr lang="en-US" altLang="en-US" sz="1200"/>
              <a:pPr algn="r"/>
              <a:t>30</a:t>
            </a:fld>
            <a:endParaRPr lang="en-US" altLang="en-US" sz="1200"/>
          </a:p>
        </p:txBody>
      </p:sp>
      <p:sp>
        <p:nvSpPr>
          <p:cNvPr id="63491" name="Rectangle 2">
            <a:extLst>
              <a:ext uri="{FF2B5EF4-FFF2-40B4-BE49-F238E27FC236}">
                <a16:creationId xmlns:a16="http://schemas.microsoft.com/office/drawing/2014/main" id="{2112AE3F-510D-4D18-9855-9E970CF7FC97}"/>
              </a:ext>
            </a:extLst>
          </p:cNvPr>
          <p:cNvSpPr>
            <a:spLocks noChangeArrowheads="1" noTextEdit="1"/>
          </p:cNvSpPr>
          <p:nvPr>
            <p:ph type="sldImg"/>
          </p:nvPr>
        </p:nvSpPr>
        <p:spPr>
          <a:ln/>
        </p:spPr>
      </p:sp>
      <p:sp>
        <p:nvSpPr>
          <p:cNvPr id="63492" name="Rectangle 3">
            <a:extLst>
              <a:ext uri="{FF2B5EF4-FFF2-40B4-BE49-F238E27FC236}">
                <a16:creationId xmlns:a16="http://schemas.microsoft.com/office/drawing/2014/main" id="{3A21AA62-147B-4A66-8054-DA69E9BB681C}"/>
              </a:ext>
            </a:extLst>
          </p:cNvPr>
          <p:cNvSpPr>
            <a:spLocks noGrp="1" noChangeArrowheads="1"/>
          </p:cNvSpPr>
          <p:nvPr>
            <p:ph type="body" idx="1"/>
          </p:nvPr>
        </p:nvSpPr>
        <p:spPr>
          <a:xfrm>
            <a:off x="914400" y="4343400"/>
            <a:ext cx="5029200" cy="4419600"/>
          </a:xfrm>
          <a:noFill/>
        </p:spPr>
        <p:txBody>
          <a:bodyPr/>
          <a:lstStyle/>
          <a:p>
            <a:pPr marL="228600" indent="-228600" eaLnBrk="1" hangingPunct="1"/>
            <a:r>
              <a:rPr lang="en-US" altLang="en-US" sz="1000">
                <a:solidFill>
                  <a:srgbClr val="000000"/>
                </a:solidFill>
                <a:latin typeface="Tahoma" panose="020B0604030504040204" pitchFamily="34" charset="0"/>
                <a:cs typeface="Tahoma" panose="020B0604030504040204" pitchFamily="34" charset="0"/>
              </a:rPr>
              <a:t>The dependency model used throughout this analysis is given below.  There is one important qualification we have to make about this model.  In much of the code base we’ve analyzed for this paper there is a significant amount of code duplication across the directory structures analyzed.  If we accept duplicate code our tool is not strong enough to sort out which instance is being referenced by another file, and so we will misclassify some dependencies.  We’ve found these misclassifications lead to larger predicted mutual dependencies than are actually present in the system.  Our solution currently is to eliminate all duplicate code.  This results in some missed detections, but we want to err on the side of conservative estimate of coupling rather than too pessimistic estimate.  Part of our future work will be directed to a more thoughtful handling of these ambiguities.</a:t>
            </a:r>
            <a:endParaRPr lang="en-US" altLang="en-US" sz="1000">
              <a:solidFill>
                <a:srgbClr val="000000"/>
              </a:solidFill>
              <a:latin typeface="Tahoma" panose="020B0604030504040204" pitchFamily="34" charset="0"/>
              <a:cs typeface="Times New Roman" panose="02020603050405020304" pitchFamily="18" charset="0"/>
            </a:endParaRPr>
          </a:p>
          <a:p>
            <a:pPr marL="228600" indent="-228600" eaLnBrk="1" hangingPunct="1"/>
            <a:endParaRPr lang="en-US" altLang="en-US" sz="1000">
              <a:solidFill>
                <a:srgbClr val="000000"/>
              </a:solidFill>
              <a:latin typeface="Tahoma" panose="020B0604030504040204" pitchFamily="34" charset="0"/>
              <a:cs typeface="Tahoma" panose="020B0604030504040204" pitchFamily="34" charset="0"/>
            </a:endParaRPr>
          </a:p>
          <a:p>
            <a:pPr marL="228600" indent="-228600" eaLnBrk="1" hangingPunct="1"/>
            <a:r>
              <a:rPr lang="en-US" altLang="en-US" sz="1000">
                <a:solidFill>
                  <a:srgbClr val="000000"/>
                </a:solidFill>
                <a:latin typeface="Tahoma" panose="020B0604030504040204" pitchFamily="34" charset="0"/>
                <a:cs typeface="Tahoma" panose="020B0604030504040204" pitchFamily="34" charset="0"/>
              </a:rPr>
              <a:t>Dependency Model - file A depends on file B if: </a:t>
            </a:r>
            <a:endParaRPr lang="en-US" altLang="en-US" sz="1000">
              <a:solidFill>
                <a:srgbClr val="000000"/>
              </a:solidFill>
              <a:cs typeface="Times New Roman" panose="02020603050405020304" pitchFamily="18" charset="0"/>
            </a:endParaRPr>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creates and/or uses an instance of a type declared or defined in B</a:t>
            </a:r>
            <a:endParaRPr lang="en-US" altLang="en-US" sz="1000"/>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is derived from a type declared or defined in B</a:t>
            </a:r>
            <a:endParaRPr lang="en-US" altLang="en-US" sz="1000"/>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is using the value of a global variable declared and/or defined in B</a:t>
            </a:r>
            <a:endParaRPr lang="en-US" altLang="en-US" sz="1000"/>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defines a non-constant global variable modified by B</a:t>
            </a:r>
            <a:endParaRPr lang="en-US" altLang="en-US" sz="1000"/>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uses a global function declared or defined in B</a:t>
            </a:r>
            <a:endParaRPr lang="en-US" altLang="en-US" sz="1000"/>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declares a type or global function defined in B</a:t>
            </a:r>
            <a:endParaRPr lang="en-US" altLang="en-US" sz="1000"/>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defines a type or global function declared in B</a:t>
            </a:r>
            <a:endParaRPr lang="en-US" altLang="en-US" sz="1000"/>
          </a:p>
          <a:p>
            <a:pPr marL="228600" indent="-228600" eaLnBrk="1" hangingPunct="1">
              <a:buFontTx/>
              <a:buAutoNum type="arabicPeriod"/>
            </a:pPr>
            <a:r>
              <a:rPr lang="en-US" altLang="en-US" sz="1000">
                <a:latin typeface="Tahoma" panose="020B0604030504040204" pitchFamily="34" charset="0"/>
                <a:cs typeface="Tahoma" panose="020B0604030504040204" pitchFamily="34" charset="0"/>
              </a:rPr>
              <a:t>A uses a template parameter declared in B</a:t>
            </a:r>
            <a:endParaRPr lang="en-US" altLang="en-US" sz="10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E432D911-5209-46E3-882F-4D02E992780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6D5C5D4-D837-4D04-A1A2-2E3C0B68295A}" type="slidenum">
              <a:rPr lang="en-US" altLang="en-US" sz="1200"/>
              <a:pPr algn="r"/>
              <a:t>31</a:t>
            </a:fld>
            <a:endParaRPr lang="en-US" altLang="en-US" sz="1200"/>
          </a:p>
        </p:txBody>
      </p:sp>
      <p:sp>
        <p:nvSpPr>
          <p:cNvPr id="65539" name="Rectangle 2">
            <a:extLst>
              <a:ext uri="{FF2B5EF4-FFF2-40B4-BE49-F238E27FC236}">
                <a16:creationId xmlns:a16="http://schemas.microsoft.com/office/drawing/2014/main" id="{7FD3CD8D-320B-44E0-B2BB-5BB8A7619481}"/>
              </a:ext>
            </a:extLst>
          </p:cNvPr>
          <p:cNvSpPr>
            <a:spLocks noChangeArrowheads="1" noTextEdit="1"/>
          </p:cNvSpPr>
          <p:nvPr>
            <p:ph type="sldImg"/>
          </p:nvPr>
        </p:nvSpPr>
        <p:spPr>
          <a:ln/>
        </p:spPr>
      </p:sp>
      <p:sp>
        <p:nvSpPr>
          <p:cNvPr id="65540" name="Rectangle 3">
            <a:extLst>
              <a:ext uri="{FF2B5EF4-FFF2-40B4-BE49-F238E27FC236}">
                <a16:creationId xmlns:a16="http://schemas.microsoft.com/office/drawing/2014/main" id="{7CB4615F-3B7B-4D33-A62A-3103820231C7}"/>
              </a:ext>
            </a:extLst>
          </p:cNvPr>
          <p:cNvSpPr>
            <a:spLocks noGrp="1" noChangeArrowheads="1"/>
          </p:cNvSpPr>
          <p:nvPr>
            <p:ph type="body" idx="1"/>
          </p:nvPr>
        </p:nvSpPr>
        <p:spPr>
          <a:noFill/>
        </p:spPr>
        <p:txBody>
          <a:bodyPr/>
          <a:lstStyle/>
          <a:p>
            <a:pPr eaLnBrk="1" hangingPunct="1"/>
            <a:r>
              <a:rPr lang="en-US" altLang="en-US">
                <a:latin typeface="Tahoma" panose="020B0604030504040204" pitchFamily="34" charset="0"/>
                <a:cs typeface="Tahoma" panose="020B0604030504040204" pitchFamily="34" charset="0"/>
              </a:rPr>
              <a:t>We ignore include-based dependencies, as developers are occasionally careless about the files they include.  Unnecessary dependencies affect build efficiency but do not affect design or compilation breakage due to change. </a:t>
            </a:r>
          </a:p>
          <a:p>
            <a:pPr eaLnBrk="1" hangingPunct="1"/>
            <a:endParaRPr lang="en-US" altLang="en-US">
              <a:latin typeface="Tahoma" panose="020B0604030504040204" pitchFamily="34" charset="0"/>
              <a:cs typeface="Tahoma" panose="020B0604030504040204" pitchFamily="34" charset="0"/>
            </a:endParaRPr>
          </a:p>
          <a:p>
            <a:pPr algn="just" eaLnBrk="1" hangingPunct="1"/>
            <a:r>
              <a:rPr lang="en-US" altLang="en-US">
                <a:solidFill>
                  <a:srgbClr val="000000"/>
                </a:solidFill>
                <a:latin typeface="Tahoma" panose="020B0604030504040204" pitchFamily="34" charset="0"/>
                <a:cs typeface="Tahoma" panose="020B0604030504040204" pitchFamily="34" charset="0"/>
              </a:rPr>
              <a:t>The internal architecture:</a:t>
            </a:r>
            <a:r>
              <a:rPr lang="en-US" altLang="en-US" b="1">
                <a:solidFill>
                  <a:srgbClr val="000000"/>
                </a:solidFill>
                <a:latin typeface="Tahoma" panose="020B0604030504040204" pitchFamily="34" charset="0"/>
                <a:cs typeface="Tahoma" panose="020B0604030504040204" pitchFamily="34" charset="0"/>
              </a:rPr>
              <a:t> </a:t>
            </a:r>
            <a:r>
              <a:rPr lang="en-US" altLang="en-US">
                <a:solidFill>
                  <a:srgbClr val="000000"/>
                </a:solidFill>
                <a:latin typeface="Tahoma" panose="020B0604030504040204" pitchFamily="34" charset="0"/>
                <a:cs typeface="Tahoma" panose="020B0604030504040204" pitchFamily="34" charset="0"/>
              </a:rPr>
              <a:t>The core task is to assemble useful information from collected data in a representation that gives easily comprehended views of the current state of an analyzed project.  DepAnal’s outputs are all text based.  Charts showing the system’s state of health are prepared using Microsoft Excel.  </a:t>
            </a:r>
          </a:p>
          <a:p>
            <a:pPr algn="just" eaLnBrk="1" hangingPunct="1"/>
            <a:r>
              <a:rPr lang="en-US" altLang="en-US">
                <a:solidFill>
                  <a:srgbClr val="000000"/>
                </a:solidFill>
                <a:latin typeface="Tahoma" panose="020B0604030504040204" pitchFamily="34" charset="0"/>
                <a:cs typeface="Tahoma" panose="020B0604030504040204" pitchFamily="34" charset="0"/>
              </a:rPr>
              <a:t> </a:t>
            </a:r>
            <a:endParaRPr lang="en-US" altLang="en-US">
              <a:solidFill>
                <a:srgbClr val="000000"/>
              </a:solidFill>
              <a:latin typeface="Tahoma" panose="020B0604030504040204" pitchFamily="34" charset="0"/>
              <a:cs typeface="Times New Roman" panose="02020603050405020304" pitchFamily="18" charset="0"/>
            </a:endParaRPr>
          </a:p>
          <a:p>
            <a:pPr eaLnBrk="1" hangingPunct="1"/>
            <a:r>
              <a:rPr lang="en-US" altLang="en-US">
                <a:latin typeface="Tahoma" panose="020B0604030504040204" pitchFamily="34" charset="0"/>
                <a:cs typeface="Times New Roman" panose="02020603050405020304" pitchFamily="18" charset="0"/>
              </a:rPr>
              <a:t>The goal is to build a tool that can be used to constantly monitor evolution of the state of large software systems and provide guidance about where detailed quality analysis and refactoring are needed.</a:t>
            </a:r>
            <a:r>
              <a:rPr lang="en-US" altLang="en-US">
                <a:latin typeface="Tahoma" panose="020B0604030504040204" pitchFamily="34" charset="0"/>
                <a:cs typeface="Tahoma" panose="020B0604030504040204" pitchFamily="34" charset="0"/>
              </a:rPr>
              <a:t> </a:t>
            </a:r>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a:extLst>
              <a:ext uri="{FF2B5EF4-FFF2-40B4-BE49-F238E27FC236}">
                <a16:creationId xmlns:a16="http://schemas.microsoft.com/office/drawing/2014/main" id="{8919ACF9-7039-46B0-B879-9A2CAA07F0D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E4EEE18-DA8A-4C6A-9616-3E00C37BEAAF}" type="slidenum">
              <a:rPr lang="en-US" altLang="en-US" sz="1200"/>
              <a:pPr algn="r"/>
              <a:t>4</a:t>
            </a:fld>
            <a:endParaRPr lang="en-US" altLang="en-US" sz="1200"/>
          </a:p>
        </p:txBody>
      </p:sp>
      <p:sp>
        <p:nvSpPr>
          <p:cNvPr id="11267" name="Rectangle 2">
            <a:extLst>
              <a:ext uri="{FF2B5EF4-FFF2-40B4-BE49-F238E27FC236}">
                <a16:creationId xmlns:a16="http://schemas.microsoft.com/office/drawing/2014/main" id="{AC5654D4-FCCC-4F50-8566-D0F46190EE96}"/>
              </a:ext>
            </a:extLst>
          </p:cNvPr>
          <p:cNvSpPr>
            <a:spLocks noChangeArrowheads="1" noTextEdit="1"/>
          </p:cNvSpPr>
          <p:nvPr>
            <p:ph type="sldImg"/>
          </p:nvPr>
        </p:nvSpPr>
        <p:spPr>
          <a:ln/>
        </p:spPr>
      </p:sp>
      <p:sp>
        <p:nvSpPr>
          <p:cNvPr id="11268" name="Rectangle 3">
            <a:extLst>
              <a:ext uri="{FF2B5EF4-FFF2-40B4-BE49-F238E27FC236}">
                <a16:creationId xmlns:a16="http://schemas.microsoft.com/office/drawing/2014/main" id="{0D3B9636-C7DD-40F7-A7D7-98D6F39E826F}"/>
              </a:ext>
            </a:extLst>
          </p:cNvPr>
          <p:cNvSpPr>
            <a:spLocks noGrp="1" noChangeArrowheads="1"/>
          </p:cNvSpPr>
          <p:nvPr>
            <p:ph type="body" idx="1"/>
          </p:nvPr>
        </p:nvSpPr>
        <p:spPr>
          <a:noFill/>
        </p:spPr>
        <p:txBody>
          <a:bodyPr/>
          <a:lstStyle/>
          <a:p>
            <a:pPr eaLnBrk="1" hangingPunct="1">
              <a:buFontTx/>
              <a:buChar char="•"/>
            </a:pPr>
            <a:r>
              <a:rPr lang="en-US" altLang="en-US" b="1"/>
              <a:t>Expensive: </a:t>
            </a:r>
            <a:r>
              <a:rPr lang="en-US" altLang="en-US"/>
              <a:t>Software is an expensive product – it’s creation involves intensive labor.</a:t>
            </a:r>
          </a:p>
          <a:p>
            <a:pPr eaLnBrk="1" hangingPunct="1">
              <a:buFontTx/>
              <a:buChar char="•"/>
            </a:pPr>
            <a:r>
              <a:rPr lang="en-US" altLang="en-US" b="1"/>
              <a:t>Interdependency </a:t>
            </a:r>
            <a:r>
              <a:rPr lang="en-US" altLang="en-US"/>
              <a:t>between parts of a project is desirable.  Needed for one component to use another.</a:t>
            </a:r>
          </a:p>
          <a:p>
            <a:pPr eaLnBrk="1" hangingPunct="1">
              <a:buFontTx/>
              <a:buChar char="•"/>
            </a:pPr>
            <a:r>
              <a:rPr lang="en-US" altLang="en-US" b="1"/>
              <a:t>Excessive dependency </a:t>
            </a:r>
            <a:r>
              <a:rPr lang="en-US" altLang="en-US"/>
              <a:t>reduces;</a:t>
            </a:r>
          </a:p>
          <a:p>
            <a:pPr lvl="2" eaLnBrk="1" hangingPunct="1">
              <a:buFontTx/>
              <a:buChar char="•"/>
            </a:pPr>
            <a:r>
              <a:rPr lang="en-US" altLang="en-US" b="1"/>
              <a:t>Testability </a:t>
            </a:r>
          </a:p>
          <a:p>
            <a:pPr lvl="2" eaLnBrk="1" hangingPunct="1">
              <a:buFontTx/>
              <a:buChar char="•"/>
            </a:pPr>
            <a:r>
              <a:rPr lang="en-US" altLang="en-US" b="1"/>
              <a:t>Maintainability</a:t>
            </a:r>
          </a:p>
          <a:p>
            <a:pPr lvl="2" eaLnBrk="1" hangingPunct="1">
              <a:buFontTx/>
              <a:buChar char="•"/>
            </a:pPr>
            <a:r>
              <a:rPr lang="en-US" altLang="en-US" b="1"/>
              <a:t>Reusability</a:t>
            </a:r>
          </a:p>
          <a:p>
            <a:pPr lvl="2" eaLnBrk="1" hangingPunct="1">
              <a:buFontTx/>
              <a:buChar char="•"/>
            </a:pPr>
            <a:r>
              <a:rPr lang="en-US" altLang="en-US" b="1"/>
              <a:t>Understandability</a:t>
            </a:r>
          </a:p>
          <a:p>
            <a:pPr eaLnBrk="1" hangingPunct="1">
              <a:buFontTx/>
              <a:buChar char="•"/>
            </a:pPr>
            <a:r>
              <a:rPr lang="en-US" altLang="en-US" b="1"/>
              <a:t>Monitoring: </a:t>
            </a:r>
            <a:r>
              <a:rPr lang="en-US" altLang="en-US"/>
              <a:t>Large projects grow complex silently. At integration time, everything falls apart</a:t>
            </a:r>
          </a:p>
          <a:p>
            <a:pPr eaLnBrk="1" hangingPunct="1">
              <a:buFontTx/>
              <a:buChar char="•"/>
            </a:pPr>
            <a:r>
              <a:rPr lang="en-US" altLang="en-US"/>
              <a:t>Observing current state of a project is critically important, since early detection of quality defects will avoid delays, difficulties and costs associated with development evolution later in project lifecycle.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1C689138-6E5B-4842-9A5A-F0BEB71D17CD}"/>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E9F146B-D9C0-4508-BB79-DF89F0203E7E}" type="slidenum">
              <a:rPr lang="en-US" altLang="en-US" sz="1200"/>
              <a:pPr algn="r"/>
              <a:t>32</a:t>
            </a:fld>
            <a:endParaRPr lang="en-US" altLang="en-US" sz="1200"/>
          </a:p>
        </p:txBody>
      </p:sp>
      <p:sp>
        <p:nvSpPr>
          <p:cNvPr id="67587" name="Rectangle 2">
            <a:extLst>
              <a:ext uri="{FF2B5EF4-FFF2-40B4-BE49-F238E27FC236}">
                <a16:creationId xmlns:a16="http://schemas.microsoft.com/office/drawing/2014/main" id="{F42B27CF-1B5D-4FB0-9BF9-B8388E02E9A0}"/>
              </a:ext>
            </a:extLst>
          </p:cNvPr>
          <p:cNvSpPr>
            <a:spLocks noChangeArrowheads="1" noTextEdit="1"/>
          </p:cNvSpPr>
          <p:nvPr>
            <p:ph type="sldImg"/>
          </p:nvPr>
        </p:nvSpPr>
        <p:spPr>
          <a:ln/>
        </p:spPr>
      </p:sp>
      <p:sp>
        <p:nvSpPr>
          <p:cNvPr id="67588" name="Rectangle 3">
            <a:extLst>
              <a:ext uri="{FF2B5EF4-FFF2-40B4-BE49-F238E27FC236}">
                <a16:creationId xmlns:a16="http://schemas.microsoft.com/office/drawing/2014/main" id="{A5559097-E5BC-4255-AFC1-96825C79257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DDA81CAE-AA93-4E5F-ACB5-12A5A65639F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D8192C7-4F94-4470-915C-E81EEE56F250}" type="slidenum">
              <a:rPr lang="en-US" altLang="en-US" sz="1200"/>
              <a:pPr algn="r"/>
              <a:t>33</a:t>
            </a:fld>
            <a:endParaRPr lang="en-US" altLang="en-US" sz="1200"/>
          </a:p>
        </p:txBody>
      </p:sp>
      <p:sp>
        <p:nvSpPr>
          <p:cNvPr id="69635" name="Rectangle 2">
            <a:extLst>
              <a:ext uri="{FF2B5EF4-FFF2-40B4-BE49-F238E27FC236}">
                <a16:creationId xmlns:a16="http://schemas.microsoft.com/office/drawing/2014/main" id="{80BF53DF-76F1-4A1F-8575-61A730ECA8E8}"/>
              </a:ext>
            </a:extLst>
          </p:cNvPr>
          <p:cNvSpPr>
            <a:spLocks noChangeArrowheads="1" noTextEdit="1"/>
          </p:cNvSpPr>
          <p:nvPr>
            <p:ph type="sldImg"/>
          </p:nvPr>
        </p:nvSpPr>
        <p:spPr>
          <a:ln/>
        </p:spPr>
      </p:sp>
      <p:sp>
        <p:nvSpPr>
          <p:cNvPr id="69636" name="Rectangle 3">
            <a:extLst>
              <a:ext uri="{FF2B5EF4-FFF2-40B4-BE49-F238E27FC236}">
                <a16:creationId xmlns:a16="http://schemas.microsoft.com/office/drawing/2014/main" id="{1F45A8A3-7BE6-4203-9664-B5594EA6629C}"/>
              </a:ext>
            </a:extLst>
          </p:cNvPr>
          <p:cNvSpPr>
            <a:spLocks noGrp="1" noChangeArrowheads="1"/>
          </p:cNvSpPr>
          <p:nvPr>
            <p:ph type="body" idx="1"/>
          </p:nvPr>
        </p:nvSpPr>
        <p:spPr>
          <a:noFill/>
        </p:spPr>
        <p:txBody>
          <a:bodyPr/>
          <a:lstStyle/>
          <a:p>
            <a:pPr eaLnBrk="1" hangingPunct="1"/>
            <a:r>
              <a:rPr lang="en-US" altLang="en-US">
                <a:latin typeface="Tahoma" panose="020B0604030504040204" pitchFamily="34" charset="0"/>
                <a:cs typeface="Tahoma" panose="020B0604030504040204" pitchFamily="34" charset="0"/>
              </a:rPr>
              <a:t>We downloaded version 1.4.1 of the Mozilla Win32 configuration </a:t>
            </a:r>
          </a:p>
          <a:p>
            <a:pPr eaLnBrk="1" hangingPunct="1"/>
            <a:r>
              <a:rPr lang="en-US" altLang="en-US">
                <a:latin typeface="Tahoma" panose="020B0604030504040204" pitchFamily="34" charset="0"/>
                <a:cs typeface="Times New Roman" panose="02020603050405020304" pitchFamily="18" charset="0"/>
              </a:rPr>
              <a:t>The Windows-based version of this software was chosen for analysis, as we are familiar with that as a programming environment and have all the tools to execute the various builds required for this study.  We have examined the entire Windows build as well as several constituent libraries and adjunct tools, 6193 files in total, generating builds for each before proceeding with our analysis.</a:t>
            </a:r>
            <a:r>
              <a:rPr lang="en-US" altLang="en-US">
                <a:latin typeface="Tahoma" panose="020B0604030504040204" pitchFamily="34" charset="0"/>
                <a:cs typeface="Tahoma" panose="020B0604030504040204" pitchFamily="34" charset="0"/>
              </a:rPr>
              <a:t> </a:t>
            </a:r>
          </a:p>
          <a:p>
            <a:pPr eaLnBrk="1" hangingPunct="1"/>
            <a:endParaRPr lang="en-US" altLang="en-US">
              <a:latin typeface="Tahoma" panose="020B0604030504040204" pitchFamily="34" charset="0"/>
              <a:cs typeface="Tahoma" panose="020B0604030504040204" pitchFamily="34" charset="0"/>
            </a:endParaRPr>
          </a:p>
          <a:p>
            <a:pPr eaLnBrk="1" hangingPunct="1"/>
            <a:endParaRPr lang="en-US" altLang="en-US">
              <a:latin typeface="Tahoma" panose="020B0604030504040204" pitchFamily="34" charset="0"/>
              <a:cs typeface="Tahoma" panose="020B060403050404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C1C89785-39FC-4025-AB0F-DC660A488142}"/>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982A8AE-D5C3-41E5-85CF-0DC4CB726D5B}" type="slidenum">
              <a:rPr lang="en-US" altLang="en-US" sz="1200"/>
              <a:pPr algn="r"/>
              <a:t>34</a:t>
            </a:fld>
            <a:endParaRPr lang="en-US" altLang="en-US" sz="1200"/>
          </a:p>
        </p:txBody>
      </p:sp>
      <p:sp>
        <p:nvSpPr>
          <p:cNvPr id="71683" name="Rectangle 2">
            <a:extLst>
              <a:ext uri="{FF2B5EF4-FFF2-40B4-BE49-F238E27FC236}">
                <a16:creationId xmlns:a16="http://schemas.microsoft.com/office/drawing/2014/main" id="{98B1A4A4-A822-4B2C-88FD-80BECCD183A7}"/>
              </a:ext>
            </a:extLst>
          </p:cNvPr>
          <p:cNvSpPr>
            <a:spLocks noChangeArrowheads="1" noTextEdit="1"/>
          </p:cNvSpPr>
          <p:nvPr>
            <p:ph type="sldImg"/>
          </p:nvPr>
        </p:nvSpPr>
        <p:spPr>
          <a:ln/>
        </p:spPr>
      </p:sp>
      <p:sp>
        <p:nvSpPr>
          <p:cNvPr id="45059" name="Rectangle 3">
            <a:extLst>
              <a:ext uri="{FF2B5EF4-FFF2-40B4-BE49-F238E27FC236}">
                <a16:creationId xmlns:a16="http://schemas.microsoft.com/office/drawing/2014/main" id="{813C0ADC-EEDB-4536-A358-57F6EA599D40}"/>
              </a:ext>
            </a:extLst>
          </p:cNvPr>
          <p:cNvSpPr>
            <a:spLocks noGrp="1" noChangeArrowheads="1"/>
          </p:cNvSpPr>
          <p:nvPr>
            <p:ph type="body" idx="1"/>
          </p:nvPr>
        </p:nvSpPr>
        <p:spPr/>
        <p:txBody>
          <a:bodyPr/>
          <a:lstStyle/>
          <a:p>
            <a:pPr eaLnBrk="1" hangingPunct="1">
              <a:defRPr/>
            </a:pPr>
            <a:r>
              <a:rPr lang="en-US" altLang="en-US" sz="1400" b="1">
                <a:solidFill>
                  <a:srgbClr val="000000"/>
                </a:solidFill>
                <a:effectLst>
                  <a:outerShdw blurRad="38100" dist="38100" dir="2700000" algn="tl">
                    <a:srgbClr val="C0C0C0"/>
                  </a:outerShdw>
                </a:effectLst>
                <a:latin typeface="Tahoma" panose="020B0604030504040204" pitchFamily="34" charset="0"/>
                <a:cs typeface="Tahoma" panose="020B0604030504040204" pitchFamily="34" charset="0"/>
              </a:rPr>
              <a:t>In the next few slides we will talk about these metrics</a:t>
            </a:r>
          </a:p>
          <a:p>
            <a:pPr eaLnBrk="1" hangingPunct="1">
              <a:defRPr/>
            </a:pPr>
            <a:endParaRPr lang="en-US" altLang="en-US" sz="1400">
              <a:solidFill>
                <a:srgbClr val="000000"/>
              </a:solidFill>
              <a:latin typeface="Tahoma" panose="020B0604030504040204" pitchFamily="34" charset="0"/>
              <a:cs typeface="Tahoma" panose="020B0604030504040204" pitchFamily="34" charset="0"/>
            </a:endParaRPr>
          </a:p>
          <a:p>
            <a:pPr eaLnBrk="1" hangingPunct="1">
              <a:defRPr/>
            </a:pPr>
            <a:r>
              <a:rPr lang="en-US" altLang="en-US">
                <a:solidFill>
                  <a:srgbClr val="000000"/>
                </a:solidFill>
                <a:latin typeface="Tahoma" panose="020B0604030504040204" pitchFamily="34" charset="0"/>
                <a:cs typeface="Tahoma" panose="020B0604030504040204" pitchFamily="34" charset="0"/>
              </a:rPr>
              <a:t>We present several different views of the dependency data for both projects and draw some conclusions about what such data can disclose concerning a project’s implementation.</a:t>
            </a:r>
            <a:endParaRPr lang="en-US" altLang="en-US">
              <a:solidFill>
                <a:srgbClr val="000000"/>
              </a:solidFill>
              <a:cs typeface="Times New Roman" panose="02020603050405020304" pitchFamily="18" charset="0"/>
            </a:endParaRPr>
          </a:p>
          <a:p>
            <a:pPr eaLnBrk="1" hangingPunct="1">
              <a:defRPr/>
            </a:pPr>
            <a:endParaRPr lang="en-US"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a:extLst>
              <a:ext uri="{FF2B5EF4-FFF2-40B4-BE49-F238E27FC236}">
                <a16:creationId xmlns:a16="http://schemas.microsoft.com/office/drawing/2014/main" id="{181D8D70-DF4E-4C9C-BE0A-FBA964BB9951}"/>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A980730-2D62-4C10-A7C4-3C50B25D6ED9}" type="slidenum">
              <a:rPr lang="en-US" altLang="en-US" sz="1200"/>
              <a:pPr algn="r"/>
              <a:t>35</a:t>
            </a:fld>
            <a:endParaRPr lang="en-US" altLang="en-US" sz="1200"/>
          </a:p>
        </p:txBody>
      </p:sp>
      <p:sp>
        <p:nvSpPr>
          <p:cNvPr id="73731" name="Rectangle 2">
            <a:extLst>
              <a:ext uri="{FF2B5EF4-FFF2-40B4-BE49-F238E27FC236}">
                <a16:creationId xmlns:a16="http://schemas.microsoft.com/office/drawing/2014/main" id="{4BF22759-1523-4F28-B082-6EE195A83E86}"/>
              </a:ext>
            </a:extLst>
          </p:cNvPr>
          <p:cNvSpPr>
            <a:spLocks noChangeArrowheads="1" noTextEdit="1"/>
          </p:cNvSpPr>
          <p:nvPr>
            <p:ph type="sldImg"/>
          </p:nvPr>
        </p:nvSpPr>
        <p:spPr>
          <a:ln/>
        </p:spPr>
      </p:sp>
      <p:sp>
        <p:nvSpPr>
          <p:cNvPr id="73732" name="Rectangle 3">
            <a:extLst>
              <a:ext uri="{FF2B5EF4-FFF2-40B4-BE49-F238E27FC236}">
                <a16:creationId xmlns:a16="http://schemas.microsoft.com/office/drawing/2014/main" id="{0376B8FE-9B8E-4533-AB72-4F00EAD4914D}"/>
              </a:ext>
            </a:extLst>
          </p:cNvPr>
          <p:cNvSpPr>
            <a:spLocks noGrp="1" noChangeArrowheads="1"/>
          </p:cNvSpPr>
          <p:nvPr>
            <p:ph type="body" idx="1"/>
          </p:nvPr>
        </p:nvSpPr>
        <p:spPr>
          <a:noFill/>
        </p:spPr>
        <p:txBody>
          <a:bodyPr/>
          <a:lstStyle/>
          <a:p>
            <a:pPr eaLnBrk="1" hangingPunct="1"/>
            <a:r>
              <a:rPr lang="en-US" altLang="en-US">
                <a:latin typeface="Tahoma" panose="020B0604030504040204" pitchFamily="34" charset="0"/>
                <a:cs typeface="Tahoma" panose="020B0604030504040204" pitchFamily="34" charset="0"/>
              </a:rPr>
              <a:t>A file with large fan-in is desirable from the perspective that it demonstrates high reuse of the types defined in that file</a:t>
            </a: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latin typeface="Tahoma" panose="020B0604030504040204" pitchFamily="34" charset="0"/>
                <a:cs typeface="Tahoma" panose="020B0604030504040204" pitchFamily="34" charset="0"/>
              </a:rPr>
              <a:t>.  However, should that file have less than desirable quality attributes one would expect to see a high probability of change, not only for that file, but also for many of the large number of files that depend upon it </a:t>
            </a:r>
            <a:br>
              <a:rPr lang="en-US" altLang="en-US"/>
            </a:b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solidFill>
                  <a:srgbClr val="000000"/>
                </a:solidFill>
                <a:latin typeface="Tahoma" panose="020B0604030504040204" pitchFamily="34" charset="0"/>
                <a:cs typeface="Tahoma" panose="020B0604030504040204" pitchFamily="34" charset="0"/>
              </a:rPr>
              <a:t> We would expect to see high fan-in for some utility library routines, for example.</a:t>
            </a:r>
          </a:p>
          <a:p>
            <a:pPr eaLnBrk="1" hangingPunct="1"/>
            <a:endParaRPr lang="en-US" altLang="en-US">
              <a:solidFill>
                <a:srgbClr val="000000"/>
              </a:solidFill>
              <a:latin typeface="Tahoma" panose="020B0604030504040204" pitchFamily="34" charset="0"/>
              <a:cs typeface="Tahoma" panose="020B0604030504040204" pitchFamily="34" charset="0"/>
            </a:endParaRPr>
          </a:p>
          <a:p>
            <a:pPr eaLnBrk="1" hangingPunct="1"/>
            <a:r>
              <a:rPr lang="en-US" altLang="en-US">
                <a:solidFill>
                  <a:srgbClr val="000000"/>
                </a:solidFill>
                <a:latin typeface="Tahoma" panose="020B0604030504040204" pitchFamily="34" charset="0"/>
                <a:cs typeface="Times New Roman" panose="02020603050405020304" pitchFamily="18" charset="0"/>
              </a:rPr>
              <a:t>There are scores of files, shown in Figure 3, with very large fan-in.  All of these should be important targets for quality analysis, in order to effectively manage the change process during development.  High fan-in coupled with low quality creates a high probability for consequential</a:t>
            </a:r>
            <a:r>
              <a:rPr lang="en-US" altLang="en-US" u="sng">
                <a:solidFill>
                  <a:srgbClr val="800080"/>
                </a:solidFill>
                <a:latin typeface="Tahoma" panose="020B0604030504040204" pitchFamily="34" charset="0"/>
                <a:cs typeface="Times New Roman" panose="02020603050405020304" pitchFamily="18" charset="0"/>
                <a:hlinkClick r:id="" action="ppaction://noaction"/>
              </a:rPr>
              <a:t>[1]</a:t>
            </a:r>
            <a:r>
              <a:rPr lang="en-US" altLang="en-US">
                <a:solidFill>
                  <a:srgbClr val="000000"/>
                </a:solidFill>
                <a:latin typeface="Tahoma" panose="020B0604030504040204" pitchFamily="34" charset="0"/>
                <a:cs typeface="Times New Roman" panose="02020603050405020304" pitchFamily="18" charset="0"/>
              </a:rPr>
              <a:t> change</a:t>
            </a:r>
            <a:r>
              <a:rPr lang="en-US" altLang="en-US">
                <a:solidFill>
                  <a:srgbClr val="000000"/>
                </a:solidFill>
                <a:latin typeface="Tahoma" panose="020B0604030504040204" pitchFamily="34" charset="0"/>
                <a:cs typeface="Tahoma" panose="020B0604030504040204" pitchFamily="34" charset="0"/>
              </a:rPr>
              <a:t> : </a:t>
            </a:r>
            <a:r>
              <a:rPr lang="en-US" altLang="en-US" u="sng">
                <a:solidFill>
                  <a:srgbClr val="800080"/>
                </a:solidFill>
                <a:latin typeface="Tahoma" panose="020B0604030504040204" pitchFamily="34" charset="0"/>
                <a:cs typeface="Tahoma" panose="020B0604030504040204" pitchFamily="34" charset="0"/>
                <a:hlinkClick r:id="" action="ppaction://noaction"/>
              </a:rPr>
              <a:t>[1]</a:t>
            </a:r>
            <a:r>
              <a:rPr lang="en-US" altLang="en-US">
                <a:solidFill>
                  <a:srgbClr val="000000"/>
                </a:solidFill>
                <a:latin typeface="Tahoma" panose="020B0604030504040204" pitchFamily="34" charset="0"/>
                <a:cs typeface="Tahoma" panose="020B0604030504040204" pitchFamily="34" charset="0"/>
              </a:rPr>
              <a:t> By consequential change we mean a change induced in a depending file due to a change in the depended upon file.</a:t>
            </a:r>
            <a:endParaRPr lang="en-US" altLang="en-US">
              <a:solidFill>
                <a:srgbClr val="000000"/>
              </a:solidFill>
              <a:latin typeface="Tahoma" panose="020B0604030504040204" pitchFamily="34" charset="0"/>
              <a:cs typeface="Times New Roman" panose="02020603050405020304" pitchFamily="18" charset="0"/>
            </a:endParaRPr>
          </a:p>
          <a:p>
            <a:pPr eaLnBrk="1" hangingPunct="1"/>
            <a:endParaRPr lang="en-US" altLang="en-US">
              <a:solidFill>
                <a:srgbClr val="000000"/>
              </a:solidFill>
              <a:cs typeface="Times New Roman" panose="02020603050405020304" pitchFamily="18" charset="0"/>
            </a:endParaRPr>
          </a:p>
          <a:p>
            <a:pPr eaLnBrk="1" hangingPunct="1"/>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a:extLst>
              <a:ext uri="{FF2B5EF4-FFF2-40B4-BE49-F238E27FC236}">
                <a16:creationId xmlns:a16="http://schemas.microsoft.com/office/drawing/2014/main" id="{630FD6C8-5FA1-4C9E-BAE4-C6AB57D16523}"/>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29CE1E1-2962-40A9-9445-F73F220852D8}" type="slidenum">
              <a:rPr lang="en-US" altLang="en-US" sz="1200"/>
              <a:pPr algn="r"/>
              <a:t>36</a:t>
            </a:fld>
            <a:endParaRPr lang="en-US" altLang="en-US" sz="1200"/>
          </a:p>
        </p:txBody>
      </p:sp>
      <p:sp>
        <p:nvSpPr>
          <p:cNvPr id="75779" name="Rectangle 2">
            <a:extLst>
              <a:ext uri="{FF2B5EF4-FFF2-40B4-BE49-F238E27FC236}">
                <a16:creationId xmlns:a16="http://schemas.microsoft.com/office/drawing/2014/main" id="{6FFA8A29-EE4D-4F3E-920E-7B8EA190CCDB}"/>
              </a:ext>
            </a:extLst>
          </p:cNvPr>
          <p:cNvSpPr>
            <a:spLocks noChangeArrowheads="1" noTextEdit="1"/>
          </p:cNvSpPr>
          <p:nvPr>
            <p:ph type="sldImg"/>
          </p:nvPr>
        </p:nvSpPr>
        <p:spPr>
          <a:ln/>
        </p:spPr>
      </p:sp>
      <p:sp>
        <p:nvSpPr>
          <p:cNvPr id="75780" name="Rectangle 3">
            <a:extLst>
              <a:ext uri="{FF2B5EF4-FFF2-40B4-BE49-F238E27FC236}">
                <a16:creationId xmlns:a16="http://schemas.microsoft.com/office/drawing/2014/main" id="{8C7DB76F-6CCE-4438-8570-0101555BABD0}"/>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A8D99603-32FC-4FF7-958A-149DBBDCB262}"/>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6E32827-B74D-455F-9D52-E8D03290EA28}" type="slidenum">
              <a:rPr lang="en-US" altLang="en-US" sz="1200"/>
              <a:pPr algn="r"/>
              <a:t>37</a:t>
            </a:fld>
            <a:endParaRPr lang="en-US" altLang="en-US" sz="1200"/>
          </a:p>
        </p:txBody>
      </p:sp>
      <p:sp>
        <p:nvSpPr>
          <p:cNvPr id="77827" name="Rectangle 2">
            <a:extLst>
              <a:ext uri="{FF2B5EF4-FFF2-40B4-BE49-F238E27FC236}">
                <a16:creationId xmlns:a16="http://schemas.microsoft.com/office/drawing/2014/main" id="{FB1FDF68-C654-42D6-B580-953146341453}"/>
              </a:ext>
            </a:extLst>
          </p:cNvPr>
          <p:cNvSpPr>
            <a:spLocks noChangeArrowheads="1" noTextEdit="1"/>
          </p:cNvSpPr>
          <p:nvPr>
            <p:ph type="sldImg"/>
          </p:nvPr>
        </p:nvSpPr>
        <p:spPr>
          <a:ln/>
        </p:spPr>
      </p:sp>
      <p:sp>
        <p:nvSpPr>
          <p:cNvPr id="77828" name="Rectangle 3">
            <a:extLst>
              <a:ext uri="{FF2B5EF4-FFF2-40B4-BE49-F238E27FC236}">
                <a16:creationId xmlns:a16="http://schemas.microsoft.com/office/drawing/2014/main" id="{BB15264A-18B7-43FD-AD24-814856400404}"/>
              </a:ext>
            </a:extLst>
          </p:cNvPr>
          <p:cNvSpPr>
            <a:spLocks noGrp="1" noChangeArrowheads="1"/>
          </p:cNvSpPr>
          <p:nvPr>
            <p:ph type="body" idx="1"/>
          </p:nvPr>
        </p:nvSpPr>
        <p:spPr>
          <a:noFill/>
        </p:spPr>
        <p:txBody>
          <a:bodyPr/>
          <a:lstStyle/>
          <a:p>
            <a:pPr eaLnBrk="1" hangingPunct="1"/>
            <a:r>
              <a:rPr lang="en-US" altLang="en-US">
                <a:latin typeface="Tahoma" panose="020B0604030504040204" pitchFamily="34" charset="0"/>
                <a:cs typeface="Tahoma" panose="020B0604030504040204" pitchFamily="34" charset="0"/>
              </a:rPr>
              <a:t>A file with large fan-out may be symptomatic of a weak abstraction.  We expect that a source file may carry out its assigned tasks with the aid of a few trusted delegates and perhaps a few references to commonly used utilities.  However, depending on scores of other files may indicate a lack of cohesion – that the file is taking responsibilities for many, perhaps only loosely related, tasks and needs the services of many other files to manage that.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F6016BDB-8901-4397-8FE7-37FD01A0162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813A095-9302-44C0-869E-4459577F12A0}" type="slidenum">
              <a:rPr lang="en-US" altLang="en-US" sz="1200"/>
              <a:pPr algn="r"/>
              <a:t>38</a:t>
            </a:fld>
            <a:endParaRPr lang="en-US" altLang="en-US" sz="1200"/>
          </a:p>
        </p:txBody>
      </p:sp>
      <p:sp>
        <p:nvSpPr>
          <p:cNvPr id="79875" name="Rectangle 2">
            <a:extLst>
              <a:ext uri="{FF2B5EF4-FFF2-40B4-BE49-F238E27FC236}">
                <a16:creationId xmlns:a16="http://schemas.microsoft.com/office/drawing/2014/main" id="{08C4931E-9207-4520-801E-3752B81631CA}"/>
              </a:ext>
            </a:extLst>
          </p:cNvPr>
          <p:cNvSpPr>
            <a:spLocks noChangeArrowheads="1" noTextEdit="1"/>
          </p:cNvSpPr>
          <p:nvPr>
            <p:ph type="sldImg"/>
          </p:nvPr>
        </p:nvSpPr>
        <p:spPr>
          <a:ln/>
        </p:spPr>
      </p:sp>
      <p:sp>
        <p:nvSpPr>
          <p:cNvPr id="79876" name="Rectangle 3">
            <a:extLst>
              <a:ext uri="{FF2B5EF4-FFF2-40B4-BE49-F238E27FC236}">
                <a16:creationId xmlns:a16="http://schemas.microsoft.com/office/drawing/2014/main" id="{7C3F25FE-24D1-4384-A94B-4C5FAE1CE88F}"/>
              </a:ext>
            </a:extLst>
          </p:cNvPr>
          <p:cNvSpPr>
            <a:spLocks noGrp="1" noChangeArrowheads="1"/>
          </p:cNvSpPr>
          <p:nvPr>
            <p:ph type="body" idx="1"/>
          </p:nvPr>
        </p:nvSpPr>
        <p:spPr>
          <a:noFill/>
        </p:spPr>
        <p:txBody>
          <a:bodyPr/>
          <a:lstStyle/>
          <a:p>
            <a:pPr eaLnBrk="1" hangingPunct="1"/>
            <a:r>
              <a:rPr lang="en-US" altLang="en-US">
                <a:latin typeface="Tahoma" panose="020B0604030504040204" pitchFamily="34" charset="0"/>
                <a:cs typeface="Tahoma" panose="020B0604030504040204" pitchFamily="34" charset="0"/>
              </a:rPr>
              <a:t>There are a significant number of files with large fan-out.  If one follows the classic test model, testing code that only depends on already tested code, this profile suggests difficulty scheduling testing for this library.  Automated test schedule planning tools can provide significant help for this, but we show below that there may still be persistent problems creating a satisfactory test sequence for libraries with many high fan-out files.</a:t>
            </a:r>
            <a:r>
              <a:rPr lang="en-US" altLang="en-US"/>
              <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6AC1C22C-1181-4734-8F7D-265A5F012B24}"/>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351F2E6-8137-4663-BC0E-8EDEAC75DCE2}" type="slidenum">
              <a:rPr lang="en-US" altLang="en-US" sz="1200"/>
              <a:pPr algn="r"/>
              <a:t>39</a:t>
            </a:fld>
            <a:endParaRPr lang="en-US" altLang="en-US" sz="1200"/>
          </a:p>
        </p:txBody>
      </p:sp>
      <p:sp>
        <p:nvSpPr>
          <p:cNvPr id="81923" name="Rectangle 2">
            <a:extLst>
              <a:ext uri="{FF2B5EF4-FFF2-40B4-BE49-F238E27FC236}">
                <a16:creationId xmlns:a16="http://schemas.microsoft.com/office/drawing/2014/main" id="{16C83D7D-4C50-4063-A2D5-9A84AF714B6B}"/>
              </a:ext>
            </a:extLst>
          </p:cNvPr>
          <p:cNvSpPr>
            <a:spLocks noChangeArrowheads="1" noTextEdit="1"/>
          </p:cNvSpPr>
          <p:nvPr>
            <p:ph type="sldImg"/>
          </p:nvPr>
        </p:nvSpPr>
        <p:spPr>
          <a:ln/>
        </p:spPr>
      </p:sp>
      <p:sp>
        <p:nvSpPr>
          <p:cNvPr id="81924" name="Rectangle 3">
            <a:extLst>
              <a:ext uri="{FF2B5EF4-FFF2-40B4-BE49-F238E27FC236}">
                <a16:creationId xmlns:a16="http://schemas.microsoft.com/office/drawing/2014/main" id="{32C051B4-424D-4FE0-9A47-595CB18E3858}"/>
              </a:ext>
            </a:extLst>
          </p:cNvPr>
          <p:cNvSpPr>
            <a:spLocks noGrp="1" noChangeArrowheads="1"/>
          </p:cNvSpPr>
          <p:nvPr>
            <p:ph type="body" idx="1"/>
          </p:nvPr>
        </p:nvSpPr>
        <p:spPr>
          <a:noFill/>
        </p:spPr>
        <p:txBody>
          <a:bodyPr/>
          <a:lstStyle/>
          <a:p>
            <a:pPr eaLnBrk="1" hangingPunct="1"/>
            <a:r>
              <a:rPr lang="en-US" altLang="en-US"/>
              <a:t>Reading this slide is ok</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0035CEA0-AB67-4B65-ABFB-9524FCC26A2C}"/>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426E8CF-338F-4CB4-ADCC-85F006A88190}" type="slidenum">
              <a:rPr lang="en-US" altLang="en-US" sz="1200"/>
              <a:pPr algn="r"/>
              <a:t>40</a:t>
            </a:fld>
            <a:endParaRPr lang="en-US" altLang="en-US" sz="1200"/>
          </a:p>
        </p:txBody>
      </p:sp>
      <p:sp>
        <p:nvSpPr>
          <p:cNvPr id="83971" name="Rectangle 2">
            <a:extLst>
              <a:ext uri="{FF2B5EF4-FFF2-40B4-BE49-F238E27FC236}">
                <a16:creationId xmlns:a16="http://schemas.microsoft.com/office/drawing/2014/main" id="{523DA6C5-F23E-422A-8815-22C73E194A9D}"/>
              </a:ext>
            </a:extLst>
          </p:cNvPr>
          <p:cNvSpPr>
            <a:spLocks noChangeArrowheads="1" noTextEdit="1"/>
          </p:cNvSpPr>
          <p:nvPr>
            <p:ph type="sldImg"/>
          </p:nvPr>
        </p:nvSpPr>
        <p:spPr>
          <a:ln/>
        </p:spPr>
      </p:sp>
      <p:sp>
        <p:nvSpPr>
          <p:cNvPr id="83972" name="Rectangle 3">
            <a:extLst>
              <a:ext uri="{FF2B5EF4-FFF2-40B4-BE49-F238E27FC236}">
                <a16:creationId xmlns:a16="http://schemas.microsoft.com/office/drawing/2014/main" id="{DB1C9FAF-DEF8-40F5-A189-C034206844A0}"/>
              </a:ext>
            </a:extLst>
          </p:cNvPr>
          <p:cNvSpPr>
            <a:spLocks noGrp="1" noChangeArrowheads="1"/>
          </p:cNvSpPr>
          <p:nvPr>
            <p:ph type="body" idx="1"/>
          </p:nvPr>
        </p:nvSpPr>
        <p:spPr>
          <a:noFill/>
        </p:spPr>
        <p:txBody>
          <a:bodyPr/>
          <a:lstStyle/>
          <a:p>
            <a:pPr eaLnBrk="1" hangingPunct="1"/>
            <a:r>
              <a:rPr lang="en-US" altLang="en-US" b="1" u="sng"/>
              <a:t>We will see more detailed views</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82EE9090-8003-442A-B125-9CB06FFC2559}"/>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E2D13DD-089B-46F7-9B15-CAD8CB8A9272}" type="slidenum">
              <a:rPr lang="en-US" altLang="en-US" sz="1200"/>
              <a:pPr algn="r"/>
              <a:t>41</a:t>
            </a:fld>
            <a:endParaRPr lang="en-US" altLang="en-US" sz="1200"/>
          </a:p>
        </p:txBody>
      </p:sp>
      <p:sp>
        <p:nvSpPr>
          <p:cNvPr id="86019" name="Rectangle 2">
            <a:extLst>
              <a:ext uri="{FF2B5EF4-FFF2-40B4-BE49-F238E27FC236}">
                <a16:creationId xmlns:a16="http://schemas.microsoft.com/office/drawing/2014/main" id="{357DB76C-CB79-4998-A907-DB4AC7EC1EDE}"/>
              </a:ext>
            </a:extLst>
          </p:cNvPr>
          <p:cNvSpPr>
            <a:spLocks noChangeArrowheads="1" noTextEdit="1"/>
          </p:cNvSpPr>
          <p:nvPr>
            <p:ph type="sldImg"/>
          </p:nvPr>
        </p:nvSpPr>
        <p:spPr>
          <a:ln/>
        </p:spPr>
      </p:sp>
      <p:sp>
        <p:nvSpPr>
          <p:cNvPr id="86020" name="Rectangle 3">
            <a:extLst>
              <a:ext uri="{FF2B5EF4-FFF2-40B4-BE49-F238E27FC236}">
                <a16:creationId xmlns:a16="http://schemas.microsoft.com/office/drawing/2014/main" id="{AFEFC4F1-C7F8-48E2-A7CF-17C220334CFA}"/>
              </a:ext>
            </a:extLst>
          </p:cNvPr>
          <p:cNvSpPr>
            <a:spLocks noGrp="1" noChangeArrowheads="1"/>
          </p:cNvSpPr>
          <p:nvPr>
            <p:ph type="body" idx="1"/>
          </p:nvPr>
        </p:nvSpPr>
        <p:spPr>
          <a:noFill/>
        </p:spPr>
        <p:txBody>
          <a:bodyPr/>
          <a:lstStyle/>
          <a:p>
            <a:pPr eaLnBrk="1" hangingPunct="1"/>
            <a:r>
              <a:rPr lang="en-US" altLang="en-US"/>
              <a:t>This is just a reminder</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a:extLst>
              <a:ext uri="{FF2B5EF4-FFF2-40B4-BE49-F238E27FC236}">
                <a16:creationId xmlns:a16="http://schemas.microsoft.com/office/drawing/2014/main" id="{B82B4FD0-C980-4C3F-BE1F-52A07A39944A}"/>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0DE87A3-A47C-475F-9406-0AB1B4EB49BD}" type="slidenum">
              <a:rPr lang="en-US" altLang="en-US" sz="1200"/>
              <a:pPr algn="r"/>
              <a:t>5</a:t>
            </a:fld>
            <a:endParaRPr lang="en-US" altLang="en-US" sz="1200"/>
          </a:p>
        </p:txBody>
      </p:sp>
      <p:sp>
        <p:nvSpPr>
          <p:cNvPr id="13315" name="Rectangle 2">
            <a:extLst>
              <a:ext uri="{FF2B5EF4-FFF2-40B4-BE49-F238E27FC236}">
                <a16:creationId xmlns:a16="http://schemas.microsoft.com/office/drawing/2014/main" id="{1EB3E422-6FCE-4E38-AF01-759B73E4E771}"/>
              </a:ext>
            </a:extLst>
          </p:cNvPr>
          <p:cNvSpPr>
            <a:spLocks noChangeArrowheads="1" noTextEdit="1"/>
          </p:cNvSpPr>
          <p:nvPr>
            <p:ph type="sldImg"/>
          </p:nvPr>
        </p:nvSpPr>
        <p:spPr>
          <a:ln/>
        </p:spPr>
      </p:sp>
      <p:sp>
        <p:nvSpPr>
          <p:cNvPr id="13316" name="Rectangle 3">
            <a:extLst>
              <a:ext uri="{FF2B5EF4-FFF2-40B4-BE49-F238E27FC236}">
                <a16:creationId xmlns:a16="http://schemas.microsoft.com/office/drawing/2014/main" id="{67AB77E9-F01D-4B52-8656-650D75205C75}"/>
              </a:ext>
            </a:extLst>
          </p:cNvPr>
          <p:cNvSpPr>
            <a:spLocks noGrp="1" noChangeArrowheads="1"/>
          </p:cNvSpPr>
          <p:nvPr>
            <p:ph type="body" idx="1"/>
          </p:nvPr>
        </p:nvSpPr>
        <p:spPr>
          <a:noFill/>
        </p:spPr>
        <p:txBody>
          <a:bodyPr/>
          <a:lstStyle/>
          <a:p>
            <a:pPr eaLnBrk="1" hangingPunct="1"/>
            <a:r>
              <a:rPr lang="en-US" altLang="en-US" b="1">
                <a:solidFill>
                  <a:schemeClr val="hlink"/>
                </a:solidFill>
              </a:rPr>
              <a:t>Tools</a:t>
            </a:r>
            <a:r>
              <a:rPr lang="en-US" altLang="en-US">
                <a:solidFill>
                  <a:schemeClr val="hlink"/>
                </a:solidFill>
              </a:rPr>
              <a:t>: </a:t>
            </a:r>
            <a:r>
              <a:rPr lang="en-US" altLang="en-US" b="1">
                <a:solidFill>
                  <a:schemeClr val="hlink"/>
                </a:solidFill>
              </a:rPr>
              <a:t>Analysis:</a:t>
            </a:r>
          </a:p>
          <a:p>
            <a:pPr eaLnBrk="1" hangingPunct="1">
              <a:buFontTx/>
              <a:buChar char="•"/>
            </a:pPr>
            <a:r>
              <a:rPr lang="en-US" altLang="en-US">
                <a:solidFill>
                  <a:schemeClr val="hlink"/>
                </a:solidFill>
              </a:rPr>
              <a:t>Provide methods to </a:t>
            </a:r>
            <a:r>
              <a:rPr lang="en-US" altLang="en-US" b="1">
                <a:solidFill>
                  <a:schemeClr val="hlink"/>
                </a:solidFill>
              </a:rPr>
              <a:t>diagnose </a:t>
            </a:r>
            <a:r>
              <a:rPr lang="en-US" altLang="en-US">
                <a:solidFill>
                  <a:schemeClr val="hlink"/>
                </a:solidFill>
              </a:rPr>
              <a:t>structural errors.</a:t>
            </a:r>
          </a:p>
          <a:p>
            <a:pPr eaLnBrk="1" hangingPunct="1">
              <a:buFontTx/>
              <a:buChar char="•"/>
            </a:pPr>
            <a:r>
              <a:rPr lang="en-US" altLang="en-US" b="1"/>
              <a:t>Monitor </a:t>
            </a:r>
            <a:r>
              <a:rPr lang="en-US" altLang="en-US"/>
              <a:t>progress in large software projects.</a:t>
            </a:r>
          </a:p>
          <a:p>
            <a:pPr eaLnBrk="1" hangingPunct="1">
              <a:buFontTx/>
              <a:buChar char="•"/>
            </a:pPr>
            <a:r>
              <a:rPr lang="en-US" altLang="en-US"/>
              <a:t>Provide tools for continuous extraction of structural quality from source code.</a:t>
            </a:r>
          </a:p>
          <a:p>
            <a:pPr eaLnBrk="1" hangingPunct="1">
              <a:buFontTx/>
              <a:buChar char="•"/>
            </a:pPr>
            <a:r>
              <a:rPr lang="en-US" altLang="en-US"/>
              <a:t>Provide means to improve software system’s dependency structure.</a:t>
            </a:r>
          </a:p>
          <a:p>
            <a:pPr eaLnBrk="1" hangingPunct="1"/>
            <a:endParaRPr lang="en-US" altLang="en-US"/>
          </a:p>
          <a:p>
            <a:pPr eaLnBrk="1" hangingPunct="1"/>
            <a:r>
              <a:rPr lang="en-US" altLang="en-US"/>
              <a:t>Another objective is to provide tools that support both the analysis and</a:t>
            </a:r>
          </a:p>
          <a:p>
            <a:pPr eaLnBrk="1" hangingPunct="1"/>
            <a:r>
              <a:rPr lang="en-US" altLang="en-US" b="1"/>
              <a:t>subsequent correction of discovered software flaws</a:t>
            </a:r>
            <a:r>
              <a:rPr lang="en-US" altLang="en-US"/>
              <a:t>,</a:t>
            </a:r>
          </a:p>
          <a:p>
            <a:pPr eaLnBrk="1" hangingPunct="1"/>
            <a:r>
              <a:rPr lang="en-US" altLang="en-US"/>
              <a:t>in a rapid and precise way.</a:t>
            </a:r>
          </a:p>
          <a:p>
            <a:pPr eaLnBrk="1" hangingPunct="1"/>
            <a:endParaRPr lang="en-US" altLang="en-US"/>
          </a:p>
          <a:p>
            <a:pPr eaLnBrk="1" hangingPunct="1"/>
            <a:r>
              <a:rPr lang="en-US" altLang="en-US" b="1"/>
              <a:t>                  (handout: from p.14, p.15)</a:t>
            </a:r>
            <a:endParaRPr lang="en-US" altLang="en-US"/>
          </a:p>
          <a:p>
            <a:pPr eaLnBrk="1" hangingPunct="1"/>
            <a:r>
              <a:rPr lang="en-US" altLang="en-US" b="1"/>
              <a:t>Why </a:t>
            </a:r>
            <a:r>
              <a:rPr lang="en-US" altLang="en-US"/>
              <a:t>do we </a:t>
            </a:r>
            <a:r>
              <a:rPr lang="en-US" altLang="en-US" b="1"/>
              <a:t>need tools</a:t>
            </a:r>
            <a:r>
              <a:rPr lang="en-US" altLang="en-US"/>
              <a:t>?  Due to </a:t>
            </a:r>
            <a:r>
              <a:rPr lang="en-US" altLang="en-US" b="1"/>
              <a:t>size </a:t>
            </a:r>
            <a:r>
              <a:rPr lang="en-US" altLang="en-US"/>
              <a:t>of system:</a:t>
            </a:r>
          </a:p>
          <a:p>
            <a:pPr eaLnBrk="1" hangingPunct="1"/>
            <a:r>
              <a:rPr lang="en-US" altLang="en-US"/>
              <a:t>6183 files – no human can handle this task.</a:t>
            </a:r>
            <a:endParaRPr lang="en-US" altLang="en-US" b="1"/>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a:extLst>
              <a:ext uri="{FF2B5EF4-FFF2-40B4-BE49-F238E27FC236}">
                <a16:creationId xmlns:a16="http://schemas.microsoft.com/office/drawing/2014/main" id="{D0481ADD-2A3F-4099-9B5A-46F3B01E209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00B3BE8-9E6B-4065-AE98-88FBDC50F626}" type="slidenum">
              <a:rPr lang="en-US" altLang="en-US" sz="1200"/>
              <a:pPr algn="r"/>
              <a:t>42</a:t>
            </a:fld>
            <a:endParaRPr lang="en-US" altLang="en-US" sz="1200"/>
          </a:p>
        </p:txBody>
      </p:sp>
      <p:sp>
        <p:nvSpPr>
          <p:cNvPr id="88067" name="Rectangle 2">
            <a:extLst>
              <a:ext uri="{FF2B5EF4-FFF2-40B4-BE49-F238E27FC236}">
                <a16:creationId xmlns:a16="http://schemas.microsoft.com/office/drawing/2014/main" id="{F17A8D01-AAA1-4D21-BB9A-07EB32602064}"/>
              </a:ext>
            </a:extLst>
          </p:cNvPr>
          <p:cNvSpPr>
            <a:spLocks noChangeArrowheads="1" noTextEdit="1"/>
          </p:cNvSpPr>
          <p:nvPr>
            <p:ph type="sldImg"/>
          </p:nvPr>
        </p:nvSpPr>
        <p:spPr>
          <a:ln/>
        </p:spPr>
      </p:sp>
      <p:sp>
        <p:nvSpPr>
          <p:cNvPr id="88068" name="Rectangle 3">
            <a:extLst>
              <a:ext uri="{FF2B5EF4-FFF2-40B4-BE49-F238E27FC236}">
                <a16:creationId xmlns:a16="http://schemas.microsoft.com/office/drawing/2014/main" id="{15FD427E-C01F-47B6-A6E4-1AF321CAEC31}"/>
              </a:ext>
            </a:extLst>
          </p:cNvPr>
          <p:cNvSpPr>
            <a:spLocks noGrp="1" noChangeArrowheads="1"/>
          </p:cNvSpPr>
          <p:nvPr>
            <p:ph type="body" idx="1"/>
          </p:nvPr>
        </p:nvSpPr>
        <p:spPr>
          <a:noFill/>
        </p:spPr>
        <p:txBody>
          <a:bodyPr/>
          <a:lstStyle/>
          <a:p>
            <a:pPr eaLnBrk="1" hangingPunct="1"/>
            <a:r>
              <a:rPr lang="en-US" altLang="en-US">
                <a:solidFill>
                  <a:srgbClr val="000000"/>
                </a:solidFill>
                <a:latin typeface="Tahoma" panose="020B0604030504040204" pitchFamily="34" charset="0"/>
                <a:cs typeface="Tahoma" panose="020B0604030504040204" pitchFamily="34" charset="0"/>
              </a:rPr>
              <a:t>Mozilla guys don’t have any knowledge of this structure.</a:t>
            </a:r>
            <a:endParaRPr lang="en-US"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a:extLst>
              <a:ext uri="{FF2B5EF4-FFF2-40B4-BE49-F238E27FC236}">
                <a16:creationId xmlns:a16="http://schemas.microsoft.com/office/drawing/2014/main" id="{13DDD906-327A-410D-8311-4526353EE58C}"/>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15CBEF8-4B03-461E-8B32-2C567099270E}" type="slidenum">
              <a:rPr lang="en-US" altLang="en-US" sz="1200"/>
              <a:pPr algn="r"/>
              <a:t>43</a:t>
            </a:fld>
            <a:endParaRPr lang="en-US" altLang="en-US" sz="1200"/>
          </a:p>
        </p:txBody>
      </p:sp>
      <p:sp>
        <p:nvSpPr>
          <p:cNvPr id="90115" name="Rectangle 2">
            <a:extLst>
              <a:ext uri="{FF2B5EF4-FFF2-40B4-BE49-F238E27FC236}">
                <a16:creationId xmlns:a16="http://schemas.microsoft.com/office/drawing/2014/main" id="{BEFF97F8-5FFB-4658-9CF6-4A6C6C8DA42A}"/>
              </a:ext>
            </a:extLst>
          </p:cNvPr>
          <p:cNvSpPr>
            <a:spLocks noChangeArrowheads="1" noTextEdit="1"/>
          </p:cNvSpPr>
          <p:nvPr>
            <p:ph type="sldImg"/>
          </p:nvPr>
        </p:nvSpPr>
        <p:spPr>
          <a:ln/>
        </p:spPr>
      </p:sp>
      <p:sp>
        <p:nvSpPr>
          <p:cNvPr id="90116" name="Rectangle 3">
            <a:extLst>
              <a:ext uri="{FF2B5EF4-FFF2-40B4-BE49-F238E27FC236}">
                <a16:creationId xmlns:a16="http://schemas.microsoft.com/office/drawing/2014/main" id="{36B773E1-83AB-48BC-9A5E-D447BC0A684E}"/>
              </a:ext>
            </a:extLst>
          </p:cNvPr>
          <p:cNvSpPr>
            <a:spLocks noGrp="1" noChangeArrowheads="1"/>
          </p:cNvSpPr>
          <p:nvPr>
            <p:ph type="body" idx="1"/>
          </p:nvPr>
        </p:nvSpPr>
        <p:spPr>
          <a:noFill/>
        </p:spPr>
        <p:txBody>
          <a:bodyPr/>
          <a:lstStyle/>
          <a:p>
            <a:pPr eaLnBrk="1" hangingPunct="1"/>
            <a:r>
              <a:rPr lang="en-US" altLang="en-US">
                <a:solidFill>
                  <a:srgbClr val="000000"/>
                </a:solidFill>
                <a:latin typeface="Tahoma" panose="020B0604030504040204" pitchFamily="34" charset="0"/>
                <a:cs typeface="Tahoma" panose="020B0604030504040204" pitchFamily="34" charset="0"/>
              </a:rPr>
              <a:t>Mozilla guys don’t have any knowledge of this structure.</a:t>
            </a:r>
          </a:p>
          <a:p>
            <a:pPr eaLnBrk="1" hangingPunct="1"/>
            <a:r>
              <a:rPr lang="en-US" altLang="en-US">
                <a:solidFill>
                  <a:srgbClr val="000000"/>
                </a:solidFill>
                <a:latin typeface="Tahoma" panose="020B0604030504040204" pitchFamily="34" charset="0"/>
                <a:cs typeface="Tahoma" panose="020B0604030504040204" pitchFamily="34" charset="0"/>
              </a:rPr>
              <a:t>There is no topological order throughout, because individual files from a strong component can not be put into sorted order, due to their circular dependency relationships. </a:t>
            </a:r>
            <a:br>
              <a:rPr lang="en-US" altLang="en-US">
                <a:solidFill>
                  <a:srgbClr val="000000"/>
                </a:solidFill>
                <a:latin typeface="Tahoma" panose="020B0604030504040204" pitchFamily="34" charset="0"/>
                <a:cs typeface="Tahoma" panose="020B0604030504040204" pitchFamily="34" charset="0"/>
              </a:rPr>
            </a:br>
            <a:endParaRPr lang="en-US" altLang="en-US">
              <a:solidFill>
                <a:srgbClr val="000000"/>
              </a:solidFill>
              <a:latin typeface="Tahoma" panose="020B0604030504040204" pitchFamily="34" charset="0"/>
              <a:cs typeface="Tahoma" panose="020B0604030504040204" pitchFamily="34" charset="0"/>
            </a:endParaRPr>
          </a:p>
          <a:p>
            <a:pPr eaLnBrk="1" hangingPunct="1"/>
            <a:r>
              <a:rPr lang="en-US" altLang="en-US">
                <a:solidFill>
                  <a:srgbClr val="000000"/>
                </a:solidFill>
                <a:latin typeface="Tahoma" panose="020B0604030504040204" pitchFamily="34" charset="0"/>
                <a:cs typeface="Tahoma" panose="020B0604030504040204" pitchFamily="34" charset="0"/>
              </a:rPr>
              <a:t>Ideally, we would like to see the data in Figure above clustered just above the diagonal.  That would indicate that most dependencies were local, e.g, nearest neighbor in the sense of the sorted dependency graph.  We also would like to see only a few dependencies below the diagonal, representing necessary mutual dependencies, perhaps due to event callbacks or intimately related class structures, as in the mutual dependency between a graph class and its node class.</a:t>
            </a:r>
            <a:br>
              <a:rPr lang="en-US" altLang="en-US">
                <a:solidFill>
                  <a:srgbClr val="000000"/>
                </a:solidFill>
                <a:latin typeface="Tahoma" panose="020B0604030504040204" pitchFamily="34" charset="0"/>
                <a:cs typeface="Tahoma" panose="020B0604030504040204" pitchFamily="34" charset="0"/>
              </a:rPr>
            </a:br>
            <a:endParaRPr lang="en-US" altLang="en-US">
              <a:solidFill>
                <a:srgbClr val="000000"/>
              </a:solidFill>
              <a:latin typeface="Tahoma" panose="020B0604030504040204" pitchFamily="34" charset="0"/>
              <a:cs typeface="Tahoma" panose="020B060403050404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3DDD1799-5235-48EF-A9C9-7FE09A598F8B}"/>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2E0B728-C142-4680-A452-512BF6A08595}" type="slidenum">
              <a:rPr lang="en-US" altLang="en-US" sz="1200"/>
              <a:pPr algn="r"/>
              <a:t>44</a:t>
            </a:fld>
            <a:endParaRPr lang="en-US" altLang="en-US" sz="1200"/>
          </a:p>
        </p:txBody>
      </p:sp>
      <p:sp>
        <p:nvSpPr>
          <p:cNvPr id="92163" name="Rectangle 2">
            <a:extLst>
              <a:ext uri="{FF2B5EF4-FFF2-40B4-BE49-F238E27FC236}">
                <a16:creationId xmlns:a16="http://schemas.microsoft.com/office/drawing/2014/main" id="{26D1CBD4-E11D-45C2-A5FF-DCB816D3670A}"/>
              </a:ext>
            </a:extLst>
          </p:cNvPr>
          <p:cNvSpPr>
            <a:spLocks noChangeArrowheads="1" noTextEdit="1"/>
          </p:cNvSpPr>
          <p:nvPr>
            <p:ph type="sldImg"/>
          </p:nvPr>
        </p:nvSpPr>
        <p:spPr>
          <a:ln/>
        </p:spPr>
      </p:sp>
      <p:sp>
        <p:nvSpPr>
          <p:cNvPr id="92164" name="Rectangle 3">
            <a:extLst>
              <a:ext uri="{FF2B5EF4-FFF2-40B4-BE49-F238E27FC236}">
                <a16:creationId xmlns:a16="http://schemas.microsoft.com/office/drawing/2014/main" id="{DE03D7C5-B56D-48E0-BA3F-5A29B47C3007}"/>
              </a:ext>
            </a:extLst>
          </p:cNvPr>
          <p:cNvSpPr>
            <a:spLocks noGrp="1" noChangeArrowheads="1"/>
          </p:cNvSpPr>
          <p:nvPr>
            <p:ph type="body" idx="1"/>
          </p:nvPr>
        </p:nvSpPr>
        <p:spPr>
          <a:noFill/>
        </p:spPr>
        <p:txBody>
          <a:bodyPr/>
          <a:lstStyle/>
          <a:p>
            <a:pPr eaLnBrk="1" hangingPunct="1"/>
            <a:r>
              <a:rPr lang="en-US" altLang="en-US"/>
              <a:t>This plot shows that many files outside of component 52 depend upon it.  In fact it shows all the external files that depend on only one of the many files in that component.  If we showed them all there would be some many lines it would be hard to interpret.</a:t>
            </a:r>
          </a:p>
          <a:p>
            <a:pPr eaLnBrk="1" hangingPunct="1"/>
            <a:endParaRPr lang="en-US" altLang="en-US"/>
          </a:p>
          <a:p>
            <a:pPr eaLnBrk="1" hangingPunct="1"/>
            <a:r>
              <a:rPr lang="en-US" altLang="en-US"/>
              <a:t>This is a very dangerous situation for a software system:  Many files depend on a cluster of mutually dependent files.  Mutual dependencies are very difficult to test effectively because they all depend on each other.  We find an error, change it, and it may affect many other files in the mutually dependent set.  So large strong components are hard to test, e.g., hard to make correct, e.g., subject to a lot of changes.  This in turn may affect many of those external files shown in the view above.</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a:extLst>
              <a:ext uri="{FF2B5EF4-FFF2-40B4-BE49-F238E27FC236}">
                <a16:creationId xmlns:a16="http://schemas.microsoft.com/office/drawing/2014/main" id="{F8966E4A-FDB0-4780-A252-7B9B2DF0DED2}"/>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73929D6-5362-44D9-BF1A-5CF434BBEC20}" type="slidenum">
              <a:rPr lang="en-US" altLang="en-US" sz="1200"/>
              <a:pPr algn="r"/>
              <a:t>46</a:t>
            </a:fld>
            <a:endParaRPr lang="en-US" altLang="en-US" sz="1200"/>
          </a:p>
        </p:txBody>
      </p:sp>
      <p:sp>
        <p:nvSpPr>
          <p:cNvPr id="95235" name="Rectangle 2">
            <a:extLst>
              <a:ext uri="{FF2B5EF4-FFF2-40B4-BE49-F238E27FC236}">
                <a16:creationId xmlns:a16="http://schemas.microsoft.com/office/drawing/2014/main" id="{43497032-C074-40DA-8E9F-BCEE56B1F00B}"/>
              </a:ext>
            </a:extLst>
          </p:cNvPr>
          <p:cNvSpPr>
            <a:spLocks noChangeArrowheads="1" noTextEdit="1"/>
          </p:cNvSpPr>
          <p:nvPr>
            <p:ph type="sldImg"/>
          </p:nvPr>
        </p:nvSpPr>
        <p:spPr>
          <a:ln/>
        </p:spPr>
      </p:sp>
      <p:sp>
        <p:nvSpPr>
          <p:cNvPr id="95236" name="Rectangle 3">
            <a:extLst>
              <a:ext uri="{FF2B5EF4-FFF2-40B4-BE49-F238E27FC236}">
                <a16:creationId xmlns:a16="http://schemas.microsoft.com/office/drawing/2014/main" id="{A346043B-857B-4B0C-9C8A-33DF62550344}"/>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a:extLst>
              <a:ext uri="{FF2B5EF4-FFF2-40B4-BE49-F238E27FC236}">
                <a16:creationId xmlns:a16="http://schemas.microsoft.com/office/drawing/2014/main" id="{96BEABBF-2960-4EBC-B06D-1803841D215F}"/>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F535486-85AA-4C56-90D3-F8B0CCEB26BB}" type="slidenum">
              <a:rPr lang="en-US" altLang="en-US" sz="1200"/>
              <a:pPr algn="r"/>
              <a:t>47</a:t>
            </a:fld>
            <a:endParaRPr lang="en-US" altLang="en-US" sz="1200"/>
          </a:p>
        </p:txBody>
      </p:sp>
      <p:sp>
        <p:nvSpPr>
          <p:cNvPr id="97283" name="Rectangle 2">
            <a:extLst>
              <a:ext uri="{FF2B5EF4-FFF2-40B4-BE49-F238E27FC236}">
                <a16:creationId xmlns:a16="http://schemas.microsoft.com/office/drawing/2014/main" id="{856BD673-9C41-4982-AB83-81D5CD1A0CBF}"/>
              </a:ext>
            </a:extLst>
          </p:cNvPr>
          <p:cNvSpPr>
            <a:spLocks noChangeArrowheads="1" noTextEdit="1"/>
          </p:cNvSpPr>
          <p:nvPr>
            <p:ph type="sldImg"/>
          </p:nvPr>
        </p:nvSpPr>
        <p:spPr>
          <a:ln/>
        </p:spPr>
      </p:sp>
      <p:sp>
        <p:nvSpPr>
          <p:cNvPr id="97284" name="Rectangle 3">
            <a:extLst>
              <a:ext uri="{FF2B5EF4-FFF2-40B4-BE49-F238E27FC236}">
                <a16:creationId xmlns:a16="http://schemas.microsoft.com/office/drawing/2014/main" id="{D71F1430-8C27-4EDA-9BF0-58992C8F2EA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7A87C18B-A9EB-453C-8A42-FD4E4488E04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57EB4BA-A7A2-490A-A472-6AA60D6856E6}" type="slidenum">
              <a:rPr lang="en-US" altLang="en-US" sz="1200"/>
              <a:pPr algn="r"/>
              <a:t>48</a:t>
            </a:fld>
            <a:endParaRPr lang="en-US" altLang="en-US" sz="1200"/>
          </a:p>
        </p:txBody>
      </p:sp>
      <p:sp>
        <p:nvSpPr>
          <p:cNvPr id="99331" name="Rectangle 2">
            <a:extLst>
              <a:ext uri="{FF2B5EF4-FFF2-40B4-BE49-F238E27FC236}">
                <a16:creationId xmlns:a16="http://schemas.microsoft.com/office/drawing/2014/main" id="{349FF771-4B58-4620-8A30-92ED7C3359BF}"/>
              </a:ext>
            </a:extLst>
          </p:cNvPr>
          <p:cNvSpPr>
            <a:spLocks noChangeArrowheads="1" noTextEdit="1"/>
          </p:cNvSpPr>
          <p:nvPr>
            <p:ph type="sldImg"/>
          </p:nvPr>
        </p:nvSpPr>
        <p:spPr>
          <a:ln/>
        </p:spPr>
      </p:sp>
      <p:sp>
        <p:nvSpPr>
          <p:cNvPr id="99332" name="Rectangle 3">
            <a:extLst>
              <a:ext uri="{FF2B5EF4-FFF2-40B4-BE49-F238E27FC236}">
                <a16:creationId xmlns:a16="http://schemas.microsoft.com/office/drawing/2014/main" id="{DAF876DA-3104-46B8-908B-60BCF5A65DE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a:extLst>
              <a:ext uri="{FF2B5EF4-FFF2-40B4-BE49-F238E27FC236}">
                <a16:creationId xmlns:a16="http://schemas.microsoft.com/office/drawing/2014/main" id="{334864F8-EE70-4083-B1EA-52D25C0A15E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0FBC501-0261-4DF1-A254-913177CC4E2D}" type="slidenum">
              <a:rPr lang="en-US" altLang="en-US" sz="1200"/>
              <a:pPr algn="r"/>
              <a:t>49</a:t>
            </a:fld>
            <a:endParaRPr lang="en-US" altLang="en-US" sz="1200"/>
          </a:p>
        </p:txBody>
      </p:sp>
      <p:sp>
        <p:nvSpPr>
          <p:cNvPr id="101379" name="Rectangle 2">
            <a:extLst>
              <a:ext uri="{FF2B5EF4-FFF2-40B4-BE49-F238E27FC236}">
                <a16:creationId xmlns:a16="http://schemas.microsoft.com/office/drawing/2014/main" id="{D2473B9B-8157-45A5-8C82-B4A50543066F}"/>
              </a:ext>
            </a:extLst>
          </p:cNvPr>
          <p:cNvSpPr>
            <a:spLocks noChangeArrowheads="1" noTextEdit="1"/>
          </p:cNvSpPr>
          <p:nvPr>
            <p:ph type="sldImg"/>
          </p:nvPr>
        </p:nvSpPr>
        <p:spPr>
          <a:ln/>
        </p:spPr>
      </p:sp>
      <p:sp>
        <p:nvSpPr>
          <p:cNvPr id="101380" name="Rectangle 3">
            <a:extLst>
              <a:ext uri="{FF2B5EF4-FFF2-40B4-BE49-F238E27FC236}">
                <a16:creationId xmlns:a16="http://schemas.microsoft.com/office/drawing/2014/main" id="{9E679C29-D47D-4BD6-B971-03CAA239E1E6}"/>
              </a:ext>
            </a:extLst>
          </p:cNvPr>
          <p:cNvSpPr>
            <a:spLocks noGrp="1" noChangeArrowheads="1"/>
          </p:cNvSpPr>
          <p:nvPr>
            <p:ph type="body" idx="1"/>
          </p:nvPr>
        </p:nvSpPr>
        <p:spPr>
          <a:noFill/>
        </p:spPr>
        <p:txBody>
          <a:bodyPr/>
          <a:lstStyle/>
          <a:p>
            <a:pPr eaLnBrk="1" hangingPunct="1"/>
            <a:r>
              <a:rPr lang="en-US" altLang="en-US" b="1" u="sng"/>
              <a:t>What is risk “We have defined that We’ll go through our definitions in the next few slides”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a:extLst>
              <a:ext uri="{FF2B5EF4-FFF2-40B4-BE49-F238E27FC236}">
                <a16:creationId xmlns:a16="http://schemas.microsoft.com/office/drawing/2014/main" id="{DD39B689-AC14-49F2-B33B-CDA1F353AD62}"/>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2651679-828A-40A4-A4B7-15BCF8963678}" type="slidenum">
              <a:rPr lang="en-US" altLang="en-US" sz="1200"/>
              <a:pPr algn="r"/>
              <a:t>50</a:t>
            </a:fld>
            <a:endParaRPr lang="en-US" altLang="en-US" sz="1200"/>
          </a:p>
        </p:txBody>
      </p:sp>
      <p:sp>
        <p:nvSpPr>
          <p:cNvPr id="103427" name="Rectangle 2">
            <a:extLst>
              <a:ext uri="{FF2B5EF4-FFF2-40B4-BE49-F238E27FC236}">
                <a16:creationId xmlns:a16="http://schemas.microsoft.com/office/drawing/2014/main" id="{DA32DFA7-1B45-4E7B-B574-5C8DA55B7941}"/>
              </a:ext>
            </a:extLst>
          </p:cNvPr>
          <p:cNvSpPr>
            <a:spLocks noChangeArrowheads="1" noTextEdit="1"/>
          </p:cNvSpPr>
          <p:nvPr>
            <p:ph type="sldImg"/>
          </p:nvPr>
        </p:nvSpPr>
        <p:spPr>
          <a:ln/>
        </p:spPr>
      </p:sp>
      <p:sp>
        <p:nvSpPr>
          <p:cNvPr id="103428" name="Rectangle 3">
            <a:extLst>
              <a:ext uri="{FF2B5EF4-FFF2-40B4-BE49-F238E27FC236}">
                <a16:creationId xmlns:a16="http://schemas.microsoft.com/office/drawing/2014/main" id="{EDB78241-1812-47C6-82BE-C227BECD53A5}"/>
              </a:ext>
            </a:extLst>
          </p:cNvPr>
          <p:cNvSpPr>
            <a:spLocks noGrp="1" noChangeArrowheads="1"/>
          </p:cNvSpPr>
          <p:nvPr>
            <p:ph type="body" idx="1"/>
          </p:nvPr>
        </p:nvSpPr>
        <p:spPr>
          <a:noFill/>
        </p:spPr>
        <p:txBody>
          <a:bodyPr/>
          <a:lstStyle/>
          <a:p>
            <a:pPr algn="just" eaLnBrk="1" hangingPunct="1"/>
            <a:r>
              <a:rPr lang="en-US" altLang="en-US"/>
              <a:t>Making the simplifying assumption that it alpha is constant for all files.</a:t>
            </a:r>
          </a:p>
          <a:p>
            <a:pPr algn="just" eaLnBrk="1" hangingPunct="1"/>
            <a:r>
              <a:rPr lang="en-US" altLang="en-US"/>
              <a:t>Thus, these results </a:t>
            </a:r>
            <a:r>
              <a:rPr lang="en-US" altLang="en-US" b="1"/>
              <a:t>will be qualitatively useful</a:t>
            </a:r>
            <a:r>
              <a:rPr lang="en-US" altLang="en-US"/>
              <a:t>, but </a:t>
            </a:r>
            <a:r>
              <a:rPr lang="en-US" altLang="en-US" b="1"/>
              <a:t>not numerically precise</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5E81906E-0CFA-4070-BBD7-F6758572CE1C}"/>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6808B8A-1B40-4485-8965-2157FD8AFFD6}" type="slidenum">
              <a:rPr lang="en-US" altLang="en-US" sz="1200"/>
              <a:pPr algn="r"/>
              <a:t>51</a:t>
            </a:fld>
            <a:endParaRPr lang="en-US" altLang="en-US" sz="1200"/>
          </a:p>
        </p:txBody>
      </p:sp>
      <p:sp>
        <p:nvSpPr>
          <p:cNvPr id="105475" name="Rectangle 2">
            <a:extLst>
              <a:ext uri="{FF2B5EF4-FFF2-40B4-BE49-F238E27FC236}">
                <a16:creationId xmlns:a16="http://schemas.microsoft.com/office/drawing/2014/main" id="{40544DA0-D74E-4874-A5AC-59A68731FA4A}"/>
              </a:ext>
            </a:extLst>
          </p:cNvPr>
          <p:cNvSpPr>
            <a:spLocks noChangeArrowheads="1" noTextEdit="1"/>
          </p:cNvSpPr>
          <p:nvPr>
            <p:ph type="sldImg"/>
          </p:nvPr>
        </p:nvSpPr>
        <p:spPr>
          <a:ln/>
        </p:spPr>
      </p:sp>
      <p:sp>
        <p:nvSpPr>
          <p:cNvPr id="105476" name="Rectangle 3">
            <a:extLst>
              <a:ext uri="{FF2B5EF4-FFF2-40B4-BE49-F238E27FC236}">
                <a16:creationId xmlns:a16="http://schemas.microsoft.com/office/drawing/2014/main" id="{57569249-51B5-4309-AE6E-3C947E5EC9DA}"/>
              </a:ext>
            </a:extLst>
          </p:cNvPr>
          <p:cNvSpPr>
            <a:spLocks noGrp="1" noChangeArrowheads="1"/>
          </p:cNvSpPr>
          <p:nvPr>
            <p:ph type="body" idx="1"/>
          </p:nvPr>
        </p:nvSpPr>
        <p:spPr>
          <a:noFill/>
        </p:spPr>
        <p:txBody>
          <a:bodyPr/>
          <a:lstStyle/>
          <a:p>
            <a:pPr algn="just" eaLnBrk="1" hangingPunct="1"/>
            <a:r>
              <a:rPr lang="en-US" altLang="en-US"/>
              <a:t>Making the simplifying assumption that it alpha is constant for all files.</a:t>
            </a:r>
          </a:p>
          <a:p>
            <a:pPr algn="just" eaLnBrk="1" hangingPunct="1"/>
            <a:r>
              <a:rPr lang="en-US" altLang="en-US"/>
              <a:t>Thus, these results </a:t>
            </a:r>
            <a:r>
              <a:rPr lang="en-US" altLang="en-US" b="1"/>
              <a:t>will be qualitatively useful</a:t>
            </a:r>
            <a:r>
              <a:rPr lang="en-US" altLang="en-US"/>
              <a:t>, but </a:t>
            </a:r>
            <a:r>
              <a:rPr lang="en-US" altLang="en-US" b="1"/>
              <a:t>not numerically precise</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a:extLst>
              <a:ext uri="{FF2B5EF4-FFF2-40B4-BE49-F238E27FC236}">
                <a16:creationId xmlns:a16="http://schemas.microsoft.com/office/drawing/2014/main" id="{96DD1D30-A312-4F6B-A452-195ECCC5F43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20A617E-F968-4CF5-9D55-597D86773D6A}" type="slidenum">
              <a:rPr lang="en-US" altLang="en-US" sz="1200"/>
              <a:pPr algn="r"/>
              <a:t>52</a:t>
            </a:fld>
            <a:endParaRPr lang="en-US" altLang="en-US" sz="1200"/>
          </a:p>
        </p:txBody>
      </p:sp>
      <p:sp>
        <p:nvSpPr>
          <p:cNvPr id="107523" name="Rectangle 2">
            <a:extLst>
              <a:ext uri="{FF2B5EF4-FFF2-40B4-BE49-F238E27FC236}">
                <a16:creationId xmlns:a16="http://schemas.microsoft.com/office/drawing/2014/main" id="{74933FFF-7901-4D95-9103-056C74F13BEA}"/>
              </a:ext>
            </a:extLst>
          </p:cNvPr>
          <p:cNvSpPr>
            <a:spLocks noChangeArrowheads="1" noTextEdit="1"/>
          </p:cNvSpPr>
          <p:nvPr>
            <p:ph type="sldImg"/>
          </p:nvPr>
        </p:nvSpPr>
        <p:spPr>
          <a:ln/>
        </p:spPr>
      </p:sp>
      <p:sp>
        <p:nvSpPr>
          <p:cNvPr id="107524" name="Rectangle 3">
            <a:extLst>
              <a:ext uri="{FF2B5EF4-FFF2-40B4-BE49-F238E27FC236}">
                <a16:creationId xmlns:a16="http://schemas.microsoft.com/office/drawing/2014/main" id="{CB4A389E-7C8A-4D13-B9F7-3D226804E982}"/>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50890EDA-E45A-413E-98B9-A44A2D4EBA19}"/>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CD50EB5-FE86-4B55-ACB4-D8CBD68D71B3}" type="slidenum">
              <a:rPr lang="en-US" altLang="en-US" sz="1200"/>
              <a:pPr algn="r"/>
              <a:t>6</a:t>
            </a:fld>
            <a:endParaRPr lang="en-US" altLang="en-US" sz="1200"/>
          </a:p>
        </p:txBody>
      </p:sp>
      <p:sp>
        <p:nvSpPr>
          <p:cNvPr id="15363" name="Rectangle 2">
            <a:extLst>
              <a:ext uri="{FF2B5EF4-FFF2-40B4-BE49-F238E27FC236}">
                <a16:creationId xmlns:a16="http://schemas.microsoft.com/office/drawing/2014/main" id="{8C04A721-6F6A-41A6-B134-354E990D3CA8}"/>
              </a:ext>
            </a:extLst>
          </p:cNvPr>
          <p:cNvSpPr>
            <a:spLocks noChangeArrowheads="1" noTextEdit="1"/>
          </p:cNvSpPr>
          <p:nvPr>
            <p:ph type="sldImg"/>
          </p:nvPr>
        </p:nvSpPr>
        <p:spPr>
          <a:ln/>
        </p:spPr>
      </p:sp>
      <p:sp>
        <p:nvSpPr>
          <p:cNvPr id="15364" name="Rectangle 3">
            <a:extLst>
              <a:ext uri="{FF2B5EF4-FFF2-40B4-BE49-F238E27FC236}">
                <a16:creationId xmlns:a16="http://schemas.microsoft.com/office/drawing/2014/main" id="{CD2A2073-98FD-4E91-ADC8-938EE1CA323B}"/>
              </a:ext>
            </a:extLst>
          </p:cNvPr>
          <p:cNvSpPr>
            <a:spLocks noGrp="1" noChangeArrowheads="1"/>
          </p:cNvSpPr>
          <p:nvPr>
            <p:ph type="body" idx="1"/>
          </p:nvPr>
        </p:nvSpPr>
        <p:spPr>
          <a:noFill/>
        </p:spPr>
        <p:txBody>
          <a:bodyPr/>
          <a:lstStyle/>
          <a:p>
            <a:pPr eaLnBrk="1" hangingPunct="1"/>
            <a:r>
              <a:rPr lang="en-US" altLang="en-US"/>
              <a:t>A large open source system, </a:t>
            </a:r>
          </a:p>
          <a:p>
            <a:pPr eaLnBrk="1" hangingPunct="1"/>
            <a:r>
              <a:rPr lang="en-US" altLang="en-US"/>
              <a:t>A large commercial system, and our own tool</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a:extLst>
              <a:ext uri="{FF2B5EF4-FFF2-40B4-BE49-F238E27FC236}">
                <a16:creationId xmlns:a16="http://schemas.microsoft.com/office/drawing/2014/main" id="{2668DC40-7E39-4EAE-8156-D927FF78F4B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BAECB30-888C-4CD2-A3E9-5F4628A2225B}" type="slidenum">
              <a:rPr lang="en-US" altLang="en-US" sz="1200"/>
              <a:pPr algn="r"/>
              <a:t>53</a:t>
            </a:fld>
            <a:endParaRPr lang="en-US" altLang="en-US" sz="1200"/>
          </a:p>
        </p:txBody>
      </p:sp>
      <p:sp>
        <p:nvSpPr>
          <p:cNvPr id="109571" name="Rectangle 2">
            <a:extLst>
              <a:ext uri="{FF2B5EF4-FFF2-40B4-BE49-F238E27FC236}">
                <a16:creationId xmlns:a16="http://schemas.microsoft.com/office/drawing/2014/main" id="{AC8E362A-6E8D-450E-9E9E-66FDA84D7F8A}"/>
              </a:ext>
            </a:extLst>
          </p:cNvPr>
          <p:cNvSpPr>
            <a:spLocks noChangeArrowheads="1" noTextEdit="1"/>
          </p:cNvSpPr>
          <p:nvPr>
            <p:ph type="sldImg"/>
          </p:nvPr>
        </p:nvSpPr>
        <p:spPr>
          <a:ln/>
        </p:spPr>
      </p:sp>
      <p:sp>
        <p:nvSpPr>
          <p:cNvPr id="109572" name="Rectangle 3">
            <a:extLst>
              <a:ext uri="{FF2B5EF4-FFF2-40B4-BE49-F238E27FC236}">
                <a16:creationId xmlns:a16="http://schemas.microsoft.com/office/drawing/2014/main" id="{A5DD2B80-4C68-4FC1-8A54-236C50DCB17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a:extLst>
              <a:ext uri="{FF2B5EF4-FFF2-40B4-BE49-F238E27FC236}">
                <a16:creationId xmlns:a16="http://schemas.microsoft.com/office/drawing/2014/main" id="{9F5239C8-21E4-4B78-AB05-C4A2C014CBA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26A2FCD-83D6-49EA-943B-777BD417C5BB}" type="slidenum">
              <a:rPr lang="en-US" altLang="en-US" sz="1200"/>
              <a:pPr algn="r"/>
              <a:t>54</a:t>
            </a:fld>
            <a:endParaRPr lang="en-US" altLang="en-US" sz="1200"/>
          </a:p>
        </p:txBody>
      </p:sp>
      <p:sp>
        <p:nvSpPr>
          <p:cNvPr id="111619" name="Rectangle 2">
            <a:extLst>
              <a:ext uri="{FF2B5EF4-FFF2-40B4-BE49-F238E27FC236}">
                <a16:creationId xmlns:a16="http://schemas.microsoft.com/office/drawing/2014/main" id="{7BBEB3E3-83D8-40D6-951E-A12248B4969F}"/>
              </a:ext>
            </a:extLst>
          </p:cNvPr>
          <p:cNvSpPr>
            <a:spLocks noChangeArrowheads="1" noTextEdit="1"/>
          </p:cNvSpPr>
          <p:nvPr>
            <p:ph type="sldImg"/>
          </p:nvPr>
        </p:nvSpPr>
        <p:spPr>
          <a:ln/>
        </p:spPr>
      </p:sp>
      <p:sp>
        <p:nvSpPr>
          <p:cNvPr id="111620" name="Rectangle 3">
            <a:extLst>
              <a:ext uri="{FF2B5EF4-FFF2-40B4-BE49-F238E27FC236}">
                <a16:creationId xmlns:a16="http://schemas.microsoft.com/office/drawing/2014/main" id="{DACA4475-2279-4CEF-997F-C4FA088DC93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B4D62C98-3AC6-452E-B76D-4FD55581110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76C08BB-9F34-4448-9040-F3E58A0F2039}" type="slidenum">
              <a:rPr lang="en-US" altLang="en-US" sz="1200"/>
              <a:pPr algn="r"/>
              <a:t>55</a:t>
            </a:fld>
            <a:endParaRPr lang="en-US" altLang="en-US" sz="1200"/>
          </a:p>
        </p:txBody>
      </p:sp>
      <p:sp>
        <p:nvSpPr>
          <p:cNvPr id="113667" name="Rectangle 2">
            <a:extLst>
              <a:ext uri="{FF2B5EF4-FFF2-40B4-BE49-F238E27FC236}">
                <a16:creationId xmlns:a16="http://schemas.microsoft.com/office/drawing/2014/main" id="{93C2085A-4583-40FF-83F0-66EF9985B405}"/>
              </a:ext>
            </a:extLst>
          </p:cNvPr>
          <p:cNvSpPr>
            <a:spLocks noChangeArrowheads="1" noTextEdit="1"/>
          </p:cNvSpPr>
          <p:nvPr>
            <p:ph type="sldImg"/>
          </p:nvPr>
        </p:nvSpPr>
        <p:spPr>
          <a:ln/>
        </p:spPr>
      </p:sp>
      <p:sp>
        <p:nvSpPr>
          <p:cNvPr id="113668" name="Rectangle 3">
            <a:extLst>
              <a:ext uri="{FF2B5EF4-FFF2-40B4-BE49-F238E27FC236}">
                <a16:creationId xmlns:a16="http://schemas.microsoft.com/office/drawing/2014/main" id="{D110B077-C33A-4B17-BE78-62C9D1168CF6}"/>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DAE8917B-42E9-45BB-B5EB-6EBA1E2AD730}"/>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60DD0ED-B372-4753-B9F0-0C216B59896C}" type="slidenum">
              <a:rPr lang="en-US" altLang="en-US" sz="1200"/>
              <a:pPr algn="r"/>
              <a:t>56</a:t>
            </a:fld>
            <a:endParaRPr lang="en-US" altLang="en-US" sz="1200"/>
          </a:p>
        </p:txBody>
      </p:sp>
      <p:sp>
        <p:nvSpPr>
          <p:cNvPr id="115715" name="Rectangle 2">
            <a:extLst>
              <a:ext uri="{FF2B5EF4-FFF2-40B4-BE49-F238E27FC236}">
                <a16:creationId xmlns:a16="http://schemas.microsoft.com/office/drawing/2014/main" id="{C0A07058-A54A-49BE-A3CF-C56102E1FB3D}"/>
              </a:ext>
            </a:extLst>
          </p:cNvPr>
          <p:cNvSpPr>
            <a:spLocks noChangeArrowheads="1" noTextEdit="1"/>
          </p:cNvSpPr>
          <p:nvPr>
            <p:ph type="sldImg"/>
          </p:nvPr>
        </p:nvSpPr>
        <p:spPr>
          <a:ln/>
        </p:spPr>
      </p:sp>
      <p:sp>
        <p:nvSpPr>
          <p:cNvPr id="115716" name="Rectangle 3">
            <a:extLst>
              <a:ext uri="{FF2B5EF4-FFF2-40B4-BE49-F238E27FC236}">
                <a16:creationId xmlns:a16="http://schemas.microsoft.com/office/drawing/2014/main" id="{8A752EEB-D194-4194-A011-71CB33B1E19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a:extLst>
              <a:ext uri="{FF2B5EF4-FFF2-40B4-BE49-F238E27FC236}">
                <a16:creationId xmlns:a16="http://schemas.microsoft.com/office/drawing/2014/main" id="{8D558D5F-635F-430E-A8A8-5BE5BBB69162}"/>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52C27BC-EAE2-414C-8296-0DEE941021CF}" type="slidenum">
              <a:rPr lang="en-US" altLang="en-US" sz="1200"/>
              <a:pPr algn="r"/>
              <a:t>57</a:t>
            </a:fld>
            <a:endParaRPr lang="en-US" altLang="en-US" sz="1200"/>
          </a:p>
        </p:txBody>
      </p:sp>
      <p:sp>
        <p:nvSpPr>
          <p:cNvPr id="117763" name="Rectangle 2">
            <a:extLst>
              <a:ext uri="{FF2B5EF4-FFF2-40B4-BE49-F238E27FC236}">
                <a16:creationId xmlns:a16="http://schemas.microsoft.com/office/drawing/2014/main" id="{13FCC7D7-74E0-43E7-8CD9-039B3AAEF377}"/>
              </a:ext>
            </a:extLst>
          </p:cNvPr>
          <p:cNvSpPr>
            <a:spLocks noChangeArrowheads="1" noTextEdit="1"/>
          </p:cNvSpPr>
          <p:nvPr>
            <p:ph type="sldImg"/>
          </p:nvPr>
        </p:nvSpPr>
        <p:spPr>
          <a:ln/>
        </p:spPr>
      </p:sp>
      <p:sp>
        <p:nvSpPr>
          <p:cNvPr id="117764" name="Rectangle 3">
            <a:extLst>
              <a:ext uri="{FF2B5EF4-FFF2-40B4-BE49-F238E27FC236}">
                <a16:creationId xmlns:a16="http://schemas.microsoft.com/office/drawing/2014/main" id="{DBDC4B41-6738-4C54-B83F-F926919F0683}"/>
              </a:ext>
            </a:extLst>
          </p:cNvPr>
          <p:cNvSpPr>
            <a:spLocks noGrp="1" noChangeArrowheads="1"/>
          </p:cNvSpPr>
          <p:nvPr>
            <p:ph type="body" idx="1"/>
          </p:nvPr>
        </p:nvSpPr>
        <p:spPr>
          <a:noFill/>
        </p:spPr>
        <p:txBody>
          <a:bodyPr/>
          <a:lstStyle/>
          <a:p>
            <a:pPr eaLnBrk="1" hangingPunct="1"/>
            <a:r>
              <a:rPr lang="en-US" altLang="en-US"/>
              <a:t>1 Month Figure implies that once reached a steady state the alpha values are approximated by some constant factor</a:t>
            </a:r>
          </a:p>
          <a:p>
            <a:pPr eaLnBrk="1" hangingPunct="1"/>
            <a:r>
              <a:rPr lang="en-US" altLang="en-US"/>
              <a:t>As we see, risk value calculated with semi-educated alpha and pruned average alpha have mostly the same slope but different values.  Nevertheless, risk with individually calculated alpha shows the most accurate values, interestingly risk with semi-educated alpha are closer to them for this experiment. </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DF20156B-391E-4A01-9954-9E8D3851BE9C}"/>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7C22AA9-A80D-41F0-B4C8-2AD510497C73}" type="slidenum">
              <a:rPr lang="en-US" altLang="en-US" sz="1200"/>
              <a:pPr algn="r"/>
              <a:t>58</a:t>
            </a:fld>
            <a:endParaRPr lang="en-US" altLang="en-US" sz="1200"/>
          </a:p>
        </p:txBody>
      </p:sp>
      <p:sp>
        <p:nvSpPr>
          <p:cNvPr id="119811" name="Rectangle 2">
            <a:extLst>
              <a:ext uri="{FF2B5EF4-FFF2-40B4-BE49-F238E27FC236}">
                <a16:creationId xmlns:a16="http://schemas.microsoft.com/office/drawing/2014/main" id="{5365755C-02E3-42D8-8426-671BCBC360F2}"/>
              </a:ext>
            </a:extLst>
          </p:cNvPr>
          <p:cNvSpPr>
            <a:spLocks noChangeArrowheads="1" noTextEdit="1"/>
          </p:cNvSpPr>
          <p:nvPr>
            <p:ph type="sldImg"/>
          </p:nvPr>
        </p:nvSpPr>
        <p:spPr>
          <a:ln/>
        </p:spPr>
      </p:sp>
      <p:sp>
        <p:nvSpPr>
          <p:cNvPr id="119812" name="Rectangle 3">
            <a:extLst>
              <a:ext uri="{FF2B5EF4-FFF2-40B4-BE49-F238E27FC236}">
                <a16:creationId xmlns:a16="http://schemas.microsoft.com/office/drawing/2014/main" id="{57B5A236-CC66-4D80-8B81-E1E899A98C5C}"/>
              </a:ext>
            </a:extLst>
          </p:cNvPr>
          <p:cNvSpPr>
            <a:spLocks noGrp="1" noChangeArrowheads="1"/>
          </p:cNvSpPr>
          <p:nvPr>
            <p:ph type="body" idx="1"/>
          </p:nvPr>
        </p:nvSpPr>
        <p:spPr>
          <a:noFill/>
        </p:spPr>
        <p:txBody>
          <a:bodyPr/>
          <a:lstStyle/>
          <a:p>
            <a:pPr eaLnBrk="1" hangingPunct="1"/>
            <a:r>
              <a:rPr lang="en-US" altLang="en-US"/>
              <a:t>The larger the software project gets, the more labor it demands due to numerous source code files with complex interdependencies.  </a:t>
            </a:r>
          </a:p>
          <a:p>
            <a:pPr eaLnBrk="1" hangingPunct="1"/>
            <a:r>
              <a:rPr lang="en-US" altLang="en-US"/>
              <a:t>This makes reuse of previously developed software components desirable to avoid some of the development effort and cost that would otherwise be required. </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a:extLst>
              <a:ext uri="{FF2B5EF4-FFF2-40B4-BE49-F238E27FC236}">
                <a16:creationId xmlns:a16="http://schemas.microsoft.com/office/drawing/2014/main" id="{DD004211-2013-4C7E-9F67-3CD8198D23AC}"/>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B87F8DA-0BE3-431C-8AAB-30963F4AB703}" type="slidenum">
              <a:rPr lang="en-US" altLang="en-US" sz="1200"/>
              <a:pPr algn="r"/>
              <a:t>59</a:t>
            </a:fld>
            <a:endParaRPr lang="en-US" altLang="en-US" sz="1200"/>
          </a:p>
        </p:txBody>
      </p:sp>
      <p:sp>
        <p:nvSpPr>
          <p:cNvPr id="121859" name="Rectangle 2">
            <a:extLst>
              <a:ext uri="{FF2B5EF4-FFF2-40B4-BE49-F238E27FC236}">
                <a16:creationId xmlns:a16="http://schemas.microsoft.com/office/drawing/2014/main" id="{6B09F734-47E0-4C75-8DF1-0BA0E6802A7C}"/>
              </a:ext>
            </a:extLst>
          </p:cNvPr>
          <p:cNvSpPr>
            <a:spLocks noChangeArrowheads="1" noTextEdit="1"/>
          </p:cNvSpPr>
          <p:nvPr>
            <p:ph type="sldImg"/>
          </p:nvPr>
        </p:nvSpPr>
        <p:spPr>
          <a:ln/>
        </p:spPr>
      </p:sp>
      <p:sp>
        <p:nvSpPr>
          <p:cNvPr id="121860" name="Rectangle 3">
            <a:extLst>
              <a:ext uri="{FF2B5EF4-FFF2-40B4-BE49-F238E27FC236}">
                <a16:creationId xmlns:a16="http://schemas.microsoft.com/office/drawing/2014/main" id="{D42BC1AF-1DB1-4735-831C-B09AB7A41713}"/>
              </a:ext>
            </a:extLst>
          </p:cNvPr>
          <p:cNvSpPr>
            <a:spLocks noGrp="1" noChangeArrowheads="1"/>
          </p:cNvSpPr>
          <p:nvPr>
            <p:ph type="body" idx="1"/>
          </p:nvPr>
        </p:nvSpPr>
        <p:spPr>
          <a:noFill/>
        </p:spPr>
        <p:txBody>
          <a:bodyPr/>
          <a:lstStyle/>
          <a:p>
            <a:pPr eaLnBrk="1" hangingPunct="1"/>
            <a:r>
              <a:rPr lang="en-US" altLang="en-US"/>
              <a:t>The larger the software project gets, the more labor it demands due to numerous source code files with complex interdependencies.  </a:t>
            </a:r>
          </a:p>
          <a:p>
            <a:pPr eaLnBrk="1" hangingPunct="1"/>
            <a:r>
              <a:rPr lang="en-US" altLang="en-US"/>
              <a:t>This makes reuse of previously developed software components desirable to avoid some of the development effort and cost that would otherwise be required. </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347AEE13-28B5-4BAD-88EE-45CE1550F0F3}"/>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B6E175E-32E7-462D-8438-FD309300A980}" type="slidenum">
              <a:rPr lang="en-US" altLang="en-US" sz="1200"/>
              <a:pPr algn="r"/>
              <a:t>60</a:t>
            </a:fld>
            <a:endParaRPr lang="en-US" altLang="en-US" sz="1200"/>
          </a:p>
        </p:txBody>
      </p:sp>
      <p:sp>
        <p:nvSpPr>
          <p:cNvPr id="123907" name="Rectangle 2">
            <a:extLst>
              <a:ext uri="{FF2B5EF4-FFF2-40B4-BE49-F238E27FC236}">
                <a16:creationId xmlns:a16="http://schemas.microsoft.com/office/drawing/2014/main" id="{F7283B4D-7095-4A9C-A107-A64551472A3B}"/>
              </a:ext>
            </a:extLst>
          </p:cNvPr>
          <p:cNvSpPr>
            <a:spLocks noChangeArrowheads="1" noTextEdit="1"/>
          </p:cNvSpPr>
          <p:nvPr>
            <p:ph type="sldImg"/>
          </p:nvPr>
        </p:nvSpPr>
        <p:spPr>
          <a:ln/>
        </p:spPr>
      </p:sp>
      <p:sp>
        <p:nvSpPr>
          <p:cNvPr id="123908" name="Rectangle 3">
            <a:extLst>
              <a:ext uri="{FF2B5EF4-FFF2-40B4-BE49-F238E27FC236}">
                <a16:creationId xmlns:a16="http://schemas.microsoft.com/office/drawing/2014/main" id="{74865E87-6EDD-4B91-B182-C2401633288D}"/>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a:extLst>
              <a:ext uri="{FF2B5EF4-FFF2-40B4-BE49-F238E27FC236}">
                <a16:creationId xmlns:a16="http://schemas.microsoft.com/office/drawing/2014/main" id="{3FE5627C-6B9B-428F-BD28-F7FA9BC66D2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98C6D19-6840-4C19-904D-1481AE9D553E}" type="slidenum">
              <a:rPr lang="en-US" altLang="en-US" sz="1200"/>
              <a:pPr algn="r"/>
              <a:t>61</a:t>
            </a:fld>
            <a:endParaRPr lang="en-US" altLang="en-US" sz="1200"/>
          </a:p>
        </p:txBody>
      </p:sp>
      <p:sp>
        <p:nvSpPr>
          <p:cNvPr id="125955" name="Rectangle 2">
            <a:extLst>
              <a:ext uri="{FF2B5EF4-FFF2-40B4-BE49-F238E27FC236}">
                <a16:creationId xmlns:a16="http://schemas.microsoft.com/office/drawing/2014/main" id="{F98A43F8-003D-4A35-AFEA-A33133FBA058}"/>
              </a:ext>
            </a:extLst>
          </p:cNvPr>
          <p:cNvSpPr>
            <a:spLocks noChangeArrowheads="1" noTextEdit="1"/>
          </p:cNvSpPr>
          <p:nvPr>
            <p:ph type="sldImg"/>
          </p:nvPr>
        </p:nvSpPr>
        <p:spPr>
          <a:ln/>
        </p:spPr>
      </p:sp>
      <p:sp>
        <p:nvSpPr>
          <p:cNvPr id="125956" name="Rectangle 3">
            <a:extLst>
              <a:ext uri="{FF2B5EF4-FFF2-40B4-BE49-F238E27FC236}">
                <a16:creationId xmlns:a16="http://schemas.microsoft.com/office/drawing/2014/main" id="{5186425F-BF4A-4CC0-8613-97A4F21064B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a:extLst>
              <a:ext uri="{FF2B5EF4-FFF2-40B4-BE49-F238E27FC236}">
                <a16:creationId xmlns:a16="http://schemas.microsoft.com/office/drawing/2014/main" id="{890412D8-70EF-4AA3-ADCF-7C923EC4BB71}"/>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7BF0DB4-ADE4-433E-AF09-C93089B55CA4}" type="slidenum">
              <a:rPr lang="en-US" altLang="en-US" sz="1200"/>
              <a:pPr algn="r"/>
              <a:t>62</a:t>
            </a:fld>
            <a:endParaRPr lang="en-US" altLang="en-US" sz="1200"/>
          </a:p>
        </p:txBody>
      </p:sp>
      <p:sp>
        <p:nvSpPr>
          <p:cNvPr id="128003" name="Rectangle 2">
            <a:extLst>
              <a:ext uri="{FF2B5EF4-FFF2-40B4-BE49-F238E27FC236}">
                <a16:creationId xmlns:a16="http://schemas.microsoft.com/office/drawing/2014/main" id="{3653847C-BCEA-48FF-A98A-D98150C07C63}"/>
              </a:ext>
            </a:extLst>
          </p:cNvPr>
          <p:cNvSpPr>
            <a:spLocks noChangeArrowheads="1" noTextEdit="1"/>
          </p:cNvSpPr>
          <p:nvPr>
            <p:ph type="sldImg"/>
          </p:nvPr>
        </p:nvSpPr>
        <p:spPr>
          <a:ln/>
        </p:spPr>
      </p:sp>
      <p:sp>
        <p:nvSpPr>
          <p:cNvPr id="128004" name="Rectangle 3">
            <a:extLst>
              <a:ext uri="{FF2B5EF4-FFF2-40B4-BE49-F238E27FC236}">
                <a16:creationId xmlns:a16="http://schemas.microsoft.com/office/drawing/2014/main" id="{0BC78C94-F24B-428A-A004-08C4845B6067}"/>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a:extLst>
              <a:ext uri="{FF2B5EF4-FFF2-40B4-BE49-F238E27FC236}">
                <a16:creationId xmlns:a16="http://schemas.microsoft.com/office/drawing/2014/main" id="{4D435080-2450-4A1F-8944-4B63545E7A0E}"/>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EF77DB9-26A9-46FC-8B5D-AAFA1FD8C647}" type="slidenum">
              <a:rPr lang="en-US" altLang="en-US" sz="1200"/>
              <a:pPr algn="r"/>
              <a:t>8</a:t>
            </a:fld>
            <a:endParaRPr lang="en-US" altLang="en-US" sz="1200"/>
          </a:p>
        </p:txBody>
      </p:sp>
      <p:sp>
        <p:nvSpPr>
          <p:cNvPr id="18435" name="Rectangle 2">
            <a:extLst>
              <a:ext uri="{FF2B5EF4-FFF2-40B4-BE49-F238E27FC236}">
                <a16:creationId xmlns:a16="http://schemas.microsoft.com/office/drawing/2014/main" id="{6D7A140E-3500-4380-9E73-2D6563984778}"/>
              </a:ext>
            </a:extLst>
          </p:cNvPr>
          <p:cNvSpPr>
            <a:spLocks noChangeArrowheads="1" noTextEdit="1"/>
          </p:cNvSpPr>
          <p:nvPr>
            <p:ph type="sldImg"/>
          </p:nvPr>
        </p:nvSpPr>
        <p:spPr>
          <a:ln/>
        </p:spPr>
      </p:sp>
      <p:sp>
        <p:nvSpPr>
          <p:cNvPr id="18436" name="Rectangle 3">
            <a:extLst>
              <a:ext uri="{FF2B5EF4-FFF2-40B4-BE49-F238E27FC236}">
                <a16:creationId xmlns:a16="http://schemas.microsoft.com/office/drawing/2014/main" id="{20D2CAB0-D354-463D-AD88-FE757D707929}"/>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a:extLst>
              <a:ext uri="{FF2B5EF4-FFF2-40B4-BE49-F238E27FC236}">
                <a16:creationId xmlns:a16="http://schemas.microsoft.com/office/drawing/2014/main" id="{6D149E3B-BA31-476A-9327-BAA8598F574A}"/>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60D8341-CAA5-4290-A1C9-0AD584D090CB}" type="slidenum">
              <a:rPr lang="en-US" altLang="en-US" sz="1200"/>
              <a:pPr algn="r"/>
              <a:t>63</a:t>
            </a:fld>
            <a:endParaRPr lang="en-US" altLang="en-US" sz="1200"/>
          </a:p>
        </p:txBody>
      </p:sp>
      <p:sp>
        <p:nvSpPr>
          <p:cNvPr id="130051" name="Rectangle 2">
            <a:extLst>
              <a:ext uri="{FF2B5EF4-FFF2-40B4-BE49-F238E27FC236}">
                <a16:creationId xmlns:a16="http://schemas.microsoft.com/office/drawing/2014/main" id="{15D79C4B-3D25-4F1F-940C-5963EA19F883}"/>
              </a:ext>
            </a:extLst>
          </p:cNvPr>
          <p:cNvSpPr>
            <a:spLocks noChangeArrowheads="1" noTextEdit="1"/>
          </p:cNvSpPr>
          <p:nvPr>
            <p:ph type="sldImg"/>
          </p:nvPr>
        </p:nvSpPr>
        <p:spPr>
          <a:ln/>
        </p:spPr>
      </p:sp>
      <p:sp>
        <p:nvSpPr>
          <p:cNvPr id="130052" name="Rectangle 3">
            <a:extLst>
              <a:ext uri="{FF2B5EF4-FFF2-40B4-BE49-F238E27FC236}">
                <a16:creationId xmlns:a16="http://schemas.microsoft.com/office/drawing/2014/main" id="{4776925B-FA6A-42C7-8C58-53F8DCCD1A6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a:extLst>
              <a:ext uri="{FF2B5EF4-FFF2-40B4-BE49-F238E27FC236}">
                <a16:creationId xmlns:a16="http://schemas.microsoft.com/office/drawing/2014/main" id="{4E493FE4-6711-4352-AC16-D28283C7AAD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FF2352A-2D05-499C-8B42-F37C7911FA5A}" type="slidenum">
              <a:rPr lang="en-US" altLang="en-US" sz="1200"/>
              <a:pPr algn="r"/>
              <a:t>64</a:t>
            </a:fld>
            <a:endParaRPr lang="en-US" altLang="en-US" sz="1200"/>
          </a:p>
        </p:txBody>
      </p:sp>
      <p:sp>
        <p:nvSpPr>
          <p:cNvPr id="132099" name="Rectangle 2">
            <a:extLst>
              <a:ext uri="{FF2B5EF4-FFF2-40B4-BE49-F238E27FC236}">
                <a16:creationId xmlns:a16="http://schemas.microsoft.com/office/drawing/2014/main" id="{E164DD6F-3322-4752-896E-EE295A59E2A6}"/>
              </a:ext>
            </a:extLst>
          </p:cNvPr>
          <p:cNvSpPr>
            <a:spLocks noChangeArrowheads="1" noTextEdit="1"/>
          </p:cNvSpPr>
          <p:nvPr>
            <p:ph type="sldImg"/>
          </p:nvPr>
        </p:nvSpPr>
        <p:spPr>
          <a:ln/>
        </p:spPr>
      </p:sp>
      <p:sp>
        <p:nvSpPr>
          <p:cNvPr id="132100" name="Rectangle 3">
            <a:extLst>
              <a:ext uri="{FF2B5EF4-FFF2-40B4-BE49-F238E27FC236}">
                <a16:creationId xmlns:a16="http://schemas.microsoft.com/office/drawing/2014/main" id="{5F9D7347-D529-4A12-AB3F-5564B94A96D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a:extLst>
              <a:ext uri="{FF2B5EF4-FFF2-40B4-BE49-F238E27FC236}">
                <a16:creationId xmlns:a16="http://schemas.microsoft.com/office/drawing/2014/main" id="{DDB4D69B-06AC-401D-BE3D-7A6C9EE77F44}"/>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0C832C7-6AEE-426C-8526-96E8B4647AE3}" type="slidenum">
              <a:rPr lang="en-US" altLang="en-US" sz="1200"/>
              <a:pPr algn="r"/>
              <a:t>65</a:t>
            </a:fld>
            <a:endParaRPr lang="en-US" altLang="en-US" sz="1200"/>
          </a:p>
        </p:txBody>
      </p:sp>
      <p:sp>
        <p:nvSpPr>
          <p:cNvPr id="134147" name="Rectangle 2">
            <a:extLst>
              <a:ext uri="{FF2B5EF4-FFF2-40B4-BE49-F238E27FC236}">
                <a16:creationId xmlns:a16="http://schemas.microsoft.com/office/drawing/2014/main" id="{9CF05788-8644-40F8-B9BD-005332BAB655}"/>
              </a:ext>
            </a:extLst>
          </p:cNvPr>
          <p:cNvSpPr>
            <a:spLocks noChangeArrowheads="1" noTextEdit="1"/>
          </p:cNvSpPr>
          <p:nvPr>
            <p:ph type="sldImg"/>
          </p:nvPr>
        </p:nvSpPr>
        <p:spPr>
          <a:ln/>
        </p:spPr>
      </p:sp>
      <p:sp>
        <p:nvSpPr>
          <p:cNvPr id="134148" name="Rectangle 3">
            <a:extLst>
              <a:ext uri="{FF2B5EF4-FFF2-40B4-BE49-F238E27FC236}">
                <a16:creationId xmlns:a16="http://schemas.microsoft.com/office/drawing/2014/main" id="{52DF151A-861F-473F-91A7-F20CE84CA83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a:extLst>
              <a:ext uri="{FF2B5EF4-FFF2-40B4-BE49-F238E27FC236}">
                <a16:creationId xmlns:a16="http://schemas.microsoft.com/office/drawing/2014/main" id="{37CCE28C-65EE-4FC6-812C-5D8DC37C2DF0}"/>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A91DC10-0DE4-4265-BE8D-216B28683C25}" type="slidenum">
              <a:rPr lang="en-US" altLang="en-US" sz="1200"/>
              <a:pPr algn="r"/>
              <a:t>66</a:t>
            </a:fld>
            <a:endParaRPr lang="en-US" altLang="en-US" sz="1200"/>
          </a:p>
        </p:txBody>
      </p:sp>
      <p:sp>
        <p:nvSpPr>
          <p:cNvPr id="136195" name="Rectangle 2">
            <a:extLst>
              <a:ext uri="{FF2B5EF4-FFF2-40B4-BE49-F238E27FC236}">
                <a16:creationId xmlns:a16="http://schemas.microsoft.com/office/drawing/2014/main" id="{C01A914B-E3E6-4E6B-83C4-8FD49E23651B}"/>
              </a:ext>
            </a:extLst>
          </p:cNvPr>
          <p:cNvSpPr>
            <a:spLocks noChangeArrowheads="1" noTextEdit="1"/>
          </p:cNvSpPr>
          <p:nvPr>
            <p:ph type="sldImg"/>
          </p:nvPr>
        </p:nvSpPr>
        <p:spPr>
          <a:ln/>
        </p:spPr>
      </p:sp>
      <p:sp>
        <p:nvSpPr>
          <p:cNvPr id="136196" name="Rectangle 3">
            <a:extLst>
              <a:ext uri="{FF2B5EF4-FFF2-40B4-BE49-F238E27FC236}">
                <a16:creationId xmlns:a16="http://schemas.microsoft.com/office/drawing/2014/main" id="{82291FB9-F2A0-47DA-A50B-EDCE5E47121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a:extLst>
              <a:ext uri="{FF2B5EF4-FFF2-40B4-BE49-F238E27FC236}">
                <a16:creationId xmlns:a16="http://schemas.microsoft.com/office/drawing/2014/main" id="{E3A2BF39-A35C-4ED3-AD02-123710CB76C0}"/>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8AB9EB3-D169-4A3A-902D-727902051CB3}" type="slidenum">
              <a:rPr lang="en-US" altLang="en-US" sz="1200"/>
              <a:pPr algn="r"/>
              <a:t>67</a:t>
            </a:fld>
            <a:endParaRPr lang="en-US" altLang="en-US" sz="1200"/>
          </a:p>
        </p:txBody>
      </p:sp>
      <p:sp>
        <p:nvSpPr>
          <p:cNvPr id="138243" name="Rectangle 2">
            <a:extLst>
              <a:ext uri="{FF2B5EF4-FFF2-40B4-BE49-F238E27FC236}">
                <a16:creationId xmlns:a16="http://schemas.microsoft.com/office/drawing/2014/main" id="{96747ECD-167B-435D-9D6F-226C04BF7B6B}"/>
              </a:ext>
            </a:extLst>
          </p:cNvPr>
          <p:cNvSpPr>
            <a:spLocks noChangeArrowheads="1" noTextEdit="1"/>
          </p:cNvSpPr>
          <p:nvPr>
            <p:ph type="sldImg"/>
          </p:nvPr>
        </p:nvSpPr>
        <p:spPr>
          <a:ln/>
        </p:spPr>
      </p:sp>
      <p:sp>
        <p:nvSpPr>
          <p:cNvPr id="138244" name="Rectangle 3">
            <a:extLst>
              <a:ext uri="{FF2B5EF4-FFF2-40B4-BE49-F238E27FC236}">
                <a16:creationId xmlns:a16="http://schemas.microsoft.com/office/drawing/2014/main" id="{35544463-5C52-410A-9012-8EFFF62A2981}"/>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a:extLst>
              <a:ext uri="{FF2B5EF4-FFF2-40B4-BE49-F238E27FC236}">
                <a16:creationId xmlns:a16="http://schemas.microsoft.com/office/drawing/2014/main" id="{6A7B1F07-EB67-463B-BB59-E8660AA75EF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E5840E0-4ACF-416D-956A-400C02682CBC}" type="slidenum">
              <a:rPr lang="en-US" altLang="en-US" sz="1200"/>
              <a:pPr algn="r"/>
              <a:t>68</a:t>
            </a:fld>
            <a:endParaRPr lang="en-US" altLang="en-US" sz="1200"/>
          </a:p>
        </p:txBody>
      </p:sp>
      <p:sp>
        <p:nvSpPr>
          <p:cNvPr id="140291" name="Rectangle 2">
            <a:extLst>
              <a:ext uri="{FF2B5EF4-FFF2-40B4-BE49-F238E27FC236}">
                <a16:creationId xmlns:a16="http://schemas.microsoft.com/office/drawing/2014/main" id="{A6BCB7A6-3CC4-4E98-BE74-B6676C25FC5E}"/>
              </a:ext>
            </a:extLst>
          </p:cNvPr>
          <p:cNvSpPr>
            <a:spLocks noChangeArrowheads="1" noTextEdit="1"/>
          </p:cNvSpPr>
          <p:nvPr>
            <p:ph type="sldImg"/>
          </p:nvPr>
        </p:nvSpPr>
        <p:spPr>
          <a:ln/>
        </p:spPr>
      </p:sp>
      <p:sp>
        <p:nvSpPr>
          <p:cNvPr id="140292" name="Rectangle 3">
            <a:extLst>
              <a:ext uri="{FF2B5EF4-FFF2-40B4-BE49-F238E27FC236}">
                <a16:creationId xmlns:a16="http://schemas.microsoft.com/office/drawing/2014/main" id="{AD10D23E-16AE-4977-A16D-7DAFD8E90B9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a:extLst>
              <a:ext uri="{FF2B5EF4-FFF2-40B4-BE49-F238E27FC236}">
                <a16:creationId xmlns:a16="http://schemas.microsoft.com/office/drawing/2014/main" id="{AE05AC70-DEC0-40D1-B043-38B9628BAEA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CD211B5-6157-44F7-B6F6-5A60F58E6744}" type="slidenum">
              <a:rPr lang="en-US" altLang="en-US" sz="1200"/>
              <a:pPr algn="r"/>
              <a:t>69</a:t>
            </a:fld>
            <a:endParaRPr lang="en-US" altLang="en-US" sz="1200"/>
          </a:p>
        </p:txBody>
      </p:sp>
      <p:sp>
        <p:nvSpPr>
          <p:cNvPr id="142339" name="Rectangle 2">
            <a:extLst>
              <a:ext uri="{FF2B5EF4-FFF2-40B4-BE49-F238E27FC236}">
                <a16:creationId xmlns:a16="http://schemas.microsoft.com/office/drawing/2014/main" id="{EEDF56F9-1A71-480E-BEC3-359C560B92AA}"/>
              </a:ext>
            </a:extLst>
          </p:cNvPr>
          <p:cNvSpPr>
            <a:spLocks noChangeArrowheads="1" noTextEdit="1"/>
          </p:cNvSpPr>
          <p:nvPr>
            <p:ph type="sldImg"/>
          </p:nvPr>
        </p:nvSpPr>
        <p:spPr>
          <a:ln/>
        </p:spPr>
      </p:sp>
      <p:sp>
        <p:nvSpPr>
          <p:cNvPr id="142340" name="Rectangle 3">
            <a:extLst>
              <a:ext uri="{FF2B5EF4-FFF2-40B4-BE49-F238E27FC236}">
                <a16:creationId xmlns:a16="http://schemas.microsoft.com/office/drawing/2014/main" id="{2C19B03E-8575-4DF9-A612-FA8697F2F67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a:extLst>
              <a:ext uri="{FF2B5EF4-FFF2-40B4-BE49-F238E27FC236}">
                <a16:creationId xmlns:a16="http://schemas.microsoft.com/office/drawing/2014/main" id="{F70353B4-5D04-4FDD-8280-3D0783B1E5DD}"/>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349D1D5-1EBE-4647-BEFA-A9BD31281039}" type="slidenum">
              <a:rPr lang="en-US" altLang="en-US" sz="1200"/>
              <a:pPr algn="r"/>
              <a:t>70</a:t>
            </a:fld>
            <a:endParaRPr lang="en-US" altLang="en-US" sz="1200"/>
          </a:p>
        </p:txBody>
      </p:sp>
      <p:sp>
        <p:nvSpPr>
          <p:cNvPr id="144387" name="Rectangle 2">
            <a:extLst>
              <a:ext uri="{FF2B5EF4-FFF2-40B4-BE49-F238E27FC236}">
                <a16:creationId xmlns:a16="http://schemas.microsoft.com/office/drawing/2014/main" id="{1D0F3F1E-3EB5-48E0-AAC4-934CE3B94097}"/>
              </a:ext>
            </a:extLst>
          </p:cNvPr>
          <p:cNvSpPr>
            <a:spLocks noChangeArrowheads="1" noTextEdit="1"/>
          </p:cNvSpPr>
          <p:nvPr>
            <p:ph type="sldImg"/>
          </p:nvPr>
        </p:nvSpPr>
        <p:spPr>
          <a:ln/>
        </p:spPr>
      </p:sp>
      <p:sp>
        <p:nvSpPr>
          <p:cNvPr id="144388" name="Rectangle 3">
            <a:extLst>
              <a:ext uri="{FF2B5EF4-FFF2-40B4-BE49-F238E27FC236}">
                <a16:creationId xmlns:a16="http://schemas.microsoft.com/office/drawing/2014/main" id="{8980EC39-DC6D-40DF-B0B0-C7944ADCD38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a:extLst>
              <a:ext uri="{FF2B5EF4-FFF2-40B4-BE49-F238E27FC236}">
                <a16:creationId xmlns:a16="http://schemas.microsoft.com/office/drawing/2014/main" id="{715B74D2-D036-46E5-A9B3-765C879929A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FB74987-256E-4D18-86E3-9DF980AE0C53}" type="slidenum">
              <a:rPr lang="en-US" altLang="en-US" sz="1200"/>
              <a:pPr algn="r"/>
              <a:t>71</a:t>
            </a:fld>
            <a:endParaRPr lang="en-US" altLang="en-US" sz="1200"/>
          </a:p>
        </p:txBody>
      </p:sp>
      <p:sp>
        <p:nvSpPr>
          <p:cNvPr id="146435" name="Rectangle 2">
            <a:extLst>
              <a:ext uri="{FF2B5EF4-FFF2-40B4-BE49-F238E27FC236}">
                <a16:creationId xmlns:a16="http://schemas.microsoft.com/office/drawing/2014/main" id="{57472A22-A66D-4B81-8014-85AE3D4F0BD9}"/>
              </a:ext>
            </a:extLst>
          </p:cNvPr>
          <p:cNvSpPr>
            <a:spLocks noChangeArrowheads="1" noTextEdit="1"/>
          </p:cNvSpPr>
          <p:nvPr>
            <p:ph type="sldImg"/>
          </p:nvPr>
        </p:nvSpPr>
        <p:spPr>
          <a:ln/>
        </p:spPr>
      </p:sp>
      <p:sp>
        <p:nvSpPr>
          <p:cNvPr id="146436" name="Rectangle 3">
            <a:extLst>
              <a:ext uri="{FF2B5EF4-FFF2-40B4-BE49-F238E27FC236}">
                <a16:creationId xmlns:a16="http://schemas.microsoft.com/office/drawing/2014/main" id="{CBD28805-7DFD-4707-AF33-64B9B2B1C24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a:extLst>
              <a:ext uri="{FF2B5EF4-FFF2-40B4-BE49-F238E27FC236}">
                <a16:creationId xmlns:a16="http://schemas.microsoft.com/office/drawing/2014/main" id="{0460F661-BD98-4B32-9A49-899EC60CAA4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BBBF6FC-0A1F-49F3-94D4-B4E2DAB10ACB}" type="slidenum">
              <a:rPr lang="en-US" altLang="en-US" sz="1200"/>
              <a:pPr algn="r"/>
              <a:t>72</a:t>
            </a:fld>
            <a:endParaRPr lang="en-US" altLang="en-US" sz="1200"/>
          </a:p>
        </p:txBody>
      </p:sp>
      <p:sp>
        <p:nvSpPr>
          <p:cNvPr id="148483" name="Rectangle 2">
            <a:extLst>
              <a:ext uri="{FF2B5EF4-FFF2-40B4-BE49-F238E27FC236}">
                <a16:creationId xmlns:a16="http://schemas.microsoft.com/office/drawing/2014/main" id="{11A4DC22-8D91-4107-B997-CD847E236B61}"/>
              </a:ext>
            </a:extLst>
          </p:cNvPr>
          <p:cNvSpPr>
            <a:spLocks noChangeArrowheads="1" noTextEdit="1"/>
          </p:cNvSpPr>
          <p:nvPr>
            <p:ph type="sldImg"/>
          </p:nvPr>
        </p:nvSpPr>
        <p:spPr>
          <a:ln/>
        </p:spPr>
      </p:sp>
      <p:sp>
        <p:nvSpPr>
          <p:cNvPr id="148484" name="Rectangle 3">
            <a:extLst>
              <a:ext uri="{FF2B5EF4-FFF2-40B4-BE49-F238E27FC236}">
                <a16:creationId xmlns:a16="http://schemas.microsoft.com/office/drawing/2014/main" id="{F757FD2F-7EC1-4AB6-A2EF-D4CF9E09ECBF}"/>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5059D433-C32E-41FF-BF82-ABA16966FD3C}"/>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BF76B72-881F-4659-944F-3F7EDBD25DFF}" type="slidenum">
              <a:rPr lang="en-US" altLang="en-US" sz="1200"/>
              <a:pPr algn="r"/>
              <a:t>9</a:t>
            </a:fld>
            <a:endParaRPr lang="en-US" altLang="en-US" sz="1200"/>
          </a:p>
        </p:txBody>
      </p:sp>
      <p:sp>
        <p:nvSpPr>
          <p:cNvPr id="20483" name="Rectangle 2">
            <a:extLst>
              <a:ext uri="{FF2B5EF4-FFF2-40B4-BE49-F238E27FC236}">
                <a16:creationId xmlns:a16="http://schemas.microsoft.com/office/drawing/2014/main" id="{E35745A1-6BE1-449E-B5E3-7DA495A4B63A}"/>
              </a:ext>
            </a:extLst>
          </p:cNvPr>
          <p:cNvSpPr>
            <a:spLocks noChangeArrowheads="1" noTextEdit="1"/>
          </p:cNvSpPr>
          <p:nvPr>
            <p:ph type="sldImg"/>
          </p:nvPr>
        </p:nvSpPr>
        <p:spPr>
          <a:ln/>
        </p:spPr>
      </p:sp>
      <p:sp>
        <p:nvSpPr>
          <p:cNvPr id="20484" name="Rectangle 3">
            <a:extLst>
              <a:ext uri="{FF2B5EF4-FFF2-40B4-BE49-F238E27FC236}">
                <a16:creationId xmlns:a16="http://schemas.microsoft.com/office/drawing/2014/main" id="{BF60F750-E855-4649-A57C-00A3C8C034F5}"/>
              </a:ext>
            </a:extLst>
          </p:cNvPr>
          <p:cNvSpPr>
            <a:spLocks noGrp="1" noChangeArrowheads="1"/>
          </p:cNvSpPr>
          <p:nvPr>
            <p:ph type="body" idx="1"/>
          </p:nvPr>
        </p:nvSpPr>
        <p:spPr>
          <a:noFill/>
        </p:spPr>
        <p:txBody>
          <a:bodyPr/>
          <a:lstStyle/>
          <a:p>
            <a:pPr eaLnBrk="1" hangingPunct="1"/>
            <a:r>
              <a:rPr lang="en-US" altLang="en-US"/>
              <a:t>This plot shows that many files outside of component 52 depend upon it.  In fact it shows all the external files that depend on only one of the many files in that component.  If we showed them all there would be some many lines it would be hard to interpret.</a:t>
            </a:r>
          </a:p>
          <a:p>
            <a:pPr eaLnBrk="1" hangingPunct="1"/>
            <a:endParaRPr lang="en-US" altLang="en-US"/>
          </a:p>
          <a:p>
            <a:pPr eaLnBrk="1" hangingPunct="1"/>
            <a:r>
              <a:rPr lang="en-US" altLang="en-US"/>
              <a:t>This is a very dangerous situation for a software system:  Many files depend on a cluster of mutually dependent files.  Mutual dependencies are very difficult to test effectively because they all depend on each other.  We find an error, change it, and it may affect many other files in the mutually dependent set.  So large strong components are hard to test, e.g., hard to make correct, e.g., subject to a lot of changes.  This in turn may affect many of those external files shown in the view above.</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a:extLst>
              <a:ext uri="{FF2B5EF4-FFF2-40B4-BE49-F238E27FC236}">
                <a16:creationId xmlns:a16="http://schemas.microsoft.com/office/drawing/2014/main" id="{AE3DEFD9-0ADA-4AA2-ADD3-F7AFE0EAB71D}"/>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01CD1AD-7558-41A7-84F5-674D69DBF33A}" type="slidenum">
              <a:rPr lang="en-US" altLang="en-US" sz="1200"/>
              <a:pPr algn="r"/>
              <a:t>73</a:t>
            </a:fld>
            <a:endParaRPr lang="en-US" altLang="en-US" sz="1200"/>
          </a:p>
        </p:txBody>
      </p:sp>
      <p:sp>
        <p:nvSpPr>
          <p:cNvPr id="150531" name="Rectangle 2">
            <a:extLst>
              <a:ext uri="{FF2B5EF4-FFF2-40B4-BE49-F238E27FC236}">
                <a16:creationId xmlns:a16="http://schemas.microsoft.com/office/drawing/2014/main" id="{0DA0D89C-124F-4868-85E0-119F7260E7A9}"/>
              </a:ext>
            </a:extLst>
          </p:cNvPr>
          <p:cNvSpPr>
            <a:spLocks noChangeArrowheads="1" noTextEdit="1"/>
          </p:cNvSpPr>
          <p:nvPr>
            <p:ph type="sldImg"/>
          </p:nvPr>
        </p:nvSpPr>
        <p:spPr>
          <a:ln/>
        </p:spPr>
      </p:sp>
      <p:sp>
        <p:nvSpPr>
          <p:cNvPr id="150532" name="Rectangle 3">
            <a:extLst>
              <a:ext uri="{FF2B5EF4-FFF2-40B4-BE49-F238E27FC236}">
                <a16:creationId xmlns:a16="http://schemas.microsoft.com/office/drawing/2014/main" id="{25FD50DD-EE9B-4A72-A45A-43503A9B48C5}"/>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a:extLst>
              <a:ext uri="{FF2B5EF4-FFF2-40B4-BE49-F238E27FC236}">
                <a16:creationId xmlns:a16="http://schemas.microsoft.com/office/drawing/2014/main" id="{2C317F54-40AC-478F-897B-EC0909B6CDE5}"/>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06247C7-0E4D-4160-AD45-C58668FD002B}" type="slidenum">
              <a:rPr lang="en-US" altLang="en-US" sz="1200"/>
              <a:pPr algn="r"/>
              <a:t>74</a:t>
            </a:fld>
            <a:endParaRPr lang="en-US" altLang="en-US" sz="1200"/>
          </a:p>
        </p:txBody>
      </p:sp>
      <p:sp>
        <p:nvSpPr>
          <p:cNvPr id="152579" name="Rectangle 2">
            <a:extLst>
              <a:ext uri="{FF2B5EF4-FFF2-40B4-BE49-F238E27FC236}">
                <a16:creationId xmlns:a16="http://schemas.microsoft.com/office/drawing/2014/main" id="{FD56A727-3622-4667-A46F-C39811595B24}"/>
              </a:ext>
            </a:extLst>
          </p:cNvPr>
          <p:cNvSpPr>
            <a:spLocks noChangeArrowheads="1" noTextEdit="1"/>
          </p:cNvSpPr>
          <p:nvPr>
            <p:ph type="sldImg"/>
          </p:nvPr>
        </p:nvSpPr>
        <p:spPr>
          <a:ln/>
        </p:spPr>
      </p:sp>
      <p:sp>
        <p:nvSpPr>
          <p:cNvPr id="152580" name="Rectangle 3">
            <a:extLst>
              <a:ext uri="{FF2B5EF4-FFF2-40B4-BE49-F238E27FC236}">
                <a16:creationId xmlns:a16="http://schemas.microsoft.com/office/drawing/2014/main" id="{272493D1-52DD-4CF1-ABF7-9DA71B80F12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a:extLst>
              <a:ext uri="{FF2B5EF4-FFF2-40B4-BE49-F238E27FC236}">
                <a16:creationId xmlns:a16="http://schemas.microsoft.com/office/drawing/2014/main" id="{7B388EA9-E06A-45AB-87F6-C995B63DF32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F94567D-8082-41A8-9835-056770E4414D}" type="slidenum">
              <a:rPr lang="en-US" altLang="en-US" sz="1200"/>
              <a:pPr algn="r"/>
              <a:t>75</a:t>
            </a:fld>
            <a:endParaRPr lang="en-US" altLang="en-US" sz="1200"/>
          </a:p>
        </p:txBody>
      </p:sp>
      <p:sp>
        <p:nvSpPr>
          <p:cNvPr id="154627" name="Rectangle 2">
            <a:extLst>
              <a:ext uri="{FF2B5EF4-FFF2-40B4-BE49-F238E27FC236}">
                <a16:creationId xmlns:a16="http://schemas.microsoft.com/office/drawing/2014/main" id="{85CD9713-A7F5-466E-9B1F-02B17B802126}"/>
              </a:ext>
            </a:extLst>
          </p:cNvPr>
          <p:cNvSpPr>
            <a:spLocks noChangeArrowheads="1" noTextEdit="1"/>
          </p:cNvSpPr>
          <p:nvPr>
            <p:ph type="sldImg"/>
          </p:nvPr>
        </p:nvSpPr>
        <p:spPr>
          <a:ln/>
        </p:spPr>
      </p:sp>
      <p:sp>
        <p:nvSpPr>
          <p:cNvPr id="154628" name="Rectangle 3">
            <a:extLst>
              <a:ext uri="{FF2B5EF4-FFF2-40B4-BE49-F238E27FC236}">
                <a16:creationId xmlns:a16="http://schemas.microsoft.com/office/drawing/2014/main" id="{24901970-13EB-4BA5-B9B4-7F85D75C1F3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a:extLst>
              <a:ext uri="{FF2B5EF4-FFF2-40B4-BE49-F238E27FC236}">
                <a16:creationId xmlns:a16="http://schemas.microsoft.com/office/drawing/2014/main" id="{0F143BF3-E432-4205-867F-9396918BDB2E}"/>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1018589-88FF-4200-9FBF-C40806E2B0C6}" type="slidenum">
              <a:rPr lang="en-US" altLang="en-US" sz="1200"/>
              <a:pPr algn="r"/>
              <a:t>76</a:t>
            </a:fld>
            <a:endParaRPr lang="en-US" altLang="en-US" sz="1200"/>
          </a:p>
        </p:txBody>
      </p:sp>
      <p:sp>
        <p:nvSpPr>
          <p:cNvPr id="156675" name="Rectangle 2">
            <a:extLst>
              <a:ext uri="{FF2B5EF4-FFF2-40B4-BE49-F238E27FC236}">
                <a16:creationId xmlns:a16="http://schemas.microsoft.com/office/drawing/2014/main" id="{A32D1749-9E8B-4F42-9648-AD6D22EAB77A}"/>
              </a:ext>
            </a:extLst>
          </p:cNvPr>
          <p:cNvSpPr>
            <a:spLocks noChangeArrowheads="1" noTextEdit="1"/>
          </p:cNvSpPr>
          <p:nvPr>
            <p:ph type="sldImg"/>
          </p:nvPr>
        </p:nvSpPr>
        <p:spPr>
          <a:ln/>
        </p:spPr>
      </p:sp>
      <p:sp>
        <p:nvSpPr>
          <p:cNvPr id="156676" name="Rectangle 3">
            <a:extLst>
              <a:ext uri="{FF2B5EF4-FFF2-40B4-BE49-F238E27FC236}">
                <a16:creationId xmlns:a16="http://schemas.microsoft.com/office/drawing/2014/main" id="{0ABDC898-FB5D-4798-B9DD-B170BC5F1CA3}"/>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a:extLst>
              <a:ext uri="{FF2B5EF4-FFF2-40B4-BE49-F238E27FC236}">
                <a16:creationId xmlns:a16="http://schemas.microsoft.com/office/drawing/2014/main" id="{883DC8C2-57F3-4F26-A670-E9337300EDF4}"/>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B8A8B42-7D81-4EA0-9E15-8A7706F6961A}" type="slidenum">
              <a:rPr lang="en-US" altLang="en-US" sz="1200"/>
              <a:pPr algn="r"/>
              <a:t>77</a:t>
            </a:fld>
            <a:endParaRPr lang="en-US" altLang="en-US" sz="1200"/>
          </a:p>
        </p:txBody>
      </p:sp>
      <p:sp>
        <p:nvSpPr>
          <p:cNvPr id="158723" name="Rectangle 2">
            <a:extLst>
              <a:ext uri="{FF2B5EF4-FFF2-40B4-BE49-F238E27FC236}">
                <a16:creationId xmlns:a16="http://schemas.microsoft.com/office/drawing/2014/main" id="{E32E1A1F-BA6B-4158-80CC-75D250ED6896}"/>
              </a:ext>
            </a:extLst>
          </p:cNvPr>
          <p:cNvSpPr>
            <a:spLocks noChangeArrowheads="1" noTextEdit="1"/>
          </p:cNvSpPr>
          <p:nvPr>
            <p:ph type="sldImg"/>
          </p:nvPr>
        </p:nvSpPr>
        <p:spPr>
          <a:ln/>
        </p:spPr>
      </p:sp>
      <p:sp>
        <p:nvSpPr>
          <p:cNvPr id="158724" name="Rectangle 3">
            <a:extLst>
              <a:ext uri="{FF2B5EF4-FFF2-40B4-BE49-F238E27FC236}">
                <a16:creationId xmlns:a16="http://schemas.microsoft.com/office/drawing/2014/main" id="{4CF63601-FB14-466E-B54B-90764B0D45CB}"/>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a:extLst>
              <a:ext uri="{FF2B5EF4-FFF2-40B4-BE49-F238E27FC236}">
                <a16:creationId xmlns:a16="http://schemas.microsoft.com/office/drawing/2014/main" id="{5E272FB3-3EDF-4D1C-BC61-C264696C38DE}"/>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3927645-5FE2-4BB3-AF51-B45F02CD9A78}" type="slidenum">
              <a:rPr lang="en-US" altLang="en-US" sz="1200"/>
              <a:pPr algn="r"/>
              <a:t>78</a:t>
            </a:fld>
            <a:endParaRPr lang="en-US" altLang="en-US" sz="1200"/>
          </a:p>
        </p:txBody>
      </p:sp>
      <p:sp>
        <p:nvSpPr>
          <p:cNvPr id="160771" name="Rectangle 2">
            <a:extLst>
              <a:ext uri="{FF2B5EF4-FFF2-40B4-BE49-F238E27FC236}">
                <a16:creationId xmlns:a16="http://schemas.microsoft.com/office/drawing/2014/main" id="{5F98ABFC-3C8C-4A00-AB61-78885231AA3C}"/>
              </a:ext>
            </a:extLst>
          </p:cNvPr>
          <p:cNvSpPr>
            <a:spLocks noChangeArrowheads="1" noTextEdit="1"/>
          </p:cNvSpPr>
          <p:nvPr>
            <p:ph type="sldImg"/>
          </p:nvPr>
        </p:nvSpPr>
        <p:spPr>
          <a:ln/>
        </p:spPr>
      </p:sp>
      <p:sp>
        <p:nvSpPr>
          <p:cNvPr id="160772" name="Rectangle 3">
            <a:extLst>
              <a:ext uri="{FF2B5EF4-FFF2-40B4-BE49-F238E27FC236}">
                <a16:creationId xmlns:a16="http://schemas.microsoft.com/office/drawing/2014/main" id="{8D2AE030-BD0D-44E1-AB11-1D61B7EE8B3C}"/>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a:extLst>
              <a:ext uri="{FF2B5EF4-FFF2-40B4-BE49-F238E27FC236}">
                <a16:creationId xmlns:a16="http://schemas.microsoft.com/office/drawing/2014/main" id="{330C4517-F588-4968-933C-162D88B83228}"/>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2281FA5-E0AA-414F-B695-9C6FD71B4B88}" type="slidenum">
              <a:rPr lang="en-US" altLang="en-US" sz="1200"/>
              <a:pPr algn="r"/>
              <a:t>79</a:t>
            </a:fld>
            <a:endParaRPr lang="en-US" altLang="en-US" sz="1200"/>
          </a:p>
        </p:txBody>
      </p:sp>
      <p:sp>
        <p:nvSpPr>
          <p:cNvPr id="162819" name="Rectangle 2">
            <a:extLst>
              <a:ext uri="{FF2B5EF4-FFF2-40B4-BE49-F238E27FC236}">
                <a16:creationId xmlns:a16="http://schemas.microsoft.com/office/drawing/2014/main" id="{24DC1499-2077-4C9D-94ED-0ECC420BEF65}"/>
              </a:ext>
            </a:extLst>
          </p:cNvPr>
          <p:cNvSpPr>
            <a:spLocks noChangeArrowheads="1" noTextEdit="1"/>
          </p:cNvSpPr>
          <p:nvPr>
            <p:ph type="sldImg"/>
          </p:nvPr>
        </p:nvSpPr>
        <p:spPr>
          <a:ln/>
        </p:spPr>
      </p:sp>
      <p:sp>
        <p:nvSpPr>
          <p:cNvPr id="162820" name="Rectangle 3">
            <a:extLst>
              <a:ext uri="{FF2B5EF4-FFF2-40B4-BE49-F238E27FC236}">
                <a16:creationId xmlns:a16="http://schemas.microsoft.com/office/drawing/2014/main" id="{0049366D-4C4F-4859-A5AC-10BF2382A75E}"/>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1BFECD28-D680-4B85-95E0-EC74E9C74F46}"/>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A1824B0-2353-4CCD-BDDE-C15E96E0C759}" type="slidenum">
              <a:rPr lang="en-US" altLang="en-US" sz="1200"/>
              <a:pPr algn="r"/>
              <a:t>10</a:t>
            </a:fld>
            <a:endParaRPr lang="en-US" altLang="en-US" sz="1200"/>
          </a:p>
        </p:txBody>
      </p:sp>
      <p:sp>
        <p:nvSpPr>
          <p:cNvPr id="22531" name="Rectangle 2">
            <a:extLst>
              <a:ext uri="{FF2B5EF4-FFF2-40B4-BE49-F238E27FC236}">
                <a16:creationId xmlns:a16="http://schemas.microsoft.com/office/drawing/2014/main" id="{3D736138-D126-4690-9984-B268174698E5}"/>
              </a:ext>
            </a:extLst>
          </p:cNvPr>
          <p:cNvSpPr>
            <a:spLocks noChangeArrowheads="1" noTextEdit="1"/>
          </p:cNvSpPr>
          <p:nvPr>
            <p:ph type="sldImg"/>
          </p:nvPr>
        </p:nvSpPr>
        <p:spPr>
          <a:ln/>
        </p:spPr>
      </p:sp>
      <p:sp>
        <p:nvSpPr>
          <p:cNvPr id="22532" name="Rectangle 3">
            <a:extLst>
              <a:ext uri="{FF2B5EF4-FFF2-40B4-BE49-F238E27FC236}">
                <a16:creationId xmlns:a16="http://schemas.microsoft.com/office/drawing/2014/main" id="{93DD905B-3F6E-4365-A3FD-B7F1109A8959}"/>
              </a:ext>
            </a:extLst>
          </p:cNvPr>
          <p:cNvSpPr>
            <a:spLocks noGrp="1" noChangeArrowheads="1"/>
          </p:cNvSpPr>
          <p:nvPr>
            <p:ph type="body" idx="1"/>
          </p:nvPr>
        </p:nvSpPr>
        <p:spPr>
          <a:noFill/>
        </p:spPr>
        <p:txBody>
          <a:bodyPr/>
          <a:lstStyle/>
          <a:p>
            <a:pPr marL="228600" indent="-228600" eaLnBrk="1" hangingPunct="1">
              <a:buFontTx/>
              <a:buAutoNum type="arabicPeriod"/>
            </a:pPr>
            <a:r>
              <a:rPr lang="en-US" altLang="en-US">
                <a:solidFill>
                  <a:srgbClr val="CC3300"/>
                </a:solidFill>
              </a:rPr>
              <a:t>Dependencies between software files are essential so that one component may provide services to another. </a:t>
            </a:r>
          </a:p>
          <a:p>
            <a:pPr marL="228600" indent="-228600" eaLnBrk="1" hangingPunct="1">
              <a:buFontTx/>
              <a:buAutoNum type="arabicPeriod"/>
            </a:pPr>
            <a:r>
              <a:rPr lang="en-US" altLang="en-US">
                <a:solidFill>
                  <a:srgbClr val="CC3300"/>
                </a:solidFill>
              </a:rPr>
              <a:t>However, dependencies complicate process of making changes, perhaps to fix latent errors or performance problems, because of effects a change may have on other files.  </a:t>
            </a:r>
          </a:p>
          <a:p>
            <a:pPr marL="228600" indent="-228600" eaLnBrk="1" hangingPunct="1">
              <a:buFontTx/>
              <a:buAutoNum type="arabicPeriod"/>
            </a:pPr>
            <a:r>
              <a:rPr lang="en-US" altLang="en-US">
                <a:solidFill>
                  <a:srgbClr val="CC3300"/>
                </a:solidFill>
              </a:rPr>
              <a:t>When files each bind to many other files and mutual dependencies exist between them, maintenance and testing may become quite difficult to carry out effectively.</a:t>
            </a:r>
          </a:p>
          <a:p>
            <a:pPr marL="228600" indent="-228600" eaLnBrk="1" hangingPunct="1">
              <a:buFontTx/>
              <a:buAutoNum type="arabicPeriod"/>
            </a:pPr>
            <a:r>
              <a:rPr lang="en-US" altLang="en-US">
                <a:solidFill>
                  <a:srgbClr val="CC3300"/>
                </a:solidFill>
              </a:rPr>
              <a:t>It is not uncommon for a change in one file to precipitate a cascade of changes in other files, especially in the presence of mutual dependencies </a:t>
            </a:r>
          </a:p>
          <a:p>
            <a:pPr marL="228600" indent="-228600" eaLnBrk="1" hangingPunct="1">
              <a:buFontTx/>
              <a:buAutoNum type="arabicPeriod"/>
            </a:pPr>
            <a:endParaRPr lang="en-US" altLang="en-US">
              <a:solidFill>
                <a:srgbClr val="CC3300"/>
              </a:solidFill>
            </a:endParaRPr>
          </a:p>
          <a:p>
            <a:pPr marL="228600" indent="-228600" eaLnBrk="1" hangingPunct="1">
              <a:buFontTx/>
              <a:buAutoNum type="arabicPeriod"/>
            </a:pPr>
            <a:endParaRPr lang="en-US" altLang="en-US">
              <a:solidFill>
                <a:srgbClr val="CC3300"/>
              </a:solidFill>
            </a:endParaRPr>
          </a:p>
          <a:p>
            <a:pPr marL="228600" indent="-228600" eaLnBrk="1" hangingPunct="1">
              <a:buFontTx/>
              <a:buChar char="•"/>
            </a:pPr>
            <a:endParaRPr lang="en-US" altLang="en-US">
              <a:solidFill>
                <a:srgbClr val="CC33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9FF66962-B1D9-4B79-AAE1-5DA91A96B1E7}"/>
              </a:ext>
            </a:extLst>
          </p:cNvPr>
          <p:cNvSpPr>
            <a:spLocks noGrp="1" noChangeArrowheads="1"/>
          </p:cNvSpPr>
          <p:nvPr>
            <p:ph type="sldNum" sz="quarter" idx="5"/>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C72177D-87D1-492A-84BC-6A9C4221881F}" type="slidenum">
              <a:rPr lang="en-US" altLang="en-US" sz="1200"/>
              <a:pPr algn="r"/>
              <a:t>11</a:t>
            </a:fld>
            <a:endParaRPr lang="en-US" altLang="en-US" sz="1200"/>
          </a:p>
        </p:txBody>
      </p:sp>
      <p:sp>
        <p:nvSpPr>
          <p:cNvPr id="24579" name="Rectangle 2">
            <a:extLst>
              <a:ext uri="{FF2B5EF4-FFF2-40B4-BE49-F238E27FC236}">
                <a16:creationId xmlns:a16="http://schemas.microsoft.com/office/drawing/2014/main" id="{5EC9B0B2-B520-481D-BDAD-B9542B78AA35}"/>
              </a:ext>
            </a:extLst>
          </p:cNvPr>
          <p:cNvSpPr>
            <a:spLocks noChangeArrowheads="1" noTextEdit="1"/>
          </p:cNvSpPr>
          <p:nvPr>
            <p:ph type="sldImg"/>
          </p:nvPr>
        </p:nvSpPr>
        <p:spPr>
          <a:ln/>
        </p:spPr>
      </p:sp>
      <p:sp>
        <p:nvSpPr>
          <p:cNvPr id="24580" name="Rectangle 3">
            <a:extLst>
              <a:ext uri="{FF2B5EF4-FFF2-40B4-BE49-F238E27FC236}">
                <a16:creationId xmlns:a16="http://schemas.microsoft.com/office/drawing/2014/main" id="{0901A14D-F5B3-426F-BBAB-8C10E3458403}"/>
              </a:ext>
            </a:extLst>
          </p:cNvPr>
          <p:cNvSpPr>
            <a:spLocks noGrp="1" noChangeArrowheads="1"/>
          </p:cNvSpPr>
          <p:nvPr>
            <p:ph type="body" idx="1"/>
          </p:nvPr>
        </p:nvSpPr>
        <p:spPr>
          <a:noFill/>
        </p:spPr>
        <p:txBody>
          <a:bodyPr/>
          <a:lstStyle/>
          <a:p>
            <a:pPr eaLnBrk="1" hangingPunct="1"/>
            <a:r>
              <a:rPr lang="en-US" altLang="en-US" b="1"/>
              <a:t>                 (handout: p.24 “Dependency Model”)</a:t>
            </a:r>
          </a:p>
          <a:p>
            <a:pPr eaLnBrk="1" hangingPunct="1"/>
            <a:r>
              <a:rPr lang="en-US" altLang="en-US"/>
              <a:t>Managers need views to understand existing projects.</a:t>
            </a:r>
          </a:p>
          <a:p>
            <a:pPr eaLnBrk="1" hangingPunct="1"/>
            <a:r>
              <a:rPr lang="en-US" altLang="en-US"/>
              <a:t>Static dependency analysis helps.</a:t>
            </a:r>
          </a:p>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6">
            <a:extLst>
              <a:ext uri="{FF2B5EF4-FFF2-40B4-BE49-F238E27FC236}">
                <a16:creationId xmlns:a16="http://schemas.microsoft.com/office/drawing/2014/main" id="{D4772E65-B80D-4D2C-886F-01C5AF23FF3D}"/>
              </a:ext>
            </a:extLst>
          </p:cNvPr>
          <p:cNvSpPr>
            <a:spLocks noChangeArrowheads="1"/>
          </p:cNvSpPr>
          <p:nvPr/>
        </p:nvSpPr>
        <p:spPr bwMode="auto">
          <a:xfrm>
            <a:off x="0" y="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pPr eaLnBrk="1" hangingPunct="1">
              <a:defRPr/>
            </a:pPr>
            <a:endParaRPr lang="en-US" altLang="en-US"/>
          </a:p>
        </p:txBody>
      </p:sp>
      <p:sp>
        <p:nvSpPr>
          <p:cNvPr id="5" name="Rectangle 8">
            <a:extLst>
              <a:ext uri="{FF2B5EF4-FFF2-40B4-BE49-F238E27FC236}">
                <a16:creationId xmlns:a16="http://schemas.microsoft.com/office/drawing/2014/main" id="{C1901252-4D4D-4FEA-AC24-A749ADE98EB9}"/>
              </a:ext>
            </a:extLst>
          </p:cNvPr>
          <p:cNvSpPr>
            <a:spLocks noChangeArrowheads="1"/>
          </p:cNvSpPr>
          <p:nvPr userDrawn="1"/>
        </p:nvSpPr>
        <p:spPr bwMode="auto">
          <a:xfrm>
            <a:off x="0" y="670560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pPr eaLnBrk="1" hangingPunct="1">
              <a:defRPr/>
            </a:pPr>
            <a:endParaRPr lang="en-US" altLang="en-US"/>
          </a:p>
        </p:txBody>
      </p:sp>
      <p:sp>
        <p:nvSpPr>
          <p:cNvPr id="6" name="Rectangle 5">
            <a:extLst>
              <a:ext uri="{FF2B5EF4-FFF2-40B4-BE49-F238E27FC236}">
                <a16:creationId xmlns:a16="http://schemas.microsoft.com/office/drawing/2014/main" id="{D236898A-17DD-45DE-B82A-0D46FF4C3DE8}"/>
              </a:ext>
            </a:extLst>
          </p:cNvPr>
          <p:cNvSpPr>
            <a:spLocks noChangeArrowheads="1"/>
          </p:cNvSpPr>
          <p:nvPr/>
        </p:nvSpPr>
        <p:spPr bwMode="auto">
          <a:xfrm>
            <a:off x="0" y="152400"/>
            <a:ext cx="9144000" cy="91440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pPr eaLnBrk="1" hangingPunct="1">
              <a:defRPr/>
            </a:pPr>
            <a:endParaRPr lang="en-US" altLang="en-US"/>
          </a:p>
        </p:txBody>
      </p:sp>
      <p:sp>
        <p:nvSpPr>
          <p:cNvPr id="106498" name="Rectangle 2"/>
          <p:cNvSpPr>
            <a:spLocks noGrp="1" noChangeArrowheads="1"/>
          </p:cNvSpPr>
          <p:nvPr>
            <p:ph type="subTitle" idx="1"/>
          </p:nvPr>
        </p:nvSpPr>
        <p:spPr>
          <a:xfrm>
            <a:off x="1371600" y="3886200"/>
            <a:ext cx="6400800" cy="1752600"/>
          </a:xfrm>
        </p:spPr>
        <p:txBody>
          <a:bodyPr/>
          <a:lstStyle>
            <a:lvl1pPr marL="0" indent="0" algn="ctr">
              <a:buFont typeface="Wingdings" panose="05000000000000000000" pitchFamily="2" charset="2"/>
              <a:buNone/>
              <a:defRPr/>
            </a:lvl1pPr>
          </a:lstStyle>
          <a:p>
            <a:pPr lvl="0"/>
            <a:r>
              <a:rPr lang="en-US" altLang="en-US" noProof="0"/>
              <a:t>Click to edit Master subtitle style</a:t>
            </a:r>
          </a:p>
        </p:txBody>
      </p:sp>
      <p:sp>
        <p:nvSpPr>
          <p:cNvPr id="106503" name="Rectangle 7"/>
          <p:cNvSpPr>
            <a:spLocks noGrp="1" noChangeArrowheads="1"/>
          </p:cNvSpPr>
          <p:nvPr>
            <p:ph type="ctrTitle"/>
          </p:nvPr>
        </p:nvSpPr>
        <p:spPr>
          <a:xfrm>
            <a:off x="685800" y="2133600"/>
            <a:ext cx="7772400" cy="1470025"/>
          </a:xfrm>
          <a:noFill/>
          <a:extLst>
            <a:ext uri="{909E8E84-426E-40DD-AFC4-6F175D3DCCD1}">
              <a14:hiddenFill xmlns:a14="http://schemas.microsoft.com/office/drawing/2010/main">
                <a:solidFill>
                  <a:schemeClr val="tx2"/>
                </a:solidFill>
              </a14:hiddenFill>
            </a:ext>
          </a:extLst>
        </p:spPr>
        <p:txBody>
          <a:bodyPr lIns="91440"/>
          <a:lstStyle>
            <a:lvl1pPr>
              <a:defRPr>
                <a:solidFill>
                  <a:schemeClr val="tx1"/>
                </a:solidFill>
              </a:defRPr>
            </a:lvl1pPr>
          </a:lstStyle>
          <a:p>
            <a:pPr lvl="0"/>
            <a:r>
              <a:rPr lang="en-US" altLang="en-US" noProof="0"/>
              <a:t>Click to edit Master title style</a:t>
            </a:r>
          </a:p>
        </p:txBody>
      </p:sp>
      <p:sp>
        <p:nvSpPr>
          <p:cNvPr id="7" name="Rectangle 3">
            <a:extLst>
              <a:ext uri="{FF2B5EF4-FFF2-40B4-BE49-F238E27FC236}">
                <a16:creationId xmlns:a16="http://schemas.microsoft.com/office/drawing/2014/main" id="{3C1E4091-2382-472F-9360-BB01E5C111BC}"/>
              </a:ext>
            </a:extLst>
          </p:cNvPr>
          <p:cNvSpPr>
            <a:spLocks noGrp="1" noChangeArrowheads="1"/>
          </p:cNvSpPr>
          <p:nvPr>
            <p:ph type="dt" sz="half" idx="10"/>
          </p:nvPr>
        </p:nvSpPr>
        <p:spPr/>
        <p:txBody>
          <a:bodyPr/>
          <a:lstStyle>
            <a:lvl1pPr>
              <a:defRPr/>
            </a:lvl1pPr>
          </a:lstStyle>
          <a:p>
            <a:pPr>
              <a:defRPr/>
            </a:pPr>
            <a:endParaRPr lang="en-US" altLang="en-US"/>
          </a:p>
        </p:txBody>
      </p:sp>
      <p:sp>
        <p:nvSpPr>
          <p:cNvPr id="8" name="Rectangle 4">
            <a:extLst>
              <a:ext uri="{FF2B5EF4-FFF2-40B4-BE49-F238E27FC236}">
                <a16:creationId xmlns:a16="http://schemas.microsoft.com/office/drawing/2014/main" id="{9CC45810-1754-4B95-84FA-7355547691FF}"/>
              </a:ext>
            </a:extLst>
          </p:cNvPr>
          <p:cNvSpPr>
            <a:spLocks noGrp="1" noChangeArrowheads="1"/>
          </p:cNvSpPr>
          <p:nvPr>
            <p:ph type="ftr" sz="quarter" idx="11"/>
          </p:nvPr>
        </p:nvSpPr>
        <p:spPr/>
        <p:txBody>
          <a:bodyPr/>
          <a:lstStyle>
            <a:lvl1pPr>
              <a:defRPr/>
            </a:lvl1pPr>
          </a:lstStyle>
          <a:p>
            <a:pPr>
              <a:defRPr/>
            </a:pPr>
            <a:endParaRPr lang="en-US" altLang="en-US"/>
          </a:p>
        </p:txBody>
      </p:sp>
      <p:sp>
        <p:nvSpPr>
          <p:cNvPr id="9" name="Rectangle 5">
            <a:extLst>
              <a:ext uri="{FF2B5EF4-FFF2-40B4-BE49-F238E27FC236}">
                <a16:creationId xmlns:a16="http://schemas.microsoft.com/office/drawing/2014/main" id="{6D6C226A-56AE-48B4-AE8B-EED8CC23ED92}"/>
              </a:ext>
            </a:extLst>
          </p:cNvPr>
          <p:cNvSpPr>
            <a:spLocks noGrp="1" noChangeArrowheads="1"/>
          </p:cNvSpPr>
          <p:nvPr>
            <p:ph type="sldNum" sz="quarter" idx="12"/>
          </p:nvPr>
        </p:nvSpPr>
        <p:spPr/>
        <p:txBody>
          <a:bodyPr/>
          <a:lstStyle>
            <a:lvl1pPr>
              <a:defRPr smtClean="0"/>
            </a:lvl1pPr>
          </a:lstStyle>
          <a:p>
            <a:pPr>
              <a:defRPr/>
            </a:pPr>
            <a:fld id="{905C9A5C-1135-4F08-9B40-944F7619815D}" type="slidenum">
              <a:rPr lang="en-US" altLang="en-US"/>
              <a:pPr>
                <a:defRPr/>
              </a:pPr>
              <a:t>‹#›</a:t>
            </a:fld>
            <a:endParaRPr lang="en-US" altLang="en-US"/>
          </a:p>
        </p:txBody>
      </p:sp>
    </p:spTree>
    <p:extLst>
      <p:ext uri="{BB962C8B-B14F-4D97-AF65-F5344CB8AC3E}">
        <p14:creationId xmlns:p14="http://schemas.microsoft.com/office/powerpoint/2010/main" val="251661209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ADED650-E8A0-4AD2-91D2-A02F1E062FA5}"/>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FA2C86EF-F029-41D1-BF01-14B05CE665E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D02F662F-DB18-4958-8A9D-185DE79C2C38}"/>
              </a:ext>
            </a:extLst>
          </p:cNvPr>
          <p:cNvSpPr>
            <a:spLocks noGrp="1" noChangeArrowheads="1"/>
          </p:cNvSpPr>
          <p:nvPr>
            <p:ph type="sldNum" sz="quarter" idx="12"/>
          </p:nvPr>
        </p:nvSpPr>
        <p:spPr>
          <a:ln/>
        </p:spPr>
        <p:txBody>
          <a:bodyPr/>
          <a:lstStyle>
            <a:lvl1pPr>
              <a:defRPr/>
            </a:lvl1pPr>
          </a:lstStyle>
          <a:p>
            <a:pPr>
              <a:defRPr/>
            </a:pPr>
            <a:fld id="{DC06672B-1CB1-4B82-8B4B-3E75E6085C1D}" type="slidenum">
              <a:rPr lang="en-US" altLang="en-US"/>
              <a:pPr>
                <a:defRPr/>
              </a:pPr>
              <a:t>‹#›</a:t>
            </a:fld>
            <a:endParaRPr lang="en-US" altLang="en-US"/>
          </a:p>
        </p:txBody>
      </p:sp>
    </p:spTree>
    <p:extLst>
      <p:ext uri="{BB962C8B-B14F-4D97-AF65-F5344CB8AC3E}">
        <p14:creationId xmlns:p14="http://schemas.microsoft.com/office/powerpoint/2010/main" val="372326073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152400"/>
            <a:ext cx="2286000" cy="5973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152400"/>
            <a:ext cx="6705600" cy="5973763"/>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92BFB67-0E29-4ECB-9652-5B21D6409EC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48DEB8D4-9B83-4C66-B0FD-0FD768120705}"/>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1B78064-F5DA-4ACF-BE83-AF60C4B86FE2}"/>
              </a:ext>
            </a:extLst>
          </p:cNvPr>
          <p:cNvSpPr>
            <a:spLocks noGrp="1" noChangeArrowheads="1"/>
          </p:cNvSpPr>
          <p:nvPr>
            <p:ph type="sldNum" sz="quarter" idx="12"/>
          </p:nvPr>
        </p:nvSpPr>
        <p:spPr>
          <a:ln/>
        </p:spPr>
        <p:txBody>
          <a:bodyPr/>
          <a:lstStyle>
            <a:lvl1pPr>
              <a:defRPr/>
            </a:lvl1pPr>
          </a:lstStyle>
          <a:p>
            <a:pPr>
              <a:defRPr/>
            </a:pPr>
            <a:fld id="{71497144-D08E-41C2-99B8-95D1C8ABDAB7}" type="slidenum">
              <a:rPr lang="en-US" altLang="en-US"/>
              <a:pPr>
                <a:defRPr/>
              </a:pPr>
              <a:t>‹#›</a:t>
            </a:fld>
            <a:endParaRPr lang="en-US" altLang="en-US"/>
          </a:p>
        </p:txBody>
      </p:sp>
    </p:spTree>
    <p:extLst>
      <p:ext uri="{BB962C8B-B14F-4D97-AF65-F5344CB8AC3E}">
        <p14:creationId xmlns:p14="http://schemas.microsoft.com/office/powerpoint/2010/main" val="18270440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648200" y="3938588"/>
            <a:ext cx="4038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a:extLst>
              <a:ext uri="{FF2B5EF4-FFF2-40B4-BE49-F238E27FC236}">
                <a16:creationId xmlns:a16="http://schemas.microsoft.com/office/drawing/2014/main" id="{16216FF6-3CA3-4B8A-B176-A023249B2B9F}"/>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a:extLst>
              <a:ext uri="{FF2B5EF4-FFF2-40B4-BE49-F238E27FC236}">
                <a16:creationId xmlns:a16="http://schemas.microsoft.com/office/drawing/2014/main" id="{0152A677-6068-4439-944F-865E9671865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a:extLst>
              <a:ext uri="{FF2B5EF4-FFF2-40B4-BE49-F238E27FC236}">
                <a16:creationId xmlns:a16="http://schemas.microsoft.com/office/drawing/2014/main" id="{88B6D286-260B-4A7B-9B6A-85A044F41165}"/>
              </a:ext>
            </a:extLst>
          </p:cNvPr>
          <p:cNvSpPr>
            <a:spLocks noGrp="1" noChangeArrowheads="1"/>
          </p:cNvSpPr>
          <p:nvPr>
            <p:ph type="sldNum" sz="quarter" idx="12"/>
          </p:nvPr>
        </p:nvSpPr>
        <p:spPr>
          <a:ln/>
        </p:spPr>
        <p:txBody>
          <a:bodyPr/>
          <a:lstStyle>
            <a:lvl1pPr>
              <a:defRPr/>
            </a:lvl1pPr>
          </a:lstStyle>
          <a:p>
            <a:pPr>
              <a:defRPr/>
            </a:pPr>
            <a:fld id="{4C65BB78-38BB-4251-AA70-362B3E8D705D}" type="slidenum">
              <a:rPr lang="en-US" altLang="en-US"/>
              <a:pPr>
                <a:defRPr/>
              </a:pPr>
              <a:t>‹#›</a:t>
            </a:fld>
            <a:endParaRPr lang="en-US" altLang="en-US"/>
          </a:p>
        </p:txBody>
      </p:sp>
    </p:spTree>
    <p:extLst>
      <p:ext uri="{BB962C8B-B14F-4D97-AF65-F5344CB8AC3E}">
        <p14:creationId xmlns:p14="http://schemas.microsoft.com/office/powerpoint/2010/main" val="131363037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CC5F609D-10D8-4C3E-A15C-034EC26F4994}"/>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4E41D0BD-765B-47FE-B5DA-825474C5E6C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67B4D6C2-5761-4971-A4E0-1E93F45F8BD9}"/>
              </a:ext>
            </a:extLst>
          </p:cNvPr>
          <p:cNvSpPr>
            <a:spLocks noGrp="1" noChangeArrowheads="1"/>
          </p:cNvSpPr>
          <p:nvPr>
            <p:ph type="sldNum" sz="quarter" idx="12"/>
          </p:nvPr>
        </p:nvSpPr>
        <p:spPr>
          <a:ln/>
        </p:spPr>
        <p:txBody>
          <a:bodyPr/>
          <a:lstStyle>
            <a:lvl1pPr>
              <a:defRPr/>
            </a:lvl1pPr>
          </a:lstStyle>
          <a:p>
            <a:pPr>
              <a:defRPr/>
            </a:pPr>
            <a:fld id="{3DCD9CB3-46FD-47DF-B5B9-6CFDB7CB5E99}" type="slidenum">
              <a:rPr lang="en-US" altLang="en-US"/>
              <a:pPr>
                <a:defRPr/>
              </a:pPr>
              <a:t>‹#›</a:t>
            </a:fld>
            <a:endParaRPr lang="en-US" altLang="en-US"/>
          </a:p>
        </p:txBody>
      </p:sp>
    </p:spTree>
    <p:extLst>
      <p:ext uri="{BB962C8B-B14F-4D97-AF65-F5344CB8AC3E}">
        <p14:creationId xmlns:p14="http://schemas.microsoft.com/office/powerpoint/2010/main" val="134257638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9906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1859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3938588"/>
            <a:ext cx="8229600" cy="21875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781BB1-AD14-4B69-9ADF-58E0595EFA77}"/>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D96AD06C-D2F4-4385-A280-C08BE95F3BC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8399B099-5D0B-49C4-8CA9-A0B570079F62}"/>
              </a:ext>
            </a:extLst>
          </p:cNvPr>
          <p:cNvSpPr>
            <a:spLocks noGrp="1" noChangeArrowheads="1"/>
          </p:cNvSpPr>
          <p:nvPr>
            <p:ph type="sldNum" sz="quarter" idx="12"/>
          </p:nvPr>
        </p:nvSpPr>
        <p:spPr>
          <a:ln/>
        </p:spPr>
        <p:txBody>
          <a:bodyPr/>
          <a:lstStyle>
            <a:lvl1pPr>
              <a:defRPr/>
            </a:lvl1pPr>
          </a:lstStyle>
          <a:p>
            <a:pPr>
              <a:defRPr/>
            </a:pPr>
            <a:fld id="{77B37DC1-C192-46D4-84ED-D7508F20DCC3}" type="slidenum">
              <a:rPr lang="en-US" altLang="en-US"/>
              <a:pPr>
                <a:defRPr/>
              </a:pPr>
              <a:t>‹#›</a:t>
            </a:fld>
            <a:endParaRPr lang="en-US" altLang="en-US"/>
          </a:p>
        </p:txBody>
      </p:sp>
    </p:spTree>
    <p:extLst>
      <p:ext uri="{BB962C8B-B14F-4D97-AF65-F5344CB8AC3E}">
        <p14:creationId xmlns:p14="http://schemas.microsoft.com/office/powerpoint/2010/main" val="331474545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26C5E43-EC6C-4A11-87F6-4D588F0E0596}"/>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8764D4A8-DF3A-4FB9-98A3-83720EC3CFE2}"/>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B4B5B08-E5AA-401D-9AFA-1ED7E79D42AA}"/>
              </a:ext>
            </a:extLst>
          </p:cNvPr>
          <p:cNvSpPr>
            <a:spLocks noGrp="1" noChangeArrowheads="1"/>
          </p:cNvSpPr>
          <p:nvPr>
            <p:ph type="sldNum" sz="quarter" idx="12"/>
          </p:nvPr>
        </p:nvSpPr>
        <p:spPr>
          <a:ln/>
        </p:spPr>
        <p:txBody>
          <a:bodyPr/>
          <a:lstStyle>
            <a:lvl1pPr>
              <a:defRPr/>
            </a:lvl1pPr>
          </a:lstStyle>
          <a:p>
            <a:pPr>
              <a:defRPr/>
            </a:pPr>
            <a:fld id="{6103A133-F663-41AD-8508-F8A2D2FF1A26}" type="slidenum">
              <a:rPr lang="en-US" altLang="en-US"/>
              <a:pPr>
                <a:defRPr/>
              </a:pPr>
              <a:t>‹#›</a:t>
            </a:fld>
            <a:endParaRPr lang="en-US" altLang="en-US"/>
          </a:p>
        </p:txBody>
      </p:sp>
    </p:spTree>
    <p:extLst>
      <p:ext uri="{BB962C8B-B14F-4D97-AF65-F5344CB8AC3E}">
        <p14:creationId xmlns:p14="http://schemas.microsoft.com/office/powerpoint/2010/main" val="4233503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a:extLst>
              <a:ext uri="{FF2B5EF4-FFF2-40B4-BE49-F238E27FC236}">
                <a16:creationId xmlns:a16="http://schemas.microsoft.com/office/drawing/2014/main" id="{32EBEBB7-69B3-4731-9C8E-2B72CEA085CD}"/>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a:extLst>
              <a:ext uri="{FF2B5EF4-FFF2-40B4-BE49-F238E27FC236}">
                <a16:creationId xmlns:a16="http://schemas.microsoft.com/office/drawing/2014/main" id="{DD9370F9-C9E5-4744-8093-06E4164EDE26}"/>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a:extLst>
              <a:ext uri="{FF2B5EF4-FFF2-40B4-BE49-F238E27FC236}">
                <a16:creationId xmlns:a16="http://schemas.microsoft.com/office/drawing/2014/main" id="{371BA603-A677-4ACC-AB30-ABD2D185F207}"/>
              </a:ext>
            </a:extLst>
          </p:cNvPr>
          <p:cNvSpPr>
            <a:spLocks noGrp="1" noChangeArrowheads="1"/>
          </p:cNvSpPr>
          <p:nvPr>
            <p:ph type="sldNum" sz="quarter" idx="12"/>
          </p:nvPr>
        </p:nvSpPr>
        <p:spPr>
          <a:ln/>
        </p:spPr>
        <p:txBody>
          <a:bodyPr/>
          <a:lstStyle>
            <a:lvl1pPr>
              <a:defRPr/>
            </a:lvl1pPr>
          </a:lstStyle>
          <a:p>
            <a:pPr>
              <a:defRPr/>
            </a:pPr>
            <a:fld id="{AC1BC7A5-E8E8-4C8E-9D9A-36FB239FAFA0}" type="slidenum">
              <a:rPr lang="en-US" altLang="en-US"/>
              <a:pPr>
                <a:defRPr/>
              </a:pPr>
              <a:t>‹#›</a:t>
            </a:fld>
            <a:endParaRPr lang="en-US" altLang="en-US"/>
          </a:p>
        </p:txBody>
      </p:sp>
    </p:spTree>
    <p:extLst>
      <p:ext uri="{BB962C8B-B14F-4D97-AF65-F5344CB8AC3E}">
        <p14:creationId xmlns:p14="http://schemas.microsoft.com/office/powerpoint/2010/main" val="7244625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D5AC6F7A-2251-47B3-B146-DDD557FE1482}"/>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E6D5AAE0-4ED7-4B74-8614-9C45F16A8FA3}"/>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E77A0AC1-C354-4260-B7E5-30BF06690385}"/>
              </a:ext>
            </a:extLst>
          </p:cNvPr>
          <p:cNvSpPr>
            <a:spLocks noGrp="1" noChangeArrowheads="1"/>
          </p:cNvSpPr>
          <p:nvPr>
            <p:ph type="sldNum" sz="quarter" idx="12"/>
          </p:nvPr>
        </p:nvSpPr>
        <p:spPr>
          <a:ln/>
        </p:spPr>
        <p:txBody>
          <a:bodyPr/>
          <a:lstStyle>
            <a:lvl1pPr>
              <a:defRPr/>
            </a:lvl1pPr>
          </a:lstStyle>
          <a:p>
            <a:pPr>
              <a:defRPr/>
            </a:pPr>
            <a:fld id="{C6E18854-7FE2-4338-9170-F965B3F074E3}" type="slidenum">
              <a:rPr lang="en-US" altLang="en-US"/>
              <a:pPr>
                <a:defRPr/>
              </a:pPr>
              <a:t>‹#›</a:t>
            </a:fld>
            <a:endParaRPr lang="en-US" altLang="en-US"/>
          </a:p>
        </p:txBody>
      </p:sp>
    </p:spTree>
    <p:extLst>
      <p:ext uri="{BB962C8B-B14F-4D97-AF65-F5344CB8AC3E}">
        <p14:creationId xmlns:p14="http://schemas.microsoft.com/office/powerpoint/2010/main" val="716796531"/>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7FDD7C3D-55CB-4817-90BA-93ADE1A2630C}"/>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a:extLst>
              <a:ext uri="{FF2B5EF4-FFF2-40B4-BE49-F238E27FC236}">
                <a16:creationId xmlns:a16="http://schemas.microsoft.com/office/drawing/2014/main" id="{21368629-4401-4E55-9D94-FDF823AF129F}"/>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a:extLst>
              <a:ext uri="{FF2B5EF4-FFF2-40B4-BE49-F238E27FC236}">
                <a16:creationId xmlns:a16="http://schemas.microsoft.com/office/drawing/2014/main" id="{9AEB1BAD-2AFF-4BA9-9477-6F91834FC64B}"/>
              </a:ext>
            </a:extLst>
          </p:cNvPr>
          <p:cNvSpPr>
            <a:spLocks noGrp="1" noChangeArrowheads="1"/>
          </p:cNvSpPr>
          <p:nvPr>
            <p:ph type="sldNum" sz="quarter" idx="12"/>
          </p:nvPr>
        </p:nvSpPr>
        <p:spPr>
          <a:ln/>
        </p:spPr>
        <p:txBody>
          <a:bodyPr/>
          <a:lstStyle>
            <a:lvl1pPr>
              <a:defRPr/>
            </a:lvl1pPr>
          </a:lstStyle>
          <a:p>
            <a:pPr>
              <a:defRPr/>
            </a:pPr>
            <a:fld id="{A6BF933D-448E-4899-8A13-53790328DDD0}" type="slidenum">
              <a:rPr lang="en-US" altLang="en-US"/>
              <a:pPr>
                <a:defRPr/>
              </a:pPr>
              <a:t>‹#›</a:t>
            </a:fld>
            <a:endParaRPr lang="en-US" altLang="en-US"/>
          </a:p>
        </p:txBody>
      </p:sp>
    </p:spTree>
    <p:extLst>
      <p:ext uri="{BB962C8B-B14F-4D97-AF65-F5344CB8AC3E}">
        <p14:creationId xmlns:p14="http://schemas.microsoft.com/office/powerpoint/2010/main" val="2282087685"/>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9A18A3EC-F031-4936-B0E5-1D71551D6BA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a:extLst>
              <a:ext uri="{FF2B5EF4-FFF2-40B4-BE49-F238E27FC236}">
                <a16:creationId xmlns:a16="http://schemas.microsoft.com/office/drawing/2014/main" id="{447803D7-C142-4CD7-AB2B-C3A09E5B3159}"/>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a:extLst>
              <a:ext uri="{FF2B5EF4-FFF2-40B4-BE49-F238E27FC236}">
                <a16:creationId xmlns:a16="http://schemas.microsoft.com/office/drawing/2014/main" id="{5175EF3D-13E0-41FC-8016-8453C10850D6}"/>
              </a:ext>
            </a:extLst>
          </p:cNvPr>
          <p:cNvSpPr>
            <a:spLocks noGrp="1" noChangeArrowheads="1"/>
          </p:cNvSpPr>
          <p:nvPr>
            <p:ph type="sldNum" sz="quarter" idx="12"/>
          </p:nvPr>
        </p:nvSpPr>
        <p:spPr>
          <a:ln/>
        </p:spPr>
        <p:txBody>
          <a:bodyPr/>
          <a:lstStyle>
            <a:lvl1pPr>
              <a:defRPr/>
            </a:lvl1pPr>
          </a:lstStyle>
          <a:p>
            <a:pPr>
              <a:defRPr/>
            </a:pPr>
            <a:fld id="{665A3A25-CA77-436F-99A8-891E8A3BABAA}" type="slidenum">
              <a:rPr lang="en-US" altLang="en-US"/>
              <a:pPr>
                <a:defRPr/>
              </a:pPr>
              <a:t>‹#›</a:t>
            </a:fld>
            <a:endParaRPr lang="en-US" altLang="en-US"/>
          </a:p>
        </p:txBody>
      </p:sp>
    </p:spTree>
    <p:extLst>
      <p:ext uri="{BB962C8B-B14F-4D97-AF65-F5344CB8AC3E}">
        <p14:creationId xmlns:p14="http://schemas.microsoft.com/office/powerpoint/2010/main" val="226353334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D96569E3-BA6D-4F51-ADF7-D64158AEFAB3}"/>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a:extLst>
              <a:ext uri="{FF2B5EF4-FFF2-40B4-BE49-F238E27FC236}">
                <a16:creationId xmlns:a16="http://schemas.microsoft.com/office/drawing/2014/main" id="{1326A538-DA57-41A3-BDF0-0F80FC1E1BFE}"/>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a:extLst>
              <a:ext uri="{FF2B5EF4-FFF2-40B4-BE49-F238E27FC236}">
                <a16:creationId xmlns:a16="http://schemas.microsoft.com/office/drawing/2014/main" id="{02CCCAE1-D541-4EDF-935E-63463F7B4F09}"/>
              </a:ext>
            </a:extLst>
          </p:cNvPr>
          <p:cNvSpPr>
            <a:spLocks noGrp="1" noChangeArrowheads="1"/>
          </p:cNvSpPr>
          <p:nvPr>
            <p:ph type="sldNum" sz="quarter" idx="12"/>
          </p:nvPr>
        </p:nvSpPr>
        <p:spPr>
          <a:ln/>
        </p:spPr>
        <p:txBody>
          <a:bodyPr/>
          <a:lstStyle>
            <a:lvl1pPr>
              <a:defRPr/>
            </a:lvl1pPr>
          </a:lstStyle>
          <a:p>
            <a:pPr>
              <a:defRPr/>
            </a:pPr>
            <a:fld id="{BDB07DCE-A873-4048-87C7-BD152C78EFA8}" type="slidenum">
              <a:rPr lang="en-US" altLang="en-US"/>
              <a:pPr>
                <a:defRPr/>
              </a:pPr>
              <a:t>‹#›</a:t>
            </a:fld>
            <a:endParaRPr lang="en-US" altLang="en-US"/>
          </a:p>
        </p:txBody>
      </p:sp>
    </p:spTree>
    <p:extLst>
      <p:ext uri="{BB962C8B-B14F-4D97-AF65-F5344CB8AC3E}">
        <p14:creationId xmlns:p14="http://schemas.microsoft.com/office/powerpoint/2010/main" val="246197320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BB1DE40-077E-424E-80FD-A4CE48EAA679}"/>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70D12AD3-29D2-4DCD-B7C5-E86798744A98}"/>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C8560FBC-7F0D-48FD-8751-A44E54EA2BBA}"/>
              </a:ext>
            </a:extLst>
          </p:cNvPr>
          <p:cNvSpPr>
            <a:spLocks noGrp="1" noChangeArrowheads="1"/>
          </p:cNvSpPr>
          <p:nvPr>
            <p:ph type="sldNum" sz="quarter" idx="12"/>
          </p:nvPr>
        </p:nvSpPr>
        <p:spPr>
          <a:ln/>
        </p:spPr>
        <p:txBody>
          <a:bodyPr/>
          <a:lstStyle>
            <a:lvl1pPr>
              <a:defRPr/>
            </a:lvl1pPr>
          </a:lstStyle>
          <a:p>
            <a:pPr>
              <a:defRPr/>
            </a:pPr>
            <a:fld id="{A6177EBF-8346-42DE-ABC0-B9E3D450D051}" type="slidenum">
              <a:rPr lang="en-US" altLang="en-US"/>
              <a:pPr>
                <a:defRPr/>
              </a:pPr>
              <a:t>‹#›</a:t>
            </a:fld>
            <a:endParaRPr lang="en-US" altLang="en-US"/>
          </a:p>
        </p:txBody>
      </p:sp>
    </p:spTree>
    <p:extLst>
      <p:ext uri="{BB962C8B-B14F-4D97-AF65-F5344CB8AC3E}">
        <p14:creationId xmlns:p14="http://schemas.microsoft.com/office/powerpoint/2010/main" val="1698574336"/>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03DEFB4A-9D99-436C-BF99-3A64F322B2BB}"/>
              </a:ext>
            </a:extLst>
          </p:cNvPr>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a:extLst>
              <a:ext uri="{FF2B5EF4-FFF2-40B4-BE49-F238E27FC236}">
                <a16:creationId xmlns:a16="http://schemas.microsoft.com/office/drawing/2014/main" id="{A605A82E-E9B2-4498-8B76-0249B10D0BBB}"/>
              </a:ext>
            </a:extLst>
          </p:cNvPr>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a:extLst>
              <a:ext uri="{FF2B5EF4-FFF2-40B4-BE49-F238E27FC236}">
                <a16:creationId xmlns:a16="http://schemas.microsoft.com/office/drawing/2014/main" id="{D569CA9B-2BA9-4D73-A306-8176147BDCA4}"/>
              </a:ext>
            </a:extLst>
          </p:cNvPr>
          <p:cNvSpPr>
            <a:spLocks noGrp="1" noChangeArrowheads="1"/>
          </p:cNvSpPr>
          <p:nvPr>
            <p:ph type="sldNum" sz="quarter" idx="12"/>
          </p:nvPr>
        </p:nvSpPr>
        <p:spPr>
          <a:ln/>
        </p:spPr>
        <p:txBody>
          <a:bodyPr/>
          <a:lstStyle>
            <a:lvl1pPr>
              <a:defRPr/>
            </a:lvl1pPr>
          </a:lstStyle>
          <a:p>
            <a:pPr>
              <a:defRPr/>
            </a:pPr>
            <a:fld id="{8CB9CEAB-C90E-44BD-9A2C-8059A725D8C1}" type="slidenum">
              <a:rPr lang="en-US" altLang="en-US"/>
              <a:pPr>
                <a:defRPr/>
              </a:pPr>
              <a:t>‹#›</a:t>
            </a:fld>
            <a:endParaRPr lang="en-US" altLang="en-US"/>
          </a:p>
        </p:txBody>
      </p:sp>
    </p:spTree>
    <p:extLst>
      <p:ext uri="{BB962C8B-B14F-4D97-AF65-F5344CB8AC3E}">
        <p14:creationId xmlns:p14="http://schemas.microsoft.com/office/powerpoint/2010/main" val="1087764623"/>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a:extLst>
              <a:ext uri="{FF2B5EF4-FFF2-40B4-BE49-F238E27FC236}">
                <a16:creationId xmlns:a16="http://schemas.microsoft.com/office/drawing/2014/main" id="{D8EC8124-F982-4DF2-B410-E79C51025077}"/>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404" name="Rectangle 4">
            <a:extLst>
              <a:ext uri="{FF2B5EF4-FFF2-40B4-BE49-F238E27FC236}">
                <a16:creationId xmlns:a16="http://schemas.microsoft.com/office/drawing/2014/main" id="{A652305A-B106-4293-ADB9-8D58C4F1F2B0}"/>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a:lvl1pPr>
          </a:lstStyle>
          <a:p>
            <a:pPr>
              <a:defRPr/>
            </a:pPr>
            <a:endParaRPr lang="en-US" altLang="en-US"/>
          </a:p>
        </p:txBody>
      </p:sp>
      <p:sp>
        <p:nvSpPr>
          <p:cNvPr id="102405" name="Rectangle 5">
            <a:extLst>
              <a:ext uri="{FF2B5EF4-FFF2-40B4-BE49-F238E27FC236}">
                <a16:creationId xmlns:a16="http://schemas.microsoft.com/office/drawing/2014/main" id="{83E28530-ED5B-47BE-BB26-A4425C618186}"/>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2406" name="Rectangle 6">
            <a:extLst>
              <a:ext uri="{FF2B5EF4-FFF2-40B4-BE49-F238E27FC236}">
                <a16:creationId xmlns:a16="http://schemas.microsoft.com/office/drawing/2014/main" id="{D4738311-CEB4-4EDB-9FE8-4E6BE09FC14E}"/>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5BCDA7FD-5A9F-4305-B0ED-891EB7997CE9}" type="slidenum">
              <a:rPr lang="en-US" altLang="en-US"/>
              <a:pPr>
                <a:defRPr/>
              </a:pPr>
              <a:t>‹#›</a:t>
            </a:fld>
            <a:endParaRPr lang="en-US" altLang="en-US"/>
          </a:p>
        </p:txBody>
      </p:sp>
      <p:sp>
        <p:nvSpPr>
          <p:cNvPr id="102407" name="Rectangle 7">
            <a:extLst>
              <a:ext uri="{FF2B5EF4-FFF2-40B4-BE49-F238E27FC236}">
                <a16:creationId xmlns:a16="http://schemas.microsoft.com/office/drawing/2014/main" id="{817EF956-4213-405D-9AB9-6B2D1ADF4EB0}"/>
              </a:ext>
            </a:extLst>
          </p:cNvPr>
          <p:cNvSpPr>
            <a:spLocks noChangeArrowheads="1"/>
          </p:cNvSpPr>
          <p:nvPr/>
        </p:nvSpPr>
        <p:spPr bwMode="auto">
          <a:xfrm>
            <a:off x="0" y="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bg1"/>
                </a:solidFill>
                <a:latin typeface="Arial" panose="020B0604020202020204" pitchFamily="34" charset="0"/>
              </a:defRPr>
            </a:lvl1pPr>
            <a:lvl2pPr algn="l">
              <a:defRPr sz="4000">
                <a:solidFill>
                  <a:schemeClr val="bg1"/>
                </a:solidFill>
                <a:latin typeface="Arial" panose="020B0604020202020204" pitchFamily="34" charset="0"/>
              </a:defRPr>
            </a:lvl2pPr>
            <a:lvl3pPr algn="l">
              <a:defRPr sz="4000">
                <a:solidFill>
                  <a:schemeClr val="bg1"/>
                </a:solidFill>
                <a:latin typeface="Arial" panose="020B0604020202020204" pitchFamily="34" charset="0"/>
              </a:defRPr>
            </a:lvl3pPr>
            <a:lvl4pPr algn="l">
              <a:defRPr sz="4000">
                <a:solidFill>
                  <a:schemeClr val="bg1"/>
                </a:solidFill>
                <a:latin typeface="Arial" panose="020B0604020202020204" pitchFamily="34" charset="0"/>
              </a:defRPr>
            </a:lvl4pPr>
            <a:lvl5pPr algn="l">
              <a:defRPr sz="4000">
                <a:solidFill>
                  <a:schemeClr val="bg1"/>
                </a:solidFill>
                <a:latin typeface="Arial" panose="020B0604020202020204" pitchFamily="34" charset="0"/>
              </a:defRPr>
            </a:lvl5pPr>
            <a:lvl6pPr marL="457200" fontAlgn="base">
              <a:spcBef>
                <a:spcPct val="0"/>
              </a:spcBef>
              <a:spcAft>
                <a:spcPct val="0"/>
              </a:spcAft>
              <a:defRPr sz="4000">
                <a:solidFill>
                  <a:schemeClr val="bg1"/>
                </a:solidFill>
                <a:latin typeface="Arial" panose="020B0604020202020204" pitchFamily="34" charset="0"/>
              </a:defRPr>
            </a:lvl6pPr>
            <a:lvl7pPr marL="914400" fontAlgn="base">
              <a:spcBef>
                <a:spcPct val="0"/>
              </a:spcBef>
              <a:spcAft>
                <a:spcPct val="0"/>
              </a:spcAft>
              <a:defRPr sz="4000">
                <a:solidFill>
                  <a:schemeClr val="bg1"/>
                </a:solidFill>
                <a:latin typeface="Arial" panose="020B0604020202020204" pitchFamily="34" charset="0"/>
              </a:defRPr>
            </a:lvl7pPr>
            <a:lvl8pPr marL="1371600" fontAlgn="base">
              <a:spcBef>
                <a:spcPct val="0"/>
              </a:spcBef>
              <a:spcAft>
                <a:spcPct val="0"/>
              </a:spcAft>
              <a:defRPr sz="4000">
                <a:solidFill>
                  <a:schemeClr val="bg1"/>
                </a:solidFill>
                <a:latin typeface="Arial" panose="020B0604020202020204" pitchFamily="34" charset="0"/>
              </a:defRPr>
            </a:lvl8pPr>
            <a:lvl9pPr marL="1828800" fontAlgn="base">
              <a:spcBef>
                <a:spcPct val="0"/>
              </a:spcBef>
              <a:spcAft>
                <a:spcPct val="0"/>
              </a:spcAft>
              <a:defRPr sz="4000">
                <a:solidFill>
                  <a:schemeClr val="bg1"/>
                </a:solidFill>
                <a:latin typeface="Arial" panose="020B0604020202020204" pitchFamily="34" charset="0"/>
              </a:defRPr>
            </a:lvl9pPr>
          </a:lstStyle>
          <a:p>
            <a:pPr eaLnBrk="1" hangingPunct="1">
              <a:defRPr/>
            </a:pPr>
            <a:endParaRPr lang="en-US" altLang="en-US"/>
          </a:p>
        </p:txBody>
      </p:sp>
      <p:sp>
        <p:nvSpPr>
          <p:cNvPr id="1031" name="Rectangle 2">
            <a:extLst>
              <a:ext uri="{FF2B5EF4-FFF2-40B4-BE49-F238E27FC236}">
                <a16:creationId xmlns:a16="http://schemas.microsoft.com/office/drawing/2014/main" id="{7F891566-A19E-4639-BA18-796E0DE20335}"/>
              </a:ext>
            </a:extLst>
          </p:cNvPr>
          <p:cNvSpPr>
            <a:spLocks noGrp="1" noChangeArrowheads="1"/>
          </p:cNvSpPr>
          <p:nvPr>
            <p:ph type="title"/>
          </p:nvPr>
        </p:nvSpPr>
        <p:spPr bwMode="auto">
          <a:xfrm>
            <a:off x="0" y="152400"/>
            <a:ext cx="9144000" cy="990600"/>
          </a:xfrm>
          <a:prstGeom prst="rect">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57200" tIns="45720" rIns="91440" bIns="45720" numCol="1" anchor="ctr" anchorCtr="0" compatLnSpc="1">
            <a:prstTxWarp prst="textNoShape">
              <a:avLst/>
            </a:prstTxWarp>
          </a:bodyPr>
          <a:lstStyle/>
          <a:p>
            <a:pPr lvl="0"/>
            <a:r>
              <a:rPr lang="en-US" altLang="en-US"/>
              <a:t> Click to edit Master title style</a:t>
            </a:r>
          </a:p>
        </p:txBody>
      </p:sp>
      <p:sp>
        <p:nvSpPr>
          <p:cNvPr id="102408" name="Rectangle 8">
            <a:extLst>
              <a:ext uri="{FF2B5EF4-FFF2-40B4-BE49-F238E27FC236}">
                <a16:creationId xmlns:a16="http://schemas.microsoft.com/office/drawing/2014/main" id="{B4D2B9DE-133C-4EBA-8436-C73B549D0654}"/>
              </a:ext>
            </a:extLst>
          </p:cNvPr>
          <p:cNvSpPr>
            <a:spLocks noChangeArrowheads="1"/>
          </p:cNvSpPr>
          <p:nvPr userDrawn="1"/>
        </p:nvSpPr>
        <p:spPr bwMode="auto">
          <a:xfrm>
            <a:off x="0" y="6705600"/>
            <a:ext cx="9144000" cy="152400"/>
          </a:xfrm>
          <a:prstGeom prst="rect">
            <a:avLst/>
          </a:prstGeom>
          <a:solidFill>
            <a:srgbClr val="99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bg1"/>
                </a:solidFill>
                <a:latin typeface="Arial" panose="020B0604020202020204" pitchFamily="34" charset="0"/>
              </a:defRPr>
            </a:lvl1pPr>
            <a:lvl2pPr algn="l">
              <a:defRPr sz="4000">
                <a:solidFill>
                  <a:schemeClr val="bg1"/>
                </a:solidFill>
                <a:latin typeface="Arial" panose="020B0604020202020204" pitchFamily="34" charset="0"/>
              </a:defRPr>
            </a:lvl2pPr>
            <a:lvl3pPr algn="l">
              <a:defRPr sz="4000">
                <a:solidFill>
                  <a:schemeClr val="bg1"/>
                </a:solidFill>
                <a:latin typeface="Arial" panose="020B0604020202020204" pitchFamily="34" charset="0"/>
              </a:defRPr>
            </a:lvl3pPr>
            <a:lvl4pPr algn="l">
              <a:defRPr sz="4000">
                <a:solidFill>
                  <a:schemeClr val="bg1"/>
                </a:solidFill>
                <a:latin typeface="Arial" panose="020B0604020202020204" pitchFamily="34" charset="0"/>
              </a:defRPr>
            </a:lvl4pPr>
            <a:lvl5pPr algn="l">
              <a:defRPr sz="4000">
                <a:solidFill>
                  <a:schemeClr val="bg1"/>
                </a:solidFill>
                <a:latin typeface="Arial" panose="020B0604020202020204" pitchFamily="34" charset="0"/>
              </a:defRPr>
            </a:lvl5pPr>
            <a:lvl6pPr marL="457200" fontAlgn="base">
              <a:spcBef>
                <a:spcPct val="0"/>
              </a:spcBef>
              <a:spcAft>
                <a:spcPct val="0"/>
              </a:spcAft>
              <a:defRPr sz="4000">
                <a:solidFill>
                  <a:schemeClr val="bg1"/>
                </a:solidFill>
                <a:latin typeface="Arial" panose="020B0604020202020204" pitchFamily="34" charset="0"/>
              </a:defRPr>
            </a:lvl6pPr>
            <a:lvl7pPr marL="914400" fontAlgn="base">
              <a:spcBef>
                <a:spcPct val="0"/>
              </a:spcBef>
              <a:spcAft>
                <a:spcPct val="0"/>
              </a:spcAft>
              <a:defRPr sz="4000">
                <a:solidFill>
                  <a:schemeClr val="bg1"/>
                </a:solidFill>
                <a:latin typeface="Arial" panose="020B0604020202020204" pitchFamily="34" charset="0"/>
              </a:defRPr>
            </a:lvl7pPr>
            <a:lvl8pPr marL="1371600" fontAlgn="base">
              <a:spcBef>
                <a:spcPct val="0"/>
              </a:spcBef>
              <a:spcAft>
                <a:spcPct val="0"/>
              </a:spcAft>
              <a:defRPr sz="4000">
                <a:solidFill>
                  <a:schemeClr val="bg1"/>
                </a:solidFill>
                <a:latin typeface="Arial" panose="020B0604020202020204" pitchFamily="34" charset="0"/>
              </a:defRPr>
            </a:lvl8pPr>
            <a:lvl9pPr marL="1828800" fontAlgn="base">
              <a:spcBef>
                <a:spcPct val="0"/>
              </a:spcBef>
              <a:spcAft>
                <a:spcPct val="0"/>
              </a:spcAft>
              <a:defRPr sz="4000">
                <a:solidFill>
                  <a:schemeClr val="bg1"/>
                </a:solidFill>
                <a:latin typeface="Arial" panose="020B0604020202020204" pitchFamily="34" charset="0"/>
              </a:defRPr>
            </a:lvl9pPr>
          </a:lstStyle>
          <a:p>
            <a:pPr eaLnBrk="1" hangingPunct="1">
              <a:defRPr/>
            </a:pPr>
            <a:endParaRPr lang="en-US" altLang="en-US"/>
          </a:p>
        </p:txBody>
      </p:sp>
    </p:spTree>
  </p:cSld>
  <p:clrMap bg1="lt1" tx1="dk1" bg2="lt2" tx2="dk2" accent1="accent1" accent2="accent2" accent3="accent3" accent4="accent4" accent5="accent5" accent6="accent6" hlink="hlink" folHlink="folHlink"/>
  <p:sldLayoutIdLst>
    <p:sldLayoutId id="2147483684"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Lst>
  <p:transition/>
  <p:hf hdr="0" ftr="0" dt="0"/>
  <p:txStyles>
    <p:titleStyle>
      <a:lvl1pPr algn="l" rtl="0" eaLnBrk="0" fontAlgn="base" hangingPunct="0">
        <a:spcBef>
          <a:spcPct val="0"/>
        </a:spcBef>
        <a:spcAft>
          <a:spcPct val="0"/>
        </a:spcAft>
        <a:defRPr sz="4000" kern="1200">
          <a:solidFill>
            <a:schemeClr val="bg1"/>
          </a:solidFill>
          <a:latin typeface="+mj-lt"/>
          <a:ea typeface="+mj-ea"/>
          <a:cs typeface="+mj-cs"/>
        </a:defRPr>
      </a:lvl1pPr>
      <a:lvl2pPr algn="l" rtl="0" eaLnBrk="0" fontAlgn="base" hangingPunct="0">
        <a:spcBef>
          <a:spcPct val="0"/>
        </a:spcBef>
        <a:spcAft>
          <a:spcPct val="0"/>
        </a:spcAft>
        <a:defRPr sz="4000">
          <a:solidFill>
            <a:schemeClr val="bg1"/>
          </a:solidFill>
          <a:latin typeface="Arial" panose="020B0604020202020204" pitchFamily="34" charset="0"/>
        </a:defRPr>
      </a:lvl2pPr>
      <a:lvl3pPr algn="l" rtl="0" eaLnBrk="0" fontAlgn="base" hangingPunct="0">
        <a:spcBef>
          <a:spcPct val="0"/>
        </a:spcBef>
        <a:spcAft>
          <a:spcPct val="0"/>
        </a:spcAft>
        <a:defRPr sz="4000">
          <a:solidFill>
            <a:schemeClr val="bg1"/>
          </a:solidFill>
          <a:latin typeface="Arial" panose="020B0604020202020204" pitchFamily="34" charset="0"/>
        </a:defRPr>
      </a:lvl3pPr>
      <a:lvl4pPr algn="l" rtl="0" eaLnBrk="0" fontAlgn="base" hangingPunct="0">
        <a:spcBef>
          <a:spcPct val="0"/>
        </a:spcBef>
        <a:spcAft>
          <a:spcPct val="0"/>
        </a:spcAft>
        <a:defRPr sz="4000">
          <a:solidFill>
            <a:schemeClr val="bg1"/>
          </a:solidFill>
          <a:latin typeface="Arial" panose="020B0604020202020204" pitchFamily="34" charset="0"/>
        </a:defRPr>
      </a:lvl4pPr>
      <a:lvl5pPr algn="l" rtl="0" eaLnBrk="0" fontAlgn="base" hangingPunct="0">
        <a:spcBef>
          <a:spcPct val="0"/>
        </a:spcBef>
        <a:spcAft>
          <a:spcPct val="0"/>
        </a:spcAft>
        <a:defRPr sz="4000">
          <a:solidFill>
            <a:schemeClr val="bg1"/>
          </a:solidFill>
          <a:latin typeface="Arial" panose="020B0604020202020204" pitchFamily="34" charset="0"/>
        </a:defRPr>
      </a:lvl5pPr>
      <a:lvl6pPr marL="457200" algn="l" rtl="0" fontAlgn="base">
        <a:spcBef>
          <a:spcPct val="0"/>
        </a:spcBef>
        <a:spcAft>
          <a:spcPct val="0"/>
        </a:spcAft>
        <a:defRPr sz="4000">
          <a:solidFill>
            <a:schemeClr val="bg1"/>
          </a:solidFill>
          <a:latin typeface="Arial" panose="020B0604020202020204" pitchFamily="34" charset="0"/>
        </a:defRPr>
      </a:lvl6pPr>
      <a:lvl7pPr marL="914400" algn="l" rtl="0" fontAlgn="base">
        <a:spcBef>
          <a:spcPct val="0"/>
        </a:spcBef>
        <a:spcAft>
          <a:spcPct val="0"/>
        </a:spcAft>
        <a:defRPr sz="4000">
          <a:solidFill>
            <a:schemeClr val="bg1"/>
          </a:solidFill>
          <a:latin typeface="Arial" panose="020B0604020202020204" pitchFamily="34" charset="0"/>
        </a:defRPr>
      </a:lvl7pPr>
      <a:lvl8pPr marL="1371600" algn="l" rtl="0" fontAlgn="base">
        <a:spcBef>
          <a:spcPct val="0"/>
        </a:spcBef>
        <a:spcAft>
          <a:spcPct val="0"/>
        </a:spcAft>
        <a:defRPr sz="4000">
          <a:solidFill>
            <a:schemeClr val="bg1"/>
          </a:solidFill>
          <a:latin typeface="Arial" panose="020B0604020202020204" pitchFamily="34" charset="0"/>
        </a:defRPr>
      </a:lvl8pPr>
      <a:lvl9pPr marL="1828800" algn="l" rtl="0" fontAlgn="base">
        <a:spcBef>
          <a:spcPct val="0"/>
        </a:spcBef>
        <a:spcAft>
          <a:spcPct val="0"/>
        </a:spcAft>
        <a:defRPr sz="4000">
          <a:solidFill>
            <a:schemeClr val="bg1"/>
          </a:solidFill>
          <a:latin typeface="Arial" panose="020B0604020202020204" pitchFamily="34" charset="0"/>
        </a:defRPr>
      </a:lvl9pPr>
    </p:titleStyle>
    <p:bodyStyle>
      <a:lvl1pPr marL="342900" indent="-342900" algn="l" rtl="0" eaLnBrk="0" fontAlgn="base" hangingPunct="0">
        <a:spcBef>
          <a:spcPct val="20000"/>
        </a:spcBef>
        <a:spcAft>
          <a:spcPct val="0"/>
        </a:spcAft>
        <a:buClr>
          <a:srgbClr val="FF0000"/>
        </a:buClr>
        <a:buFont typeface="Wingdings" panose="05000000000000000000" pitchFamily="2" charset="2"/>
        <a:buChar char="§"/>
        <a:defRPr sz="2800" kern="1200">
          <a:solidFill>
            <a:srgbClr val="CC3300"/>
          </a:solidFill>
          <a:latin typeface="+mn-lt"/>
          <a:ea typeface="+mn-ea"/>
          <a:cs typeface="+mn-cs"/>
        </a:defRPr>
      </a:lvl1pPr>
      <a:lvl2pPr marL="742950" indent="-285750" algn="l" rtl="0" eaLnBrk="0" fontAlgn="base" hangingPunct="0">
        <a:spcBef>
          <a:spcPct val="20000"/>
        </a:spcBef>
        <a:spcAft>
          <a:spcPct val="0"/>
        </a:spcAft>
        <a:buFont typeface="Wingdings" panose="05000000000000000000" pitchFamily="2" charset="2"/>
        <a:buChar char="§"/>
        <a:defRPr sz="2400" kern="1200">
          <a:solidFill>
            <a:srgbClr val="CC3300"/>
          </a:solidFill>
          <a:latin typeface="+mn-lt"/>
          <a:ea typeface="+mn-ea"/>
          <a:cs typeface="+mn-cs"/>
        </a:defRPr>
      </a:lvl2pPr>
      <a:lvl3pPr marL="1143000" indent="-228600" algn="l" rtl="0" eaLnBrk="0" fontAlgn="base" hangingPunct="0">
        <a:spcBef>
          <a:spcPct val="20000"/>
        </a:spcBef>
        <a:spcAft>
          <a:spcPct val="0"/>
        </a:spcAft>
        <a:buFont typeface="Wingdings" panose="05000000000000000000" pitchFamily="2" charset="2"/>
        <a:buChar char="§"/>
        <a:defRPr sz="2000" kern="1200">
          <a:solidFill>
            <a:srgbClr val="CC3300"/>
          </a:solidFill>
          <a:latin typeface="+mn-lt"/>
          <a:ea typeface="+mn-ea"/>
          <a:cs typeface="+mn-cs"/>
        </a:defRPr>
      </a:lvl3pPr>
      <a:lvl4pPr marL="1600200" indent="-228600" algn="l" rtl="0" eaLnBrk="0" fontAlgn="base" hangingPunct="0">
        <a:spcBef>
          <a:spcPct val="20000"/>
        </a:spcBef>
        <a:spcAft>
          <a:spcPct val="0"/>
        </a:spcAft>
        <a:buFont typeface="Wingdings" panose="05000000000000000000" pitchFamily="2" charset="2"/>
        <a:buChar char="§"/>
        <a:defRPr kern="1200">
          <a:solidFill>
            <a:srgbClr val="CC3300"/>
          </a:solidFill>
          <a:latin typeface="+mn-lt"/>
          <a:ea typeface="+mn-ea"/>
          <a:cs typeface="+mn-cs"/>
        </a:defRPr>
      </a:lvl4pPr>
      <a:lvl5pPr marL="2057400" indent="-228600" algn="l" rtl="0" eaLnBrk="0" fontAlgn="base" hangingPunct="0">
        <a:spcBef>
          <a:spcPct val="20000"/>
        </a:spcBef>
        <a:spcAft>
          <a:spcPct val="0"/>
        </a:spcAft>
        <a:buFont typeface="Wingdings" panose="05000000000000000000" pitchFamily="2" charset="2"/>
        <a:buChar char="§"/>
        <a:defRPr kern="1200">
          <a:solidFill>
            <a:srgbClr val="CC33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6.emf"/><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oleObject" Target="../embeddings/oleObject2.bin"/><Relationship Id="rId9" Type="http://schemas.openxmlformats.org/officeDocument/2006/relationships/image" Target="../media/image7.e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2.xml"/><Relationship Id="rId7" Type="http://schemas.openxmlformats.org/officeDocument/2006/relationships/image" Target="../media/image9.e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image" Target="../media/image8.emf"/><Relationship Id="rId4" Type="http://schemas.openxmlformats.org/officeDocument/2006/relationships/oleObject" Target="../embeddings/oleObject5.bin"/><Relationship Id="rId9" Type="http://schemas.openxmlformats.org/officeDocument/2006/relationships/image" Target="../media/image10.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13.xml"/><Relationship Id="rId7" Type="http://schemas.openxmlformats.org/officeDocument/2006/relationships/image" Target="../media/image12.emf"/><Relationship Id="rId2" Type="http://schemas.openxmlformats.org/officeDocument/2006/relationships/slideLayout" Target="../slideLayouts/slideLayout13.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1.emf"/><Relationship Id="rId4" Type="http://schemas.openxmlformats.org/officeDocument/2006/relationships/oleObject" Target="../embeddings/oleObject8.bin"/><Relationship Id="rId9" Type="http://schemas.openxmlformats.org/officeDocument/2006/relationships/image" Target="../media/image1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notesSlide" Target="../notesSlides/notesSlide14.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oleObject" Target="../embeddings/oleObject12.bin"/><Relationship Id="rId5" Type="http://schemas.openxmlformats.org/officeDocument/2006/relationships/image" Target="../media/image14.emf"/><Relationship Id="rId4" Type="http://schemas.openxmlformats.org/officeDocument/2006/relationships/oleObject" Target="../embeddings/oleObject11.bin"/><Relationship Id="rId9" Type="http://schemas.openxmlformats.org/officeDocument/2006/relationships/image" Target="../media/image16.emf"/></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emf"/><Relationship Id="rId2" Type="http://schemas.openxmlformats.org/officeDocument/2006/relationships/slideLayout" Target="../slideLayouts/slideLayout4.xml"/><Relationship Id="rId1" Type="http://schemas.openxmlformats.org/officeDocument/2006/relationships/vmlDrawing" Target="../drawings/vmlDrawing6.v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oleObject" Target="../embeddings/oleObject14.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notesSlide" Target="../notesSlides/notesSlide17.xml"/><Relationship Id="rId7" Type="http://schemas.openxmlformats.org/officeDocument/2006/relationships/oleObject" Target="../embeddings/oleObject16.bin"/><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22.emf"/><Relationship Id="rId5" Type="http://schemas.openxmlformats.org/officeDocument/2006/relationships/image" Target="../media/image20.emf"/><Relationship Id="rId4" Type="http://schemas.openxmlformats.org/officeDocument/2006/relationships/oleObject" Target="../embeddings/oleObject15.bin"/></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3.png"/><Relationship Id="rId4"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news.com.com/2163e+snub+stings+Mozilla/2100-1023_3-980492.html"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news.com.com/2100-1023-980492.html"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9.vml"/><Relationship Id="rId5" Type="http://schemas.openxmlformats.org/officeDocument/2006/relationships/image" Target="../media/image24.emf"/><Relationship Id="rId4" Type="http://schemas.openxmlformats.org/officeDocument/2006/relationships/oleObject" Target="../embeddings/oleObject18.bin"/></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10.vml"/><Relationship Id="rId5" Type="http://schemas.openxmlformats.org/officeDocument/2006/relationships/image" Target="../media/image25.emf"/><Relationship Id="rId4" Type="http://schemas.openxmlformats.org/officeDocument/2006/relationships/oleObject" Target="../embeddings/oleObject19.bin"/></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22.bin"/><Relationship Id="rId3" Type="http://schemas.openxmlformats.org/officeDocument/2006/relationships/notesSlide" Target="../notesSlides/notesSlide39.xml"/><Relationship Id="rId7" Type="http://schemas.openxmlformats.org/officeDocument/2006/relationships/image" Target="../media/image15.emf"/><Relationship Id="rId2" Type="http://schemas.openxmlformats.org/officeDocument/2006/relationships/slideLayout" Target="../slideLayouts/slideLayout13.xml"/><Relationship Id="rId1" Type="http://schemas.openxmlformats.org/officeDocument/2006/relationships/vmlDrawing" Target="../drawings/vmlDrawing11.vml"/><Relationship Id="rId6" Type="http://schemas.openxmlformats.org/officeDocument/2006/relationships/oleObject" Target="../embeddings/oleObject21.bin"/><Relationship Id="rId5" Type="http://schemas.openxmlformats.org/officeDocument/2006/relationships/image" Target="../media/image14.emf"/><Relationship Id="rId4" Type="http://schemas.openxmlformats.org/officeDocument/2006/relationships/oleObject" Target="../embeddings/oleObject20.bin"/><Relationship Id="rId9" Type="http://schemas.openxmlformats.org/officeDocument/2006/relationships/image" Target="../media/image16.emf"/></Relationships>
</file>

<file path=ppt/slides/_rels/slide4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3.png"/><Relationship Id="rId4" Type="http://schemas.openxmlformats.org/officeDocument/2006/relationships/oleObject" Target="../embeddings/oleObject23.bin"/></Relationships>
</file>

<file path=ppt/slides/_rels/slide47.xml.rels><?xml version="1.0" encoding="UTF-8" standalone="yes"?>
<Relationships xmlns="http://schemas.openxmlformats.org/package/2006/relationships"><Relationship Id="rId3" Type="http://schemas.openxmlformats.org/officeDocument/2006/relationships/image" Target="../media/image32.wm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7.wmf"/><Relationship Id="rId3" Type="http://schemas.openxmlformats.org/officeDocument/2006/relationships/notesSlide" Target="../notesSlides/notesSlide47.xml"/><Relationship Id="rId7" Type="http://schemas.openxmlformats.org/officeDocument/2006/relationships/image" Target="../media/image34.wmf"/><Relationship Id="rId12" Type="http://schemas.openxmlformats.org/officeDocument/2006/relationships/oleObject" Target="../embeddings/oleObject28.bin"/><Relationship Id="rId17" Type="http://schemas.openxmlformats.org/officeDocument/2006/relationships/image" Target="../media/image39.wmf"/><Relationship Id="rId2" Type="http://schemas.openxmlformats.org/officeDocument/2006/relationships/slideLayout" Target="../slideLayouts/slideLayout12.xml"/><Relationship Id="rId16" Type="http://schemas.openxmlformats.org/officeDocument/2006/relationships/oleObject" Target="../embeddings/oleObject30.bin"/><Relationship Id="rId1" Type="http://schemas.openxmlformats.org/officeDocument/2006/relationships/vmlDrawing" Target="../drawings/vmlDrawing13.vml"/><Relationship Id="rId6" Type="http://schemas.openxmlformats.org/officeDocument/2006/relationships/oleObject" Target="../embeddings/oleObject25.bin"/><Relationship Id="rId11" Type="http://schemas.openxmlformats.org/officeDocument/2006/relationships/image" Target="../media/image36.wmf"/><Relationship Id="rId5" Type="http://schemas.openxmlformats.org/officeDocument/2006/relationships/image" Target="../media/image33.emf"/><Relationship Id="rId15" Type="http://schemas.openxmlformats.org/officeDocument/2006/relationships/image" Target="../media/image38.wmf"/><Relationship Id="rId10" Type="http://schemas.openxmlformats.org/officeDocument/2006/relationships/oleObject" Target="../embeddings/oleObject27.bin"/><Relationship Id="rId4" Type="http://schemas.openxmlformats.org/officeDocument/2006/relationships/oleObject" Target="../embeddings/oleObject24.bin"/><Relationship Id="rId9" Type="http://schemas.openxmlformats.org/officeDocument/2006/relationships/image" Target="../media/image35.wmf"/><Relationship Id="rId14" Type="http://schemas.openxmlformats.org/officeDocument/2006/relationships/oleObject" Target="../embeddings/oleObject29.bin"/></Relationships>
</file>

<file path=ppt/slides/_rels/slide51.xml.rels><?xml version="1.0" encoding="UTF-8" standalone="yes"?>
<Relationships xmlns="http://schemas.openxmlformats.org/package/2006/relationships"><Relationship Id="rId8" Type="http://schemas.openxmlformats.org/officeDocument/2006/relationships/oleObject" Target="../embeddings/oleObject33.bin"/><Relationship Id="rId13" Type="http://schemas.openxmlformats.org/officeDocument/2006/relationships/image" Target="../media/image42.wmf"/><Relationship Id="rId3" Type="http://schemas.openxmlformats.org/officeDocument/2006/relationships/notesSlide" Target="../notesSlides/notesSlide48.xml"/><Relationship Id="rId7" Type="http://schemas.openxmlformats.org/officeDocument/2006/relationships/image" Target="../media/image41.wmf"/><Relationship Id="rId12" Type="http://schemas.openxmlformats.org/officeDocument/2006/relationships/oleObject" Target="../embeddings/oleObject35.bin"/><Relationship Id="rId2" Type="http://schemas.openxmlformats.org/officeDocument/2006/relationships/slideLayout" Target="../slideLayouts/slideLayout12.xml"/><Relationship Id="rId1" Type="http://schemas.openxmlformats.org/officeDocument/2006/relationships/vmlDrawing" Target="../drawings/vmlDrawing14.vml"/><Relationship Id="rId6" Type="http://schemas.openxmlformats.org/officeDocument/2006/relationships/oleObject" Target="../embeddings/oleObject32.bin"/><Relationship Id="rId11" Type="http://schemas.openxmlformats.org/officeDocument/2006/relationships/image" Target="../media/image38.wmf"/><Relationship Id="rId5" Type="http://schemas.openxmlformats.org/officeDocument/2006/relationships/image" Target="../media/image40.wmf"/><Relationship Id="rId10" Type="http://schemas.openxmlformats.org/officeDocument/2006/relationships/oleObject" Target="../embeddings/oleObject34.bin"/><Relationship Id="rId4" Type="http://schemas.openxmlformats.org/officeDocument/2006/relationships/oleObject" Target="../embeddings/oleObject31.bin"/><Relationship Id="rId9" Type="http://schemas.openxmlformats.org/officeDocument/2006/relationships/image" Target="../media/image37.wmf"/></Relationships>
</file>

<file path=ppt/slides/_rels/slide5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8" Type="http://schemas.openxmlformats.org/officeDocument/2006/relationships/oleObject" Target="../embeddings/oleObject38.bin"/><Relationship Id="rId13" Type="http://schemas.openxmlformats.org/officeDocument/2006/relationships/image" Target="../media/image35.wmf"/><Relationship Id="rId3" Type="http://schemas.openxmlformats.org/officeDocument/2006/relationships/notesSlide" Target="../notesSlides/notesSlide53.xml"/><Relationship Id="rId7" Type="http://schemas.openxmlformats.org/officeDocument/2006/relationships/image" Target="../media/image48.wmf"/><Relationship Id="rId12" Type="http://schemas.openxmlformats.org/officeDocument/2006/relationships/oleObject" Target="../embeddings/oleObject40.bin"/><Relationship Id="rId2" Type="http://schemas.openxmlformats.org/officeDocument/2006/relationships/slideLayout" Target="../slideLayouts/slideLayout12.xml"/><Relationship Id="rId1" Type="http://schemas.openxmlformats.org/officeDocument/2006/relationships/vmlDrawing" Target="../drawings/vmlDrawing15.vml"/><Relationship Id="rId6" Type="http://schemas.openxmlformats.org/officeDocument/2006/relationships/oleObject" Target="../embeddings/oleObject37.bin"/><Relationship Id="rId11" Type="http://schemas.openxmlformats.org/officeDocument/2006/relationships/image" Target="../media/image34.wmf"/><Relationship Id="rId5" Type="http://schemas.openxmlformats.org/officeDocument/2006/relationships/image" Target="../media/image47.wmf"/><Relationship Id="rId10" Type="http://schemas.openxmlformats.org/officeDocument/2006/relationships/oleObject" Target="../embeddings/oleObject39.bin"/><Relationship Id="rId4" Type="http://schemas.openxmlformats.org/officeDocument/2006/relationships/oleObject" Target="../embeddings/oleObject36.bin"/><Relationship Id="rId9" Type="http://schemas.openxmlformats.org/officeDocument/2006/relationships/image" Target="../media/image33.emf"/></Relationships>
</file>

<file path=ppt/slides/_rels/slide57.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notesSlide" Target="../notesSlides/notesSlide54.xml"/><Relationship Id="rId7" Type="http://schemas.openxmlformats.org/officeDocument/2006/relationships/image" Target="../media/image49.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41.bin"/><Relationship Id="rId11" Type="http://schemas.openxmlformats.org/officeDocument/2006/relationships/image" Target="../media/image51.emf"/><Relationship Id="rId5" Type="http://schemas.openxmlformats.org/officeDocument/2006/relationships/image" Target="../media/image53.emf"/><Relationship Id="rId10" Type="http://schemas.openxmlformats.org/officeDocument/2006/relationships/oleObject" Target="../embeddings/oleObject43.bin"/><Relationship Id="rId4" Type="http://schemas.openxmlformats.org/officeDocument/2006/relationships/image" Target="../media/image52.emf"/><Relationship Id="rId9" Type="http://schemas.openxmlformats.org/officeDocument/2006/relationships/image" Target="../media/image50.wmf"/></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notesSlide" Target="../notesSlides/notesSlide56.xml"/><Relationship Id="rId7" Type="http://schemas.openxmlformats.org/officeDocument/2006/relationships/image" Target="../media/image55.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45.bin"/><Relationship Id="rId11" Type="http://schemas.openxmlformats.org/officeDocument/2006/relationships/image" Target="../media/image57.wmf"/><Relationship Id="rId5" Type="http://schemas.openxmlformats.org/officeDocument/2006/relationships/image" Target="../media/image54.w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56.w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image" Target="../media/image58.emf"/><Relationship Id="rId5" Type="http://schemas.openxmlformats.org/officeDocument/2006/relationships/oleObject" Target="../embeddings/oleObject48.bin"/><Relationship Id="rId4" Type="http://schemas.openxmlformats.org/officeDocument/2006/relationships/image" Target="../media/image59.png"/></Relationships>
</file>

<file path=ppt/slides/_rels/slide61.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60.emf"/><Relationship Id="rId5" Type="http://schemas.openxmlformats.org/officeDocument/2006/relationships/oleObject" Target="../embeddings/oleObject49.bin"/><Relationship Id="rId4" Type="http://schemas.openxmlformats.org/officeDocument/2006/relationships/image" Target="../media/image61.png"/></Relationships>
</file>

<file path=ppt/slides/_rels/slide62.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9.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3.emf"/><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65.emf"/><Relationship Id="rId2" Type="http://schemas.openxmlformats.org/officeDocument/2006/relationships/notesSlide" Target="../notesSlides/notesSlide63.xml"/><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E61EB342-714B-4CB0-A78D-4BC044B243D9}"/>
              </a:ext>
            </a:extLst>
          </p:cNvPr>
          <p:cNvSpPr>
            <a:spLocks noGrp="1"/>
          </p:cNvSpPr>
          <p:nvPr>
            <p:ph type="title"/>
          </p:nvPr>
        </p:nvSpPr>
        <p:spPr/>
        <p:txBody>
          <a:bodyPr/>
          <a:lstStyle/>
          <a:p>
            <a:pPr eaLnBrk="1" hangingPunct="1"/>
            <a:r>
              <a:rPr lang="en-US" altLang="en-US"/>
              <a:t>Segments</a:t>
            </a:r>
          </a:p>
        </p:txBody>
      </p:sp>
      <p:sp>
        <p:nvSpPr>
          <p:cNvPr id="5123" name="Content Placeholder 2">
            <a:extLst>
              <a:ext uri="{FF2B5EF4-FFF2-40B4-BE49-F238E27FC236}">
                <a16:creationId xmlns:a16="http://schemas.microsoft.com/office/drawing/2014/main" id="{E2C85C65-5A09-4E21-B04B-F480CA69776C}"/>
              </a:ext>
            </a:extLst>
          </p:cNvPr>
          <p:cNvSpPr>
            <a:spLocks noGrp="1"/>
          </p:cNvSpPr>
          <p:nvPr>
            <p:ph idx="1"/>
          </p:nvPr>
        </p:nvSpPr>
        <p:spPr/>
        <p:txBody>
          <a:bodyPr/>
          <a:lstStyle/>
          <a:p>
            <a:pPr eaLnBrk="1" hangingPunct="1"/>
            <a:r>
              <a:rPr lang="en-US" altLang="en-US"/>
              <a:t>I will present slides 4, 7, 8, 10, 13-17 </a:t>
            </a:r>
          </a:p>
          <a:p>
            <a:pPr eaLnBrk="1" hangingPunct="1"/>
            <a:r>
              <a:rPr lang="en-US" altLang="en-US"/>
              <a:t>Introduction: slides 4, 7, 8, 10</a:t>
            </a:r>
          </a:p>
          <a:p>
            <a:pPr eaLnBrk="1" hangingPunct="1"/>
            <a:r>
              <a:rPr lang="en-US" altLang="en-US"/>
              <a:t>Analysis: slides 13-17</a:t>
            </a:r>
          </a:p>
          <a:p>
            <a:pPr eaLnBrk="1" hangingPunct="1"/>
            <a:endParaRPr lang="en-US" altLang="en-US"/>
          </a:p>
          <a:p>
            <a:pPr eaLnBrk="1" hangingPunct="1"/>
            <a:r>
              <a:rPr lang="en-US" altLang="en-US"/>
              <a:t>I would like students to see this presentation “as-is”, e.g., no change in formatting and deck containing all the slides.</a:t>
            </a:r>
          </a:p>
        </p:txBody>
      </p:sp>
      <p:sp>
        <p:nvSpPr>
          <p:cNvPr id="5124" name="Slide Number Placeholder 3">
            <a:extLst>
              <a:ext uri="{FF2B5EF4-FFF2-40B4-BE49-F238E27FC236}">
                <a16:creationId xmlns:a16="http://schemas.microsoft.com/office/drawing/2014/main" id="{8B077F70-704F-40EF-89A2-E95900AB6A6B}"/>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A7A5385-A6CC-46F9-AB2C-9D34BC22695C}" type="slidenum">
              <a:rPr lang="en-US" altLang="en-US" sz="1400"/>
              <a:pPr algn="r"/>
              <a:t>1</a:t>
            </a:fld>
            <a:endParaRPr lang="en-US" altLang="en-US" sz="140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a:extLst>
              <a:ext uri="{FF2B5EF4-FFF2-40B4-BE49-F238E27FC236}">
                <a16:creationId xmlns:a16="http://schemas.microsoft.com/office/drawing/2014/main" id="{F71F84FF-C781-43CE-AD26-8994F323690A}"/>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EFB8781-5E6B-479A-9681-F9E98DF93754}" type="slidenum">
              <a:rPr lang="en-US" altLang="en-US" sz="1400"/>
              <a:pPr algn="r"/>
              <a:t>10</a:t>
            </a:fld>
            <a:endParaRPr lang="en-US" altLang="en-US" sz="1400"/>
          </a:p>
        </p:txBody>
      </p:sp>
      <p:sp>
        <p:nvSpPr>
          <p:cNvPr id="21507" name="Rectangle 6">
            <a:extLst>
              <a:ext uri="{FF2B5EF4-FFF2-40B4-BE49-F238E27FC236}">
                <a16:creationId xmlns:a16="http://schemas.microsoft.com/office/drawing/2014/main" id="{7849B1E7-DE6B-46C6-A1A7-017BC32A1D57}"/>
              </a:ext>
            </a:extLst>
          </p:cNvPr>
          <p:cNvSpPr>
            <a:spLocks noGrp="1" noChangeArrowheads="1"/>
          </p:cNvSpPr>
          <p:nvPr>
            <p:ph type="title"/>
          </p:nvPr>
        </p:nvSpPr>
        <p:spPr/>
        <p:txBody>
          <a:bodyPr/>
          <a:lstStyle/>
          <a:p>
            <a:pPr eaLnBrk="1" hangingPunct="1"/>
            <a:r>
              <a:rPr lang="en-US" altLang="en-US"/>
              <a:t>Problem Definition</a:t>
            </a:r>
          </a:p>
        </p:txBody>
      </p:sp>
      <p:sp>
        <p:nvSpPr>
          <p:cNvPr id="21508" name="Rectangle 7">
            <a:extLst>
              <a:ext uri="{FF2B5EF4-FFF2-40B4-BE49-F238E27FC236}">
                <a16:creationId xmlns:a16="http://schemas.microsoft.com/office/drawing/2014/main" id="{90BC105C-5D3D-4B52-BC60-2CD308380B0C}"/>
              </a:ext>
            </a:extLst>
          </p:cNvPr>
          <p:cNvSpPr>
            <a:spLocks noGrp="1" noChangeArrowheads="1"/>
          </p:cNvSpPr>
          <p:nvPr>
            <p:ph type="body" idx="1"/>
          </p:nvPr>
        </p:nvSpPr>
        <p:spPr/>
        <p:txBody>
          <a:bodyPr/>
          <a:lstStyle/>
          <a:p>
            <a:pPr eaLnBrk="1" hangingPunct="1"/>
            <a:r>
              <a:rPr lang="en-US" altLang="en-US"/>
              <a:t>Dependencies between software files are essential.</a:t>
            </a:r>
          </a:p>
          <a:p>
            <a:pPr eaLnBrk="1" hangingPunct="1"/>
            <a:r>
              <a:rPr lang="en-US" altLang="en-US"/>
              <a:t>However, dependencies complicate process of making changes.</a:t>
            </a:r>
          </a:p>
          <a:p>
            <a:pPr eaLnBrk="1" hangingPunct="1"/>
            <a:r>
              <a:rPr lang="en-US" altLang="en-US"/>
              <a:t>Excessive dependency degrades flexibility.</a:t>
            </a:r>
          </a:p>
          <a:p>
            <a:pPr eaLnBrk="1" hangingPunct="1"/>
            <a:r>
              <a:rPr lang="en-US" altLang="en-US"/>
              <a:t>A change may cause new changes in dependent files.</a:t>
            </a:r>
          </a:p>
        </p:txBody>
      </p:sp>
      <p:sp>
        <p:nvSpPr>
          <p:cNvPr id="21509" name="Text Box 10">
            <a:extLst>
              <a:ext uri="{FF2B5EF4-FFF2-40B4-BE49-F238E27FC236}">
                <a16:creationId xmlns:a16="http://schemas.microsoft.com/office/drawing/2014/main" id="{12CAF5CD-5E71-4E97-A254-3D83148D4B20}"/>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3554" name="Slide Number Placeholder 5">
            <a:extLst>
              <a:ext uri="{FF2B5EF4-FFF2-40B4-BE49-F238E27FC236}">
                <a16:creationId xmlns:a16="http://schemas.microsoft.com/office/drawing/2014/main" id="{74855FAE-F56F-4320-97E3-6FE3857D9833}"/>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5A6E3B9-3C9F-4C84-AC05-8D5D55D39B1F}" type="slidenum">
              <a:rPr lang="en-US" altLang="en-US" sz="1400"/>
              <a:pPr algn="r"/>
              <a:t>11</a:t>
            </a:fld>
            <a:endParaRPr lang="en-US" altLang="en-US" sz="1400"/>
          </a:p>
        </p:txBody>
      </p:sp>
      <p:sp>
        <p:nvSpPr>
          <p:cNvPr id="23555" name="Rectangle 4">
            <a:extLst>
              <a:ext uri="{FF2B5EF4-FFF2-40B4-BE49-F238E27FC236}">
                <a16:creationId xmlns:a16="http://schemas.microsoft.com/office/drawing/2014/main" id="{E731561C-71E5-45AE-A120-5AE24ABFBB65}"/>
              </a:ext>
            </a:extLst>
          </p:cNvPr>
          <p:cNvSpPr>
            <a:spLocks noGrp="1" noChangeArrowheads="1"/>
          </p:cNvSpPr>
          <p:nvPr>
            <p:ph type="title"/>
          </p:nvPr>
        </p:nvSpPr>
        <p:spPr/>
        <p:txBody>
          <a:bodyPr/>
          <a:lstStyle/>
          <a:p>
            <a:pPr eaLnBrk="1" hangingPunct="1"/>
            <a:r>
              <a:rPr lang="en-US" altLang="en-US"/>
              <a:t>Motivation</a:t>
            </a:r>
          </a:p>
        </p:txBody>
      </p:sp>
      <p:sp>
        <p:nvSpPr>
          <p:cNvPr id="25605" name="Rectangle 5">
            <a:extLst>
              <a:ext uri="{FF2B5EF4-FFF2-40B4-BE49-F238E27FC236}">
                <a16:creationId xmlns:a16="http://schemas.microsoft.com/office/drawing/2014/main" id="{CCF03663-ECAA-4726-94DA-5D7645C3FD41}"/>
              </a:ext>
            </a:extLst>
          </p:cNvPr>
          <p:cNvSpPr>
            <a:spLocks noGrp="1" noChangeArrowheads="1"/>
          </p:cNvSpPr>
          <p:nvPr>
            <p:ph type="body" idx="1"/>
          </p:nvPr>
        </p:nvSpPr>
        <p:spPr/>
        <p:txBody>
          <a:bodyPr/>
          <a:lstStyle/>
          <a:p>
            <a:pPr eaLnBrk="1" hangingPunct="1">
              <a:defRPr/>
            </a:pPr>
            <a:r>
              <a:rPr lang="en-US" altLang="en-US"/>
              <a:t>Provide </a:t>
            </a:r>
            <a:r>
              <a:rPr lang="en-US" altLang="en-US" b="1">
                <a:effectLst>
                  <a:outerShdw blurRad="38100" dist="38100" dir="2700000" algn="tl">
                    <a:srgbClr val="C0C0C0"/>
                  </a:outerShdw>
                </a:effectLst>
              </a:rPr>
              <a:t>managers</a:t>
            </a:r>
            <a:r>
              <a:rPr lang="en-US" altLang="en-US"/>
              <a:t> of large software projects immediate </a:t>
            </a:r>
            <a:r>
              <a:rPr lang="en-US" altLang="en-US" b="1">
                <a:effectLst>
                  <a:outerShdw blurRad="38100" dist="38100" dir="2700000" algn="tl">
                    <a:srgbClr val="C0C0C0"/>
                  </a:outerShdw>
                </a:effectLst>
              </a:rPr>
              <a:t>views</a:t>
            </a:r>
            <a:r>
              <a:rPr lang="en-US" altLang="en-US"/>
              <a:t> of current state of their project’s products.</a:t>
            </a:r>
          </a:p>
          <a:p>
            <a:pPr eaLnBrk="1" hangingPunct="1">
              <a:defRPr/>
            </a:pPr>
            <a:r>
              <a:rPr lang="en-US" altLang="en-US"/>
              <a:t>We study </a:t>
            </a:r>
            <a:r>
              <a:rPr lang="en-US" altLang="en-US" b="1">
                <a:effectLst>
                  <a:outerShdw blurRad="38100" dist="38100" dir="2700000" algn="tl">
                    <a:srgbClr val="C0C0C0"/>
                  </a:outerShdw>
                </a:effectLst>
              </a:rPr>
              <a:t>existing projects</a:t>
            </a:r>
            <a:r>
              <a:rPr lang="en-US" altLang="en-US"/>
              <a:t> to try to </a:t>
            </a:r>
            <a:r>
              <a:rPr lang="en-US" altLang="en-US" b="1">
                <a:effectLst>
                  <a:outerShdw blurRad="38100" dist="38100" dir="2700000" algn="tl">
                    <a:srgbClr val="C0C0C0"/>
                  </a:outerShdw>
                </a:effectLst>
              </a:rPr>
              <a:t>understand</a:t>
            </a:r>
            <a:r>
              <a:rPr lang="en-US" altLang="en-US"/>
              <a:t> ways to do that.</a:t>
            </a:r>
          </a:p>
          <a:p>
            <a:pPr eaLnBrk="1" hangingPunct="1">
              <a:defRPr/>
            </a:pPr>
            <a:r>
              <a:rPr lang="en-US" altLang="en-US"/>
              <a:t>Our current work has shown that </a:t>
            </a:r>
            <a:r>
              <a:rPr lang="en-US" altLang="en-US" b="1">
                <a:effectLst>
                  <a:outerShdw blurRad="38100" dist="38100" dir="2700000" algn="tl">
                    <a:srgbClr val="C0C0C0"/>
                  </a:outerShdw>
                </a:effectLst>
              </a:rPr>
              <a:t>static dependency structure</a:t>
            </a:r>
            <a:r>
              <a:rPr lang="en-US" altLang="en-US"/>
              <a:t> is an important element of that </a:t>
            </a:r>
            <a:r>
              <a:rPr lang="en-US" altLang="en-US" b="1">
                <a:effectLst>
                  <a:outerShdw blurRad="38100" dist="38100" dir="2700000" algn="tl">
                    <a:srgbClr val="C0C0C0"/>
                  </a:outerShdw>
                </a:effectLst>
              </a:rPr>
              <a:t>analysis</a:t>
            </a:r>
            <a:r>
              <a:rPr lang="en-US" altLang="en-US"/>
              <a:t>.</a:t>
            </a: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a:extLst>
              <a:ext uri="{FF2B5EF4-FFF2-40B4-BE49-F238E27FC236}">
                <a16:creationId xmlns:a16="http://schemas.microsoft.com/office/drawing/2014/main" id="{AD1DFAEB-CB47-43EF-A1EA-5AE2F9E4A0A3}"/>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2A59B36-0F18-431F-A197-BA9D6E8DDD9B}" type="slidenum">
              <a:rPr lang="en-US" altLang="en-US" sz="1400"/>
              <a:pPr algn="r"/>
              <a:t>12</a:t>
            </a:fld>
            <a:endParaRPr lang="en-US" altLang="en-US" sz="1400"/>
          </a:p>
        </p:txBody>
      </p:sp>
      <p:sp>
        <p:nvSpPr>
          <p:cNvPr id="25603" name="Rectangle 2">
            <a:extLst>
              <a:ext uri="{FF2B5EF4-FFF2-40B4-BE49-F238E27FC236}">
                <a16:creationId xmlns:a16="http://schemas.microsoft.com/office/drawing/2014/main" id="{E9F44846-83D2-4D47-A00B-B8DC4FF115FA}"/>
              </a:ext>
            </a:extLst>
          </p:cNvPr>
          <p:cNvSpPr>
            <a:spLocks noGrp="1" noChangeArrowheads="1"/>
          </p:cNvSpPr>
          <p:nvPr>
            <p:ph type="title"/>
          </p:nvPr>
        </p:nvSpPr>
        <p:spPr/>
        <p:txBody>
          <a:bodyPr/>
          <a:lstStyle/>
          <a:p>
            <a:pPr eaLnBrk="1" hangingPunct="1"/>
            <a:r>
              <a:rPr lang="en-US" altLang="en-US"/>
              <a:t>Exploring Dependency Structure</a:t>
            </a:r>
          </a:p>
        </p:txBody>
      </p:sp>
      <p:sp>
        <p:nvSpPr>
          <p:cNvPr id="25604" name="Rectangle 3">
            <a:extLst>
              <a:ext uri="{FF2B5EF4-FFF2-40B4-BE49-F238E27FC236}">
                <a16:creationId xmlns:a16="http://schemas.microsoft.com/office/drawing/2014/main" id="{321F0BDF-8FCB-4285-92FE-4148DA5DBC4A}"/>
              </a:ext>
            </a:extLst>
          </p:cNvPr>
          <p:cNvSpPr>
            <a:spLocks noGrp="1" noChangeArrowheads="1"/>
          </p:cNvSpPr>
          <p:nvPr>
            <p:ph type="body" idx="1"/>
          </p:nvPr>
        </p:nvSpPr>
        <p:spPr/>
        <p:txBody>
          <a:bodyPr/>
          <a:lstStyle/>
          <a:p>
            <a:pPr eaLnBrk="1" hangingPunct="1"/>
            <a:r>
              <a:rPr lang="en-US" altLang="en-US">
                <a:solidFill>
                  <a:schemeClr val="hlink"/>
                </a:solidFill>
              </a:rPr>
              <a:t>The next few slides explain our representation of dependency</a:t>
            </a:r>
          </a:p>
          <a:p>
            <a:pPr lvl="1" eaLnBrk="1" hangingPunct="1"/>
            <a:r>
              <a:rPr lang="en-US" altLang="en-US">
                <a:solidFill>
                  <a:schemeClr val="hlink"/>
                </a:solidFill>
              </a:rPr>
              <a:t>We discuss several kinds of dependencies that will be important later in the presentation.</a:t>
            </a:r>
          </a:p>
        </p:txBody>
      </p:sp>
      <p:sp>
        <p:nvSpPr>
          <p:cNvPr id="25605" name="Text Box 6">
            <a:extLst>
              <a:ext uri="{FF2B5EF4-FFF2-40B4-BE49-F238E27FC236}">
                <a16:creationId xmlns:a16="http://schemas.microsoft.com/office/drawing/2014/main" id="{98370EB9-A08C-4E8B-9A29-4F84B9FB6FE3}"/>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7">
            <a:extLst>
              <a:ext uri="{FF2B5EF4-FFF2-40B4-BE49-F238E27FC236}">
                <a16:creationId xmlns:a16="http://schemas.microsoft.com/office/drawing/2014/main" id="{872AA5A1-1D0F-45C7-9BD7-CE321BC3B556}"/>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0AF90E6-3387-4261-BCB3-62067867B98F}" type="slidenum">
              <a:rPr lang="en-US" altLang="en-US" sz="1400"/>
              <a:pPr algn="r"/>
              <a:t>13</a:t>
            </a:fld>
            <a:endParaRPr lang="en-US" altLang="en-US" sz="1400"/>
          </a:p>
        </p:txBody>
      </p:sp>
      <p:sp useBgFill="1">
        <p:nvSpPr>
          <p:cNvPr id="27651" name="Rectangle 2">
            <a:extLst>
              <a:ext uri="{FF2B5EF4-FFF2-40B4-BE49-F238E27FC236}">
                <a16:creationId xmlns:a16="http://schemas.microsoft.com/office/drawing/2014/main" id="{1CD820CE-CC89-48BE-B1B9-B35B052C241C}"/>
              </a:ext>
            </a:extLst>
          </p:cNvPr>
          <p:cNvSpPr>
            <a:spLocks noChangeArrowheads="1"/>
          </p:cNvSpPr>
          <p:nvPr/>
        </p:nvSpPr>
        <p:spPr bwMode="auto">
          <a:xfrm>
            <a:off x="6705600" y="6248400"/>
            <a:ext cx="16002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sp>
        <p:nvSpPr>
          <p:cNvPr id="27652" name="Rectangle 12">
            <a:extLst>
              <a:ext uri="{FF2B5EF4-FFF2-40B4-BE49-F238E27FC236}">
                <a16:creationId xmlns:a16="http://schemas.microsoft.com/office/drawing/2014/main" id="{107A2D6B-8FD6-43C5-A326-8C2AF11288F6}"/>
              </a:ext>
            </a:extLst>
          </p:cNvPr>
          <p:cNvSpPr>
            <a:spLocks noGrp="1" noChangeArrowheads="1"/>
          </p:cNvSpPr>
          <p:nvPr>
            <p:ph type="title"/>
          </p:nvPr>
        </p:nvSpPr>
        <p:spPr/>
        <p:txBody>
          <a:bodyPr/>
          <a:lstStyle/>
          <a:p>
            <a:pPr eaLnBrk="1" hangingPunct="1"/>
            <a:r>
              <a:rPr lang="en-US" altLang="en-US" sz="3600"/>
              <a:t>File Dependency Relationships</a:t>
            </a:r>
            <a:br>
              <a:rPr lang="en-US" altLang="en-US" sz="3600"/>
            </a:br>
            <a:r>
              <a:rPr lang="en-US" altLang="en-US" sz="2000"/>
              <a:t>How to Read</a:t>
            </a:r>
          </a:p>
        </p:txBody>
      </p:sp>
      <p:sp>
        <p:nvSpPr>
          <p:cNvPr id="27653" name="Rectangle 13">
            <a:extLst>
              <a:ext uri="{FF2B5EF4-FFF2-40B4-BE49-F238E27FC236}">
                <a16:creationId xmlns:a16="http://schemas.microsoft.com/office/drawing/2014/main" id="{20544EB5-3AB7-41E6-B872-8692F84613EB}"/>
              </a:ext>
            </a:extLst>
          </p:cNvPr>
          <p:cNvSpPr>
            <a:spLocks noGrp="1" noChangeArrowheads="1"/>
          </p:cNvSpPr>
          <p:nvPr>
            <p:ph type="body" sz="half" idx="1"/>
          </p:nvPr>
        </p:nvSpPr>
        <p:spPr>
          <a:xfrm>
            <a:off x="152400" y="4267200"/>
            <a:ext cx="6477000" cy="2438400"/>
          </a:xfrm>
        </p:spPr>
        <p:txBody>
          <a:bodyPr/>
          <a:lstStyle/>
          <a:p>
            <a:pPr eaLnBrk="1" hangingPunct="1"/>
            <a:r>
              <a:rPr lang="en-US" altLang="en-US" sz="2000"/>
              <a:t>Above shows file dependencies. </a:t>
            </a:r>
          </a:p>
          <a:p>
            <a:pPr eaLnBrk="1" hangingPunct="1"/>
            <a:r>
              <a:rPr lang="en-US" altLang="en-US" sz="2000"/>
              <a:t>Upper right shows another view:</a:t>
            </a:r>
          </a:p>
          <a:p>
            <a:pPr lvl="1" eaLnBrk="1" hangingPunct="1"/>
            <a:r>
              <a:rPr lang="en-US" altLang="en-US" sz="1800"/>
              <a:t>All dots on the vertical line rooted at 3 are files that file 3 depends on.  We call this Fan-Out.</a:t>
            </a:r>
          </a:p>
          <a:p>
            <a:pPr lvl="1" eaLnBrk="1" hangingPunct="1"/>
            <a:r>
              <a:rPr lang="en-US" altLang="en-US" sz="1800"/>
              <a:t>Both dots on horizontal line rooted at 14 are files that depend on 14.  We call this Fan-In.</a:t>
            </a:r>
          </a:p>
        </p:txBody>
      </p:sp>
      <p:graphicFrame>
        <p:nvGraphicFramePr>
          <p:cNvPr id="27654" name="Object 26">
            <a:extLst>
              <a:ext uri="{FF2B5EF4-FFF2-40B4-BE49-F238E27FC236}">
                <a16:creationId xmlns:a16="http://schemas.microsoft.com/office/drawing/2014/main" id="{B2ED4A61-1C88-477B-973F-345ABAE18893}"/>
              </a:ext>
            </a:extLst>
          </p:cNvPr>
          <p:cNvGraphicFramePr>
            <a:graphicFrameLocks noChangeAspect="1"/>
          </p:cNvGraphicFramePr>
          <p:nvPr>
            <p:ph sz="quarter" idx="3"/>
          </p:nvPr>
        </p:nvGraphicFramePr>
        <p:xfrm>
          <a:off x="304800" y="1295400"/>
          <a:ext cx="4191000" cy="2762250"/>
        </p:xfrm>
        <a:graphic>
          <a:graphicData uri="http://schemas.openxmlformats.org/presentationml/2006/ole">
            <mc:AlternateContent xmlns:mc="http://schemas.openxmlformats.org/markup-compatibility/2006">
              <mc:Choice xmlns:v="urn:schemas-microsoft-com:vml" Requires="v">
                <p:oleObj spid="_x0000_s27662" name="Visio" r:id="rId4" imgW="3561636" imgH="2348627" progId="Visio.Drawing.11">
                  <p:embed/>
                </p:oleObj>
              </mc:Choice>
              <mc:Fallback>
                <p:oleObj name="Visio" r:id="rId4" imgW="3561636" imgH="2348627" progId="Visio.Drawing.11">
                  <p:embed/>
                  <p:pic>
                    <p:nvPicPr>
                      <p:cNvPr id="0" name="Object 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1295400"/>
                        <a:ext cx="4191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27655" name="Rectangle 15">
            <a:extLst>
              <a:ext uri="{FF2B5EF4-FFF2-40B4-BE49-F238E27FC236}">
                <a16:creationId xmlns:a16="http://schemas.microsoft.com/office/drawing/2014/main" id="{1F883290-133A-46A6-87AE-2044CE121B34}"/>
              </a:ext>
            </a:extLst>
          </p:cNvPr>
          <p:cNvSpPr>
            <a:spLocks noChangeArrowheads="1"/>
          </p:cNvSpPr>
          <p:nvPr/>
        </p:nvSpPr>
        <p:spPr bwMode="auto">
          <a:xfrm>
            <a:off x="5638800" y="12192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sp>
        <p:nvSpPr>
          <p:cNvPr id="27656" name="Rectangle 14">
            <a:extLst>
              <a:ext uri="{FF2B5EF4-FFF2-40B4-BE49-F238E27FC236}">
                <a16:creationId xmlns:a16="http://schemas.microsoft.com/office/drawing/2014/main" id="{50947F66-8BF3-4A8E-9A60-EA3CFD3CAFA7}"/>
              </a:ext>
            </a:extLst>
          </p:cNvPr>
          <p:cNvSpPr>
            <a:spLocks noChangeArrowheads="1"/>
          </p:cNvSpPr>
          <p:nvPr/>
        </p:nvSpPr>
        <p:spPr bwMode="auto">
          <a:xfrm>
            <a:off x="381000" y="36576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27657" name="Object 28">
            <a:extLst>
              <a:ext uri="{FF2B5EF4-FFF2-40B4-BE49-F238E27FC236}">
                <a16:creationId xmlns:a16="http://schemas.microsoft.com/office/drawing/2014/main" id="{41F3B61C-0035-47C4-9D3D-58ED58E8EA92}"/>
              </a:ext>
            </a:extLst>
          </p:cNvPr>
          <p:cNvGraphicFramePr>
            <a:graphicFrameLocks noChangeAspect="1"/>
          </p:cNvGraphicFramePr>
          <p:nvPr/>
        </p:nvGraphicFramePr>
        <p:xfrm>
          <a:off x="4932363" y="1447800"/>
          <a:ext cx="3983037" cy="2227263"/>
        </p:xfrm>
        <a:graphic>
          <a:graphicData uri="http://schemas.openxmlformats.org/presentationml/2006/ole">
            <mc:AlternateContent xmlns:mc="http://schemas.openxmlformats.org/markup-compatibility/2006">
              <mc:Choice xmlns:v="urn:schemas-microsoft-com:vml" Requires="v">
                <p:oleObj spid="_x0000_s27663" name="Chart" r:id="rId6" imgW="9534525" imgH="5334000" progId="Excel.Chart.8">
                  <p:embed/>
                </p:oleObj>
              </mc:Choice>
              <mc:Fallback>
                <p:oleObj name="Chart" r:id="rId6" imgW="9534525" imgH="5334000" progId="Excel.Chart.8">
                  <p:embed/>
                  <p:pic>
                    <p:nvPicPr>
                      <p:cNvPr id="0" name="Object 2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32363" y="1447800"/>
                        <a:ext cx="3983037" cy="2227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27658" name="Object 30">
            <a:extLst>
              <a:ext uri="{FF2B5EF4-FFF2-40B4-BE49-F238E27FC236}">
                <a16:creationId xmlns:a16="http://schemas.microsoft.com/office/drawing/2014/main" id="{E5D61BCA-58C2-4E7D-AD54-AE661CEE51A2}"/>
              </a:ext>
            </a:extLst>
          </p:cNvPr>
          <p:cNvGraphicFramePr>
            <a:graphicFrameLocks noChangeAspect="1"/>
          </p:cNvGraphicFramePr>
          <p:nvPr>
            <p:ph sz="quarter" idx="2"/>
          </p:nvPr>
        </p:nvGraphicFramePr>
        <p:xfrm>
          <a:off x="7939088" y="3817938"/>
          <a:ext cx="609600" cy="2408237"/>
        </p:xfrm>
        <a:graphic>
          <a:graphicData uri="http://schemas.openxmlformats.org/presentationml/2006/ole">
            <mc:AlternateContent xmlns:mc="http://schemas.openxmlformats.org/markup-compatibility/2006">
              <mc:Choice xmlns:v="urn:schemas-microsoft-com:vml" Requires="v">
                <p:oleObj spid="_x0000_s27664" name="Worksheet" r:id="rId8" imgW="619125" imgH="2438400" progId="Excel.Sheet.8">
                  <p:embed/>
                </p:oleObj>
              </mc:Choice>
              <mc:Fallback>
                <p:oleObj name="Worksheet" r:id="rId8" imgW="619125" imgH="2438400" progId="Excel.Sheet.8">
                  <p:embed/>
                  <p:pic>
                    <p:nvPicPr>
                      <p:cNvPr id="0" name="Object 3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9088" y="3817938"/>
                        <a:ext cx="609600" cy="240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9" name="Rectangle 32">
            <a:extLst>
              <a:ext uri="{FF2B5EF4-FFF2-40B4-BE49-F238E27FC236}">
                <a16:creationId xmlns:a16="http://schemas.microsoft.com/office/drawing/2014/main" id="{2D5240D5-98CA-4F34-94D4-19C66F739C19}"/>
              </a:ext>
            </a:extLst>
          </p:cNvPr>
          <p:cNvSpPr>
            <a:spLocks noChangeArrowheads="1"/>
          </p:cNvSpPr>
          <p:nvPr/>
        </p:nvSpPr>
        <p:spPr bwMode="auto">
          <a:xfrm>
            <a:off x="6477000" y="4043363"/>
            <a:ext cx="1143000" cy="1735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200">
                <a:solidFill>
                  <a:srgbClr val="000000"/>
                </a:solidFill>
              </a:rPr>
              <a:t>Numbered files to the right depend only on files above them, but do not necessarily depend on every file above.</a:t>
            </a:r>
          </a:p>
        </p:txBody>
      </p:sp>
      <p:sp>
        <p:nvSpPr>
          <p:cNvPr id="27660" name="AutoShape 34">
            <a:extLst>
              <a:ext uri="{FF2B5EF4-FFF2-40B4-BE49-F238E27FC236}">
                <a16:creationId xmlns:a16="http://schemas.microsoft.com/office/drawing/2014/main" id="{147FC0D2-EE95-4614-88D9-0A39CF9B0CAB}"/>
              </a:ext>
            </a:extLst>
          </p:cNvPr>
          <p:cNvSpPr>
            <a:spLocks noChangeArrowheads="1"/>
          </p:cNvSpPr>
          <p:nvPr/>
        </p:nvSpPr>
        <p:spPr bwMode="auto">
          <a:xfrm>
            <a:off x="6400800" y="2895600"/>
            <a:ext cx="990600" cy="228600"/>
          </a:xfrm>
          <a:prstGeom prst="wedgeRoundRectCallout">
            <a:avLst>
              <a:gd name="adj1" fmla="val -78366"/>
              <a:gd name="adj2" fmla="val -39583"/>
              <a:gd name="adj3" fmla="val 16667"/>
            </a:avLst>
          </a:prstGeom>
          <a:solidFill>
            <a:srgbClr val="FF0000">
              <a:alpha val="6196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b="1">
                <a:solidFill>
                  <a:schemeClr val="bg1"/>
                </a:solidFill>
                <a:latin typeface="Tahoma" panose="020B0604030504040204" pitchFamily="34" charset="0"/>
              </a:rPr>
              <a:t>Fan-out</a:t>
            </a:r>
          </a:p>
        </p:txBody>
      </p:sp>
      <p:sp>
        <p:nvSpPr>
          <p:cNvPr id="27661" name="AutoShape 35">
            <a:extLst>
              <a:ext uri="{FF2B5EF4-FFF2-40B4-BE49-F238E27FC236}">
                <a16:creationId xmlns:a16="http://schemas.microsoft.com/office/drawing/2014/main" id="{64883E35-2115-4138-A25B-0D7A80E42983}"/>
              </a:ext>
            </a:extLst>
          </p:cNvPr>
          <p:cNvSpPr>
            <a:spLocks noChangeArrowheads="1"/>
          </p:cNvSpPr>
          <p:nvPr/>
        </p:nvSpPr>
        <p:spPr bwMode="auto">
          <a:xfrm>
            <a:off x="7315200" y="2133600"/>
            <a:ext cx="990600" cy="228600"/>
          </a:xfrm>
          <a:prstGeom prst="wedgeRoundRectCallout">
            <a:avLst>
              <a:gd name="adj1" fmla="val -62338"/>
              <a:gd name="adj2" fmla="val -150694"/>
              <a:gd name="adj3" fmla="val 16667"/>
            </a:avLst>
          </a:prstGeom>
          <a:solidFill>
            <a:srgbClr val="FF0000">
              <a:alpha val="61960"/>
            </a:srgbClr>
          </a:soli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b="1">
                <a:solidFill>
                  <a:schemeClr val="bg1"/>
                </a:solidFill>
                <a:latin typeface="Tahoma" panose="020B0604030504040204" pitchFamily="34" charset="0"/>
              </a:rPr>
              <a:t>Fan-in</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7">
            <a:extLst>
              <a:ext uri="{FF2B5EF4-FFF2-40B4-BE49-F238E27FC236}">
                <a16:creationId xmlns:a16="http://schemas.microsoft.com/office/drawing/2014/main" id="{5790E01F-2428-4E07-A5C9-F72077CB598D}"/>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B63EDB4-06EC-423F-B6A4-3DEF78B2FE72}" type="slidenum">
              <a:rPr lang="en-US" altLang="en-US" sz="1400"/>
              <a:pPr algn="r"/>
              <a:t>14</a:t>
            </a:fld>
            <a:endParaRPr lang="en-US" altLang="en-US" sz="1400"/>
          </a:p>
        </p:txBody>
      </p:sp>
      <p:sp useBgFill="1">
        <p:nvSpPr>
          <p:cNvPr id="29699" name="Rectangle 19">
            <a:extLst>
              <a:ext uri="{FF2B5EF4-FFF2-40B4-BE49-F238E27FC236}">
                <a16:creationId xmlns:a16="http://schemas.microsoft.com/office/drawing/2014/main" id="{9799F542-7E3C-4085-9F4E-AD98228AC0B8}"/>
              </a:ext>
            </a:extLst>
          </p:cNvPr>
          <p:cNvSpPr>
            <a:spLocks noChangeArrowheads="1"/>
          </p:cNvSpPr>
          <p:nvPr/>
        </p:nvSpPr>
        <p:spPr bwMode="auto">
          <a:xfrm>
            <a:off x="7391400" y="63246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sp>
        <p:nvSpPr>
          <p:cNvPr id="29700" name="Rectangle 22">
            <a:extLst>
              <a:ext uri="{FF2B5EF4-FFF2-40B4-BE49-F238E27FC236}">
                <a16:creationId xmlns:a16="http://schemas.microsoft.com/office/drawing/2014/main" id="{B4A7C384-1B3A-4B56-A453-F6BCECF73D73}"/>
              </a:ext>
            </a:extLst>
          </p:cNvPr>
          <p:cNvSpPr>
            <a:spLocks noGrp="1" noChangeArrowheads="1"/>
          </p:cNvSpPr>
          <p:nvPr>
            <p:ph type="title"/>
          </p:nvPr>
        </p:nvSpPr>
        <p:spPr/>
        <p:txBody>
          <a:bodyPr/>
          <a:lstStyle/>
          <a:p>
            <a:pPr eaLnBrk="1" hangingPunct="1"/>
            <a:r>
              <a:rPr lang="en-US" altLang="en-US"/>
              <a:t>Problem: Large Fan-out</a:t>
            </a:r>
          </a:p>
        </p:txBody>
      </p:sp>
      <p:sp>
        <p:nvSpPr>
          <p:cNvPr id="73751" name="Rectangle 23">
            <a:extLst>
              <a:ext uri="{FF2B5EF4-FFF2-40B4-BE49-F238E27FC236}">
                <a16:creationId xmlns:a16="http://schemas.microsoft.com/office/drawing/2014/main" id="{A1695B33-8C7A-41B9-B086-A87B1C6040B8}"/>
              </a:ext>
            </a:extLst>
          </p:cNvPr>
          <p:cNvSpPr>
            <a:spLocks noGrp="1" noChangeArrowheads="1"/>
          </p:cNvSpPr>
          <p:nvPr>
            <p:ph type="body" sz="half" idx="1"/>
          </p:nvPr>
        </p:nvSpPr>
        <p:spPr>
          <a:xfrm>
            <a:off x="152400" y="4495800"/>
            <a:ext cx="7620000" cy="2133600"/>
          </a:xfrm>
        </p:spPr>
        <p:txBody>
          <a:bodyPr/>
          <a:lstStyle/>
          <a:p>
            <a:pPr eaLnBrk="1" hangingPunct="1">
              <a:lnSpc>
                <a:spcPct val="90000"/>
              </a:lnSpc>
              <a:defRPr/>
            </a:pPr>
            <a:r>
              <a:rPr lang="en-US" altLang="en-US" sz="1800"/>
              <a:t>Depending on scores of other files (large fan-out) may indicate a lack of cohesion – the file is </a:t>
            </a:r>
            <a:r>
              <a:rPr lang="en-US" altLang="en-US" sz="1800" b="1">
                <a:effectLst>
                  <a:outerShdw blurRad="38100" dist="38100" dir="2700000" algn="tl">
                    <a:srgbClr val="C0C0C0"/>
                  </a:outerShdw>
                </a:effectLst>
              </a:rPr>
              <a:t>taking responsibilities for too many</a:t>
            </a:r>
            <a:r>
              <a:rPr lang="en-US" altLang="en-US" sz="1800"/>
              <a:t>, perhaps only loosely related, tasks and needs the services of many other files to manage that.</a:t>
            </a:r>
          </a:p>
          <a:p>
            <a:pPr eaLnBrk="1" hangingPunct="1">
              <a:lnSpc>
                <a:spcPct val="90000"/>
              </a:lnSpc>
              <a:defRPr/>
            </a:pPr>
            <a:r>
              <a:rPr lang="en-US" altLang="en-US" sz="1800"/>
              <a:t>Numbered files at the left depend only on files above them, but do not necessarily depend on every file above.</a:t>
            </a:r>
          </a:p>
        </p:txBody>
      </p:sp>
      <p:graphicFrame>
        <p:nvGraphicFramePr>
          <p:cNvPr id="29702" name="Object 28">
            <a:extLst>
              <a:ext uri="{FF2B5EF4-FFF2-40B4-BE49-F238E27FC236}">
                <a16:creationId xmlns:a16="http://schemas.microsoft.com/office/drawing/2014/main" id="{783AFAD1-8547-4597-80CE-DAFFDE34F7D6}"/>
              </a:ext>
            </a:extLst>
          </p:cNvPr>
          <p:cNvGraphicFramePr>
            <a:graphicFrameLocks noChangeAspect="1"/>
          </p:cNvGraphicFramePr>
          <p:nvPr>
            <p:ph sz="quarter" idx="2"/>
          </p:nvPr>
        </p:nvGraphicFramePr>
        <p:xfrm>
          <a:off x="4713288" y="1600200"/>
          <a:ext cx="3906837" cy="2185988"/>
        </p:xfrm>
        <a:graphic>
          <a:graphicData uri="http://schemas.openxmlformats.org/presentationml/2006/ole">
            <mc:AlternateContent xmlns:mc="http://schemas.openxmlformats.org/markup-compatibility/2006">
              <mc:Choice xmlns:v="urn:schemas-microsoft-com:vml" Requires="v">
                <p:oleObj spid="_x0000_s29707" name="Chart" r:id="rId4" imgW="9534525" imgH="5334000" progId="Excel.Chart.8">
                  <p:embed/>
                </p:oleObj>
              </mc:Choice>
              <mc:Fallback>
                <p:oleObj name="Chart" r:id="rId4" imgW="9534525" imgH="5334000" progId="Excel.Chart.8">
                  <p:embed/>
                  <p:pic>
                    <p:nvPicPr>
                      <p:cNvPr id="0" name="Object 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288" y="1600200"/>
                        <a:ext cx="3906837" cy="218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useBgFill="1">
        <p:nvSpPr>
          <p:cNvPr id="29703" name="Rectangle 15">
            <a:extLst>
              <a:ext uri="{FF2B5EF4-FFF2-40B4-BE49-F238E27FC236}">
                <a16:creationId xmlns:a16="http://schemas.microsoft.com/office/drawing/2014/main" id="{85486E8D-B410-4FBD-A0EA-4C7CB94D926C}"/>
              </a:ext>
            </a:extLst>
          </p:cNvPr>
          <p:cNvSpPr>
            <a:spLocks noChangeArrowheads="1"/>
          </p:cNvSpPr>
          <p:nvPr/>
        </p:nvSpPr>
        <p:spPr bwMode="auto">
          <a:xfrm>
            <a:off x="5410200" y="13716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graphicFrame>
        <p:nvGraphicFramePr>
          <p:cNvPr id="29704" name="Object 30">
            <a:extLst>
              <a:ext uri="{FF2B5EF4-FFF2-40B4-BE49-F238E27FC236}">
                <a16:creationId xmlns:a16="http://schemas.microsoft.com/office/drawing/2014/main" id="{8BD95A36-FE44-46CF-BD93-8993BDB3C16A}"/>
              </a:ext>
            </a:extLst>
          </p:cNvPr>
          <p:cNvGraphicFramePr>
            <a:graphicFrameLocks noChangeAspect="1"/>
          </p:cNvGraphicFramePr>
          <p:nvPr>
            <p:ph sz="quarter" idx="3"/>
          </p:nvPr>
        </p:nvGraphicFramePr>
        <p:xfrm>
          <a:off x="381000" y="1296988"/>
          <a:ext cx="4038600" cy="2665412"/>
        </p:xfrm>
        <a:graphic>
          <a:graphicData uri="http://schemas.openxmlformats.org/presentationml/2006/ole">
            <mc:AlternateContent xmlns:mc="http://schemas.openxmlformats.org/markup-compatibility/2006">
              <mc:Choice xmlns:v="urn:schemas-microsoft-com:vml" Requires="v">
                <p:oleObj spid="_x0000_s29708" name="Visio" r:id="rId6" imgW="3547872" imgH="2339340" progId="Visio.Drawing.11">
                  <p:embed/>
                </p:oleObj>
              </mc:Choice>
              <mc:Fallback>
                <p:oleObj name="Visio" r:id="rId6" imgW="3547872" imgH="2339340" progId="Visio.Drawing.11">
                  <p:embed/>
                  <p:pic>
                    <p:nvPicPr>
                      <p:cNvPr id="0" name="Object 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000" y="1296988"/>
                        <a:ext cx="4038600" cy="266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9705" name="Rectangle 14">
            <a:extLst>
              <a:ext uri="{FF2B5EF4-FFF2-40B4-BE49-F238E27FC236}">
                <a16:creationId xmlns:a16="http://schemas.microsoft.com/office/drawing/2014/main" id="{B980FBDF-D50C-465E-BCC4-D9FF2E13D45F}"/>
              </a:ext>
            </a:extLst>
          </p:cNvPr>
          <p:cNvSpPr>
            <a:spLocks noChangeArrowheads="1"/>
          </p:cNvSpPr>
          <p:nvPr/>
        </p:nvSpPr>
        <p:spPr bwMode="auto">
          <a:xfrm>
            <a:off x="63500" y="4006850"/>
            <a:ext cx="34417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600">
                <a:latin typeface="Arial" panose="020B0604020202020204" pitchFamily="34" charset="0"/>
                <a:cs typeface="Times New Roman" panose="02020603050405020304" pitchFamily="18" charset="0"/>
              </a:rPr>
              <a:t>Dependency Graph - Large Fan-out</a:t>
            </a:r>
            <a:r>
              <a:rPr lang="en-US" altLang="en-US" sz="1100">
                <a:latin typeface="Arial" panose="020B0604020202020204" pitchFamily="34" charset="0"/>
              </a:rPr>
              <a:t> </a:t>
            </a:r>
          </a:p>
        </p:txBody>
      </p:sp>
      <p:graphicFrame>
        <p:nvGraphicFramePr>
          <p:cNvPr id="29706" name="Object 32">
            <a:extLst>
              <a:ext uri="{FF2B5EF4-FFF2-40B4-BE49-F238E27FC236}">
                <a16:creationId xmlns:a16="http://schemas.microsoft.com/office/drawing/2014/main" id="{81BCCFB6-343F-4D45-84F4-4F2B8477526C}"/>
              </a:ext>
            </a:extLst>
          </p:cNvPr>
          <p:cNvGraphicFramePr>
            <a:graphicFrameLocks noChangeAspect="1"/>
          </p:cNvGraphicFramePr>
          <p:nvPr/>
        </p:nvGraphicFramePr>
        <p:xfrm>
          <a:off x="8088313" y="3894138"/>
          <a:ext cx="598487" cy="2381250"/>
        </p:xfrm>
        <a:graphic>
          <a:graphicData uri="http://schemas.openxmlformats.org/presentationml/2006/ole">
            <mc:AlternateContent xmlns:mc="http://schemas.openxmlformats.org/markup-compatibility/2006">
              <mc:Choice xmlns:v="urn:schemas-microsoft-com:vml" Requires="v">
                <p:oleObj spid="_x0000_s29709" name="Worksheet" r:id="rId8" imgW="619125" imgH="2438400" progId="Excel.Sheet.8">
                  <p:embed/>
                </p:oleObj>
              </mc:Choice>
              <mc:Fallback>
                <p:oleObj name="Worksheet" r:id="rId8" imgW="619125" imgH="2438400" progId="Excel.Sheet.8">
                  <p:embed/>
                  <p:pic>
                    <p:nvPicPr>
                      <p:cNvPr id="0" name="Object 3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088313" y="3894138"/>
                        <a:ext cx="598487" cy="2381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6">
            <a:extLst>
              <a:ext uri="{FF2B5EF4-FFF2-40B4-BE49-F238E27FC236}">
                <a16:creationId xmlns:a16="http://schemas.microsoft.com/office/drawing/2014/main" id="{9133F37E-28F5-4458-8329-D26F5C428F9E}"/>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FA51459-6791-46FA-90A3-3ECEBF319D32}" type="slidenum">
              <a:rPr lang="en-US" altLang="en-US" sz="1400"/>
              <a:pPr algn="r"/>
              <a:t>15</a:t>
            </a:fld>
            <a:endParaRPr lang="en-US" altLang="en-US" sz="1400"/>
          </a:p>
        </p:txBody>
      </p:sp>
      <p:graphicFrame>
        <p:nvGraphicFramePr>
          <p:cNvPr id="31747" name="Object 24">
            <a:extLst>
              <a:ext uri="{FF2B5EF4-FFF2-40B4-BE49-F238E27FC236}">
                <a16:creationId xmlns:a16="http://schemas.microsoft.com/office/drawing/2014/main" id="{52C1F88B-69A0-4EF8-B3C2-2D6E9DF47853}"/>
              </a:ext>
            </a:extLst>
          </p:cNvPr>
          <p:cNvGraphicFramePr>
            <a:graphicFrameLocks noChangeAspect="1"/>
          </p:cNvGraphicFramePr>
          <p:nvPr/>
        </p:nvGraphicFramePr>
        <p:xfrm>
          <a:off x="76200" y="1447800"/>
          <a:ext cx="3352800" cy="2828925"/>
        </p:xfrm>
        <a:graphic>
          <a:graphicData uri="http://schemas.openxmlformats.org/presentationml/2006/ole">
            <mc:AlternateContent xmlns:mc="http://schemas.openxmlformats.org/markup-compatibility/2006">
              <mc:Choice xmlns:v="urn:schemas-microsoft-com:vml" Requires="v">
                <p:oleObj spid="_x0000_s31755" name="Visio" r:id="rId4" imgW="2841498" imgH="2401443" progId="Visio.Drawing.11">
                  <p:embed/>
                </p:oleObj>
              </mc:Choice>
              <mc:Fallback>
                <p:oleObj name="Visio" r:id="rId4" imgW="2841498" imgH="2401443" progId="Visio.Drawing.11">
                  <p:embed/>
                  <p:pic>
                    <p:nvPicPr>
                      <p:cNvPr id="0" name="Object 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1447800"/>
                        <a:ext cx="3352800"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1748" name="Rectangle 23">
            <a:extLst>
              <a:ext uri="{FF2B5EF4-FFF2-40B4-BE49-F238E27FC236}">
                <a16:creationId xmlns:a16="http://schemas.microsoft.com/office/drawing/2014/main" id="{A3976ED6-020B-48A4-BD8B-364363C5A02C}"/>
              </a:ext>
            </a:extLst>
          </p:cNvPr>
          <p:cNvSpPr>
            <a:spLocks noGrp="1" noChangeArrowheads="1"/>
          </p:cNvSpPr>
          <p:nvPr>
            <p:ph type="title"/>
          </p:nvPr>
        </p:nvSpPr>
        <p:spPr/>
        <p:txBody>
          <a:bodyPr/>
          <a:lstStyle/>
          <a:p>
            <a:pPr eaLnBrk="1" hangingPunct="1"/>
            <a:r>
              <a:rPr lang="en-US" altLang="en-US">
                <a:cs typeface="Arial" panose="020B0604020202020204" pitchFamily="34" charset="0"/>
              </a:rPr>
              <a:t>Problem: Large Fan-in</a:t>
            </a:r>
          </a:p>
        </p:txBody>
      </p:sp>
      <p:sp>
        <p:nvSpPr>
          <p:cNvPr id="75804" name="Rectangle 28">
            <a:extLst>
              <a:ext uri="{FF2B5EF4-FFF2-40B4-BE49-F238E27FC236}">
                <a16:creationId xmlns:a16="http://schemas.microsoft.com/office/drawing/2014/main" id="{7400416A-184F-4E92-BE9C-C0046B35B20C}"/>
              </a:ext>
            </a:extLst>
          </p:cNvPr>
          <p:cNvSpPr>
            <a:spLocks noGrp="1" noChangeArrowheads="1"/>
          </p:cNvSpPr>
          <p:nvPr>
            <p:ph type="body" sz="half" idx="1"/>
          </p:nvPr>
        </p:nvSpPr>
        <p:spPr>
          <a:xfrm>
            <a:off x="152400" y="4419600"/>
            <a:ext cx="8839200" cy="2209800"/>
          </a:xfrm>
        </p:spPr>
        <p:txBody>
          <a:bodyPr/>
          <a:lstStyle/>
          <a:p>
            <a:pPr eaLnBrk="1" hangingPunct="1">
              <a:lnSpc>
                <a:spcPct val="80000"/>
              </a:lnSpc>
              <a:defRPr/>
            </a:pPr>
            <a:r>
              <a:rPr lang="en-US" altLang="en-US" sz="2000"/>
              <a:t>High Fan-in is not inherently bad.  It implies significant reuse which is good.  However </a:t>
            </a:r>
            <a:r>
              <a:rPr lang="en-US" altLang="en-US" sz="2000" b="1">
                <a:effectLst>
                  <a:outerShdw blurRad="38100" dist="38100" dir="2700000" algn="tl">
                    <a:srgbClr val="C0C0C0"/>
                  </a:outerShdw>
                </a:effectLst>
              </a:rPr>
              <a:t>poor quality</a:t>
            </a:r>
            <a:r>
              <a:rPr lang="en-US" altLang="en-US" sz="2000"/>
              <a:t> of the widely used file will be a problem.</a:t>
            </a:r>
          </a:p>
          <a:p>
            <a:pPr eaLnBrk="1" hangingPunct="1">
              <a:lnSpc>
                <a:spcPct val="80000"/>
              </a:lnSpc>
              <a:defRPr/>
            </a:pPr>
            <a:r>
              <a:rPr lang="en-US" altLang="en-US" sz="2000"/>
              <a:t>High fan-in coupled with low quality creates a high probability for </a:t>
            </a:r>
            <a:r>
              <a:rPr lang="en-US" altLang="en-US" sz="2000" b="1">
                <a:effectLst>
                  <a:outerShdw blurRad="38100" dist="38100" dir="2700000" algn="tl">
                    <a:srgbClr val="C0C0C0"/>
                  </a:outerShdw>
                </a:effectLst>
              </a:rPr>
              <a:t>consequential change</a:t>
            </a:r>
            <a:r>
              <a:rPr lang="en-US" altLang="en-US" sz="2000"/>
              <a:t>. By consequential change we mean a change induced in a depending file due to a change in the depended upon file </a:t>
            </a:r>
          </a:p>
        </p:txBody>
      </p:sp>
      <p:sp useBgFill="1">
        <p:nvSpPr>
          <p:cNvPr id="31750" name="Rectangle 16">
            <a:extLst>
              <a:ext uri="{FF2B5EF4-FFF2-40B4-BE49-F238E27FC236}">
                <a16:creationId xmlns:a16="http://schemas.microsoft.com/office/drawing/2014/main" id="{19F6B4B1-9E4E-4789-B1CB-367AE9FA3B27}"/>
              </a:ext>
            </a:extLst>
          </p:cNvPr>
          <p:cNvSpPr>
            <a:spLocks noChangeArrowheads="1"/>
          </p:cNvSpPr>
          <p:nvPr/>
        </p:nvSpPr>
        <p:spPr bwMode="auto">
          <a:xfrm>
            <a:off x="4419600" y="1371600"/>
            <a:ext cx="2819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After topological sort</a:t>
            </a:r>
            <a:endParaRPr lang="en-US" altLang="en-US" sz="1000">
              <a:latin typeface="Arial" panose="020B0604020202020204" pitchFamily="34" charset="0"/>
            </a:endParaRPr>
          </a:p>
        </p:txBody>
      </p:sp>
      <p:sp useBgFill="1">
        <p:nvSpPr>
          <p:cNvPr id="31751" name="Rectangle 18">
            <a:extLst>
              <a:ext uri="{FF2B5EF4-FFF2-40B4-BE49-F238E27FC236}">
                <a16:creationId xmlns:a16="http://schemas.microsoft.com/office/drawing/2014/main" id="{FEA3F6ED-5902-4D19-A5A5-361BBA5A88EA}"/>
              </a:ext>
            </a:extLst>
          </p:cNvPr>
          <p:cNvSpPr>
            <a:spLocks noChangeArrowheads="1"/>
          </p:cNvSpPr>
          <p:nvPr/>
        </p:nvSpPr>
        <p:spPr bwMode="auto">
          <a:xfrm>
            <a:off x="7543800" y="1295400"/>
            <a:ext cx="16002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aphicFrame>
        <p:nvGraphicFramePr>
          <p:cNvPr id="31752" name="Object 26">
            <a:extLst>
              <a:ext uri="{FF2B5EF4-FFF2-40B4-BE49-F238E27FC236}">
                <a16:creationId xmlns:a16="http://schemas.microsoft.com/office/drawing/2014/main" id="{4679EA45-3327-425C-A19E-C2116EEBD35C}"/>
              </a:ext>
            </a:extLst>
          </p:cNvPr>
          <p:cNvGraphicFramePr>
            <a:graphicFrameLocks noChangeAspect="1"/>
          </p:cNvGraphicFramePr>
          <p:nvPr>
            <p:ph idx="4294967295"/>
          </p:nvPr>
        </p:nvGraphicFramePr>
        <p:xfrm>
          <a:off x="3733800" y="1676400"/>
          <a:ext cx="3962400" cy="2216150"/>
        </p:xfrm>
        <a:graphic>
          <a:graphicData uri="http://schemas.openxmlformats.org/presentationml/2006/ole">
            <mc:AlternateContent xmlns:mc="http://schemas.openxmlformats.org/markup-compatibility/2006">
              <mc:Choice xmlns:v="urn:schemas-microsoft-com:vml" Requires="v">
                <p:oleObj spid="_x0000_s31756" name="Chart" r:id="rId6" imgW="9534525" imgH="5334000" progId="Excel.Chart.8">
                  <p:embed/>
                </p:oleObj>
              </mc:Choice>
              <mc:Fallback>
                <p:oleObj name="Chart" r:id="rId6" imgW="9534525" imgH="5334000" progId="Excel.Chart.8">
                  <p:embed/>
                  <p:pic>
                    <p:nvPicPr>
                      <p:cNvPr id="0" name="Object 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33800" y="1676400"/>
                        <a:ext cx="39624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1753" name="Rectangle 29">
            <a:extLst>
              <a:ext uri="{FF2B5EF4-FFF2-40B4-BE49-F238E27FC236}">
                <a16:creationId xmlns:a16="http://schemas.microsoft.com/office/drawing/2014/main" id="{530AC03A-FD51-4D70-AF81-70A3D6A7295C}"/>
              </a:ext>
            </a:extLst>
          </p:cNvPr>
          <p:cNvSpPr>
            <a:spLocks noChangeArrowheads="1"/>
          </p:cNvSpPr>
          <p:nvPr/>
        </p:nvSpPr>
        <p:spPr bwMode="auto">
          <a:xfrm>
            <a:off x="228600" y="38862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31754" name="Object 72">
            <a:extLst>
              <a:ext uri="{FF2B5EF4-FFF2-40B4-BE49-F238E27FC236}">
                <a16:creationId xmlns:a16="http://schemas.microsoft.com/office/drawing/2014/main" id="{4825EFA0-1BCE-4F78-9DCF-45863FB60E9B}"/>
              </a:ext>
            </a:extLst>
          </p:cNvPr>
          <p:cNvGraphicFramePr>
            <a:graphicFrameLocks noChangeAspect="1"/>
          </p:cNvGraphicFramePr>
          <p:nvPr>
            <p:ph sz="half" idx="2"/>
          </p:nvPr>
        </p:nvGraphicFramePr>
        <p:xfrm>
          <a:off x="8153400" y="1676400"/>
          <a:ext cx="533400" cy="2438400"/>
        </p:xfrm>
        <a:graphic>
          <a:graphicData uri="http://schemas.openxmlformats.org/presentationml/2006/ole">
            <mc:AlternateContent xmlns:mc="http://schemas.openxmlformats.org/markup-compatibility/2006">
              <mc:Choice xmlns:v="urn:schemas-microsoft-com:vml" Requires="v">
                <p:oleObj spid="_x0000_s31757" name="Worksheet" r:id="rId8" imgW="619125" imgH="2438400" progId="Excel.Sheet.8">
                  <p:embed/>
                </p:oleObj>
              </mc:Choice>
              <mc:Fallback>
                <p:oleObj name="Worksheet" r:id="rId8" imgW="619125" imgH="2438400" progId="Excel.Sheet.8">
                  <p:embed/>
                  <p:pic>
                    <p:nvPicPr>
                      <p:cNvPr id="0" name="Object 7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153400" y="1676400"/>
                        <a:ext cx="5334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6">
            <a:extLst>
              <a:ext uri="{FF2B5EF4-FFF2-40B4-BE49-F238E27FC236}">
                <a16:creationId xmlns:a16="http://schemas.microsoft.com/office/drawing/2014/main" id="{9AD76B5E-867C-44F1-9DB6-FCA4F255A25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A8A668A-D2B4-4114-887E-417CA7E58015}" type="slidenum">
              <a:rPr lang="en-US" altLang="en-US" sz="1400"/>
              <a:pPr algn="r"/>
              <a:t>16</a:t>
            </a:fld>
            <a:endParaRPr lang="en-US" altLang="en-US" sz="1400"/>
          </a:p>
        </p:txBody>
      </p:sp>
      <p:graphicFrame>
        <p:nvGraphicFramePr>
          <p:cNvPr id="33795" name="Object 46">
            <a:extLst>
              <a:ext uri="{FF2B5EF4-FFF2-40B4-BE49-F238E27FC236}">
                <a16:creationId xmlns:a16="http://schemas.microsoft.com/office/drawing/2014/main" id="{9209A48E-35C7-49B8-A193-F5D184D0EC0A}"/>
              </a:ext>
            </a:extLst>
          </p:cNvPr>
          <p:cNvGraphicFramePr>
            <a:graphicFrameLocks noChangeAspect="1"/>
          </p:cNvGraphicFramePr>
          <p:nvPr/>
        </p:nvGraphicFramePr>
        <p:xfrm>
          <a:off x="0" y="1371600"/>
          <a:ext cx="3429000" cy="2797175"/>
        </p:xfrm>
        <a:graphic>
          <a:graphicData uri="http://schemas.openxmlformats.org/presentationml/2006/ole">
            <mc:AlternateContent xmlns:mc="http://schemas.openxmlformats.org/markup-compatibility/2006">
              <mc:Choice xmlns:v="urn:schemas-microsoft-com:vml" Requires="v">
                <p:oleObj spid="_x0000_s33826" name="Visio" r:id="rId4" imgW="3074289" imgH="2510028" progId="Visio.Drawing.11">
                  <p:embed/>
                </p:oleObj>
              </mc:Choice>
              <mc:Fallback>
                <p:oleObj name="Visio" r:id="rId4" imgW="3074289" imgH="2510028" progId="Visio.Drawing.11">
                  <p:embed/>
                  <p:pic>
                    <p:nvPicPr>
                      <p:cNvPr id="0" name="Object 4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34290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3796" name="Rectangle 2">
            <a:extLst>
              <a:ext uri="{FF2B5EF4-FFF2-40B4-BE49-F238E27FC236}">
                <a16:creationId xmlns:a16="http://schemas.microsoft.com/office/drawing/2014/main" id="{89510F20-28DF-4195-B6E9-13A2B5982938}"/>
              </a:ext>
            </a:extLst>
          </p:cNvPr>
          <p:cNvSpPr>
            <a:spLocks noGrp="1" noChangeArrowheads="1"/>
          </p:cNvSpPr>
          <p:nvPr>
            <p:ph type="title"/>
          </p:nvPr>
        </p:nvSpPr>
        <p:spPr/>
        <p:txBody>
          <a:bodyPr/>
          <a:lstStyle/>
          <a:p>
            <a:pPr eaLnBrk="1" hangingPunct="1"/>
            <a:r>
              <a:rPr lang="en-US" altLang="en-US" sz="3600">
                <a:cs typeface="Arial" panose="020B0604020202020204" pitchFamily="34" charset="0"/>
              </a:rPr>
              <a:t>Problem: Large Strong Components</a:t>
            </a:r>
            <a:r>
              <a:rPr lang="en-US" altLang="en-US" sz="3200">
                <a:cs typeface="Arial" panose="020B0604020202020204" pitchFamily="34" charset="0"/>
              </a:rPr>
              <a:t>    </a:t>
            </a:r>
            <a:r>
              <a:rPr lang="en-US" altLang="en-US" sz="2000">
                <a:cs typeface="Arial" panose="020B0604020202020204" pitchFamily="34" charset="0"/>
              </a:rPr>
              <a:t>      Strong component is a set of mutual dependencies</a:t>
            </a:r>
          </a:p>
        </p:txBody>
      </p:sp>
      <p:sp>
        <p:nvSpPr>
          <p:cNvPr id="72756" name="Rectangle 52">
            <a:extLst>
              <a:ext uri="{FF2B5EF4-FFF2-40B4-BE49-F238E27FC236}">
                <a16:creationId xmlns:a16="http://schemas.microsoft.com/office/drawing/2014/main" id="{CB03BF7D-AF9F-4FE5-9CD4-AA58B1A1EC3D}"/>
              </a:ext>
            </a:extLst>
          </p:cNvPr>
          <p:cNvSpPr>
            <a:spLocks noGrp="1" noChangeArrowheads="1"/>
          </p:cNvSpPr>
          <p:nvPr>
            <p:ph type="body" sz="half" idx="1"/>
          </p:nvPr>
        </p:nvSpPr>
        <p:spPr>
          <a:xfrm>
            <a:off x="228600" y="4495800"/>
            <a:ext cx="8686800" cy="2133600"/>
          </a:xfrm>
        </p:spPr>
        <p:txBody>
          <a:bodyPr/>
          <a:lstStyle/>
          <a:p>
            <a:pPr eaLnBrk="1" hangingPunct="1">
              <a:lnSpc>
                <a:spcPct val="80000"/>
              </a:lnSpc>
              <a:buFont typeface="Wingdings" panose="05000000000000000000" pitchFamily="2" charset="2"/>
              <a:buNone/>
              <a:defRPr/>
            </a:pPr>
            <a:r>
              <a:rPr lang="en-US" altLang="en-US" sz="1600" b="1">
                <a:effectLst>
                  <a:outerShdw blurRad="38100" dist="38100" dir="2700000" algn="tl">
                    <a:srgbClr val="C0C0C0"/>
                  </a:outerShdw>
                </a:effectLst>
              </a:rPr>
              <a:t>Ideal testing process:</a:t>
            </a:r>
            <a:r>
              <a:rPr lang="en-US" altLang="en-US" sz="1600"/>
              <a:t> </a:t>
            </a:r>
          </a:p>
          <a:p>
            <a:pPr eaLnBrk="1" hangingPunct="1">
              <a:lnSpc>
                <a:spcPct val="80000"/>
              </a:lnSpc>
              <a:defRPr/>
            </a:pPr>
            <a:r>
              <a:rPr lang="en-US" altLang="en-US" sz="1800"/>
              <a:t>Test those files with no dependencies, then test all files depending only on files already tested.</a:t>
            </a:r>
          </a:p>
          <a:p>
            <a:pPr eaLnBrk="1" hangingPunct="1">
              <a:lnSpc>
                <a:spcPct val="80000"/>
              </a:lnSpc>
              <a:defRPr/>
            </a:pPr>
            <a:r>
              <a:rPr lang="en-US" altLang="en-US" sz="1800"/>
              <a:t>For testing, a strong component must be treated as a unit. The larger a strong component becomes, the more </a:t>
            </a:r>
            <a:r>
              <a:rPr lang="en-US" altLang="en-US" sz="1800" b="1">
                <a:effectLst>
                  <a:outerShdw blurRad="38100" dist="38100" dir="2700000" algn="tl">
                    <a:srgbClr val="C0C0C0"/>
                  </a:outerShdw>
                </a:effectLst>
              </a:rPr>
              <a:t>difficult </a:t>
            </a:r>
            <a:r>
              <a:rPr lang="en-US" altLang="en-US" sz="1800"/>
              <a:t>it is to adequately</a:t>
            </a:r>
            <a:r>
              <a:rPr lang="en-US" altLang="en-US" sz="1800" b="1">
                <a:effectLst>
                  <a:outerShdw blurRad="38100" dist="38100" dir="2700000" algn="tl">
                    <a:srgbClr val="C0C0C0"/>
                  </a:outerShdw>
                </a:effectLst>
              </a:rPr>
              <a:t> test</a:t>
            </a:r>
            <a:r>
              <a:rPr lang="en-US" altLang="en-US" sz="1800"/>
              <a:t>.  </a:t>
            </a:r>
          </a:p>
          <a:p>
            <a:pPr eaLnBrk="1" hangingPunct="1">
              <a:lnSpc>
                <a:spcPct val="80000"/>
              </a:lnSpc>
              <a:defRPr/>
            </a:pPr>
            <a:r>
              <a:rPr lang="en-US" altLang="en-US" sz="1800"/>
              <a:t>Change management becomes tougher, due to </a:t>
            </a:r>
            <a:r>
              <a:rPr lang="en-US" altLang="en-US" sz="1800" b="1">
                <a:effectLst>
                  <a:outerShdw blurRad="38100" dist="38100" dir="2700000" algn="tl">
                    <a:srgbClr val="C0C0C0"/>
                  </a:outerShdw>
                </a:effectLst>
              </a:rPr>
              <a:t>consequential changes</a:t>
            </a:r>
            <a:r>
              <a:rPr lang="en-US" altLang="en-US" sz="1800"/>
              <a:t> to fix latent errors or performance problems </a:t>
            </a:r>
          </a:p>
        </p:txBody>
      </p:sp>
      <p:sp useBgFill="1">
        <p:nvSpPr>
          <p:cNvPr id="33798" name="Rectangle 5">
            <a:extLst>
              <a:ext uri="{FF2B5EF4-FFF2-40B4-BE49-F238E27FC236}">
                <a16:creationId xmlns:a16="http://schemas.microsoft.com/office/drawing/2014/main" id="{DC1207FC-9C39-4BAB-8517-804453003FD4}"/>
              </a:ext>
            </a:extLst>
          </p:cNvPr>
          <p:cNvSpPr>
            <a:spLocks noChangeArrowheads="1"/>
          </p:cNvSpPr>
          <p:nvPr/>
        </p:nvSpPr>
        <p:spPr bwMode="auto">
          <a:xfrm>
            <a:off x="3733800" y="1295400"/>
            <a:ext cx="2819400" cy="5175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After topologically sorting, strong components are expanded</a:t>
            </a:r>
            <a:r>
              <a:rPr lang="en-US" altLang="en-US" sz="1000">
                <a:latin typeface="Arial" panose="020B0604020202020204" pitchFamily="34" charset="0"/>
              </a:rPr>
              <a:t> </a:t>
            </a:r>
          </a:p>
        </p:txBody>
      </p:sp>
      <p:sp useBgFill="1">
        <p:nvSpPr>
          <p:cNvPr id="33799" name="Rectangle 7">
            <a:extLst>
              <a:ext uri="{FF2B5EF4-FFF2-40B4-BE49-F238E27FC236}">
                <a16:creationId xmlns:a16="http://schemas.microsoft.com/office/drawing/2014/main" id="{352B51B7-D8F5-4FD0-AAAD-E8F8E325A0B1}"/>
              </a:ext>
            </a:extLst>
          </p:cNvPr>
          <p:cNvSpPr>
            <a:spLocks noChangeArrowheads="1"/>
          </p:cNvSpPr>
          <p:nvPr/>
        </p:nvSpPr>
        <p:spPr bwMode="auto">
          <a:xfrm>
            <a:off x="7315200" y="12954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pSp>
        <p:nvGrpSpPr>
          <p:cNvPr id="33800" name="Group 23">
            <a:extLst>
              <a:ext uri="{FF2B5EF4-FFF2-40B4-BE49-F238E27FC236}">
                <a16:creationId xmlns:a16="http://schemas.microsoft.com/office/drawing/2014/main" id="{1E4BA0B7-7843-41A6-B31E-77C88F9C23D6}"/>
              </a:ext>
            </a:extLst>
          </p:cNvPr>
          <p:cNvGrpSpPr>
            <a:grpSpLocks/>
          </p:cNvGrpSpPr>
          <p:nvPr/>
        </p:nvGrpSpPr>
        <p:grpSpPr bwMode="auto">
          <a:xfrm>
            <a:off x="7239000" y="3581400"/>
            <a:ext cx="1676400" cy="762000"/>
            <a:chOff x="-3" y="-3"/>
            <a:chExt cx="806" cy="1332"/>
          </a:xfrm>
        </p:grpSpPr>
        <p:grpSp>
          <p:nvGrpSpPr>
            <p:cNvPr id="33806" name="Group 24">
              <a:extLst>
                <a:ext uri="{FF2B5EF4-FFF2-40B4-BE49-F238E27FC236}">
                  <a16:creationId xmlns:a16="http://schemas.microsoft.com/office/drawing/2014/main" id="{76EFB7C3-AD78-49F4-9DE9-29F9A63713FF}"/>
                </a:ext>
              </a:extLst>
            </p:cNvPr>
            <p:cNvGrpSpPr>
              <a:grpSpLocks/>
            </p:cNvGrpSpPr>
            <p:nvPr/>
          </p:nvGrpSpPr>
          <p:grpSpPr bwMode="auto">
            <a:xfrm>
              <a:off x="0" y="0"/>
              <a:ext cx="800" cy="1326"/>
              <a:chOff x="0" y="0"/>
              <a:chExt cx="800" cy="1326"/>
            </a:xfrm>
          </p:grpSpPr>
          <p:grpSp>
            <p:nvGrpSpPr>
              <p:cNvPr id="33808" name="Group 25">
                <a:extLst>
                  <a:ext uri="{FF2B5EF4-FFF2-40B4-BE49-F238E27FC236}">
                    <a16:creationId xmlns:a16="http://schemas.microsoft.com/office/drawing/2014/main" id="{0C082BF2-F5B9-42E6-B80C-97310F1BE750}"/>
                  </a:ext>
                </a:extLst>
              </p:cNvPr>
              <p:cNvGrpSpPr>
                <a:grpSpLocks/>
              </p:cNvGrpSpPr>
              <p:nvPr/>
            </p:nvGrpSpPr>
            <p:grpSpPr bwMode="auto">
              <a:xfrm>
                <a:off x="0" y="0"/>
                <a:ext cx="400" cy="596"/>
                <a:chOff x="0" y="0"/>
                <a:chExt cx="400" cy="596"/>
              </a:xfrm>
            </p:grpSpPr>
            <p:sp>
              <p:nvSpPr>
                <p:cNvPr id="33824" name="Rectangle 26">
                  <a:extLst>
                    <a:ext uri="{FF2B5EF4-FFF2-40B4-BE49-F238E27FC236}">
                      <a16:creationId xmlns:a16="http://schemas.microsoft.com/office/drawing/2014/main" id="{62BCB25D-86B7-4490-83D0-4CC0A8E9AB74}"/>
                    </a:ext>
                  </a:extLst>
                </p:cNvPr>
                <p:cNvSpPr>
                  <a:spLocks noChangeArrowheads="1"/>
                </p:cNvSpPr>
                <p:nvPr/>
              </p:nvSpPr>
              <p:spPr bwMode="auto">
                <a:xfrm>
                  <a:off x="43" y="0"/>
                  <a:ext cx="314"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b="1">
                      <a:solidFill>
                        <a:srgbClr val="000000"/>
                      </a:solidFill>
                      <a:cs typeface="Times New Roman" panose="02020603050405020304" pitchFamily="18" charset="0"/>
                    </a:rPr>
                    <a:t>Strong Comp. Size</a:t>
                  </a:r>
                  <a:endParaRPr lang="en-US" altLang="en-US" b="1"/>
                </a:p>
              </p:txBody>
            </p:sp>
            <p:sp>
              <p:nvSpPr>
                <p:cNvPr id="33825" name="Rectangle 27">
                  <a:extLst>
                    <a:ext uri="{FF2B5EF4-FFF2-40B4-BE49-F238E27FC236}">
                      <a16:creationId xmlns:a16="http://schemas.microsoft.com/office/drawing/2014/main" id="{7467B24E-A009-431B-BC5B-51951FBD8D7B}"/>
                    </a:ext>
                  </a:extLst>
                </p:cNvPr>
                <p:cNvSpPr>
                  <a:spLocks noChangeArrowheads="1"/>
                </p:cNvSpPr>
                <p:nvPr/>
              </p:nvSpPr>
              <p:spPr bwMode="auto">
                <a:xfrm>
                  <a:off x="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33809" name="Group 28">
                <a:extLst>
                  <a:ext uri="{FF2B5EF4-FFF2-40B4-BE49-F238E27FC236}">
                    <a16:creationId xmlns:a16="http://schemas.microsoft.com/office/drawing/2014/main" id="{8F068737-7CD5-474B-A670-79DD02C20075}"/>
                  </a:ext>
                </a:extLst>
              </p:cNvPr>
              <p:cNvGrpSpPr>
                <a:grpSpLocks/>
              </p:cNvGrpSpPr>
              <p:nvPr/>
            </p:nvGrpSpPr>
            <p:grpSpPr bwMode="auto">
              <a:xfrm>
                <a:off x="400" y="0"/>
                <a:ext cx="400" cy="596"/>
                <a:chOff x="400" y="0"/>
                <a:chExt cx="400" cy="596"/>
              </a:xfrm>
            </p:grpSpPr>
            <p:sp>
              <p:nvSpPr>
                <p:cNvPr id="33822" name="Rectangle 29">
                  <a:extLst>
                    <a:ext uri="{FF2B5EF4-FFF2-40B4-BE49-F238E27FC236}">
                      <a16:creationId xmlns:a16="http://schemas.microsoft.com/office/drawing/2014/main" id="{83AA40FF-49C2-42DD-A0C5-DC01CA5AF1D9}"/>
                    </a:ext>
                  </a:extLst>
                </p:cNvPr>
                <p:cNvSpPr>
                  <a:spLocks noChangeArrowheads="1"/>
                </p:cNvSpPr>
                <p:nvPr/>
              </p:nvSpPr>
              <p:spPr bwMode="auto">
                <a:xfrm>
                  <a:off x="443" y="0"/>
                  <a:ext cx="314"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b="1">
                      <a:solidFill>
                        <a:srgbClr val="000000"/>
                      </a:solidFill>
                      <a:cs typeface="Times New Roman" panose="02020603050405020304" pitchFamily="18" charset="0"/>
                    </a:rPr>
                    <a:t># of SC with this size</a:t>
                  </a:r>
                  <a:endParaRPr lang="en-US" altLang="en-US" b="1"/>
                </a:p>
              </p:txBody>
            </p:sp>
            <p:sp>
              <p:nvSpPr>
                <p:cNvPr id="33823" name="Rectangle 30">
                  <a:extLst>
                    <a:ext uri="{FF2B5EF4-FFF2-40B4-BE49-F238E27FC236}">
                      <a16:creationId xmlns:a16="http://schemas.microsoft.com/office/drawing/2014/main" id="{F019754B-15E8-4726-B807-C0BFF76DF1AC}"/>
                    </a:ext>
                  </a:extLst>
                </p:cNvPr>
                <p:cNvSpPr>
                  <a:spLocks noChangeArrowheads="1"/>
                </p:cNvSpPr>
                <p:nvPr/>
              </p:nvSpPr>
              <p:spPr bwMode="auto">
                <a:xfrm>
                  <a:off x="40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33810" name="Group 31">
                <a:extLst>
                  <a:ext uri="{FF2B5EF4-FFF2-40B4-BE49-F238E27FC236}">
                    <a16:creationId xmlns:a16="http://schemas.microsoft.com/office/drawing/2014/main" id="{8CAFA5CF-30B9-453A-B7BB-374BAE713EB2}"/>
                  </a:ext>
                </a:extLst>
              </p:cNvPr>
              <p:cNvGrpSpPr>
                <a:grpSpLocks/>
              </p:cNvGrpSpPr>
              <p:nvPr/>
            </p:nvGrpSpPr>
            <p:grpSpPr bwMode="auto">
              <a:xfrm>
                <a:off x="0" y="596"/>
                <a:ext cx="400" cy="365"/>
                <a:chOff x="0" y="596"/>
                <a:chExt cx="400" cy="365"/>
              </a:xfrm>
            </p:grpSpPr>
            <p:sp>
              <p:nvSpPr>
                <p:cNvPr id="33820" name="Rectangle 32">
                  <a:extLst>
                    <a:ext uri="{FF2B5EF4-FFF2-40B4-BE49-F238E27FC236}">
                      <a16:creationId xmlns:a16="http://schemas.microsoft.com/office/drawing/2014/main" id="{225ACDB7-4EFE-49D3-A10B-266656DF6020}"/>
                    </a:ext>
                  </a:extLst>
                </p:cNvPr>
                <p:cNvSpPr>
                  <a:spLocks noChangeArrowheads="1"/>
                </p:cNvSpPr>
                <p:nvPr/>
              </p:nvSpPr>
              <p:spPr bwMode="auto">
                <a:xfrm>
                  <a:off x="43" y="596"/>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b="1">
                      <a:solidFill>
                        <a:srgbClr val="000000"/>
                      </a:solidFill>
                      <a:cs typeface="Times New Roman" panose="02020603050405020304" pitchFamily="18" charset="0"/>
                    </a:rPr>
                    <a:t>1</a:t>
                  </a:r>
                  <a:endParaRPr lang="en-US" altLang="en-US" b="1"/>
                </a:p>
              </p:txBody>
            </p:sp>
            <p:sp>
              <p:nvSpPr>
                <p:cNvPr id="33821" name="Rectangle 33">
                  <a:extLst>
                    <a:ext uri="{FF2B5EF4-FFF2-40B4-BE49-F238E27FC236}">
                      <a16:creationId xmlns:a16="http://schemas.microsoft.com/office/drawing/2014/main" id="{D43635E3-34F3-4749-AE62-CEDF234EDCDA}"/>
                    </a:ext>
                  </a:extLst>
                </p:cNvPr>
                <p:cNvSpPr>
                  <a:spLocks noChangeArrowheads="1"/>
                </p:cNvSpPr>
                <p:nvPr/>
              </p:nvSpPr>
              <p:spPr bwMode="auto">
                <a:xfrm>
                  <a:off x="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33811" name="Group 34">
                <a:extLst>
                  <a:ext uri="{FF2B5EF4-FFF2-40B4-BE49-F238E27FC236}">
                    <a16:creationId xmlns:a16="http://schemas.microsoft.com/office/drawing/2014/main" id="{AAE1483B-379F-4FF9-85F3-96C50BAEADBD}"/>
                  </a:ext>
                </a:extLst>
              </p:cNvPr>
              <p:cNvGrpSpPr>
                <a:grpSpLocks/>
              </p:cNvGrpSpPr>
              <p:nvPr/>
            </p:nvGrpSpPr>
            <p:grpSpPr bwMode="auto">
              <a:xfrm>
                <a:off x="400" y="596"/>
                <a:ext cx="400" cy="365"/>
                <a:chOff x="400" y="596"/>
                <a:chExt cx="400" cy="365"/>
              </a:xfrm>
            </p:grpSpPr>
            <p:sp>
              <p:nvSpPr>
                <p:cNvPr id="33818" name="Rectangle 35">
                  <a:extLst>
                    <a:ext uri="{FF2B5EF4-FFF2-40B4-BE49-F238E27FC236}">
                      <a16:creationId xmlns:a16="http://schemas.microsoft.com/office/drawing/2014/main" id="{6619651C-C329-4A86-A0C6-48587577EEFB}"/>
                    </a:ext>
                  </a:extLst>
                </p:cNvPr>
                <p:cNvSpPr>
                  <a:spLocks noChangeArrowheads="1"/>
                </p:cNvSpPr>
                <p:nvPr/>
              </p:nvSpPr>
              <p:spPr bwMode="auto">
                <a:xfrm>
                  <a:off x="443" y="596"/>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b="1">
                      <a:solidFill>
                        <a:srgbClr val="000000"/>
                      </a:solidFill>
                      <a:cs typeface="Times New Roman" panose="02020603050405020304" pitchFamily="18" charset="0"/>
                    </a:rPr>
                    <a:t>4</a:t>
                  </a:r>
                  <a:endParaRPr lang="en-US" altLang="en-US" b="1"/>
                </a:p>
              </p:txBody>
            </p:sp>
            <p:sp>
              <p:nvSpPr>
                <p:cNvPr id="33819" name="Rectangle 36">
                  <a:extLst>
                    <a:ext uri="{FF2B5EF4-FFF2-40B4-BE49-F238E27FC236}">
                      <a16:creationId xmlns:a16="http://schemas.microsoft.com/office/drawing/2014/main" id="{79C2A2E2-DFF5-4FD6-A0F1-2C9DE01E3F03}"/>
                    </a:ext>
                  </a:extLst>
                </p:cNvPr>
                <p:cNvSpPr>
                  <a:spLocks noChangeArrowheads="1"/>
                </p:cNvSpPr>
                <p:nvPr/>
              </p:nvSpPr>
              <p:spPr bwMode="auto">
                <a:xfrm>
                  <a:off x="40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33812" name="Group 37">
                <a:extLst>
                  <a:ext uri="{FF2B5EF4-FFF2-40B4-BE49-F238E27FC236}">
                    <a16:creationId xmlns:a16="http://schemas.microsoft.com/office/drawing/2014/main" id="{BF0364A2-1321-4D56-968D-088CBF253C6D}"/>
                  </a:ext>
                </a:extLst>
              </p:cNvPr>
              <p:cNvGrpSpPr>
                <a:grpSpLocks/>
              </p:cNvGrpSpPr>
              <p:nvPr/>
            </p:nvGrpSpPr>
            <p:grpSpPr bwMode="auto">
              <a:xfrm>
                <a:off x="0" y="961"/>
                <a:ext cx="400" cy="365"/>
                <a:chOff x="0" y="961"/>
                <a:chExt cx="400" cy="365"/>
              </a:xfrm>
            </p:grpSpPr>
            <p:sp>
              <p:nvSpPr>
                <p:cNvPr id="33816" name="Rectangle 38">
                  <a:extLst>
                    <a:ext uri="{FF2B5EF4-FFF2-40B4-BE49-F238E27FC236}">
                      <a16:creationId xmlns:a16="http://schemas.microsoft.com/office/drawing/2014/main" id="{CC3F8B0F-A6EC-46C2-A3DA-10E646F33B9D}"/>
                    </a:ext>
                  </a:extLst>
                </p:cNvPr>
                <p:cNvSpPr>
                  <a:spLocks noChangeArrowheads="1"/>
                </p:cNvSpPr>
                <p:nvPr/>
              </p:nvSpPr>
              <p:spPr bwMode="auto">
                <a:xfrm>
                  <a:off x="43" y="961"/>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b="1">
                      <a:solidFill>
                        <a:srgbClr val="000000"/>
                      </a:solidFill>
                      <a:cs typeface="Times New Roman" panose="02020603050405020304" pitchFamily="18" charset="0"/>
                    </a:rPr>
                    <a:t>4</a:t>
                  </a:r>
                  <a:endParaRPr lang="en-US" altLang="en-US" b="1"/>
                </a:p>
              </p:txBody>
            </p:sp>
            <p:sp>
              <p:nvSpPr>
                <p:cNvPr id="33817" name="Rectangle 39">
                  <a:extLst>
                    <a:ext uri="{FF2B5EF4-FFF2-40B4-BE49-F238E27FC236}">
                      <a16:creationId xmlns:a16="http://schemas.microsoft.com/office/drawing/2014/main" id="{B989021F-E62A-4230-906F-D22FBCD7986F}"/>
                    </a:ext>
                  </a:extLst>
                </p:cNvPr>
                <p:cNvSpPr>
                  <a:spLocks noChangeArrowheads="1"/>
                </p:cNvSpPr>
                <p:nvPr/>
              </p:nvSpPr>
              <p:spPr bwMode="auto">
                <a:xfrm>
                  <a:off x="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33813" name="Group 40">
                <a:extLst>
                  <a:ext uri="{FF2B5EF4-FFF2-40B4-BE49-F238E27FC236}">
                    <a16:creationId xmlns:a16="http://schemas.microsoft.com/office/drawing/2014/main" id="{0477EAE0-097C-4D3C-8E43-723754EB441D}"/>
                  </a:ext>
                </a:extLst>
              </p:cNvPr>
              <p:cNvGrpSpPr>
                <a:grpSpLocks/>
              </p:cNvGrpSpPr>
              <p:nvPr/>
            </p:nvGrpSpPr>
            <p:grpSpPr bwMode="auto">
              <a:xfrm>
                <a:off x="400" y="961"/>
                <a:ext cx="400" cy="365"/>
                <a:chOff x="400" y="961"/>
                <a:chExt cx="400" cy="365"/>
              </a:xfrm>
            </p:grpSpPr>
            <p:sp>
              <p:nvSpPr>
                <p:cNvPr id="33814" name="Rectangle 41">
                  <a:extLst>
                    <a:ext uri="{FF2B5EF4-FFF2-40B4-BE49-F238E27FC236}">
                      <a16:creationId xmlns:a16="http://schemas.microsoft.com/office/drawing/2014/main" id="{C5E49D58-0ABD-4D40-9703-7811D4BF7C0C}"/>
                    </a:ext>
                  </a:extLst>
                </p:cNvPr>
                <p:cNvSpPr>
                  <a:spLocks noChangeArrowheads="1"/>
                </p:cNvSpPr>
                <p:nvPr/>
              </p:nvSpPr>
              <p:spPr bwMode="auto">
                <a:xfrm>
                  <a:off x="443" y="961"/>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b="1">
                      <a:solidFill>
                        <a:srgbClr val="000000"/>
                      </a:solidFill>
                      <a:cs typeface="Times New Roman" panose="02020603050405020304" pitchFamily="18" charset="0"/>
                    </a:rPr>
                    <a:t>1</a:t>
                  </a:r>
                  <a:endParaRPr lang="en-US" altLang="en-US" b="1"/>
                </a:p>
              </p:txBody>
            </p:sp>
            <p:sp>
              <p:nvSpPr>
                <p:cNvPr id="33815" name="Rectangle 42">
                  <a:extLst>
                    <a:ext uri="{FF2B5EF4-FFF2-40B4-BE49-F238E27FC236}">
                      <a16:creationId xmlns:a16="http://schemas.microsoft.com/office/drawing/2014/main" id="{B9880148-17E1-4C7E-83F1-219FAC8FA532}"/>
                    </a:ext>
                  </a:extLst>
                </p:cNvPr>
                <p:cNvSpPr>
                  <a:spLocks noChangeArrowheads="1"/>
                </p:cNvSpPr>
                <p:nvPr/>
              </p:nvSpPr>
              <p:spPr bwMode="auto">
                <a:xfrm>
                  <a:off x="40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sp>
          <p:nvSpPr>
            <p:cNvPr id="33807" name="Rectangle 43">
              <a:extLst>
                <a:ext uri="{FF2B5EF4-FFF2-40B4-BE49-F238E27FC236}">
                  <a16:creationId xmlns:a16="http://schemas.microsoft.com/office/drawing/2014/main" id="{35C29D67-6DED-496F-B2A7-FEA5A45AA5D2}"/>
                </a:ext>
              </a:extLst>
            </p:cNvPr>
            <p:cNvSpPr>
              <a:spLocks noChangeArrowheads="1"/>
            </p:cNvSpPr>
            <p:nvPr/>
          </p:nvSpPr>
          <p:spPr bwMode="auto">
            <a:xfrm>
              <a:off x="-3" y="-3"/>
              <a:ext cx="806" cy="133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33801" name="Rectangle 47">
            <a:extLst>
              <a:ext uri="{FF2B5EF4-FFF2-40B4-BE49-F238E27FC236}">
                <a16:creationId xmlns:a16="http://schemas.microsoft.com/office/drawing/2014/main" id="{0C1E0AC5-B746-4B60-B1DF-ED7F553DBB37}"/>
              </a:ext>
            </a:extLst>
          </p:cNvPr>
          <p:cNvSpPr>
            <a:spLocks noChangeArrowheads="1"/>
          </p:cNvSpPr>
          <p:nvPr/>
        </p:nvSpPr>
        <p:spPr bwMode="auto">
          <a:xfrm>
            <a:off x="0" y="22907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33802" name="Object 48">
            <a:extLst>
              <a:ext uri="{FF2B5EF4-FFF2-40B4-BE49-F238E27FC236}">
                <a16:creationId xmlns:a16="http://schemas.microsoft.com/office/drawing/2014/main" id="{533A462C-9660-4A3C-98EE-341A6AE5A6FA}"/>
              </a:ext>
            </a:extLst>
          </p:cNvPr>
          <p:cNvGraphicFramePr>
            <a:graphicFrameLocks noChangeAspect="1"/>
          </p:cNvGraphicFramePr>
          <p:nvPr>
            <p:ph idx="4294967295"/>
          </p:nvPr>
        </p:nvGraphicFramePr>
        <p:xfrm>
          <a:off x="3352800" y="1676400"/>
          <a:ext cx="3505200" cy="2697163"/>
        </p:xfrm>
        <a:graphic>
          <a:graphicData uri="http://schemas.openxmlformats.org/presentationml/2006/ole">
            <mc:AlternateContent xmlns:mc="http://schemas.openxmlformats.org/markup-compatibility/2006">
              <mc:Choice xmlns:v="urn:schemas-microsoft-com:vml" Requires="v">
                <p:oleObj spid="_x0000_s33827" name="Chart" r:id="rId6" imgW="2933700" imgH="2257425" progId="Excel.Chart.8">
                  <p:embed/>
                </p:oleObj>
              </mc:Choice>
              <mc:Fallback>
                <p:oleObj name="Chart" r:id="rId6" imgW="2933700" imgH="2257425" progId="Excel.Chart.8">
                  <p:embed/>
                  <p:pic>
                    <p:nvPicPr>
                      <p:cNvPr id="0" name="Object 4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76400"/>
                        <a:ext cx="3505200"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3" name="Rectangle 53">
            <a:extLst>
              <a:ext uri="{FF2B5EF4-FFF2-40B4-BE49-F238E27FC236}">
                <a16:creationId xmlns:a16="http://schemas.microsoft.com/office/drawing/2014/main" id="{BDDCA3FB-3971-40D0-ABC0-BE31D8BDC8E5}"/>
              </a:ext>
            </a:extLst>
          </p:cNvPr>
          <p:cNvSpPr>
            <a:spLocks noChangeArrowheads="1"/>
          </p:cNvSpPr>
          <p:nvPr/>
        </p:nvSpPr>
        <p:spPr bwMode="auto">
          <a:xfrm>
            <a:off x="152400" y="37338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33804" name="Object 54">
            <a:extLst>
              <a:ext uri="{FF2B5EF4-FFF2-40B4-BE49-F238E27FC236}">
                <a16:creationId xmlns:a16="http://schemas.microsoft.com/office/drawing/2014/main" id="{A7F0A02F-F8E8-4EDE-8FAA-4E5BF302D2C6}"/>
              </a:ext>
            </a:extLst>
          </p:cNvPr>
          <p:cNvGraphicFramePr>
            <a:graphicFrameLocks noChangeAspect="1"/>
          </p:cNvGraphicFramePr>
          <p:nvPr>
            <p:ph sz="half" idx="2"/>
          </p:nvPr>
        </p:nvGraphicFramePr>
        <p:xfrm>
          <a:off x="8305800" y="1692275"/>
          <a:ext cx="671513" cy="1660525"/>
        </p:xfrm>
        <a:graphic>
          <a:graphicData uri="http://schemas.openxmlformats.org/presentationml/2006/ole">
            <mc:AlternateContent xmlns:mc="http://schemas.openxmlformats.org/markup-compatibility/2006">
              <mc:Choice xmlns:v="urn:schemas-microsoft-com:vml" Requires="v">
                <p:oleObj spid="_x0000_s33828" name="Worksheet" r:id="rId8" imgW="518160" imgH="1280193" progId="Excel.Sheet.8">
                  <p:embed/>
                </p:oleObj>
              </mc:Choice>
              <mc:Fallback>
                <p:oleObj name="Worksheet" r:id="rId8" imgW="518160" imgH="1280193" progId="Excel.Sheet.8">
                  <p:embed/>
                  <p:pic>
                    <p:nvPicPr>
                      <p:cNvPr id="0" name="Object 5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05800" y="1692275"/>
                        <a:ext cx="671513" cy="166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3805" name="Rectangle 56">
            <a:extLst>
              <a:ext uri="{FF2B5EF4-FFF2-40B4-BE49-F238E27FC236}">
                <a16:creationId xmlns:a16="http://schemas.microsoft.com/office/drawing/2014/main" id="{9D7C0FCC-0200-4A20-AD20-948539F32ADD}"/>
              </a:ext>
            </a:extLst>
          </p:cNvPr>
          <p:cNvSpPr>
            <a:spLocks noChangeArrowheads="1"/>
          </p:cNvSpPr>
          <p:nvPr/>
        </p:nvSpPr>
        <p:spPr bwMode="auto">
          <a:xfrm>
            <a:off x="7086600" y="1676400"/>
            <a:ext cx="1143000" cy="1581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t>Files 2, 3, 4, and 5 cannot be ordered.</a:t>
            </a:r>
          </a:p>
          <a:p>
            <a:pPr eaLnBrk="1" hangingPunct="1"/>
            <a:r>
              <a:rPr lang="en-US" altLang="en-US" sz="1400"/>
              <a:t>The order given is as good as possible.</a:t>
            </a: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5842" name="Slide Number Placeholder 6">
            <a:extLst>
              <a:ext uri="{FF2B5EF4-FFF2-40B4-BE49-F238E27FC236}">
                <a16:creationId xmlns:a16="http://schemas.microsoft.com/office/drawing/2014/main" id="{33BCBF47-1207-4897-813A-971F3F7459AF}"/>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0DF173B-933E-47C3-904F-9B58E24AD691}" type="slidenum">
              <a:rPr lang="en-US" altLang="en-US" sz="1400"/>
              <a:pPr algn="r"/>
              <a:t>17</a:t>
            </a:fld>
            <a:endParaRPr lang="en-US" altLang="en-US" sz="1400"/>
          </a:p>
        </p:txBody>
      </p:sp>
      <p:sp>
        <p:nvSpPr>
          <p:cNvPr id="35843" name="Rectangle 2">
            <a:extLst>
              <a:ext uri="{FF2B5EF4-FFF2-40B4-BE49-F238E27FC236}">
                <a16:creationId xmlns:a16="http://schemas.microsoft.com/office/drawing/2014/main" id="{77AD38BD-3528-4DBC-85C1-0F06B1DE3A76}"/>
              </a:ext>
            </a:extLst>
          </p:cNvPr>
          <p:cNvSpPr>
            <a:spLocks noGrp="1" noChangeArrowheads="1"/>
          </p:cNvSpPr>
          <p:nvPr>
            <p:ph type="title"/>
          </p:nvPr>
        </p:nvSpPr>
        <p:spPr/>
        <p:txBody>
          <a:bodyPr/>
          <a:lstStyle/>
          <a:p>
            <a:pPr eaLnBrk="1" hangingPunct="1"/>
            <a:r>
              <a:rPr lang="en-US" altLang="en-US"/>
              <a:t>Topological Sort</a:t>
            </a:r>
          </a:p>
        </p:txBody>
      </p:sp>
      <p:graphicFrame>
        <p:nvGraphicFramePr>
          <p:cNvPr id="35844" name="Object 5">
            <a:extLst>
              <a:ext uri="{FF2B5EF4-FFF2-40B4-BE49-F238E27FC236}">
                <a16:creationId xmlns:a16="http://schemas.microsoft.com/office/drawing/2014/main" id="{298EEC99-D4A0-4463-A510-6558432B18F2}"/>
              </a:ext>
            </a:extLst>
          </p:cNvPr>
          <p:cNvGraphicFramePr>
            <a:graphicFrameLocks noChangeAspect="1"/>
          </p:cNvGraphicFramePr>
          <p:nvPr>
            <p:ph sz="half" idx="2"/>
          </p:nvPr>
        </p:nvGraphicFramePr>
        <p:xfrm>
          <a:off x="1600200" y="1330325"/>
          <a:ext cx="6172200" cy="2708275"/>
        </p:xfrm>
        <a:graphic>
          <a:graphicData uri="http://schemas.openxmlformats.org/presentationml/2006/ole">
            <mc:AlternateContent xmlns:mc="http://schemas.openxmlformats.org/markup-compatibility/2006">
              <mc:Choice xmlns:v="urn:schemas-microsoft-com:vml" Requires="v">
                <p:oleObj spid="_x0000_s35849" name="Visio" r:id="rId4" imgW="3849529" imgH="1689259" progId="Visio.Drawing.11">
                  <p:embed/>
                </p:oleObj>
              </mc:Choice>
              <mc:Fallback>
                <p:oleObj name="Visio" r:id="rId4" imgW="3849529" imgH="1689259" progId="Visio.Drawing.11">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1330325"/>
                        <a:ext cx="6172200" cy="270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5845" name="Text Box 4">
            <a:extLst>
              <a:ext uri="{FF2B5EF4-FFF2-40B4-BE49-F238E27FC236}">
                <a16:creationId xmlns:a16="http://schemas.microsoft.com/office/drawing/2014/main" id="{1CA60A55-FBB1-4DB1-A1AA-5F0C9CE35682}"/>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pic>
        <p:nvPicPr>
          <p:cNvPr id="35846" name="Picture 17">
            <a:extLst>
              <a:ext uri="{FF2B5EF4-FFF2-40B4-BE49-F238E27FC236}">
                <a16:creationId xmlns:a16="http://schemas.microsoft.com/office/drawing/2014/main" id="{D43DAAD8-AE9C-4F76-816E-224ACA7961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4189413"/>
            <a:ext cx="3352800" cy="2287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7" name="Picture 18">
            <a:extLst>
              <a:ext uri="{FF2B5EF4-FFF2-40B4-BE49-F238E27FC236}">
                <a16:creationId xmlns:a16="http://schemas.microsoft.com/office/drawing/2014/main" id="{5F536342-363C-49BC-9970-6DB8FE0D2A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83150" y="4141788"/>
            <a:ext cx="3422650" cy="23352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848" name="Rectangle 19">
            <a:extLst>
              <a:ext uri="{FF2B5EF4-FFF2-40B4-BE49-F238E27FC236}">
                <a16:creationId xmlns:a16="http://schemas.microsoft.com/office/drawing/2014/main" id="{07F9FDD9-5D89-45F7-8376-1378BB166ED8}"/>
              </a:ext>
            </a:extLst>
          </p:cNvPr>
          <p:cNvSpPr>
            <a:spLocks noChangeArrowheads="1"/>
          </p:cNvSpPr>
          <p:nvPr/>
        </p:nvSpPr>
        <p:spPr bwMode="auto">
          <a:xfrm>
            <a:off x="6248400" y="1905000"/>
            <a:ext cx="1676400" cy="1600200"/>
          </a:xfrm>
          <a:prstGeom prst="rect">
            <a:avLst/>
          </a:prstGeom>
          <a:solidFill>
            <a:srgbClr val="CC3300">
              <a:alpha val="25098"/>
            </a:srgbClr>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7890" name="Slide Number Placeholder 5">
            <a:extLst>
              <a:ext uri="{FF2B5EF4-FFF2-40B4-BE49-F238E27FC236}">
                <a16:creationId xmlns:a16="http://schemas.microsoft.com/office/drawing/2014/main" id="{452D87AD-4517-443C-8081-430A006F3614}"/>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4514019-426D-42ED-AD1C-6E808ED34A80}" type="slidenum">
              <a:rPr lang="en-US" altLang="en-US" sz="1400"/>
              <a:pPr algn="r"/>
              <a:t>18</a:t>
            </a:fld>
            <a:endParaRPr lang="en-US" altLang="en-US" sz="1400"/>
          </a:p>
        </p:txBody>
      </p:sp>
      <p:sp>
        <p:nvSpPr>
          <p:cNvPr id="273410" name="Rectangle 2">
            <a:extLst>
              <a:ext uri="{FF2B5EF4-FFF2-40B4-BE49-F238E27FC236}">
                <a16:creationId xmlns:a16="http://schemas.microsoft.com/office/drawing/2014/main" id="{3652E7BE-B6AD-482F-BC4B-9BA076960BFD}"/>
              </a:ext>
            </a:extLst>
          </p:cNvPr>
          <p:cNvSpPr>
            <a:spLocks noGrp="1" noChangeArrowheads="1"/>
          </p:cNvSpPr>
          <p:nvPr>
            <p:ph type="title"/>
          </p:nvPr>
        </p:nvSpPr>
        <p:spPr/>
        <p:txBody>
          <a:bodyPr/>
          <a:lstStyle/>
          <a:p>
            <a:pPr eaLnBrk="1" hangingPunct="1">
              <a:defRPr/>
            </a:pPr>
            <a:r>
              <a:rPr lang="en-US" altLang="en-US" sz="4800" b="1">
                <a:effectLst>
                  <a:outerShdw blurRad="38100" dist="38100" dir="2700000" algn="tl">
                    <a:srgbClr val="000000"/>
                  </a:outerShdw>
                </a:effectLst>
              </a:rPr>
              <a:t>Ideal</a:t>
            </a:r>
            <a:r>
              <a:rPr lang="en-US" altLang="en-US"/>
              <a:t> Test Order</a:t>
            </a:r>
          </a:p>
        </p:txBody>
      </p:sp>
      <p:sp>
        <p:nvSpPr>
          <p:cNvPr id="273411" name="Rectangle 3">
            <a:extLst>
              <a:ext uri="{FF2B5EF4-FFF2-40B4-BE49-F238E27FC236}">
                <a16:creationId xmlns:a16="http://schemas.microsoft.com/office/drawing/2014/main" id="{4C5E7E2E-3D8A-4714-9EEA-97D5130FC8FE}"/>
              </a:ext>
            </a:extLst>
          </p:cNvPr>
          <p:cNvSpPr>
            <a:spLocks noGrp="1" noChangeArrowheads="1"/>
          </p:cNvSpPr>
          <p:nvPr>
            <p:ph type="body" idx="1"/>
          </p:nvPr>
        </p:nvSpPr>
        <p:spPr/>
        <p:txBody>
          <a:bodyPr/>
          <a:lstStyle/>
          <a:p>
            <a:pPr eaLnBrk="1" hangingPunct="1">
              <a:defRPr/>
            </a:pPr>
            <a:r>
              <a:rPr lang="en-US" altLang="en-US" sz="2400"/>
              <a:t>Test those files with no dependencies, then test all files depending only on files already tested.</a:t>
            </a:r>
          </a:p>
          <a:p>
            <a:pPr eaLnBrk="1" hangingPunct="1">
              <a:defRPr/>
            </a:pPr>
            <a:r>
              <a:rPr lang="en-US" altLang="en-US" sz="2400"/>
              <a:t>For testing, a strong component must be treated as a unit, because it cannot be ordered. </a:t>
            </a:r>
          </a:p>
          <a:p>
            <a:pPr eaLnBrk="1" hangingPunct="1">
              <a:defRPr/>
            </a:pPr>
            <a:r>
              <a:rPr lang="en-US" altLang="en-US" sz="2400"/>
              <a:t>The larger a strong component becomes, the more </a:t>
            </a:r>
            <a:r>
              <a:rPr lang="en-US" altLang="en-US" sz="2400" b="1">
                <a:effectLst>
                  <a:outerShdw blurRad="38100" dist="38100" dir="2700000" algn="tl">
                    <a:srgbClr val="C0C0C0"/>
                  </a:outerShdw>
                </a:effectLst>
              </a:rPr>
              <a:t>difficult </a:t>
            </a:r>
            <a:r>
              <a:rPr lang="en-US" altLang="en-US" sz="2400"/>
              <a:t>it is to adequately</a:t>
            </a:r>
            <a:r>
              <a:rPr lang="en-US" altLang="en-US" sz="2400" b="1">
                <a:effectLst>
                  <a:outerShdw blurRad="38100" dist="38100" dir="2700000" algn="tl">
                    <a:srgbClr val="C0C0C0"/>
                  </a:outerShdw>
                </a:effectLst>
              </a:rPr>
              <a:t> test</a:t>
            </a:r>
            <a:r>
              <a:rPr lang="en-US" altLang="en-US" sz="2400"/>
              <a:t>.  </a:t>
            </a:r>
          </a:p>
          <a:p>
            <a:pPr eaLnBrk="1" hangingPunct="1">
              <a:defRPr/>
            </a:pPr>
            <a:r>
              <a:rPr lang="en-US" altLang="en-US" sz="2400"/>
              <a:t>Change management becomes tougher, due to </a:t>
            </a:r>
            <a:r>
              <a:rPr lang="en-US" altLang="en-US" sz="2400" b="1">
                <a:effectLst>
                  <a:outerShdw blurRad="38100" dist="38100" dir="2700000" algn="tl">
                    <a:srgbClr val="C0C0C0"/>
                  </a:outerShdw>
                </a:effectLst>
              </a:rPr>
              <a:t>consequential changes</a:t>
            </a:r>
            <a:r>
              <a:rPr lang="en-US" altLang="en-US" sz="2400"/>
              <a:t> to fix latent errors or performance problems</a:t>
            </a:r>
          </a:p>
        </p:txBody>
      </p:sp>
      <p:sp>
        <p:nvSpPr>
          <p:cNvPr id="37893" name="Text Box 4">
            <a:extLst>
              <a:ext uri="{FF2B5EF4-FFF2-40B4-BE49-F238E27FC236}">
                <a16:creationId xmlns:a16="http://schemas.microsoft.com/office/drawing/2014/main" id="{F8F66F0D-0F5B-4B98-A2B4-F17B88F25CB9}"/>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9938" name="Slide Number Placeholder 6">
            <a:extLst>
              <a:ext uri="{FF2B5EF4-FFF2-40B4-BE49-F238E27FC236}">
                <a16:creationId xmlns:a16="http://schemas.microsoft.com/office/drawing/2014/main" id="{6EADC5B7-BA48-4FA8-B577-FB6F2B781FB8}"/>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5629333-343A-4F9E-9F0A-8C8979A3137D}" type="slidenum">
              <a:rPr lang="en-US" altLang="en-US" sz="1400"/>
              <a:pPr algn="r"/>
              <a:t>19</a:t>
            </a:fld>
            <a:endParaRPr lang="en-US" altLang="en-US" sz="1400"/>
          </a:p>
        </p:txBody>
      </p:sp>
      <p:graphicFrame>
        <p:nvGraphicFramePr>
          <p:cNvPr id="39939" name="Object 29">
            <a:extLst>
              <a:ext uri="{FF2B5EF4-FFF2-40B4-BE49-F238E27FC236}">
                <a16:creationId xmlns:a16="http://schemas.microsoft.com/office/drawing/2014/main" id="{6E74C986-6822-4D72-A084-AF30490A4464}"/>
              </a:ext>
            </a:extLst>
          </p:cNvPr>
          <p:cNvGraphicFramePr>
            <a:graphicFrameLocks noChangeAspect="1"/>
          </p:cNvGraphicFramePr>
          <p:nvPr/>
        </p:nvGraphicFramePr>
        <p:xfrm>
          <a:off x="228600" y="1443038"/>
          <a:ext cx="2971800" cy="2595562"/>
        </p:xfrm>
        <a:graphic>
          <a:graphicData uri="http://schemas.openxmlformats.org/presentationml/2006/ole">
            <mc:AlternateContent xmlns:mc="http://schemas.openxmlformats.org/markup-compatibility/2006">
              <mc:Choice xmlns:v="urn:schemas-microsoft-com:vml" Requires="v">
                <p:oleObj spid="_x0000_s39947" name="Visio" r:id="rId4" imgW="2716911" imgH="2372868" progId="Visio.Drawing.11">
                  <p:embed/>
                </p:oleObj>
              </mc:Choice>
              <mc:Fallback>
                <p:oleObj name="Visio" r:id="rId4" imgW="2716911" imgH="2372868" progId="Visio.Drawing.11">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1443038"/>
                        <a:ext cx="2971800"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9940" name="Rectangle 27">
            <a:extLst>
              <a:ext uri="{FF2B5EF4-FFF2-40B4-BE49-F238E27FC236}">
                <a16:creationId xmlns:a16="http://schemas.microsoft.com/office/drawing/2014/main" id="{AB3A7D7D-3BDA-4136-8B48-E9E8E7F8D3B7}"/>
              </a:ext>
            </a:extLst>
          </p:cNvPr>
          <p:cNvSpPr>
            <a:spLocks noGrp="1" noChangeArrowheads="1"/>
          </p:cNvSpPr>
          <p:nvPr>
            <p:ph type="title"/>
          </p:nvPr>
        </p:nvSpPr>
        <p:spPr/>
        <p:txBody>
          <a:bodyPr/>
          <a:lstStyle/>
          <a:p>
            <a:pPr eaLnBrk="1" hangingPunct="1"/>
            <a:r>
              <a:rPr lang="en-US" altLang="en-US"/>
              <a:t>Ideal Dependency Structure </a:t>
            </a:r>
          </a:p>
        </p:txBody>
      </p:sp>
      <p:sp>
        <p:nvSpPr>
          <p:cNvPr id="39941" name="Rectangle 28">
            <a:extLst>
              <a:ext uri="{FF2B5EF4-FFF2-40B4-BE49-F238E27FC236}">
                <a16:creationId xmlns:a16="http://schemas.microsoft.com/office/drawing/2014/main" id="{6A1DD8FB-DB38-48D2-B0EF-AC950E9648BA}"/>
              </a:ext>
            </a:extLst>
          </p:cNvPr>
          <p:cNvSpPr>
            <a:spLocks noGrp="1" noChangeArrowheads="1"/>
          </p:cNvSpPr>
          <p:nvPr>
            <p:ph type="body" sz="half" idx="1"/>
          </p:nvPr>
        </p:nvSpPr>
        <p:spPr>
          <a:xfrm>
            <a:off x="304800" y="4343400"/>
            <a:ext cx="8610600" cy="2209800"/>
          </a:xfrm>
        </p:spPr>
        <p:txBody>
          <a:bodyPr/>
          <a:lstStyle/>
          <a:p>
            <a:pPr eaLnBrk="1" hangingPunct="1">
              <a:lnSpc>
                <a:spcPct val="80000"/>
              </a:lnSpc>
            </a:pPr>
            <a:r>
              <a:rPr lang="en-US" altLang="en-US" sz="2000"/>
              <a:t>Ideal structure has cohesive components with no mutual coupling.</a:t>
            </a:r>
          </a:p>
          <a:p>
            <a:pPr eaLnBrk="1" hangingPunct="1">
              <a:lnSpc>
                <a:spcPct val="80000"/>
              </a:lnSpc>
            </a:pPr>
            <a:r>
              <a:rPr lang="en-US" altLang="en-US" sz="2000"/>
              <a:t>Each file depends only on its close neighbors.  </a:t>
            </a:r>
          </a:p>
          <a:p>
            <a:pPr eaLnBrk="1" hangingPunct="1">
              <a:lnSpc>
                <a:spcPct val="80000"/>
              </a:lnSpc>
            </a:pPr>
            <a:r>
              <a:rPr lang="en-US" altLang="en-US" sz="2000"/>
              <a:t>All files have low fan-in and fan-out.  </a:t>
            </a:r>
          </a:p>
          <a:p>
            <a:pPr eaLnBrk="1" hangingPunct="1">
              <a:lnSpc>
                <a:spcPct val="80000"/>
              </a:lnSpc>
            </a:pPr>
            <a:r>
              <a:rPr lang="en-US" altLang="en-US" sz="2000"/>
              <a:t>There is no call back to upper level components, or deep call forward.</a:t>
            </a:r>
          </a:p>
        </p:txBody>
      </p:sp>
      <p:sp useBgFill="1">
        <p:nvSpPr>
          <p:cNvPr id="39942" name="Rectangle 5">
            <a:extLst>
              <a:ext uri="{FF2B5EF4-FFF2-40B4-BE49-F238E27FC236}">
                <a16:creationId xmlns:a16="http://schemas.microsoft.com/office/drawing/2014/main" id="{85E097D9-B086-42CB-8A7C-C0277B6DA6C4}"/>
              </a:ext>
            </a:extLst>
          </p:cNvPr>
          <p:cNvSpPr>
            <a:spLocks noChangeArrowheads="1"/>
          </p:cNvSpPr>
          <p:nvPr/>
        </p:nvSpPr>
        <p:spPr bwMode="auto">
          <a:xfrm>
            <a:off x="4114800" y="1143000"/>
            <a:ext cx="2819400" cy="5175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After topologically sorted strong components expanded</a:t>
            </a:r>
            <a:r>
              <a:rPr lang="en-US" altLang="en-US" sz="1000">
                <a:latin typeface="Arial" panose="020B0604020202020204" pitchFamily="34" charset="0"/>
              </a:rPr>
              <a:t> </a:t>
            </a:r>
          </a:p>
        </p:txBody>
      </p:sp>
      <p:sp useBgFill="1">
        <p:nvSpPr>
          <p:cNvPr id="39943" name="Rectangle 7">
            <a:extLst>
              <a:ext uri="{FF2B5EF4-FFF2-40B4-BE49-F238E27FC236}">
                <a16:creationId xmlns:a16="http://schemas.microsoft.com/office/drawing/2014/main" id="{1E4638D4-473D-415B-9F80-C0DF040C76B2}"/>
              </a:ext>
            </a:extLst>
          </p:cNvPr>
          <p:cNvSpPr>
            <a:spLocks noChangeArrowheads="1"/>
          </p:cNvSpPr>
          <p:nvPr/>
        </p:nvSpPr>
        <p:spPr bwMode="auto">
          <a:xfrm>
            <a:off x="7391400" y="1219200"/>
            <a:ext cx="16002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pic>
        <p:nvPicPr>
          <p:cNvPr id="39944" name="Picture 31">
            <a:extLst>
              <a:ext uri="{FF2B5EF4-FFF2-40B4-BE49-F238E27FC236}">
                <a16:creationId xmlns:a16="http://schemas.microsoft.com/office/drawing/2014/main" id="{1E0FD7D4-EA42-44DF-89C7-7FD43BED7F1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1400" y="1600200"/>
            <a:ext cx="36576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5" name="Rectangle 32">
            <a:extLst>
              <a:ext uri="{FF2B5EF4-FFF2-40B4-BE49-F238E27FC236}">
                <a16:creationId xmlns:a16="http://schemas.microsoft.com/office/drawing/2014/main" id="{938C250C-1A55-4AB0-9A59-32EA8924D69C}"/>
              </a:ext>
            </a:extLst>
          </p:cNvPr>
          <p:cNvSpPr>
            <a:spLocks noChangeArrowheads="1"/>
          </p:cNvSpPr>
          <p:nvPr/>
        </p:nvSpPr>
        <p:spPr bwMode="auto">
          <a:xfrm>
            <a:off x="80963" y="3543300"/>
            <a:ext cx="20018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39946" name="Object 79">
            <a:extLst>
              <a:ext uri="{FF2B5EF4-FFF2-40B4-BE49-F238E27FC236}">
                <a16:creationId xmlns:a16="http://schemas.microsoft.com/office/drawing/2014/main" id="{EC6D60CB-E1A5-4C94-91F5-6ED2420DEE53}"/>
              </a:ext>
            </a:extLst>
          </p:cNvPr>
          <p:cNvGraphicFramePr>
            <a:graphicFrameLocks noChangeAspect="1"/>
          </p:cNvGraphicFramePr>
          <p:nvPr>
            <p:ph sz="half" idx="2"/>
          </p:nvPr>
        </p:nvGraphicFramePr>
        <p:xfrm>
          <a:off x="7893050" y="1752600"/>
          <a:ext cx="717550" cy="1981200"/>
        </p:xfrm>
        <a:graphic>
          <a:graphicData uri="http://schemas.openxmlformats.org/presentationml/2006/ole">
            <mc:AlternateContent xmlns:mc="http://schemas.openxmlformats.org/markup-compatibility/2006">
              <mc:Choice xmlns:v="urn:schemas-microsoft-com:vml" Requires="v">
                <p:oleObj spid="_x0000_s39948" name="Worksheet" r:id="rId7" imgW="578972" imgH="1280193" progId="Excel.Sheet.8">
                  <p:embed/>
                </p:oleObj>
              </mc:Choice>
              <mc:Fallback>
                <p:oleObj name="Worksheet" r:id="rId7" imgW="578972" imgH="1280193" progId="Excel.Sheet.8">
                  <p:embed/>
                  <p:pic>
                    <p:nvPicPr>
                      <p:cNvPr id="0" name="Object 7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93050" y="1752600"/>
                        <a:ext cx="71755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7042" name="Rectangle 2">
            <a:extLst>
              <a:ext uri="{FF2B5EF4-FFF2-40B4-BE49-F238E27FC236}">
                <a16:creationId xmlns:a16="http://schemas.microsoft.com/office/drawing/2014/main" id="{E14FD909-69AD-4886-A743-9137559C9348}"/>
              </a:ext>
            </a:extLst>
          </p:cNvPr>
          <p:cNvSpPr>
            <a:spLocks noGrp="1" noChangeArrowheads="1"/>
          </p:cNvSpPr>
          <p:nvPr>
            <p:ph type="ctrTitle"/>
          </p:nvPr>
        </p:nvSpPr>
        <p:spPr>
          <a:xfrm>
            <a:off x="0" y="1371600"/>
            <a:ext cx="9144000" cy="1066800"/>
          </a:xfrm>
        </p:spPr>
        <p:txBody>
          <a:bodyPr/>
          <a:lstStyle/>
          <a:p>
            <a:pPr algn="ctr" eaLnBrk="1" hangingPunct="1">
              <a:defRPr/>
            </a:pPr>
            <a:r>
              <a:rPr lang="en-US" altLang="en-US" sz="2800">
                <a:solidFill>
                  <a:srgbClr val="CC3300"/>
                </a:solidFill>
                <a:effectLst>
                  <a:outerShdw blurRad="38100" dist="38100" dir="2700000" algn="tl">
                    <a:srgbClr val="C0C0C0"/>
                  </a:outerShdw>
                </a:effectLst>
              </a:rPr>
              <a:t>Structural Models for Large Software Systems</a:t>
            </a:r>
            <a:endParaRPr lang="en-US" altLang="en-US" sz="3200">
              <a:solidFill>
                <a:srgbClr val="CC3300"/>
              </a:solidFill>
              <a:effectLst>
                <a:outerShdw blurRad="38100" dist="38100" dir="2700000" algn="tl">
                  <a:srgbClr val="C0C0C0"/>
                </a:outerShdw>
              </a:effectLst>
            </a:endParaRPr>
          </a:p>
        </p:txBody>
      </p:sp>
      <p:sp>
        <p:nvSpPr>
          <p:cNvPr id="87045" name="Rectangle 5">
            <a:extLst>
              <a:ext uri="{FF2B5EF4-FFF2-40B4-BE49-F238E27FC236}">
                <a16:creationId xmlns:a16="http://schemas.microsoft.com/office/drawing/2014/main" id="{83A1F7FA-FACE-467A-B2E1-99BD086CFEE8}"/>
              </a:ext>
            </a:extLst>
          </p:cNvPr>
          <p:cNvSpPr>
            <a:spLocks noChangeArrowheads="1"/>
          </p:cNvSpPr>
          <p:nvPr/>
        </p:nvSpPr>
        <p:spPr bwMode="auto">
          <a:xfrm>
            <a:off x="0" y="152400"/>
            <a:ext cx="9144000" cy="838200"/>
          </a:xfrm>
          <a:prstGeom prst="rect">
            <a:avLst/>
          </a:prstGeom>
          <a:noFill/>
          <a:ln>
            <a:noFill/>
          </a:ln>
          <a:effectLst/>
          <a:extLst>
            <a:ext uri="{909E8E84-426E-40DD-AFC4-6F175D3DCCD1}">
              <a14:hiddenFill xmlns:a14="http://schemas.microsoft.com/office/drawing/2010/main">
                <a:solidFill>
                  <a:schemeClr val="tx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l">
              <a:defRPr sz="4000">
                <a:solidFill>
                  <a:schemeClr val="tx1"/>
                </a:solidFill>
                <a:latin typeface="Arial" panose="020B0604020202020204" pitchFamily="34" charset="0"/>
              </a:defRPr>
            </a:lvl1pPr>
            <a:lvl2pPr algn="l">
              <a:defRPr sz="4000">
                <a:solidFill>
                  <a:schemeClr val="tx1"/>
                </a:solidFill>
                <a:latin typeface="Arial" panose="020B0604020202020204" pitchFamily="34" charset="0"/>
              </a:defRPr>
            </a:lvl2pPr>
            <a:lvl3pPr algn="l">
              <a:defRPr sz="4000">
                <a:solidFill>
                  <a:schemeClr val="tx1"/>
                </a:solidFill>
                <a:latin typeface="Arial" panose="020B0604020202020204" pitchFamily="34" charset="0"/>
              </a:defRPr>
            </a:lvl3pPr>
            <a:lvl4pPr algn="l">
              <a:defRPr sz="4000">
                <a:solidFill>
                  <a:schemeClr val="tx1"/>
                </a:solidFill>
                <a:latin typeface="Arial" panose="020B0604020202020204" pitchFamily="34" charset="0"/>
              </a:defRPr>
            </a:lvl4pPr>
            <a:lvl5pPr algn="l">
              <a:defRPr sz="4000">
                <a:solidFill>
                  <a:schemeClr val="tx1"/>
                </a:solidFill>
                <a:latin typeface="Arial" panose="020B0604020202020204" pitchFamily="34" charset="0"/>
              </a:defRPr>
            </a:lvl5pPr>
            <a:lvl6pPr marL="457200" fontAlgn="base">
              <a:spcBef>
                <a:spcPct val="0"/>
              </a:spcBef>
              <a:spcAft>
                <a:spcPct val="0"/>
              </a:spcAft>
              <a:defRPr sz="4000">
                <a:solidFill>
                  <a:schemeClr val="tx1"/>
                </a:solidFill>
                <a:latin typeface="Arial" panose="020B0604020202020204" pitchFamily="34" charset="0"/>
              </a:defRPr>
            </a:lvl6pPr>
            <a:lvl7pPr marL="914400" fontAlgn="base">
              <a:spcBef>
                <a:spcPct val="0"/>
              </a:spcBef>
              <a:spcAft>
                <a:spcPct val="0"/>
              </a:spcAft>
              <a:defRPr sz="4000">
                <a:solidFill>
                  <a:schemeClr val="tx1"/>
                </a:solidFill>
                <a:latin typeface="Arial" panose="020B0604020202020204" pitchFamily="34" charset="0"/>
              </a:defRPr>
            </a:lvl7pPr>
            <a:lvl8pPr marL="1371600" fontAlgn="base">
              <a:spcBef>
                <a:spcPct val="0"/>
              </a:spcBef>
              <a:spcAft>
                <a:spcPct val="0"/>
              </a:spcAft>
              <a:defRPr sz="4000">
                <a:solidFill>
                  <a:schemeClr val="tx1"/>
                </a:solidFill>
                <a:latin typeface="Arial" panose="020B0604020202020204" pitchFamily="34" charset="0"/>
              </a:defRPr>
            </a:lvl8pPr>
            <a:lvl9pPr marL="1828800" fontAlgn="base">
              <a:spcBef>
                <a:spcPct val="0"/>
              </a:spcBef>
              <a:spcAft>
                <a:spcPct val="0"/>
              </a:spcAft>
              <a:defRPr sz="4000">
                <a:solidFill>
                  <a:schemeClr val="tx1"/>
                </a:solidFill>
                <a:latin typeface="Arial" panose="020B0604020202020204" pitchFamily="34" charset="0"/>
              </a:defRPr>
            </a:lvl9pPr>
          </a:lstStyle>
          <a:p>
            <a:pPr algn="ctr" eaLnBrk="1" hangingPunct="1">
              <a:defRPr/>
            </a:pPr>
            <a:endParaRPr lang="en-US" altLang="en-US" sz="2000" b="1">
              <a:solidFill>
                <a:schemeClr val="bg1"/>
              </a:solidFill>
              <a:effectLst>
                <a:outerShdw blurRad="38100" dist="38100" dir="2700000" algn="tl">
                  <a:srgbClr val="C0C0C0"/>
                </a:outerShdw>
              </a:effectLst>
            </a:endParaRPr>
          </a:p>
        </p:txBody>
      </p:sp>
      <p:sp>
        <p:nvSpPr>
          <p:cNvPr id="6148" name="Rectangle 10">
            <a:extLst>
              <a:ext uri="{FF2B5EF4-FFF2-40B4-BE49-F238E27FC236}">
                <a16:creationId xmlns:a16="http://schemas.microsoft.com/office/drawing/2014/main" id="{C0A19402-922D-40C7-A005-6FA129F05B64}"/>
              </a:ext>
            </a:extLst>
          </p:cNvPr>
          <p:cNvSpPr>
            <a:spLocks noGrp="1" noChangeArrowheads="1"/>
          </p:cNvSpPr>
          <p:nvPr>
            <p:ph type="subTitle" idx="1"/>
          </p:nvPr>
        </p:nvSpPr>
        <p:spPr>
          <a:xfrm>
            <a:off x="1371600" y="2438400"/>
            <a:ext cx="6400800" cy="2133600"/>
          </a:xfrm>
        </p:spPr>
        <p:txBody>
          <a:bodyPr/>
          <a:lstStyle/>
          <a:p>
            <a:pPr eaLnBrk="1" hangingPunct="1"/>
            <a:r>
              <a:rPr lang="en-US" altLang="en-US" sz="2000"/>
              <a:t>Excerpts from Research Presentation</a:t>
            </a:r>
          </a:p>
          <a:p>
            <a:pPr eaLnBrk="1" hangingPunct="1"/>
            <a:r>
              <a:rPr lang="en-US" altLang="en-US" sz="2000"/>
              <a:t>by</a:t>
            </a:r>
          </a:p>
          <a:p>
            <a:pPr eaLnBrk="1" hangingPunct="1"/>
            <a:r>
              <a:rPr lang="en-US" altLang="en-US" sz="2000"/>
              <a:t>Murat Kahraman Gungor</a:t>
            </a:r>
            <a:br>
              <a:rPr lang="en-US" altLang="en-US" sz="2000"/>
            </a:br>
            <a:r>
              <a:rPr lang="en-US" altLang="en-US" sz="1600"/>
              <a:t>Ph.D. Candidate</a:t>
            </a:r>
            <a:br>
              <a:rPr lang="en-US" altLang="en-US" sz="1600"/>
            </a:br>
            <a:endParaRPr lang="en-US" altLang="en-US" sz="1600"/>
          </a:p>
          <a:p>
            <a:pPr eaLnBrk="1" hangingPunct="1"/>
            <a:r>
              <a:rPr lang="en-US" altLang="en-US" sz="1600"/>
              <a:t>Advisor: James W Fawcett, Ph.D.</a:t>
            </a:r>
          </a:p>
          <a:p>
            <a:pPr eaLnBrk="1" hangingPunct="1"/>
            <a:endParaRPr lang="en-US" altLang="en-US" sz="1600"/>
          </a:p>
        </p:txBody>
      </p:sp>
      <p:pic>
        <p:nvPicPr>
          <p:cNvPr id="6149" name="Picture 12" descr="seal">
            <a:extLst>
              <a:ext uri="{FF2B5EF4-FFF2-40B4-BE49-F238E27FC236}">
                <a16:creationId xmlns:a16="http://schemas.microsoft.com/office/drawing/2014/main" id="{F77CFC15-ABD3-44F9-81EF-27D284A82EF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47244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a:extLst>
              <a:ext uri="{FF2B5EF4-FFF2-40B4-BE49-F238E27FC236}">
                <a16:creationId xmlns:a16="http://schemas.microsoft.com/office/drawing/2014/main" id="{456213CE-D95B-4919-AB63-33F1F50DAEA2}"/>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C4B0FE1-95AE-4BF5-B2C9-7F00B8A41CC0}" type="slidenum">
              <a:rPr lang="en-US" altLang="en-US" sz="1400"/>
              <a:pPr algn="r"/>
              <a:t>20</a:t>
            </a:fld>
            <a:endParaRPr lang="en-US" altLang="en-US" sz="1400"/>
          </a:p>
        </p:txBody>
      </p:sp>
      <p:pic>
        <p:nvPicPr>
          <p:cNvPr id="41987" name="Picture 21">
            <a:extLst>
              <a:ext uri="{FF2B5EF4-FFF2-40B4-BE49-F238E27FC236}">
                <a16:creationId xmlns:a16="http://schemas.microsoft.com/office/drawing/2014/main" id="{07C76545-7721-46D8-B3C7-C89FC4AEE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122488"/>
            <a:ext cx="5376863" cy="42783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8" name="AutoShape 9">
            <a:extLst>
              <a:ext uri="{FF2B5EF4-FFF2-40B4-BE49-F238E27FC236}">
                <a16:creationId xmlns:a16="http://schemas.microsoft.com/office/drawing/2014/main" id="{F25B3CAA-A4D3-415F-A7C0-097719C8FB96}"/>
              </a:ext>
            </a:extLst>
          </p:cNvPr>
          <p:cNvSpPr>
            <a:spLocks noChangeArrowheads="1"/>
          </p:cNvSpPr>
          <p:nvPr/>
        </p:nvSpPr>
        <p:spPr bwMode="auto">
          <a:xfrm>
            <a:off x="7124700" y="2676525"/>
            <a:ext cx="1905000" cy="1066800"/>
          </a:xfrm>
          <a:prstGeom prst="wedgeRoundRectCallout">
            <a:avLst>
              <a:gd name="adj1" fmla="val -117833"/>
              <a:gd name="adj2" fmla="val 97023"/>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Tahoma" panose="020B0604030504040204" pitchFamily="34" charset="0"/>
              </a:rPr>
              <a:t>Size of bubble proportional to number of files in strong component.</a:t>
            </a:r>
          </a:p>
        </p:txBody>
      </p:sp>
      <p:sp>
        <p:nvSpPr>
          <p:cNvPr id="41989" name="AutoShape 10">
            <a:extLst>
              <a:ext uri="{FF2B5EF4-FFF2-40B4-BE49-F238E27FC236}">
                <a16:creationId xmlns:a16="http://schemas.microsoft.com/office/drawing/2014/main" id="{452B47BE-8137-46E0-B3C4-898BFC8758C3}"/>
              </a:ext>
            </a:extLst>
          </p:cNvPr>
          <p:cNvSpPr>
            <a:spLocks noChangeArrowheads="1"/>
          </p:cNvSpPr>
          <p:nvPr/>
        </p:nvSpPr>
        <p:spPr bwMode="auto">
          <a:xfrm>
            <a:off x="914400" y="5638800"/>
            <a:ext cx="3048000" cy="995363"/>
          </a:xfrm>
          <a:prstGeom prst="wedgeRoundRectCallout">
            <a:avLst>
              <a:gd name="adj1" fmla="val 90106"/>
              <a:gd name="adj2" fmla="val -147449"/>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Tahoma" panose="020B0604030504040204" pitchFamily="34" charset="0"/>
              </a:rPr>
              <a:t>Green lines show Fan-Out of one file in a large strong component.  Note dependencies both inside and outside component.</a:t>
            </a:r>
          </a:p>
        </p:txBody>
      </p:sp>
      <p:sp>
        <p:nvSpPr>
          <p:cNvPr id="41990" name="Rectangle 14">
            <a:extLst>
              <a:ext uri="{FF2B5EF4-FFF2-40B4-BE49-F238E27FC236}">
                <a16:creationId xmlns:a16="http://schemas.microsoft.com/office/drawing/2014/main" id="{243B7F8D-C94F-4661-96E1-0CC7055206AF}"/>
              </a:ext>
            </a:extLst>
          </p:cNvPr>
          <p:cNvSpPr>
            <a:spLocks noGrp="1" noChangeArrowheads="1"/>
          </p:cNvSpPr>
          <p:nvPr>
            <p:ph type="title"/>
          </p:nvPr>
        </p:nvSpPr>
        <p:spPr/>
        <p:txBody>
          <a:bodyPr/>
          <a:lstStyle/>
          <a:p>
            <a:pPr eaLnBrk="1" hangingPunct="1"/>
            <a:r>
              <a:rPr lang="en-US" altLang="en-US" sz="3200"/>
              <a:t>This is Mozilla’s GKGFX Rendering Library</a:t>
            </a:r>
            <a:r>
              <a:rPr lang="en-US" altLang="en-US" sz="3600"/>
              <a:t> </a:t>
            </a:r>
            <a:r>
              <a:rPr lang="en-US" altLang="en-US" sz="3200"/>
              <a:t> </a:t>
            </a:r>
            <a:br>
              <a:rPr lang="en-US" altLang="en-US" sz="3200"/>
            </a:br>
            <a:r>
              <a:rPr lang="en-US" altLang="en-US" sz="2000"/>
              <a:t>Plot shows some very large mutual dependencies</a:t>
            </a:r>
          </a:p>
        </p:txBody>
      </p:sp>
      <p:sp>
        <p:nvSpPr>
          <p:cNvPr id="21519" name="AutoShape 15">
            <a:extLst>
              <a:ext uri="{FF2B5EF4-FFF2-40B4-BE49-F238E27FC236}">
                <a16:creationId xmlns:a16="http://schemas.microsoft.com/office/drawing/2014/main" id="{9F53E7E2-54CA-4BF9-9912-99A9FDC6D97C}"/>
              </a:ext>
            </a:extLst>
          </p:cNvPr>
          <p:cNvSpPr>
            <a:spLocks noChangeArrowheads="1"/>
          </p:cNvSpPr>
          <p:nvPr/>
        </p:nvSpPr>
        <p:spPr bwMode="auto">
          <a:xfrm>
            <a:off x="3276600" y="1219200"/>
            <a:ext cx="1600200" cy="533400"/>
          </a:xfrm>
          <a:prstGeom prst="wedgeRoundRectCallout">
            <a:avLst>
              <a:gd name="adj1" fmla="val -127778"/>
              <a:gd name="adj2" fmla="val 213097"/>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defRPr/>
            </a:pPr>
            <a:r>
              <a:rPr lang="en-US" altLang="en-US" sz="1400">
                <a:solidFill>
                  <a:schemeClr val="bg1"/>
                </a:solidFill>
                <a:effectLst>
                  <a:outerShdw blurRad="38100" dist="38100" dir="2700000" algn="tl">
                    <a:srgbClr val="000000"/>
                  </a:outerShdw>
                </a:effectLst>
                <a:latin typeface="Tahoma" panose="020B0604030504040204" pitchFamily="34" charset="0"/>
              </a:rPr>
              <a:t>Our dependency analyzer tool</a:t>
            </a:r>
          </a:p>
        </p:txBody>
      </p:sp>
      <p:sp>
        <p:nvSpPr>
          <p:cNvPr id="41992" name="Rectangle 7">
            <a:extLst>
              <a:ext uri="{FF2B5EF4-FFF2-40B4-BE49-F238E27FC236}">
                <a16:creationId xmlns:a16="http://schemas.microsoft.com/office/drawing/2014/main" id="{7BFF7962-E5F1-4F59-AFBD-06A0C807981E}"/>
              </a:ext>
            </a:extLst>
          </p:cNvPr>
          <p:cNvSpPr>
            <a:spLocks noGrp="1" noChangeArrowheads="1"/>
          </p:cNvSpPr>
          <p:nvPr>
            <p:ph type="body" sz="half" idx="4294967295"/>
          </p:nvPr>
        </p:nvSpPr>
        <p:spPr>
          <a:xfrm>
            <a:off x="152400" y="1676400"/>
            <a:ext cx="3048000" cy="4191000"/>
          </a:xfrm>
        </p:spPr>
        <p:txBody>
          <a:bodyPr/>
          <a:lstStyle/>
          <a:p>
            <a:pPr eaLnBrk="1" hangingPunct="1">
              <a:lnSpc>
                <a:spcPct val="80000"/>
              </a:lnSpc>
            </a:pPr>
            <a:r>
              <a:rPr lang="en-US" altLang="en-US" sz="2000"/>
              <a:t>This view is generated by our tools:</a:t>
            </a:r>
          </a:p>
          <a:p>
            <a:pPr lvl="1" eaLnBrk="1" hangingPunct="1">
              <a:lnSpc>
                <a:spcPct val="80000"/>
              </a:lnSpc>
            </a:pPr>
            <a:r>
              <a:rPr lang="en-US" altLang="en-US" sz="2000"/>
              <a:t>DepAnal</a:t>
            </a:r>
          </a:p>
          <a:p>
            <a:pPr lvl="1" eaLnBrk="1" hangingPunct="1">
              <a:lnSpc>
                <a:spcPct val="80000"/>
              </a:lnSpc>
            </a:pPr>
            <a:r>
              <a:rPr lang="en-US" altLang="en-US" sz="2000"/>
              <a:t>DepView</a:t>
            </a:r>
          </a:p>
          <a:p>
            <a:pPr eaLnBrk="1" hangingPunct="1">
              <a:lnSpc>
                <a:spcPct val="80000"/>
              </a:lnSpc>
            </a:pPr>
            <a:r>
              <a:rPr lang="en-US" altLang="en-US" sz="2000"/>
              <a:t>This library has 598 files.</a:t>
            </a:r>
          </a:p>
          <a:p>
            <a:pPr eaLnBrk="1" hangingPunct="1">
              <a:lnSpc>
                <a:spcPct val="80000"/>
              </a:lnSpc>
            </a:pPr>
            <a:r>
              <a:rPr lang="en-US" altLang="en-US" sz="2000"/>
              <a:t>It shows a file in a second largest strong component that depends on many other files.</a:t>
            </a:r>
          </a:p>
        </p:txBody>
      </p:sp>
      <p:sp>
        <p:nvSpPr>
          <p:cNvPr id="21520" name="AutoShape 16">
            <a:extLst>
              <a:ext uri="{FF2B5EF4-FFF2-40B4-BE49-F238E27FC236}">
                <a16:creationId xmlns:a16="http://schemas.microsoft.com/office/drawing/2014/main" id="{AC50D4A4-3FE1-401A-B15D-7110BB7E3681}"/>
              </a:ext>
            </a:extLst>
          </p:cNvPr>
          <p:cNvSpPr>
            <a:spLocks noChangeArrowheads="1"/>
          </p:cNvSpPr>
          <p:nvPr/>
        </p:nvSpPr>
        <p:spPr bwMode="auto">
          <a:xfrm>
            <a:off x="2667000" y="2514600"/>
            <a:ext cx="2057400" cy="533400"/>
          </a:xfrm>
          <a:prstGeom prst="wedgeRoundRectCallout">
            <a:avLst>
              <a:gd name="adj1" fmla="val -77778"/>
              <a:gd name="adj2" fmla="val 28273"/>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defRPr/>
            </a:pPr>
            <a:r>
              <a:rPr lang="en-US" altLang="en-US" sz="1400">
                <a:solidFill>
                  <a:schemeClr val="bg1"/>
                </a:solidFill>
                <a:effectLst>
                  <a:outerShdw blurRad="38100" dist="38100" dir="2700000" algn="tl">
                    <a:srgbClr val="000000"/>
                  </a:outerShdw>
                </a:effectLst>
                <a:latin typeface="Tahoma" panose="020B0604030504040204" pitchFamily="34" charset="0"/>
              </a:rPr>
              <a:t>Our interactive dependency visualizer</a:t>
            </a: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6">
            <a:extLst>
              <a:ext uri="{FF2B5EF4-FFF2-40B4-BE49-F238E27FC236}">
                <a16:creationId xmlns:a16="http://schemas.microsoft.com/office/drawing/2014/main" id="{B7A0BC8C-9A83-4F56-891B-7BA66DFAE993}"/>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663EB01-E02E-4E07-A6DD-FD97A1A479A3}" type="slidenum">
              <a:rPr lang="en-US" altLang="en-US" sz="1400"/>
              <a:pPr algn="r"/>
              <a:t>21</a:t>
            </a:fld>
            <a:endParaRPr lang="en-US" altLang="en-US" sz="1400"/>
          </a:p>
        </p:txBody>
      </p:sp>
      <p:graphicFrame>
        <p:nvGraphicFramePr>
          <p:cNvPr id="44035" name="Object 11">
            <a:extLst>
              <a:ext uri="{FF2B5EF4-FFF2-40B4-BE49-F238E27FC236}">
                <a16:creationId xmlns:a16="http://schemas.microsoft.com/office/drawing/2014/main" id="{78B32F39-44C7-4F97-BC9F-85CECC6532E8}"/>
              </a:ext>
            </a:extLst>
          </p:cNvPr>
          <p:cNvGraphicFramePr>
            <a:graphicFrameLocks noChangeAspect="1"/>
          </p:cNvGraphicFramePr>
          <p:nvPr/>
        </p:nvGraphicFramePr>
        <p:xfrm>
          <a:off x="4724400" y="1828800"/>
          <a:ext cx="4191000" cy="4191000"/>
        </p:xfrm>
        <a:graphic>
          <a:graphicData uri="http://schemas.openxmlformats.org/presentationml/2006/ole">
            <mc:AlternateContent xmlns:mc="http://schemas.openxmlformats.org/markup-compatibility/2006">
              <mc:Choice xmlns:v="urn:schemas-microsoft-com:vml" Requires="v">
                <p:oleObj spid="_x0000_s44040" name="Bitmap Image" r:id="rId4" imgW="1848108" imgH="1838095" progId="Paint.Picture">
                  <p:embed/>
                </p:oleObj>
              </mc:Choice>
              <mc:Fallback>
                <p:oleObj name="Bitmap Image" r:id="rId4" imgW="1848108" imgH="1838095" progId="Paint.Picture">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288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4036" name="Rectangle 2">
            <a:extLst>
              <a:ext uri="{FF2B5EF4-FFF2-40B4-BE49-F238E27FC236}">
                <a16:creationId xmlns:a16="http://schemas.microsoft.com/office/drawing/2014/main" id="{7980F149-0853-4912-B063-1F8FD77F5A60}"/>
              </a:ext>
            </a:extLst>
          </p:cNvPr>
          <p:cNvSpPr>
            <a:spLocks noGrp="1" noChangeArrowheads="1"/>
          </p:cNvSpPr>
          <p:nvPr>
            <p:ph type="title"/>
          </p:nvPr>
        </p:nvSpPr>
        <p:spPr/>
        <p:txBody>
          <a:bodyPr/>
          <a:lstStyle/>
          <a:p>
            <a:pPr eaLnBrk="1" hangingPunct="1"/>
            <a:r>
              <a:rPr lang="en-US" altLang="en-US"/>
              <a:t>GKGFX Component Internals</a:t>
            </a:r>
          </a:p>
        </p:txBody>
      </p:sp>
      <p:sp>
        <p:nvSpPr>
          <p:cNvPr id="44037" name="Rectangle 3">
            <a:extLst>
              <a:ext uri="{FF2B5EF4-FFF2-40B4-BE49-F238E27FC236}">
                <a16:creationId xmlns:a16="http://schemas.microsoft.com/office/drawing/2014/main" id="{1047F901-70FC-4469-AF6D-927CFFD85DD1}"/>
              </a:ext>
            </a:extLst>
          </p:cNvPr>
          <p:cNvSpPr>
            <a:spLocks noGrp="1" noChangeArrowheads="1"/>
          </p:cNvSpPr>
          <p:nvPr>
            <p:ph type="body" sz="half" idx="1"/>
          </p:nvPr>
        </p:nvSpPr>
        <p:spPr>
          <a:xfrm>
            <a:off x="304800" y="1600200"/>
            <a:ext cx="4038600" cy="4525963"/>
          </a:xfrm>
        </p:spPr>
        <p:txBody>
          <a:bodyPr/>
          <a:lstStyle/>
          <a:p>
            <a:pPr eaLnBrk="1" hangingPunct="1"/>
            <a:r>
              <a:rPr lang="en-US" altLang="en-US" sz="2000"/>
              <a:t>Here are the internal dependencies for largest strong component.</a:t>
            </a:r>
          </a:p>
          <a:p>
            <a:pPr eaLnBrk="1" hangingPunct="1"/>
            <a:r>
              <a:rPr lang="en-US" altLang="en-US" sz="2000"/>
              <a:t>We show, in the dissertation document using Product Risk Model, that high density of dependencies within a strong component  is a serious design flaw.</a:t>
            </a:r>
          </a:p>
        </p:txBody>
      </p:sp>
      <p:sp>
        <p:nvSpPr>
          <p:cNvPr id="147461" name="AutoShape 5">
            <a:extLst>
              <a:ext uri="{FF2B5EF4-FFF2-40B4-BE49-F238E27FC236}">
                <a16:creationId xmlns:a16="http://schemas.microsoft.com/office/drawing/2014/main" id="{A8EC2A42-DA89-4F66-8B41-3B1A44D789FC}"/>
              </a:ext>
            </a:extLst>
          </p:cNvPr>
          <p:cNvSpPr>
            <a:spLocks noChangeArrowheads="1"/>
          </p:cNvSpPr>
          <p:nvPr/>
        </p:nvSpPr>
        <p:spPr bwMode="auto">
          <a:xfrm>
            <a:off x="990600" y="5867400"/>
            <a:ext cx="3962400" cy="609600"/>
          </a:xfrm>
          <a:prstGeom prst="wedgeRoundRectCallout">
            <a:avLst>
              <a:gd name="adj1" fmla="val 60657"/>
              <a:gd name="adj2" fmla="val -194532"/>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eaLnBrk="1" hangingPunct="1">
              <a:defRPr/>
            </a:pPr>
            <a:r>
              <a:rPr lang="en-US" altLang="en-US" sz="1600">
                <a:solidFill>
                  <a:schemeClr val="bg1"/>
                </a:solidFill>
                <a:effectLst>
                  <a:outerShdw blurRad="38100" dist="38100" dir="2700000" algn="tl">
                    <a:srgbClr val="000000"/>
                  </a:outerShdw>
                </a:effectLst>
                <a:latin typeface="Tahoma" panose="020B0604030504040204" pitchFamily="34" charset="0"/>
              </a:rPr>
              <a:t>What’s the problem?  Without DepAnal and DepView, we don’t know.</a:t>
            </a:r>
          </a:p>
        </p:txBody>
      </p:sp>
      <p:sp>
        <p:nvSpPr>
          <p:cNvPr id="44039" name="Rectangle 12">
            <a:extLst>
              <a:ext uri="{FF2B5EF4-FFF2-40B4-BE49-F238E27FC236}">
                <a16:creationId xmlns:a16="http://schemas.microsoft.com/office/drawing/2014/main" id="{979D44D9-8CBF-4137-B215-7A77695FC6E2}"/>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5">
            <a:extLst>
              <a:ext uri="{FF2B5EF4-FFF2-40B4-BE49-F238E27FC236}">
                <a16:creationId xmlns:a16="http://schemas.microsoft.com/office/drawing/2014/main" id="{0BF04E79-2066-4EAE-8FCE-83F2AB57562D}"/>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C4756E0-A44A-4517-A0E3-405DCA2B743F}" type="slidenum">
              <a:rPr lang="en-US" altLang="en-US" sz="1400"/>
              <a:pPr algn="r"/>
              <a:t>22</a:t>
            </a:fld>
            <a:endParaRPr lang="en-US" altLang="en-US" sz="1400"/>
          </a:p>
        </p:txBody>
      </p:sp>
      <p:sp>
        <p:nvSpPr>
          <p:cNvPr id="46083" name="Rectangle 4">
            <a:extLst>
              <a:ext uri="{FF2B5EF4-FFF2-40B4-BE49-F238E27FC236}">
                <a16:creationId xmlns:a16="http://schemas.microsoft.com/office/drawing/2014/main" id="{994CA8AB-77B4-4A50-9D09-47BBB5B88226}"/>
              </a:ext>
            </a:extLst>
          </p:cNvPr>
          <p:cNvSpPr>
            <a:spLocks noGrp="1" noChangeArrowheads="1"/>
          </p:cNvSpPr>
          <p:nvPr>
            <p:ph type="title"/>
          </p:nvPr>
        </p:nvSpPr>
        <p:spPr/>
        <p:txBody>
          <a:bodyPr/>
          <a:lstStyle/>
          <a:p>
            <a:pPr eaLnBrk="1" hangingPunct="1"/>
            <a:r>
              <a:rPr lang="en-US" altLang="en-US"/>
              <a:t>Visibility</a:t>
            </a:r>
          </a:p>
        </p:txBody>
      </p:sp>
      <p:sp>
        <p:nvSpPr>
          <p:cNvPr id="28677" name="Rectangle 5">
            <a:extLst>
              <a:ext uri="{FF2B5EF4-FFF2-40B4-BE49-F238E27FC236}">
                <a16:creationId xmlns:a16="http://schemas.microsoft.com/office/drawing/2014/main" id="{74B80CD5-8B8D-48F8-9614-D2866ABC0896}"/>
              </a:ext>
            </a:extLst>
          </p:cNvPr>
          <p:cNvSpPr>
            <a:spLocks noGrp="1" noChangeArrowheads="1"/>
          </p:cNvSpPr>
          <p:nvPr>
            <p:ph type="body" idx="1"/>
          </p:nvPr>
        </p:nvSpPr>
        <p:spPr/>
        <p:txBody>
          <a:bodyPr/>
          <a:lstStyle/>
          <a:p>
            <a:pPr eaLnBrk="1" hangingPunct="1">
              <a:lnSpc>
                <a:spcPct val="90000"/>
              </a:lnSpc>
              <a:defRPr/>
            </a:pPr>
            <a:r>
              <a:rPr lang="en-US" altLang="en-US" sz="2400"/>
              <a:t>The dependencies shown on the previous slide are, without our tools, </a:t>
            </a:r>
            <a:r>
              <a:rPr lang="en-US" altLang="en-US" sz="2400" b="1">
                <a:effectLst>
                  <a:outerShdw blurRad="38100" dist="38100" dir="2700000" algn="tl">
                    <a:srgbClr val="C0C0C0"/>
                  </a:outerShdw>
                </a:effectLst>
              </a:rPr>
              <a:t>invisible</a:t>
            </a:r>
            <a:r>
              <a:rPr lang="en-US" altLang="en-US" sz="2400"/>
              <a:t>.</a:t>
            </a:r>
          </a:p>
          <a:p>
            <a:pPr eaLnBrk="1" hangingPunct="1">
              <a:lnSpc>
                <a:spcPct val="90000"/>
              </a:lnSpc>
              <a:defRPr/>
            </a:pPr>
            <a:r>
              <a:rPr lang="en-US" altLang="en-US" sz="2400"/>
              <a:t>Developers know only a small part of the dependency structure based on their own reading of the code.  The rest they </a:t>
            </a:r>
            <a:r>
              <a:rPr lang="en-US" altLang="en-US" sz="2400" b="1">
                <a:effectLst>
                  <a:outerShdw blurRad="38100" dist="38100" dir="2700000" algn="tl">
                    <a:srgbClr val="C0C0C0"/>
                  </a:outerShdw>
                </a:effectLst>
              </a:rPr>
              <a:t>may</a:t>
            </a:r>
            <a:r>
              <a:rPr lang="en-US" altLang="en-US" sz="2400"/>
              <a:t> find by observing breakage when they change something.</a:t>
            </a:r>
          </a:p>
          <a:p>
            <a:pPr eaLnBrk="1" hangingPunct="1">
              <a:lnSpc>
                <a:spcPct val="90000"/>
              </a:lnSpc>
              <a:defRPr/>
            </a:pPr>
            <a:r>
              <a:rPr lang="en-US" altLang="en-US" sz="2400"/>
              <a:t>Note that Mozilla, 1.4.1 is composed of 6193 files!  Impossible to understand that dependency structure without effective tools.</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5">
            <a:extLst>
              <a:ext uri="{FF2B5EF4-FFF2-40B4-BE49-F238E27FC236}">
                <a16:creationId xmlns:a16="http://schemas.microsoft.com/office/drawing/2014/main" id="{7FE0136E-A12F-438D-AE34-43DA6837AADB}"/>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84C6BD7-C299-439B-94C8-A3D44BD8C956}" type="slidenum">
              <a:rPr lang="en-US" altLang="en-US" sz="1400"/>
              <a:pPr algn="r"/>
              <a:t>23</a:t>
            </a:fld>
            <a:endParaRPr lang="en-US" altLang="en-US" sz="1400"/>
          </a:p>
        </p:txBody>
      </p:sp>
      <p:sp>
        <p:nvSpPr>
          <p:cNvPr id="48131" name="Rectangle 8">
            <a:extLst>
              <a:ext uri="{FF2B5EF4-FFF2-40B4-BE49-F238E27FC236}">
                <a16:creationId xmlns:a16="http://schemas.microsoft.com/office/drawing/2014/main" id="{25F5CFED-A00B-4FCB-B3D7-F87A820470A9}"/>
              </a:ext>
            </a:extLst>
          </p:cNvPr>
          <p:cNvSpPr>
            <a:spLocks noGrp="1" noChangeArrowheads="1"/>
          </p:cNvSpPr>
          <p:nvPr>
            <p:ph type="title"/>
          </p:nvPr>
        </p:nvSpPr>
        <p:spPr/>
        <p:txBody>
          <a:bodyPr/>
          <a:lstStyle/>
          <a:p>
            <a:pPr eaLnBrk="1" hangingPunct="1"/>
            <a:r>
              <a:rPr lang="en-US" altLang="en-US" sz="3200"/>
              <a:t>Is Complex Dependency Really a Problem?</a:t>
            </a:r>
          </a:p>
        </p:txBody>
      </p:sp>
      <p:sp>
        <p:nvSpPr>
          <p:cNvPr id="48132" name="Rectangle 9">
            <a:extLst>
              <a:ext uri="{FF2B5EF4-FFF2-40B4-BE49-F238E27FC236}">
                <a16:creationId xmlns:a16="http://schemas.microsoft.com/office/drawing/2014/main" id="{1CBED758-053E-418C-8420-0947D646BEEF}"/>
              </a:ext>
            </a:extLst>
          </p:cNvPr>
          <p:cNvSpPr>
            <a:spLocks noGrp="1" noChangeArrowheads="1"/>
          </p:cNvSpPr>
          <p:nvPr>
            <p:ph type="body" idx="1"/>
          </p:nvPr>
        </p:nvSpPr>
        <p:spPr/>
        <p:txBody>
          <a:bodyPr/>
          <a:lstStyle/>
          <a:p>
            <a:pPr eaLnBrk="1" hangingPunct="1">
              <a:lnSpc>
                <a:spcPct val="90000"/>
              </a:lnSpc>
            </a:pPr>
            <a:r>
              <a:rPr lang="en-US" altLang="en-US" sz="2400"/>
              <a:t>Mozilla was targeted for Apple OSX.10 but Apple switched to KHTML:</a:t>
            </a:r>
            <a:br>
              <a:rPr lang="en-US" altLang="en-US" sz="2400"/>
            </a:br>
            <a:endParaRPr lang="en-US" altLang="en-US" sz="1200"/>
          </a:p>
          <a:p>
            <a:pPr lvl="1" eaLnBrk="1" hangingPunct="1">
              <a:lnSpc>
                <a:spcPct val="90000"/>
              </a:lnSpc>
            </a:pPr>
            <a:r>
              <a:rPr lang="en-US" altLang="en-US" sz="2000"/>
              <a:t>“Apple snub stings Mozilla” – CNET News.com</a:t>
            </a:r>
          </a:p>
          <a:p>
            <a:pPr lvl="2" eaLnBrk="1" hangingPunct="1">
              <a:lnSpc>
                <a:spcPct val="90000"/>
              </a:lnSpc>
            </a:pPr>
            <a:r>
              <a:rPr lang="en-US" altLang="en-US" sz="1800"/>
              <a:t>“Bourdon said Safari engineers looked at size, speed and compatibility in choosing KHTML.”</a:t>
            </a:r>
          </a:p>
          <a:p>
            <a:pPr lvl="2" eaLnBrk="1" hangingPunct="1">
              <a:lnSpc>
                <a:spcPct val="90000"/>
              </a:lnSpc>
            </a:pPr>
            <a:r>
              <a:rPr lang="en-US" altLang="en-US" sz="1800"/>
              <a:t>"Translated through a de-weaselizer, (Melton's e-mail) says: 'Even though some of us used to work on Mozilla, we have to admit that the Mozilla code is a gigantic, bloated mess, not to mention slow, and with an internal API so flamboyantly baroque that frankly we can't even comprehend where to begin,'" Zawinski wrote.</a:t>
            </a:r>
          </a:p>
          <a:p>
            <a:pPr lvl="2" eaLnBrk="1" hangingPunct="1">
              <a:lnSpc>
                <a:spcPct val="90000"/>
              </a:lnSpc>
            </a:pPr>
            <a:r>
              <a:rPr lang="en-US" altLang="en-US" sz="1600">
                <a:hlinkClick r:id="rId3"/>
              </a:rPr>
              <a:t>http://news.com.com/2163e+snub+stings+Mozilla/2100-1023_3-980492.html</a:t>
            </a:r>
            <a:r>
              <a:rPr lang="en-US" altLang="en-US">
                <a:hlinkClick r:id="rId4"/>
              </a:rPr>
              <a:t> </a:t>
            </a:r>
            <a:br>
              <a:rPr lang="en-US" altLang="en-US"/>
            </a:br>
            <a:endParaRPr lang="en-US" altLang="en-US"/>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5">
            <a:extLst>
              <a:ext uri="{FF2B5EF4-FFF2-40B4-BE49-F238E27FC236}">
                <a16:creationId xmlns:a16="http://schemas.microsoft.com/office/drawing/2014/main" id="{C509C90F-65EA-46A1-8F51-9B5C882A628A}"/>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8D95EFD-E475-431A-B609-0462E3EEC216}" type="slidenum">
              <a:rPr lang="en-US" altLang="en-US" sz="1400"/>
              <a:pPr algn="r"/>
              <a:t>24</a:t>
            </a:fld>
            <a:endParaRPr lang="en-US" altLang="en-US" sz="1400"/>
          </a:p>
        </p:txBody>
      </p:sp>
      <p:sp>
        <p:nvSpPr>
          <p:cNvPr id="50179" name="Rectangle 2">
            <a:extLst>
              <a:ext uri="{FF2B5EF4-FFF2-40B4-BE49-F238E27FC236}">
                <a16:creationId xmlns:a16="http://schemas.microsoft.com/office/drawing/2014/main" id="{390A373F-28C6-405B-859E-461617E18C9D}"/>
              </a:ext>
            </a:extLst>
          </p:cNvPr>
          <p:cNvSpPr>
            <a:spLocks noGrp="1" noChangeArrowheads="1"/>
          </p:cNvSpPr>
          <p:nvPr>
            <p:ph type="title"/>
          </p:nvPr>
        </p:nvSpPr>
        <p:spPr/>
        <p:txBody>
          <a:bodyPr/>
          <a:lstStyle/>
          <a:p>
            <a:pPr eaLnBrk="1" hangingPunct="1"/>
            <a:r>
              <a:rPr lang="en-US" altLang="en-US"/>
              <a:t>Our Approach</a:t>
            </a:r>
          </a:p>
        </p:txBody>
      </p:sp>
      <p:sp>
        <p:nvSpPr>
          <p:cNvPr id="50180" name="Rectangle 3">
            <a:extLst>
              <a:ext uri="{FF2B5EF4-FFF2-40B4-BE49-F238E27FC236}">
                <a16:creationId xmlns:a16="http://schemas.microsoft.com/office/drawing/2014/main" id="{2C44A937-6E47-45BC-8204-C8E91DDFFAF6}"/>
              </a:ext>
            </a:extLst>
          </p:cNvPr>
          <p:cNvSpPr>
            <a:spLocks noGrp="1" noChangeArrowheads="1"/>
          </p:cNvSpPr>
          <p:nvPr>
            <p:ph type="body" idx="1"/>
          </p:nvPr>
        </p:nvSpPr>
        <p:spPr/>
        <p:txBody>
          <a:bodyPr/>
          <a:lstStyle/>
          <a:p>
            <a:pPr eaLnBrk="1" hangingPunct="1"/>
            <a:r>
              <a:rPr lang="en-US" altLang="en-US"/>
              <a:t>Having seen the previous problems, here is what we are going to do.</a:t>
            </a: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5">
            <a:extLst>
              <a:ext uri="{FF2B5EF4-FFF2-40B4-BE49-F238E27FC236}">
                <a16:creationId xmlns:a16="http://schemas.microsoft.com/office/drawing/2014/main" id="{AB8B46BE-4E7F-4D20-B4F2-30597F93A0F8}"/>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89F604D-0B5E-4EB1-B67F-3BF099A06915}" type="slidenum">
              <a:rPr lang="en-US" altLang="en-US" sz="1400"/>
              <a:pPr algn="r"/>
              <a:t>25</a:t>
            </a:fld>
            <a:endParaRPr lang="en-US" altLang="en-US" sz="1400"/>
          </a:p>
        </p:txBody>
      </p:sp>
      <p:sp>
        <p:nvSpPr>
          <p:cNvPr id="52227" name="Rectangle 4">
            <a:extLst>
              <a:ext uri="{FF2B5EF4-FFF2-40B4-BE49-F238E27FC236}">
                <a16:creationId xmlns:a16="http://schemas.microsoft.com/office/drawing/2014/main" id="{34AA568C-0D6A-4559-A97A-0C55FB562EC2}"/>
              </a:ext>
            </a:extLst>
          </p:cNvPr>
          <p:cNvSpPr>
            <a:spLocks noGrp="1" noChangeArrowheads="1"/>
          </p:cNvSpPr>
          <p:nvPr>
            <p:ph type="title"/>
          </p:nvPr>
        </p:nvSpPr>
        <p:spPr/>
        <p:txBody>
          <a:bodyPr/>
          <a:lstStyle/>
          <a:p>
            <a:pPr eaLnBrk="1" hangingPunct="1"/>
            <a:r>
              <a:rPr lang="en-US" altLang="en-US"/>
              <a:t>Scope of Study</a:t>
            </a:r>
          </a:p>
        </p:txBody>
      </p:sp>
      <p:sp>
        <p:nvSpPr>
          <p:cNvPr id="19461" name="Rectangle 5">
            <a:extLst>
              <a:ext uri="{FF2B5EF4-FFF2-40B4-BE49-F238E27FC236}">
                <a16:creationId xmlns:a16="http://schemas.microsoft.com/office/drawing/2014/main" id="{F7EF2861-CEC9-4843-A9D8-C7DA5DD9C1FF}"/>
              </a:ext>
            </a:extLst>
          </p:cNvPr>
          <p:cNvSpPr>
            <a:spLocks noGrp="1" noChangeArrowheads="1"/>
          </p:cNvSpPr>
          <p:nvPr>
            <p:ph type="body" idx="1"/>
          </p:nvPr>
        </p:nvSpPr>
        <p:spPr/>
        <p:txBody>
          <a:bodyPr/>
          <a:lstStyle/>
          <a:p>
            <a:pPr eaLnBrk="1" hangingPunct="1">
              <a:lnSpc>
                <a:spcPct val="90000"/>
              </a:lnSpc>
              <a:defRPr/>
            </a:pPr>
            <a:r>
              <a:rPr lang="en-US" altLang="en-US" sz="2400"/>
              <a:t>We are </a:t>
            </a:r>
            <a:r>
              <a:rPr lang="en-US" altLang="en-US" sz="2400" b="1">
                <a:effectLst>
                  <a:outerShdw blurRad="38100" dist="38100" dir="2700000" algn="tl">
                    <a:srgbClr val="C0C0C0"/>
                  </a:outerShdw>
                </a:effectLst>
              </a:rPr>
              <a:t>not</a:t>
            </a:r>
            <a:r>
              <a:rPr lang="en-US" altLang="en-US" sz="2400"/>
              <a:t> analyzing syntactic correctness of code.</a:t>
            </a:r>
          </a:p>
          <a:p>
            <a:pPr eaLnBrk="1" hangingPunct="1">
              <a:lnSpc>
                <a:spcPct val="90000"/>
              </a:lnSpc>
              <a:defRPr/>
            </a:pPr>
            <a:r>
              <a:rPr lang="en-US" altLang="en-US" sz="2400"/>
              <a:t>We are </a:t>
            </a:r>
            <a:r>
              <a:rPr lang="en-US" altLang="en-US" sz="2400" b="1">
                <a:effectLst>
                  <a:outerShdw blurRad="38100" dist="38100" dir="2700000" algn="tl">
                    <a:srgbClr val="C0C0C0"/>
                  </a:outerShdw>
                </a:effectLst>
              </a:rPr>
              <a:t>not</a:t>
            </a:r>
            <a:r>
              <a:rPr lang="en-US" altLang="en-US" sz="2400"/>
              <a:t> analyzing logical correctness of code.</a:t>
            </a:r>
          </a:p>
          <a:p>
            <a:pPr eaLnBrk="1" hangingPunct="1">
              <a:lnSpc>
                <a:spcPct val="90000"/>
              </a:lnSpc>
              <a:defRPr/>
            </a:pPr>
            <a:r>
              <a:rPr lang="en-US" altLang="en-US" sz="2400"/>
              <a:t>We </a:t>
            </a:r>
            <a:r>
              <a:rPr lang="en-US" altLang="en-US" sz="2400" b="1">
                <a:effectLst>
                  <a:outerShdw blurRad="38100" dist="38100" dir="2700000" algn="tl">
                    <a:srgbClr val="C0C0C0"/>
                  </a:outerShdw>
                </a:effectLst>
              </a:rPr>
              <a:t>are</a:t>
            </a:r>
            <a:r>
              <a:rPr lang="en-US" altLang="en-US" sz="2400"/>
              <a:t> analyzing project code structure.</a:t>
            </a:r>
          </a:p>
          <a:p>
            <a:pPr eaLnBrk="1" hangingPunct="1">
              <a:lnSpc>
                <a:spcPct val="90000"/>
              </a:lnSpc>
              <a:defRPr/>
            </a:pPr>
            <a:r>
              <a:rPr lang="en-US" altLang="en-US" sz="2400"/>
              <a:t>Our methods and tools are </a:t>
            </a:r>
            <a:r>
              <a:rPr lang="en-US" altLang="en-US" sz="2400" b="1">
                <a:effectLst>
                  <a:outerShdw blurRad="38100" dist="38100" dir="2700000" algn="tl">
                    <a:srgbClr val="C0C0C0"/>
                  </a:outerShdw>
                </a:effectLst>
              </a:rPr>
              <a:t>applicable</a:t>
            </a:r>
            <a:r>
              <a:rPr lang="en-US" altLang="en-US" sz="2400"/>
              <a:t> to </a:t>
            </a:r>
            <a:br>
              <a:rPr lang="en-US" altLang="en-US" sz="2400"/>
            </a:br>
            <a:r>
              <a:rPr lang="en-US" altLang="en-US" sz="2400"/>
              <a:t>C-based procedural and object oriented languages such as C, C++, C#, Java.</a:t>
            </a:r>
          </a:p>
          <a:p>
            <a:pPr lvl="1" eaLnBrk="1" hangingPunct="1">
              <a:lnSpc>
                <a:spcPct val="90000"/>
              </a:lnSpc>
              <a:defRPr/>
            </a:pPr>
            <a:r>
              <a:rPr lang="en-US" altLang="en-US"/>
              <a:t>DepAnal and DepView support both C and C++</a:t>
            </a: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5">
            <a:extLst>
              <a:ext uri="{FF2B5EF4-FFF2-40B4-BE49-F238E27FC236}">
                <a16:creationId xmlns:a16="http://schemas.microsoft.com/office/drawing/2014/main" id="{647F5816-A765-433D-B2C2-39941E90914C}"/>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B2272E6-800B-475D-867A-9EAA5E4C19CB}" type="slidenum">
              <a:rPr lang="en-US" altLang="en-US" sz="1400"/>
              <a:pPr algn="r"/>
              <a:t>26</a:t>
            </a:fld>
            <a:endParaRPr lang="en-US" altLang="en-US" sz="1400"/>
          </a:p>
        </p:txBody>
      </p:sp>
      <p:sp>
        <p:nvSpPr>
          <p:cNvPr id="54275" name="Rectangle 6">
            <a:extLst>
              <a:ext uri="{FF2B5EF4-FFF2-40B4-BE49-F238E27FC236}">
                <a16:creationId xmlns:a16="http://schemas.microsoft.com/office/drawing/2014/main" id="{E2A55A45-2F64-45D5-B4C5-9B63185F04BD}"/>
              </a:ext>
            </a:extLst>
          </p:cNvPr>
          <p:cNvSpPr>
            <a:spLocks noGrp="1" noChangeArrowheads="1"/>
          </p:cNvSpPr>
          <p:nvPr>
            <p:ph type="title"/>
          </p:nvPr>
        </p:nvSpPr>
        <p:spPr/>
        <p:txBody>
          <a:bodyPr/>
          <a:lstStyle/>
          <a:p>
            <a:pPr eaLnBrk="1" hangingPunct="1"/>
            <a:r>
              <a:rPr lang="en-US" altLang="en-US"/>
              <a:t>Contributions</a:t>
            </a:r>
          </a:p>
        </p:txBody>
      </p:sp>
      <p:sp>
        <p:nvSpPr>
          <p:cNvPr id="54276" name="Rectangle 7">
            <a:extLst>
              <a:ext uri="{FF2B5EF4-FFF2-40B4-BE49-F238E27FC236}">
                <a16:creationId xmlns:a16="http://schemas.microsoft.com/office/drawing/2014/main" id="{F0DBE5DD-671E-42DB-8143-E02E9EB26074}"/>
              </a:ext>
            </a:extLst>
          </p:cNvPr>
          <p:cNvSpPr>
            <a:spLocks noGrp="1" noChangeArrowheads="1"/>
          </p:cNvSpPr>
          <p:nvPr>
            <p:ph type="body" idx="1"/>
          </p:nvPr>
        </p:nvSpPr>
        <p:spPr>
          <a:xfrm>
            <a:off x="381000" y="1371600"/>
            <a:ext cx="8382000" cy="4953000"/>
          </a:xfrm>
        </p:spPr>
        <p:txBody>
          <a:bodyPr/>
          <a:lstStyle/>
          <a:p>
            <a:pPr eaLnBrk="1" hangingPunct="1">
              <a:lnSpc>
                <a:spcPct val="80000"/>
              </a:lnSpc>
            </a:pPr>
            <a:r>
              <a:rPr lang="en-US" altLang="en-US" sz="2000"/>
              <a:t>Developed Source File Ranking Models</a:t>
            </a:r>
          </a:p>
          <a:p>
            <a:pPr lvl="1" eaLnBrk="1" hangingPunct="1">
              <a:lnSpc>
                <a:spcPct val="80000"/>
              </a:lnSpc>
            </a:pPr>
            <a:r>
              <a:rPr lang="en-US" altLang="en-US" sz="1800"/>
              <a:t>Risk Model,</a:t>
            </a:r>
          </a:p>
          <a:p>
            <a:pPr lvl="1" eaLnBrk="1" hangingPunct="1">
              <a:lnSpc>
                <a:spcPct val="80000"/>
              </a:lnSpc>
            </a:pPr>
            <a:r>
              <a:rPr lang="en-US" altLang="en-US" sz="1800"/>
              <a:t>Reusability Index.</a:t>
            </a:r>
          </a:p>
          <a:p>
            <a:pPr eaLnBrk="1" hangingPunct="1">
              <a:lnSpc>
                <a:spcPct val="80000"/>
              </a:lnSpc>
            </a:pPr>
            <a:r>
              <a:rPr lang="en-US" altLang="en-US" sz="2000"/>
              <a:t>Developed Analysis Methods</a:t>
            </a:r>
          </a:p>
          <a:p>
            <a:pPr lvl="1" eaLnBrk="1" hangingPunct="1">
              <a:lnSpc>
                <a:spcPct val="80000"/>
              </a:lnSpc>
            </a:pPr>
            <a:r>
              <a:rPr lang="en-US" altLang="en-US" sz="1800"/>
              <a:t>Dependency Analyzer (DepAnal): C/C++ static source code dependency analyzer tool. Able to analyze thousands of files in reasonable time (Mozilla: 6193 files in approximately 4 hours – dependency and graph relationships).</a:t>
            </a:r>
          </a:p>
          <a:p>
            <a:pPr lvl="1" eaLnBrk="1" hangingPunct="1">
              <a:lnSpc>
                <a:spcPct val="80000"/>
              </a:lnSpc>
            </a:pPr>
            <a:r>
              <a:rPr lang="en-US" altLang="en-US" sz="1800"/>
              <a:t>Dependency Viewer (DepView) – Interactive visualization of dependencies among files and components.  Provides new views of complex information. </a:t>
            </a:r>
          </a:p>
          <a:p>
            <a:pPr eaLnBrk="1" hangingPunct="1">
              <a:lnSpc>
                <a:spcPct val="80000"/>
              </a:lnSpc>
            </a:pPr>
            <a:r>
              <a:rPr lang="en-US" altLang="en-US" sz="2000"/>
              <a:t>Designed and conducted an experiment to investigate the impact of change in one file on other files (results shown later).</a:t>
            </a:r>
          </a:p>
          <a:p>
            <a:pPr eaLnBrk="1" hangingPunct="1">
              <a:lnSpc>
                <a:spcPct val="80000"/>
              </a:lnSpc>
            </a:pPr>
            <a:r>
              <a:rPr lang="en-US" altLang="en-US" sz="2000"/>
              <a:t>Investigated corrective procedures and simulated their application, monitored improvements in observed defects. </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6322" name="Slide Number Placeholder 5">
            <a:extLst>
              <a:ext uri="{FF2B5EF4-FFF2-40B4-BE49-F238E27FC236}">
                <a16:creationId xmlns:a16="http://schemas.microsoft.com/office/drawing/2014/main" id="{1EC25452-FD3A-4B9C-83E2-6A692A0958A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770C7E4-EC82-43DC-AD8C-2E7E2F661E18}" type="slidenum">
              <a:rPr lang="en-US" altLang="en-US" sz="1400"/>
              <a:pPr algn="r"/>
              <a:t>27</a:t>
            </a:fld>
            <a:endParaRPr lang="en-US" altLang="en-US" sz="1400"/>
          </a:p>
        </p:txBody>
      </p:sp>
      <p:sp>
        <p:nvSpPr>
          <p:cNvPr id="56323" name="Rectangle 6">
            <a:extLst>
              <a:ext uri="{FF2B5EF4-FFF2-40B4-BE49-F238E27FC236}">
                <a16:creationId xmlns:a16="http://schemas.microsoft.com/office/drawing/2014/main" id="{7AE0B093-FE7A-448E-B308-F0A6019248AC}"/>
              </a:ext>
            </a:extLst>
          </p:cNvPr>
          <p:cNvSpPr>
            <a:spLocks noGrp="1" noChangeArrowheads="1"/>
          </p:cNvSpPr>
          <p:nvPr>
            <p:ph type="title"/>
          </p:nvPr>
        </p:nvSpPr>
        <p:spPr/>
        <p:txBody>
          <a:bodyPr/>
          <a:lstStyle/>
          <a:p>
            <a:pPr eaLnBrk="1" hangingPunct="1"/>
            <a:r>
              <a:rPr lang="en-US" altLang="en-US"/>
              <a:t>Project Monitoring</a:t>
            </a:r>
          </a:p>
        </p:txBody>
      </p:sp>
      <p:sp>
        <p:nvSpPr>
          <p:cNvPr id="56324" name="Rectangle 7">
            <a:extLst>
              <a:ext uri="{FF2B5EF4-FFF2-40B4-BE49-F238E27FC236}">
                <a16:creationId xmlns:a16="http://schemas.microsoft.com/office/drawing/2014/main" id="{7C844B31-F3EA-4E39-99C6-E3645A615319}"/>
              </a:ext>
            </a:extLst>
          </p:cNvPr>
          <p:cNvSpPr>
            <a:spLocks noGrp="1" noChangeArrowheads="1"/>
          </p:cNvSpPr>
          <p:nvPr>
            <p:ph type="body" idx="1"/>
          </p:nvPr>
        </p:nvSpPr>
        <p:spPr/>
        <p:txBody>
          <a:bodyPr/>
          <a:lstStyle/>
          <a:p>
            <a:pPr eaLnBrk="1" hangingPunct="1">
              <a:lnSpc>
                <a:spcPct val="90000"/>
              </a:lnSpc>
            </a:pPr>
            <a:r>
              <a:rPr lang="en-US" altLang="en-US" sz="2000"/>
              <a:t>Monitoring software quality in a development project is an important task required of project management, especially for large-scale projects.</a:t>
            </a:r>
          </a:p>
          <a:p>
            <a:pPr eaLnBrk="1" hangingPunct="1">
              <a:lnSpc>
                <a:spcPct val="90000"/>
              </a:lnSpc>
            </a:pPr>
            <a:r>
              <a:rPr lang="en-US" altLang="en-US" sz="2000"/>
              <a:t>Constant feedback is an essential part of project management.</a:t>
            </a:r>
          </a:p>
          <a:p>
            <a:pPr eaLnBrk="1" hangingPunct="1">
              <a:lnSpc>
                <a:spcPct val="90000"/>
              </a:lnSpc>
            </a:pPr>
            <a:r>
              <a:rPr lang="en-US" altLang="en-US" sz="2000"/>
              <a:t>Watching progress manually is not effective in terms of time and correctness of results. </a:t>
            </a:r>
          </a:p>
          <a:p>
            <a:pPr eaLnBrk="1" hangingPunct="1">
              <a:lnSpc>
                <a:spcPct val="90000"/>
              </a:lnSpc>
            </a:pPr>
            <a:r>
              <a:rPr lang="en-US" altLang="en-US" sz="2000"/>
              <a:t>Up to date project documentation is not always available, but source code is.</a:t>
            </a:r>
          </a:p>
          <a:p>
            <a:pPr eaLnBrk="1" hangingPunct="1">
              <a:lnSpc>
                <a:spcPct val="90000"/>
              </a:lnSpc>
            </a:pPr>
            <a:r>
              <a:rPr lang="en-US" altLang="en-US" sz="2000"/>
              <a:t>Obtaining information from source code provides instant feedback.  How do you do that for 6193 files?</a:t>
            </a:r>
          </a:p>
        </p:txBody>
      </p:sp>
      <p:sp>
        <p:nvSpPr>
          <p:cNvPr id="56325" name="AutoShape 5">
            <a:extLst>
              <a:ext uri="{FF2B5EF4-FFF2-40B4-BE49-F238E27FC236}">
                <a16:creationId xmlns:a16="http://schemas.microsoft.com/office/drawing/2014/main" id="{546E874C-71E8-43BF-B001-8CA42A73231B}"/>
              </a:ext>
            </a:extLst>
          </p:cNvPr>
          <p:cNvSpPr>
            <a:spLocks noChangeArrowheads="1"/>
          </p:cNvSpPr>
          <p:nvPr/>
        </p:nvSpPr>
        <p:spPr bwMode="auto">
          <a:xfrm>
            <a:off x="8458200" y="5943600"/>
            <a:ext cx="457200" cy="304800"/>
          </a:xfrm>
          <a:prstGeom prst="rightArrow">
            <a:avLst>
              <a:gd name="adj1" fmla="val 43750"/>
              <a:gd name="adj2" fmla="val 5937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56326" name="Text Box 11">
            <a:extLst>
              <a:ext uri="{FF2B5EF4-FFF2-40B4-BE49-F238E27FC236}">
                <a16:creationId xmlns:a16="http://schemas.microsoft.com/office/drawing/2014/main" id="{5D0B961F-F256-40FB-83B8-72F37122B1CF}"/>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70" name="Slide Number Placeholder 5">
            <a:extLst>
              <a:ext uri="{FF2B5EF4-FFF2-40B4-BE49-F238E27FC236}">
                <a16:creationId xmlns:a16="http://schemas.microsoft.com/office/drawing/2014/main" id="{2786686A-0560-469A-BA36-11364B268CC1}"/>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1F2CFD6-D48B-4331-B96E-E65EDE20409B}" type="slidenum">
              <a:rPr lang="en-US" altLang="en-US" sz="1400"/>
              <a:pPr algn="r"/>
              <a:t>28</a:t>
            </a:fld>
            <a:endParaRPr lang="en-US" altLang="en-US" sz="1400"/>
          </a:p>
        </p:txBody>
      </p:sp>
      <p:sp>
        <p:nvSpPr>
          <p:cNvPr id="58371" name="Rectangle 4">
            <a:extLst>
              <a:ext uri="{FF2B5EF4-FFF2-40B4-BE49-F238E27FC236}">
                <a16:creationId xmlns:a16="http://schemas.microsoft.com/office/drawing/2014/main" id="{B012F665-13A6-43B6-AF02-B359A3E1508D}"/>
              </a:ext>
            </a:extLst>
          </p:cNvPr>
          <p:cNvSpPr>
            <a:spLocks noGrp="1" noChangeArrowheads="1"/>
          </p:cNvSpPr>
          <p:nvPr>
            <p:ph type="title"/>
          </p:nvPr>
        </p:nvSpPr>
        <p:spPr/>
        <p:txBody>
          <a:bodyPr/>
          <a:lstStyle/>
          <a:p>
            <a:pPr eaLnBrk="1" hangingPunct="1"/>
            <a:r>
              <a:rPr lang="en-US" altLang="en-US"/>
              <a:t>Static Source Code Analysis</a:t>
            </a:r>
          </a:p>
        </p:txBody>
      </p:sp>
      <p:sp>
        <p:nvSpPr>
          <p:cNvPr id="58372" name="Rectangle 5">
            <a:extLst>
              <a:ext uri="{FF2B5EF4-FFF2-40B4-BE49-F238E27FC236}">
                <a16:creationId xmlns:a16="http://schemas.microsoft.com/office/drawing/2014/main" id="{60627AF3-E5B5-47DA-9862-9A995C6736E6}"/>
              </a:ext>
            </a:extLst>
          </p:cNvPr>
          <p:cNvSpPr>
            <a:spLocks noGrp="1" noChangeArrowheads="1"/>
          </p:cNvSpPr>
          <p:nvPr>
            <p:ph type="body" idx="1"/>
          </p:nvPr>
        </p:nvSpPr>
        <p:spPr/>
        <p:txBody>
          <a:bodyPr/>
          <a:lstStyle/>
          <a:p>
            <a:pPr eaLnBrk="1" hangingPunct="1"/>
            <a:r>
              <a:rPr lang="en-US" altLang="en-US" sz="2400"/>
              <a:t>Provides instant snapshot of project’s state</a:t>
            </a:r>
          </a:p>
          <a:p>
            <a:pPr eaLnBrk="1" hangingPunct="1"/>
            <a:r>
              <a:rPr lang="en-US" altLang="en-US" sz="2400"/>
              <a:t>Helps to diagnose the health of software project: </a:t>
            </a:r>
          </a:p>
          <a:p>
            <a:pPr lvl="1" eaLnBrk="1" hangingPunct="1"/>
            <a:r>
              <a:rPr lang="en-US" altLang="en-US" sz="2000"/>
              <a:t>Provides accurate results – with some caveats.</a:t>
            </a:r>
          </a:p>
          <a:p>
            <a:pPr lvl="1" eaLnBrk="1" hangingPunct="1"/>
            <a:r>
              <a:rPr lang="en-US" altLang="en-US" sz="2000"/>
              <a:t>Provides constant progress monitoring.</a:t>
            </a:r>
          </a:p>
          <a:p>
            <a:pPr lvl="1" eaLnBrk="1" hangingPunct="1"/>
            <a:r>
              <a:rPr lang="en-US" altLang="en-US" sz="2000"/>
              <a:t>Helps to determine effect of potential change decisions.</a:t>
            </a:r>
          </a:p>
          <a:p>
            <a:pPr lvl="1" eaLnBrk="1" hangingPunct="1"/>
            <a:r>
              <a:rPr lang="en-US" altLang="en-US" sz="2000"/>
              <a:t>Helps to improve quality control because changes are based on measurements, not guesses.</a:t>
            </a: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418" name="Slide Number Placeholder 5">
            <a:extLst>
              <a:ext uri="{FF2B5EF4-FFF2-40B4-BE49-F238E27FC236}">
                <a16:creationId xmlns:a16="http://schemas.microsoft.com/office/drawing/2014/main" id="{816EB952-74BA-49BF-AE60-55E9575B360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92FFB24-C467-4EDE-94FD-9D9A0F787C54}" type="slidenum">
              <a:rPr lang="en-US" altLang="en-US" sz="1400"/>
              <a:pPr algn="r"/>
              <a:t>29</a:t>
            </a:fld>
            <a:endParaRPr lang="en-US" altLang="en-US" sz="1400"/>
          </a:p>
        </p:txBody>
      </p:sp>
      <p:sp>
        <p:nvSpPr>
          <p:cNvPr id="60419" name="Rectangle 4">
            <a:extLst>
              <a:ext uri="{FF2B5EF4-FFF2-40B4-BE49-F238E27FC236}">
                <a16:creationId xmlns:a16="http://schemas.microsoft.com/office/drawing/2014/main" id="{5D708F3A-9B43-417E-B50B-91CAC016BD1A}"/>
              </a:ext>
            </a:extLst>
          </p:cNvPr>
          <p:cNvSpPr>
            <a:spLocks noGrp="1" noChangeArrowheads="1"/>
          </p:cNvSpPr>
          <p:nvPr>
            <p:ph type="title"/>
          </p:nvPr>
        </p:nvSpPr>
        <p:spPr/>
        <p:txBody>
          <a:bodyPr/>
          <a:lstStyle/>
          <a:p>
            <a:pPr eaLnBrk="1" hangingPunct="1"/>
            <a:r>
              <a:rPr lang="en-US" altLang="en-US" sz="3600"/>
              <a:t>Focus on Dependencies Among Files</a:t>
            </a:r>
          </a:p>
        </p:txBody>
      </p:sp>
      <p:sp>
        <p:nvSpPr>
          <p:cNvPr id="60420" name="Rectangle 5">
            <a:extLst>
              <a:ext uri="{FF2B5EF4-FFF2-40B4-BE49-F238E27FC236}">
                <a16:creationId xmlns:a16="http://schemas.microsoft.com/office/drawing/2014/main" id="{D9982932-4182-4B87-82E7-AB1BEFEF76DB}"/>
              </a:ext>
            </a:extLst>
          </p:cNvPr>
          <p:cNvSpPr>
            <a:spLocks noGrp="1" noChangeArrowheads="1"/>
          </p:cNvSpPr>
          <p:nvPr>
            <p:ph type="body" idx="1"/>
          </p:nvPr>
        </p:nvSpPr>
        <p:spPr>
          <a:xfrm>
            <a:off x="457200" y="1600200"/>
            <a:ext cx="8229600" cy="4876800"/>
          </a:xfrm>
        </p:spPr>
        <p:txBody>
          <a:bodyPr/>
          <a:lstStyle/>
          <a:p>
            <a:pPr eaLnBrk="1" hangingPunct="1">
              <a:lnSpc>
                <a:spcPct val="80000"/>
              </a:lnSpc>
            </a:pPr>
            <a:r>
              <a:rPr lang="en-US" altLang="en-US" sz="2400"/>
              <a:t>Engineering organizations use source code files as the unit for analysis, management, testing.</a:t>
            </a:r>
          </a:p>
          <a:p>
            <a:pPr eaLnBrk="1" hangingPunct="1">
              <a:lnSpc>
                <a:spcPct val="80000"/>
              </a:lnSpc>
            </a:pPr>
            <a:r>
              <a:rPr lang="en-US" altLang="en-US" sz="2400"/>
              <a:t>Because we seek to provide support we:</a:t>
            </a:r>
          </a:p>
          <a:p>
            <a:pPr lvl="1" eaLnBrk="1" hangingPunct="1">
              <a:lnSpc>
                <a:spcPct val="80000"/>
              </a:lnSpc>
            </a:pPr>
            <a:r>
              <a:rPr lang="en-US" altLang="en-US" sz="2000"/>
              <a:t>Investigate type-based dependency structure between files.</a:t>
            </a:r>
          </a:p>
          <a:p>
            <a:pPr lvl="1" eaLnBrk="1" hangingPunct="1">
              <a:lnSpc>
                <a:spcPct val="80000"/>
              </a:lnSpc>
            </a:pPr>
            <a:r>
              <a:rPr lang="en-US" altLang="en-US" sz="2000"/>
              <a:t>Identify causes of dependency.</a:t>
            </a:r>
          </a:p>
          <a:p>
            <a:pPr lvl="1" eaLnBrk="1" hangingPunct="1">
              <a:lnSpc>
                <a:spcPct val="80000"/>
              </a:lnSpc>
            </a:pPr>
            <a:r>
              <a:rPr lang="en-US" altLang="en-US" sz="2000"/>
              <a:t>Examine possible ways to improve dependency structure of existing software.</a:t>
            </a:r>
          </a:p>
          <a:p>
            <a:pPr lvl="1" eaLnBrk="1" hangingPunct="1">
              <a:lnSpc>
                <a:spcPct val="80000"/>
              </a:lnSpc>
            </a:pPr>
            <a:r>
              <a:rPr lang="en-US" altLang="en-US" sz="2000"/>
              <a:t>Automate static source code analysis to extract dependency structure and other software metrics. </a:t>
            </a:r>
          </a:p>
          <a:p>
            <a:pPr lvl="2" eaLnBrk="1" hangingPunct="1">
              <a:lnSpc>
                <a:spcPct val="80000"/>
              </a:lnSpc>
            </a:pPr>
            <a:r>
              <a:rPr lang="en-US" altLang="en-US" sz="1800"/>
              <a:t>This isn’t as easy as it sounds for large file sets</a:t>
            </a:r>
          </a:p>
          <a:p>
            <a:pPr eaLnBrk="1" hangingPunct="1">
              <a:lnSpc>
                <a:spcPct val="80000"/>
              </a:lnSpc>
            </a:pPr>
            <a:r>
              <a:rPr lang="en-US" altLang="en-US" sz="2400"/>
              <a:t>Type-based analysis results presented as file to file dependencies.</a:t>
            </a:r>
          </a:p>
        </p:txBody>
      </p:sp>
      <p:sp>
        <p:nvSpPr>
          <p:cNvPr id="60421" name="Text Box 8">
            <a:extLst>
              <a:ext uri="{FF2B5EF4-FFF2-40B4-BE49-F238E27FC236}">
                <a16:creationId xmlns:a16="http://schemas.microsoft.com/office/drawing/2014/main" id="{8B501AC4-8BD0-460F-B746-A46FF5219D86}"/>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194" name="Slide Number Placeholder 5">
            <a:extLst>
              <a:ext uri="{FF2B5EF4-FFF2-40B4-BE49-F238E27FC236}">
                <a16:creationId xmlns:a16="http://schemas.microsoft.com/office/drawing/2014/main" id="{63975396-2A3A-4044-8F10-250C7D7036D2}"/>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7007A0D-5B88-4855-B6FE-9C9ADB67A197}" type="slidenum">
              <a:rPr lang="en-US" altLang="en-US" sz="1400"/>
              <a:pPr algn="r"/>
              <a:t>3</a:t>
            </a:fld>
            <a:endParaRPr lang="en-US" altLang="en-US" sz="1400"/>
          </a:p>
        </p:txBody>
      </p:sp>
      <p:sp>
        <p:nvSpPr>
          <p:cNvPr id="8195" name="Rectangle 2">
            <a:extLst>
              <a:ext uri="{FF2B5EF4-FFF2-40B4-BE49-F238E27FC236}">
                <a16:creationId xmlns:a16="http://schemas.microsoft.com/office/drawing/2014/main" id="{FF7B5A48-D4EA-4D76-9633-A3EBEF5CB70E}"/>
              </a:ext>
            </a:extLst>
          </p:cNvPr>
          <p:cNvSpPr>
            <a:spLocks noGrp="1" noChangeArrowheads="1"/>
          </p:cNvSpPr>
          <p:nvPr>
            <p:ph type="title"/>
          </p:nvPr>
        </p:nvSpPr>
        <p:spPr/>
        <p:txBody>
          <a:bodyPr/>
          <a:lstStyle/>
          <a:p>
            <a:pPr eaLnBrk="1" hangingPunct="1"/>
            <a:r>
              <a:rPr lang="en-US" altLang="en-US"/>
              <a:t>Table of Contents</a:t>
            </a:r>
          </a:p>
        </p:txBody>
      </p:sp>
      <p:sp>
        <p:nvSpPr>
          <p:cNvPr id="8196" name="Rectangle 3">
            <a:extLst>
              <a:ext uri="{FF2B5EF4-FFF2-40B4-BE49-F238E27FC236}">
                <a16:creationId xmlns:a16="http://schemas.microsoft.com/office/drawing/2014/main" id="{1CCDB98B-61D8-4B61-A573-3F7130146500}"/>
              </a:ext>
            </a:extLst>
          </p:cNvPr>
          <p:cNvSpPr>
            <a:spLocks noGrp="1" noChangeArrowheads="1"/>
          </p:cNvSpPr>
          <p:nvPr>
            <p:ph type="body" idx="1"/>
          </p:nvPr>
        </p:nvSpPr>
        <p:spPr/>
        <p:txBody>
          <a:bodyPr/>
          <a:lstStyle/>
          <a:p>
            <a:pPr eaLnBrk="1" hangingPunct="1">
              <a:lnSpc>
                <a:spcPct val="90000"/>
              </a:lnSpc>
            </a:pPr>
            <a:r>
              <a:rPr lang="en-US" altLang="en-US"/>
              <a:t>Introduction						3</a:t>
            </a:r>
          </a:p>
          <a:p>
            <a:pPr eaLnBrk="1" hangingPunct="1">
              <a:lnSpc>
                <a:spcPct val="90000"/>
              </a:lnSpc>
            </a:pPr>
            <a:r>
              <a:rPr lang="en-US" altLang="en-US"/>
              <a:t>Exploring Dependency Structure 		7</a:t>
            </a:r>
          </a:p>
          <a:p>
            <a:pPr eaLnBrk="1" hangingPunct="1">
              <a:lnSpc>
                <a:spcPct val="90000"/>
              </a:lnSpc>
            </a:pPr>
            <a:r>
              <a:rPr lang="en-US" altLang="en-US"/>
              <a:t>Some Real Systems				13</a:t>
            </a:r>
          </a:p>
          <a:p>
            <a:pPr eaLnBrk="1" hangingPunct="1">
              <a:lnSpc>
                <a:spcPct val="90000"/>
              </a:lnSpc>
            </a:pPr>
            <a:r>
              <a:rPr lang="en-US" altLang="en-US"/>
              <a:t>Importance of this Study			21</a:t>
            </a:r>
          </a:p>
          <a:p>
            <a:pPr eaLnBrk="1" hangingPunct="1">
              <a:lnSpc>
                <a:spcPct val="90000"/>
              </a:lnSpc>
            </a:pPr>
            <a:r>
              <a:rPr lang="en-US" altLang="en-US"/>
              <a:t>Risk Model                                            42</a:t>
            </a:r>
          </a:p>
          <a:p>
            <a:pPr eaLnBrk="1" hangingPunct="1">
              <a:lnSpc>
                <a:spcPct val="90000"/>
              </a:lnSpc>
            </a:pPr>
            <a:r>
              <a:rPr lang="en-US" altLang="en-US"/>
              <a:t>Reusability Ranking				48</a:t>
            </a:r>
          </a:p>
          <a:p>
            <a:pPr eaLnBrk="1" hangingPunct="1">
              <a:lnSpc>
                <a:spcPct val="90000"/>
              </a:lnSpc>
            </a:pPr>
            <a:r>
              <a:rPr lang="en-US" altLang="en-US"/>
              <a:t>Change Impact Factor Estimation 	53</a:t>
            </a:r>
          </a:p>
          <a:p>
            <a:pPr eaLnBrk="1" hangingPunct="1">
              <a:lnSpc>
                <a:spcPct val="90000"/>
              </a:lnSpc>
            </a:pPr>
            <a:r>
              <a:rPr lang="en-US" altLang="en-US"/>
              <a:t>Contributions						63</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Number Placeholder 5">
            <a:extLst>
              <a:ext uri="{FF2B5EF4-FFF2-40B4-BE49-F238E27FC236}">
                <a16:creationId xmlns:a16="http://schemas.microsoft.com/office/drawing/2014/main" id="{E97D9C9A-AB9C-4174-B173-E7627765317E}"/>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AD6E3F7-777D-4724-BEA6-9C59ADF6DEA5}" type="slidenum">
              <a:rPr lang="en-US" altLang="en-US" sz="1400"/>
              <a:pPr algn="r"/>
              <a:t>30</a:t>
            </a:fld>
            <a:endParaRPr lang="en-US" altLang="en-US" sz="1400"/>
          </a:p>
        </p:txBody>
      </p:sp>
      <p:sp>
        <p:nvSpPr>
          <p:cNvPr id="62467" name="Rectangle 4">
            <a:extLst>
              <a:ext uri="{FF2B5EF4-FFF2-40B4-BE49-F238E27FC236}">
                <a16:creationId xmlns:a16="http://schemas.microsoft.com/office/drawing/2014/main" id="{DABDC03F-48BB-478D-8FD3-A622E97A1A6A}"/>
              </a:ext>
            </a:extLst>
          </p:cNvPr>
          <p:cNvSpPr>
            <a:spLocks noGrp="1" noChangeArrowheads="1"/>
          </p:cNvSpPr>
          <p:nvPr>
            <p:ph type="title"/>
          </p:nvPr>
        </p:nvSpPr>
        <p:spPr/>
        <p:txBody>
          <a:bodyPr/>
          <a:lstStyle/>
          <a:p>
            <a:pPr eaLnBrk="1" hangingPunct="1"/>
            <a:r>
              <a:rPr lang="en-US" altLang="en-US"/>
              <a:t>Dependency Model</a:t>
            </a:r>
          </a:p>
        </p:txBody>
      </p:sp>
      <p:sp>
        <p:nvSpPr>
          <p:cNvPr id="62468" name="Rectangle 5">
            <a:extLst>
              <a:ext uri="{FF2B5EF4-FFF2-40B4-BE49-F238E27FC236}">
                <a16:creationId xmlns:a16="http://schemas.microsoft.com/office/drawing/2014/main" id="{AF5BEC95-622C-4FF2-A5FF-42D4D45C605A}"/>
              </a:ext>
            </a:extLst>
          </p:cNvPr>
          <p:cNvSpPr>
            <a:spLocks noGrp="1" noChangeArrowheads="1"/>
          </p:cNvSpPr>
          <p:nvPr>
            <p:ph type="body" idx="1"/>
          </p:nvPr>
        </p:nvSpPr>
        <p:spPr/>
        <p:txBody>
          <a:bodyPr/>
          <a:lstStyle/>
          <a:p>
            <a:pPr eaLnBrk="1" hangingPunct="1">
              <a:lnSpc>
                <a:spcPct val="80000"/>
              </a:lnSpc>
            </a:pPr>
            <a:r>
              <a:rPr lang="en-US" altLang="en-US" sz="1800"/>
              <a:t>Focus is dependencies between files.</a:t>
            </a:r>
          </a:p>
          <a:p>
            <a:pPr lvl="1" eaLnBrk="1" hangingPunct="1">
              <a:lnSpc>
                <a:spcPct val="80000"/>
              </a:lnSpc>
            </a:pPr>
            <a:r>
              <a:rPr lang="en-US" altLang="en-US" sz="1600"/>
              <a:t>Files are unit of testing and configuration management</a:t>
            </a:r>
          </a:p>
          <a:p>
            <a:pPr eaLnBrk="1" hangingPunct="1">
              <a:lnSpc>
                <a:spcPct val="80000"/>
              </a:lnSpc>
            </a:pPr>
            <a:r>
              <a:rPr lang="en-US" altLang="en-US" sz="1800"/>
              <a:t>Based on types, global functions and variables.</a:t>
            </a:r>
          </a:p>
          <a:p>
            <a:pPr lvl="1" eaLnBrk="1" hangingPunct="1">
              <a:lnSpc>
                <a:spcPct val="80000"/>
              </a:lnSpc>
            </a:pPr>
            <a:r>
              <a:rPr lang="en-US" altLang="en-US" sz="1600"/>
              <a:t>Dependency Model - file A depends on file B if: </a:t>
            </a:r>
          </a:p>
          <a:p>
            <a:pPr lvl="2" eaLnBrk="1" hangingPunct="1">
              <a:lnSpc>
                <a:spcPct val="80000"/>
              </a:lnSpc>
            </a:pPr>
            <a:r>
              <a:rPr lang="en-US" altLang="en-US" sz="1400"/>
              <a:t>A creates and/or uses an instance of a type declared or defined in B</a:t>
            </a:r>
          </a:p>
          <a:p>
            <a:pPr lvl="2" eaLnBrk="1" hangingPunct="1">
              <a:lnSpc>
                <a:spcPct val="80000"/>
              </a:lnSpc>
            </a:pPr>
            <a:r>
              <a:rPr lang="en-US" altLang="en-US" sz="1400"/>
              <a:t>A is derived from a type declared or defined in B</a:t>
            </a:r>
          </a:p>
          <a:p>
            <a:pPr lvl="2" eaLnBrk="1" hangingPunct="1">
              <a:lnSpc>
                <a:spcPct val="80000"/>
              </a:lnSpc>
            </a:pPr>
            <a:r>
              <a:rPr lang="en-US" altLang="en-US" sz="1400"/>
              <a:t>A is using the value of a global variable declared and/or defined in B</a:t>
            </a:r>
          </a:p>
          <a:p>
            <a:pPr lvl="2" eaLnBrk="1" hangingPunct="1">
              <a:lnSpc>
                <a:spcPct val="80000"/>
              </a:lnSpc>
            </a:pPr>
            <a:r>
              <a:rPr lang="en-US" altLang="en-US" sz="1400"/>
              <a:t>A defines a non-constant global variable modified by B</a:t>
            </a:r>
          </a:p>
          <a:p>
            <a:pPr lvl="2" eaLnBrk="1" hangingPunct="1">
              <a:lnSpc>
                <a:spcPct val="80000"/>
              </a:lnSpc>
            </a:pPr>
            <a:r>
              <a:rPr lang="en-US" altLang="en-US" sz="1400"/>
              <a:t>A uses a global function declared or defined in B</a:t>
            </a:r>
          </a:p>
          <a:p>
            <a:pPr lvl="2" eaLnBrk="1" hangingPunct="1">
              <a:lnSpc>
                <a:spcPct val="80000"/>
              </a:lnSpc>
            </a:pPr>
            <a:r>
              <a:rPr lang="en-US" altLang="en-US" sz="1400"/>
              <a:t>A declares a type or global function defined in B</a:t>
            </a:r>
          </a:p>
          <a:p>
            <a:pPr lvl="2" eaLnBrk="1" hangingPunct="1">
              <a:lnSpc>
                <a:spcPct val="80000"/>
              </a:lnSpc>
            </a:pPr>
            <a:r>
              <a:rPr lang="en-US" altLang="en-US" sz="1400"/>
              <a:t>A defines a type or global function declared in B</a:t>
            </a:r>
          </a:p>
          <a:p>
            <a:pPr lvl="2" eaLnBrk="1" hangingPunct="1">
              <a:lnSpc>
                <a:spcPct val="80000"/>
              </a:lnSpc>
            </a:pPr>
            <a:r>
              <a:rPr lang="en-US" altLang="en-US" sz="1400"/>
              <a:t>A uses a template parameter declared in B</a:t>
            </a:r>
          </a:p>
          <a:p>
            <a:pPr eaLnBrk="1" hangingPunct="1">
              <a:lnSpc>
                <a:spcPct val="80000"/>
              </a:lnSpc>
            </a:pPr>
            <a:r>
              <a:rPr lang="en-US" altLang="en-US" sz="1800"/>
              <a:t>Outputs are presented as direct dependencies.</a:t>
            </a:r>
          </a:p>
          <a:p>
            <a:pPr lvl="1" eaLnBrk="1" hangingPunct="1">
              <a:lnSpc>
                <a:spcPct val="80000"/>
              </a:lnSpc>
            </a:pPr>
            <a:r>
              <a:rPr lang="en-US" altLang="en-US" sz="1600"/>
              <a:t>We do not show transitive closure for ease of interpretation – otherwise, too dense.</a:t>
            </a:r>
          </a:p>
          <a:p>
            <a:pPr eaLnBrk="1" hangingPunct="1">
              <a:lnSpc>
                <a:spcPct val="80000"/>
              </a:lnSpc>
            </a:pPr>
            <a:r>
              <a:rPr lang="en-US" altLang="en-US" sz="1800"/>
              <a:t>Risk model accounts for transitive relationships, in an effective way.</a:t>
            </a:r>
          </a:p>
        </p:txBody>
      </p:sp>
      <p:sp>
        <p:nvSpPr>
          <p:cNvPr id="62469" name="Text Box 10">
            <a:extLst>
              <a:ext uri="{FF2B5EF4-FFF2-40B4-BE49-F238E27FC236}">
                <a16:creationId xmlns:a16="http://schemas.microsoft.com/office/drawing/2014/main" id="{3DC9C387-DE8B-4B9E-8A75-F8E105537F40}"/>
              </a:ext>
            </a:extLst>
          </p:cNvPr>
          <p:cNvSpPr txBox="1">
            <a:spLocks noChangeArrowheads="1"/>
          </p:cNvSpPr>
          <p:nvPr/>
        </p:nvSpPr>
        <p:spPr bwMode="auto">
          <a:xfrm>
            <a:off x="7848600" y="53340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4514" name="Slide Number Placeholder 5">
            <a:extLst>
              <a:ext uri="{FF2B5EF4-FFF2-40B4-BE49-F238E27FC236}">
                <a16:creationId xmlns:a16="http://schemas.microsoft.com/office/drawing/2014/main" id="{9CFCB39A-634F-4D75-9877-72CBE011E637}"/>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39BD990-C9B3-4F12-AFFE-2AFF11B4F2D1}" type="slidenum">
              <a:rPr lang="en-US" altLang="en-US" sz="1400"/>
              <a:pPr algn="r"/>
              <a:t>31</a:t>
            </a:fld>
            <a:endParaRPr lang="en-US" altLang="en-US" sz="1400"/>
          </a:p>
        </p:txBody>
      </p:sp>
      <p:graphicFrame>
        <p:nvGraphicFramePr>
          <p:cNvPr id="64515" name="Object 18">
            <a:extLst>
              <a:ext uri="{FF2B5EF4-FFF2-40B4-BE49-F238E27FC236}">
                <a16:creationId xmlns:a16="http://schemas.microsoft.com/office/drawing/2014/main" id="{779C3BD9-BCFB-4204-B2EB-CDA4432BCE24}"/>
              </a:ext>
            </a:extLst>
          </p:cNvPr>
          <p:cNvGraphicFramePr>
            <a:graphicFrameLocks noChangeAspect="1"/>
          </p:cNvGraphicFramePr>
          <p:nvPr/>
        </p:nvGraphicFramePr>
        <p:xfrm>
          <a:off x="269875" y="1219200"/>
          <a:ext cx="4987925" cy="5181600"/>
        </p:xfrm>
        <a:graphic>
          <a:graphicData uri="http://schemas.openxmlformats.org/presentationml/2006/ole">
            <mc:AlternateContent xmlns:mc="http://schemas.openxmlformats.org/markup-compatibility/2006">
              <mc:Choice xmlns:v="urn:schemas-microsoft-com:vml" Requires="v">
                <p:oleObj spid="_x0000_s64519" name="Visio" r:id="rId4" imgW="3977259" imgH="4134231" progId="Visio.Drawing.11">
                  <p:embed/>
                </p:oleObj>
              </mc:Choice>
              <mc:Fallback>
                <p:oleObj name="Visio" r:id="rId4" imgW="3977259" imgH="4134231" progId="Visio.Drawing.11">
                  <p:embed/>
                  <p:pic>
                    <p:nvPicPr>
                      <p:cNvPr id="0" name="Object 1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9875" y="1219200"/>
                        <a:ext cx="498792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4516" name="Rectangle 13">
            <a:extLst>
              <a:ext uri="{FF2B5EF4-FFF2-40B4-BE49-F238E27FC236}">
                <a16:creationId xmlns:a16="http://schemas.microsoft.com/office/drawing/2014/main" id="{17B6345F-19F2-47A3-9DD7-12EFC439F945}"/>
              </a:ext>
            </a:extLst>
          </p:cNvPr>
          <p:cNvSpPr>
            <a:spLocks noGrp="1" noChangeArrowheads="1"/>
          </p:cNvSpPr>
          <p:nvPr>
            <p:ph type="title"/>
          </p:nvPr>
        </p:nvSpPr>
        <p:spPr>
          <a:xfrm>
            <a:off x="0" y="0"/>
            <a:ext cx="9144000" cy="990600"/>
          </a:xfrm>
        </p:spPr>
        <p:txBody>
          <a:bodyPr/>
          <a:lstStyle/>
          <a:p>
            <a:pPr eaLnBrk="1" hangingPunct="1"/>
            <a:r>
              <a:rPr lang="en-US" altLang="en-US" sz="3600"/>
              <a:t>Apparatus for Empirical Study</a:t>
            </a:r>
            <a:br>
              <a:rPr lang="en-US" altLang="en-US" sz="3600"/>
            </a:br>
            <a:r>
              <a:rPr lang="en-US" altLang="en-US" sz="2000"/>
              <a:t>Science of Large Software Systems</a:t>
            </a:r>
          </a:p>
        </p:txBody>
      </p:sp>
      <p:sp>
        <p:nvSpPr>
          <p:cNvPr id="64517" name="Rectangle 12">
            <a:extLst>
              <a:ext uri="{FF2B5EF4-FFF2-40B4-BE49-F238E27FC236}">
                <a16:creationId xmlns:a16="http://schemas.microsoft.com/office/drawing/2014/main" id="{0CF9D086-AE3C-4F3E-9410-1D3DD7FEE622}"/>
              </a:ext>
            </a:extLst>
          </p:cNvPr>
          <p:cNvSpPr>
            <a:spLocks noChangeArrowheads="1"/>
          </p:cNvSpPr>
          <p:nvPr/>
        </p:nvSpPr>
        <p:spPr bwMode="auto">
          <a:xfrm>
            <a:off x="5334000" y="1219200"/>
            <a:ext cx="35814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lnSpc>
                <a:spcPct val="80000"/>
              </a:lnSpc>
            </a:pPr>
            <a:r>
              <a:rPr lang="en-US" altLang="en-US" sz="2400"/>
              <a:t>Goal is to build a tool that can be used to constantly monitor evolution of the state of large software systems.</a:t>
            </a:r>
          </a:p>
          <a:p>
            <a:pPr eaLnBrk="1" hangingPunct="1">
              <a:lnSpc>
                <a:spcPct val="80000"/>
              </a:lnSpc>
            </a:pPr>
            <a:r>
              <a:rPr lang="en-US" altLang="en-US" sz="2400"/>
              <a:t>Makes three passes over each file in the project.</a:t>
            </a:r>
          </a:p>
          <a:p>
            <a:pPr eaLnBrk="1" hangingPunct="1">
              <a:lnSpc>
                <a:spcPct val="80000"/>
              </a:lnSpc>
            </a:pPr>
            <a:r>
              <a:rPr lang="en-US" altLang="en-US" sz="2400"/>
              <a:t>DepAnal collects data from source code with the help of a C/C++ tokenizer and semi-expression composer.</a:t>
            </a:r>
          </a:p>
          <a:p>
            <a:pPr eaLnBrk="1" hangingPunct="1">
              <a:lnSpc>
                <a:spcPct val="80000"/>
              </a:lnSpc>
            </a:pPr>
            <a:r>
              <a:rPr lang="en-US" altLang="en-US" sz="2400"/>
              <a:t>Finds dependencies based on static type analysis.</a:t>
            </a:r>
          </a:p>
          <a:p>
            <a:pPr eaLnBrk="1" hangingPunct="1">
              <a:lnSpc>
                <a:spcPct val="80000"/>
              </a:lnSpc>
            </a:pPr>
            <a:endParaRPr lang="en-US" altLang="en-US" sz="2400"/>
          </a:p>
        </p:txBody>
      </p:sp>
      <p:sp>
        <p:nvSpPr>
          <p:cNvPr id="64518" name="Text Box 23">
            <a:extLst>
              <a:ext uri="{FF2B5EF4-FFF2-40B4-BE49-F238E27FC236}">
                <a16:creationId xmlns:a16="http://schemas.microsoft.com/office/drawing/2014/main" id="{33F36305-8E14-492F-A88F-30AC547A6766}"/>
              </a:ext>
            </a:extLst>
          </p:cNvPr>
          <p:cNvSpPr txBox="1">
            <a:spLocks noChangeArrowheads="1"/>
          </p:cNvSpPr>
          <p:nvPr/>
        </p:nvSpPr>
        <p:spPr bwMode="auto">
          <a:xfrm>
            <a:off x="7804150" y="31115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6">
            <a:extLst>
              <a:ext uri="{FF2B5EF4-FFF2-40B4-BE49-F238E27FC236}">
                <a16:creationId xmlns:a16="http://schemas.microsoft.com/office/drawing/2014/main" id="{55C9183E-0EEB-47C2-980B-92F6E47B2E0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36A95D3-59A0-4C90-BBCF-65E6870FE22B}" type="slidenum">
              <a:rPr lang="en-US" altLang="en-US" sz="1400"/>
              <a:pPr algn="r"/>
              <a:t>32</a:t>
            </a:fld>
            <a:endParaRPr lang="en-US" altLang="en-US" sz="1400"/>
          </a:p>
        </p:txBody>
      </p:sp>
      <p:sp>
        <p:nvSpPr>
          <p:cNvPr id="66563" name="Rectangle 2">
            <a:extLst>
              <a:ext uri="{FF2B5EF4-FFF2-40B4-BE49-F238E27FC236}">
                <a16:creationId xmlns:a16="http://schemas.microsoft.com/office/drawing/2014/main" id="{5FF1A6E3-AE5E-453A-9431-A51687D2DC1F}"/>
              </a:ext>
            </a:extLst>
          </p:cNvPr>
          <p:cNvSpPr>
            <a:spLocks noGrp="1" noChangeArrowheads="1"/>
          </p:cNvSpPr>
          <p:nvPr>
            <p:ph type="title"/>
          </p:nvPr>
        </p:nvSpPr>
        <p:spPr/>
        <p:txBody>
          <a:bodyPr/>
          <a:lstStyle/>
          <a:p>
            <a:pPr eaLnBrk="1" hangingPunct="1"/>
            <a:r>
              <a:rPr lang="en-US" altLang="en-US"/>
              <a:t>Data Gathering and Processing </a:t>
            </a:r>
          </a:p>
        </p:txBody>
      </p:sp>
      <p:sp>
        <p:nvSpPr>
          <p:cNvPr id="66564" name="Rectangle 8">
            <a:extLst>
              <a:ext uri="{FF2B5EF4-FFF2-40B4-BE49-F238E27FC236}">
                <a16:creationId xmlns:a16="http://schemas.microsoft.com/office/drawing/2014/main" id="{2ED64917-ADD7-46DE-A0E4-55BE5B70E360}"/>
              </a:ext>
            </a:extLst>
          </p:cNvPr>
          <p:cNvSpPr>
            <a:spLocks noGrp="1" noChangeArrowheads="1"/>
          </p:cNvSpPr>
          <p:nvPr>
            <p:ph type="body" sz="half" idx="1"/>
          </p:nvPr>
        </p:nvSpPr>
        <p:spPr>
          <a:xfrm>
            <a:off x="381000" y="1447800"/>
            <a:ext cx="8229600" cy="2362200"/>
          </a:xfrm>
        </p:spPr>
        <p:txBody>
          <a:bodyPr/>
          <a:lstStyle/>
          <a:p>
            <a:pPr eaLnBrk="1" hangingPunct="1"/>
            <a:r>
              <a:rPr lang="en-US" altLang="en-US" sz="2000"/>
              <a:t>Figure below is the data gathering and processing flow used during our analysis of software.</a:t>
            </a:r>
          </a:p>
          <a:p>
            <a:pPr eaLnBrk="1" hangingPunct="1"/>
            <a:r>
              <a:rPr lang="en-US" altLang="en-US" sz="2000"/>
              <a:t>We obtain data in two different granularities:</a:t>
            </a:r>
          </a:p>
          <a:p>
            <a:pPr lvl="1" eaLnBrk="1" hangingPunct="1"/>
            <a:r>
              <a:rPr lang="en-US" altLang="en-US" sz="1800"/>
              <a:t>Strong components.</a:t>
            </a:r>
          </a:p>
          <a:p>
            <a:pPr lvl="1" eaLnBrk="1" hangingPunct="1"/>
            <a:r>
              <a:rPr lang="en-US" altLang="en-US" sz="1800"/>
              <a:t>Individual source files.</a:t>
            </a:r>
          </a:p>
        </p:txBody>
      </p:sp>
      <p:graphicFrame>
        <p:nvGraphicFramePr>
          <p:cNvPr id="66565" name="Object 11">
            <a:extLst>
              <a:ext uri="{FF2B5EF4-FFF2-40B4-BE49-F238E27FC236}">
                <a16:creationId xmlns:a16="http://schemas.microsoft.com/office/drawing/2014/main" id="{5FFD7BB7-A141-4C12-AD70-F466BC124B0F}"/>
              </a:ext>
            </a:extLst>
          </p:cNvPr>
          <p:cNvGraphicFramePr>
            <a:graphicFrameLocks noChangeAspect="1"/>
          </p:cNvGraphicFramePr>
          <p:nvPr/>
        </p:nvGraphicFramePr>
        <p:xfrm>
          <a:off x="152400" y="3048000"/>
          <a:ext cx="8610600" cy="3001963"/>
        </p:xfrm>
        <a:graphic>
          <a:graphicData uri="http://schemas.openxmlformats.org/presentationml/2006/ole">
            <mc:AlternateContent xmlns:mc="http://schemas.openxmlformats.org/markup-compatibility/2006">
              <mc:Choice xmlns:v="urn:schemas-microsoft-com:vml" Requires="v">
                <p:oleObj spid="_x0000_s66567" name="Visio" r:id="rId4" imgW="6027420" imgH="2105863" progId="Visio.Drawing.11">
                  <p:embed/>
                </p:oleObj>
              </mc:Choice>
              <mc:Fallback>
                <p:oleObj name="Visio" r:id="rId4" imgW="6027420" imgH="2105863" progId="Visio.Drawing.11">
                  <p:embed/>
                  <p:pic>
                    <p:nvPicPr>
                      <p:cNvPr id="0" name="Object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048000"/>
                        <a:ext cx="8610600" cy="300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6566" name="Text Box 18">
            <a:extLst>
              <a:ext uri="{FF2B5EF4-FFF2-40B4-BE49-F238E27FC236}">
                <a16:creationId xmlns:a16="http://schemas.microsoft.com/office/drawing/2014/main" id="{765E8C9C-015A-4E2E-B6A9-40DC5BB2035E}"/>
              </a:ext>
            </a:extLst>
          </p:cNvPr>
          <p:cNvSpPr txBox="1">
            <a:spLocks noChangeArrowheads="1"/>
          </p:cNvSpPr>
          <p:nvPr/>
        </p:nvSpPr>
        <p:spPr bwMode="auto">
          <a:xfrm>
            <a:off x="8001000" y="45720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Number Placeholder 5">
            <a:extLst>
              <a:ext uri="{FF2B5EF4-FFF2-40B4-BE49-F238E27FC236}">
                <a16:creationId xmlns:a16="http://schemas.microsoft.com/office/drawing/2014/main" id="{038C23FB-5204-43B9-934B-5F2182353858}"/>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D4015CF-EE9A-46AA-A853-3FC7578085EC}" type="slidenum">
              <a:rPr lang="en-US" altLang="en-US" sz="1400"/>
              <a:pPr algn="r"/>
              <a:t>33</a:t>
            </a:fld>
            <a:endParaRPr lang="en-US" altLang="en-US" sz="1400"/>
          </a:p>
        </p:txBody>
      </p:sp>
      <p:sp>
        <p:nvSpPr>
          <p:cNvPr id="68611" name="Rectangle 8">
            <a:extLst>
              <a:ext uri="{FF2B5EF4-FFF2-40B4-BE49-F238E27FC236}">
                <a16:creationId xmlns:a16="http://schemas.microsoft.com/office/drawing/2014/main" id="{259B3CFA-AA2A-4875-93F4-428C6DFBC275}"/>
              </a:ext>
            </a:extLst>
          </p:cNvPr>
          <p:cNvSpPr>
            <a:spLocks noGrp="1" noChangeArrowheads="1"/>
          </p:cNvSpPr>
          <p:nvPr>
            <p:ph type="title"/>
          </p:nvPr>
        </p:nvSpPr>
        <p:spPr/>
        <p:txBody>
          <a:bodyPr/>
          <a:lstStyle/>
          <a:p>
            <a:pPr eaLnBrk="1" hangingPunct="1"/>
            <a:r>
              <a:rPr lang="en-US" altLang="en-US"/>
              <a:t>An Analysis – Mozilla,</a:t>
            </a:r>
            <a:r>
              <a:rPr lang="en-US" altLang="en-US" sz="3600"/>
              <a:t> </a:t>
            </a:r>
            <a:r>
              <a:rPr lang="en-US" altLang="en-US" sz="2000"/>
              <a:t>Version 1.4.1</a:t>
            </a:r>
          </a:p>
        </p:txBody>
      </p:sp>
      <p:sp>
        <p:nvSpPr>
          <p:cNvPr id="68612" name="Rectangle 9">
            <a:extLst>
              <a:ext uri="{FF2B5EF4-FFF2-40B4-BE49-F238E27FC236}">
                <a16:creationId xmlns:a16="http://schemas.microsoft.com/office/drawing/2014/main" id="{F7E03531-1998-489E-824A-CEC1FBE1897D}"/>
              </a:ext>
            </a:extLst>
          </p:cNvPr>
          <p:cNvSpPr>
            <a:spLocks noGrp="1" noChangeArrowheads="1"/>
          </p:cNvSpPr>
          <p:nvPr>
            <p:ph type="body" idx="1"/>
          </p:nvPr>
        </p:nvSpPr>
        <p:spPr/>
        <p:txBody>
          <a:bodyPr/>
          <a:lstStyle/>
          <a:p>
            <a:pPr eaLnBrk="1" hangingPunct="1">
              <a:lnSpc>
                <a:spcPct val="80000"/>
              </a:lnSpc>
            </a:pPr>
            <a:r>
              <a:rPr lang="en-US" altLang="en-US" sz="2000"/>
              <a:t>The Mozilla project is a very large project developing browser tools for many different platforms. </a:t>
            </a:r>
            <a:br>
              <a:rPr lang="en-US" altLang="en-US" sz="2000"/>
            </a:br>
            <a:endParaRPr lang="en-US" altLang="en-US" sz="2000"/>
          </a:p>
          <a:p>
            <a:pPr eaLnBrk="1" hangingPunct="1">
              <a:lnSpc>
                <a:spcPct val="80000"/>
              </a:lnSpc>
            </a:pPr>
            <a:r>
              <a:rPr lang="en-US" altLang="en-US" sz="2000"/>
              <a:t>Win 32 Configuration </a:t>
            </a:r>
          </a:p>
          <a:p>
            <a:pPr lvl="1" eaLnBrk="1" hangingPunct="1">
              <a:lnSpc>
                <a:spcPct val="80000"/>
              </a:lnSpc>
            </a:pPr>
            <a:r>
              <a:rPr lang="en-US" altLang="en-US" sz="1800"/>
              <a:t>Number of executables: 				    94</a:t>
            </a:r>
          </a:p>
          <a:p>
            <a:pPr lvl="1" eaLnBrk="1" hangingPunct="1">
              <a:lnSpc>
                <a:spcPct val="80000"/>
              </a:lnSpc>
            </a:pPr>
            <a:r>
              <a:rPr lang="en-US" altLang="en-US" sz="1800"/>
              <a:t>Number of dynamic link libraries: 			  111</a:t>
            </a:r>
          </a:p>
          <a:p>
            <a:pPr lvl="1" eaLnBrk="1" hangingPunct="1">
              <a:lnSpc>
                <a:spcPct val="80000"/>
              </a:lnSpc>
            </a:pPr>
            <a:r>
              <a:rPr lang="en-US" altLang="en-US" sz="1800"/>
              <a:t>Number of static libraries: 			  	  303</a:t>
            </a:r>
          </a:p>
          <a:p>
            <a:pPr lvl="1" eaLnBrk="1" hangingPunct="1">
              <a:lnSpc>
                <a:spcPct val="80000"/>
              </a:lnSpc>
            </a:pPr>
            <a:r>
              <a:rPr lang="en-US" altLang="en-US" sz="1800"/>
              <a:t>Number of source files for Win32, v 1.4.1: 		6193</a:t>
            </a:r>
            <a:br>
              <a:rPr lang="en-US" altLang="en-US" sz="1800"/>
            </a:br>
            <a:endParaRPr lang="en-US" altLang="en-US" sz="1800"/>
          </a:p>
          <a:p>
            <a:pPr eaLnBrk="1" hangingPunct="1">
              <a:lnSpc>
                <a:spcPct val="80000"/>
              </a:lnSpc>
            </a:pPr>
            <a:r>
              <a:rPr lang="en-US" altLang="en-US" sz="2000"/>
              <a:t>Analysis of entire Mozilla project took approximately 4 hours on Dell Dimension 8300 with 1 G Memory</a:t>
            </a:r>
          </a:p>
          <a:p>
            <a:pPr eaLnBrk="1" hangingPunct="1">
              <a:lnSpc>
                <a:spcPct val="80000"/>
              </a:lnSpc>
            </a:pPr>
            <a:r>
              <a:rPr lang="en-US" altLang="en-US" sz="2000"/>
              <a:t>Can analyze individual libraries – few hundred files – in half hour.</a:t>
            </a:r>
          </a:p>
        </p:txBody>
      </p:sp>
      <p:sp>
        <p:nvSpPr>
          <p:cNvPr id="68613" name="AutoShape 5">
            <a:extLst>
              <a:ext uri="{FF2B5EF4-FFF2-40B4-BE49-F238E27FC236}">
                <a16:creationId xmlns:a16="http://schemas.microsoft.com/office/drawing/2014/main" id="{F8BB8302-97D1-4B48-9794-C6336109DA9D}"/>
              </a:ext>
            </a:extLst>
          </p:cNvPr>
          <p:cNvSpPr>
            <a:spLocks noChangeArrowheads="1"/>
          </p:cNvSpPr>
          <p:nvPr/>
        </p:nvSpPr>
        <p:spPr bwMode="auto">
          <a:xfrm>
            <a:off x="5257800" y="2438400"/>
            <a:ext cx="1295400" cy="533400"/>
          </a:xfrm>
          <a:prstGeom prst="wedgeRoundRectCallout">
            <a:avLst>
              <a:gd name="adj1" fmla="val 76102"/>
              <a:gd name="adj2" fmla="val 158333"/>
              <a:gd name="adj3" fmla="val 16667"/>
            </a:avLst>
          </a:prstGeom>
          <a:solidFill>
            <a:srgbClr val="FF9933">
              <a:alpha val="89803"/>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Wow!</a:t>
            </a: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0658" name="Slide Number Placeholder 5">
            <a:extLst>
              <a:ext uri="{FF2B5EF4-FFF2-40B4-BE49-F238E27FC236}">
                <a16:creationId xmlns:a16="http://schemas.microsoft.com/office/drawing/2014/main" id="{EEE04019-91E6-4E5A-B761-4820B09BE59B}"/>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A85477A-6AC3-478F-ACA9-89FF47806E68}" type="slidenum">
              <a:rPr lang="en-US" altLang="en-US" sz="1400"/>
              <a:pPr algn="r"/>
              <a:t>34</a:t>
            </a:fld>
            <a:endParaRPr lang="en-US" altLang="en-US" sz="1400"/>
          </a:p>
        </p:txBody>
      </p:sp>
      <p:sp>
        <p:nvSpPr>
          <p:cNvPr id="70659" name="Rectangle 6">
            <a:extLst>
              <a:ext uri="{FF2B5EF4-FFF2-40B4-BE49-F238E27FC236}">
                <a16:creationId xmlns:a16="http://schemas.microsoft.com/office/drawing/2014/main" id="{F0D0F15F-F20F-4B0D-AA4A-8CC9683C6C2F}"/>
              </a:ext>
            </a:extLst>
          </p:cNvPr>
          <p:cNvSpPr>
            <a:spLocks noGrp="1" noChangeArrowheads="1"/>
          </p:cNvSpPr>
          <p:nvPr>
            <p:ph type="title"/>
          </p:nvPr>
        </p:nvSpPr>
        <p:spPr/>
        <p:txBody>
          <a:bodyPr/>
          <a:lstStyle/>
          <a:p>
            <a:pPr eaLnBrk="1" hangingPunct="1"/>
            <a:r>
              <a:rPr lang="en-US" altLang="en-US"/>
              <a:t>Dependency Analysis Results</a:t>
            </a:r>
          </a:p>
        </p:txBody>
      </p:sp>
      <p:sp>
        <p:nvSpPr>
          <p:cNvPr id="43015" name="Rectangle 7">
            <a:extLst>
              <a:ext uri="{FF2B5EF4-FFF2-40B4-BE49-F238E27FC236}">
                <a16:creationId xmlns:a16="http://schemas.microsoft.com/office/drawing/2014/main" id="{7A5B1A92-BA8C-479F-8651-7B20A32AAFEB}"/>
              </a:ext>
            </a:extLst>
          </p:cNvPr>
          <p:cNvSpPr>
            <a:spLocks noGrp="1" noChangeArrowheads="1"/>
          </p:cNvSpPr>
          <p:nvPr>
            <p:ph type="body" idx="1"/>
          </p:nvPr>
        </p:nvSpPr>
        <p:spPr>
          <a:xfrm>
            <a:off x="457200" y="1524000"/>
            <a:ext cx="8229600" cy="5059363"/>
          </a:xfrm>
        </p:spPr>
        <p:txBody>
          <a:bodyPr/>
          <a:lstStyle/>
          <a:p>
            <a:pPr eaLnBrk="1" hangingPunct="1">
              <a:lnSpc>
                <a:spcPct val="80000"/>
              </a:lnSpc>
              <a:defRPr/>
            </a:pPr>
            <a:r>
              <a:rPr lang="en-US" altLang="en-US" sz="1800"/>
              <a:t>We show, in next few slides, different views of dependency data for project and draw conclusions about what such data can disclose concerning a project’s implementation.</a:t>
            </a:r>
            <a:br>
              <a:rPr lang="en-US" altLang="en-US" sz="1800"/>
            </a:br>
            <a:endParaRPr lang="en-US" altLang="en-US" sz="900"/>
          </a:p>
          <a:p>
            <a:pPr eaLnBrk="1" hangingPunct="1">
              <a:lnSpc>
                <a:spcPct val="80000"/>
              </a:lnSpc>
              <a:defRPr/>
            </a:pPr>
            <a:r>
              <a:rPr lang="en-US" altLang="en-US" sz="1800"/>
              <a:t>The analysis results are presented for several data sets, in five views:</a:t>
            </a:r>
          </a:p>
          <a:p>
            <a:pPr lvl="1" eaLnBrk="1" hangingPunct="1">
              <a:lnSpc>
                <a:spcPct val="80000"/>
              </a:lnSpc>
              <a:defRPr/>
            </a:pPr>
            <a:r>
              <a:rPr lang="en-US" altLang="en-US" sz="1600" b="1">
                <a:effectLst>
                  <a:outerShdw blurRad="38100" dist="38100" dir="2700000" algn="tl">
                    <a:srgbClr val="C0C0C0"/>
                  </a:outerShdw>
                </a:effectLst>
              </a:rPr>
              <a:t>Fan-in</a:t>
            </a:r>
            <a:r>
              <a:rPr lang="en-US" altLang="en-US" sz="1600">
                <a:effectLst>
                  <a:outerShdw blurRad="38100" dist="38100" dir="2700000" algn="tl">
                    <a:srgbClr val="C0C0C0"/>
                  </a:outerShdw>
                </a:effectLst>
              </a:rPr>
              <a:t>:</a:t>
            </a:r>
            <a:r>
              <a:rPr lang="en-US" altLang="en-US" sz="1600"/>
              <a:t> the number of files that depend on a file, for each file in the analysis set, and related fan-in density histogram.</a:t>
            </a:r>
          </a:p>
          <a:p>
            <a:pPr lvl="1" eaLnBrk="1" hangingPunct="1">
              <a:lnSpc>
                <a:spcPct val="80000"/>
              </a:lnSpc>
              <a:defRPr/>
            </a:pPr>
            <a:r>
              <a:rPr lang="en-US" altLang="en-US" sz="1600" b="1">
                <a:effectLst>
                  <a:outerShdw blurRad="38100" dist="38100" dir="2700000" algn="tl">
                    <a:srgbClr val="C0C0C0"/>
                  </a:outerShdw>
                </a:effectLst>
              </a:rPr>
              <a:t>Fan-out</a:t>
            </a:r>
            <a:r>
              <a:rPr lang="en-US" altLang="en-US" sz="1600">
                <a:effectLst>
                  <a:outerShdw blurRad="38100" dist="38100" dir="2700000" algn="tl">
                    <a:srgbClr val="C0C0C0"/>
                  </a:outerShdw>
                </a:effectLst>
              </a:rPr>
              <a:t>:</a:t>
            </a:r>
            <a:r>
              <a:rPr lang="en-US" altLang="en-US" sz="1600"/>
              <a:t> the number of files that a file depends on, for each file in the analysis set and related fan-out density histogram.</a:t>
            </a:r>
          </a:p>
          <a:p>
            <a:pPr lvl="1" eaLnBrk="1" hangingPunct="1">
              <a:lnSpc>
                <a:spcPct val="80000"/>
              </a:lnSpc>
              <a:defRPr/>
            </a:pPr>
            <a:r>
              <a:rPr lang="en-US" altLang="en-US" sz="1600" b="1">
                <a:effectLst>
                  <a:outerShdw blurRad="38100" dist="38100" dir="2700000" algn="tl">
                    <a:srgbClr val="C0C0C0"/>
                  </a:outerShdw>
                </a:effectLst>
              </a:rPr>
              <a:t>Strong Components</a:t>
            </a:r>
            <a:r>
              <a:rPr lang="en-US" altLang="en-US" sz="1600"/>
              <a:t>: groups of files that are all mutually dependent and its related strong component density histogram.</a:t>
            </a:r>
          </a:p>
          <a:p>
            <a:pPr lvl="1" eaLnBrk="1" hangingPunct="1">
              <a:lnSpc>
                <a:spcPct val="80000"/>
              </a:lnSpc>
              <a:defRPr/>
            </a:pPr>
            <a:r>
              <a:rPr lang="en-US" altLang="en-US" sz="1600" b="1">
                <a:effectLst>
                  <a:outerShdw blurRad="38100" dist="38100" dir="2700000" algn="tl">
                    <a:srgbClr val="C0C0C0"/>
                  </a:outerShdw>
                </a:effectLst>
              </a:rPr>
              <a:t>Topological sort</a:t>
            </a:r>
            <a:r>
              <a:rPr lang="en-US" altLang="en-US" sz="1600"/>
              <a:t> of the strong components.</a:t>
            </a:r>
          </a:p>
          <a:p>
            <a:pPr lvl="1" eaLnBrk="1" hangingPunct="1">
              <a:lnSpc>
                <a:spcPct val="80000"/>
              </a:lnSpc>
              <a:defRPr/>
            </a:pPr>
            <a:r>
              <a:rPr lang="en-US" altLang="en-US" sz="1600" b="1">
                <a:effectLst>
                  <a:outerShdw blurRad="38100" dist="38100" dir="2700000" algn="tl">
                    <a:srgbClr val="C0C0C0"/>
                  </a:outerShdw>
                </a:effectLst>
              </a:rPr>
              <a:t>Expansion of all strong components</a:t>
            </a:r>
            <a:r>
              <a:rPr lang="en-US" altLang="en-US" sz="1600"/>
              <a:t> within the sorted data.</a:t>
            </a:r>
            <a:br>
              <a:rPr lang="en-US" altLang="en-US" sz="1600"/>
            </a:br>
            <a:endParaRPr lang="en-US" altLang="en-US" sz="1600"/>
          </a:p>
          <a:p>
            <a:pPr eaLnBrk="1" hangingPunct="1">
              <a:lnSpc>
                <a:spcPct val="80000"/>
              </a:lnSpc>
              <a:defRPr/>
            </a:pPr>
            <a:r>
              <a:rPr lang="en-US" altLang="en-US" sz="1800"/>
              <a:t>We examine each of these views and interpret their data with respect to measures of project implementation strengths and weaknesses they reveal. </a:t>
            </a:r>
          </a:p>
        </p:txBody>
      </p:sp>
      <p:sp>
        <p:nvSpPr>
          <p:cNvPr id="70661" name="Text Box 11">
            <a:extLst>
              <a:ext uri="{FF2B5EF4-FFF2-40B4-BE49-F238E27FC236}">
                <a16:creationId xmlns:a16="http://schemas.microsoft.com/office/drawing/2014/main" id="{A03A8B5D-35A0-4180-B622-BFF5D08DFF64}"/>
              </a:ext>
            </a:extLst>
          </p:cNvPr>
          <p:cNvSpPr txBox="1">
            <a:spLocks noChangeArrowheads="1"/>
          </p:cNvSpPr>
          <p:nvPr/>
        </p:nvSpPr>
        <p:spPr bwMode="auto">
          <a:xfrm>
            <a:off x="7848600" y="45720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solidFill>
                  <a:srgbClr val="FFFFFF"/>
                </a:solidFill>
                <a:latin typeface="Tahoma" panose="020B0604030504040204" pitchFamily="34" charset="0"/>
              </a:rPr>
              <a:t>summary</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2706" name="Slide Number Placeholder 6">
            <a:extLst>
              <a:ext uri="{FF2B5EF4-FFF2-40B4-BE49-F238E27FC236}">
                <a16:creationId xmlns:a16="http://schemas.microsoft.com/office/drawing/2014/main" id="{9CC3A583-DC24-42BA-9E6D-5B4C70685062}"/>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8A9CC32-D99C-486E-B30A-7EDCFB4C7610}" type="slidenum">
              <a:rPr lang="en-US" altLang="en-US" sz="1400"/>
              <a:pPr algn="r"/>
              <a:t>35</a:t>
            </a:fld>
            <a:endParaRPr lang="en-US" altLang="en-US" sz="1400"/>
          </a:p>
        </p:txBody>
      </p:sp>
      <p:sp>
        <p:nvSpPr>
          <p:cNvPr id="72707" name="Rectangle 14">
            <a:extLst>
              <a:ext uri="{FF2B5EF4-FFF2-40B4-BE49-F238E27FC236}">
                <a16:creationId xmlns:a16="http://schemas.microsoft.com/office/drawing/2014/main" id="{051CF8D6-3A72-4BAC-9EA0-37B8827E3792}"/>
              </a:ext>
            </a:extLst>
          </p:cNvPr>
          <p:cNvSpPr>
            <a:spLocks noGrp="1" noChangeArrowheads="1"/>
          </p:cNvSpPr>
          <p:nvPr>
            <p:ph type="title"/>
          </p:nvPr>
        </p:nvSpPr>
        <p:spPr/>
        <p:txBody>
          <a:bodyPr/>
          <a:lstStyle/>
          <a:p>
            <a:pPr eaLnBrk="1" hangingPunct="1"/>
            <a:r>
              <a:rPr lang="en-US" altLang="en-US"/>
              <a:t>Fan-in Data</a:t>
            </a:r>
            <a:r>
              <a:rPr lang="en-US" altLang="en-US" sz="3600"/>
              <a:t> </a:t>
            </a:r>
            <a:br>
              <a:rPr lang="en-US" altLang="en-US" sz="3600"/>
            </a:br>
            <a:r>
              <a:rPr lang="en-US" altLang="en-US" sz="2000"/>
              <a:t>Mozilla GKGFX Library</a:t>
            </a:r>
          </a:p>
        </p:txBody>
      </p:sp>
      <p:sp>
        <p:nvSpPr>
          <p:cNvPr id="72708" name="Rectangle 15">
            <a:extLst>
              <a:ext uri="{FF2B5EF4-FFF2-40B4-BE49-F238E27FC236}">
                <a16:creationId xmlns:a16="http://schemas.microsoft.com/office/drawing/2014/main" id="{3F93E1AD-0B1B-4A42-A589-E856B392DEC5}"/>
              </a:ext>
            </a:extLst>
          </p:cNvPr>
          <p:cNvSpPr>
            <a:spLocks noGrp="1" noChangeArrowheads="1"/>
          </p:cNvSpPr>
          <p:nvPr>
            <p:ph type="body" sz="half" idx="1"/>
          </p:nvPr>
        </p:nvSpPr>
        <p:spPr>
          <a:xfrm>
            <a:off x="457200" y="1447800"/>
            <a:ext cx="8382000" cy="1676400"/>
          </a:xfrm>
        </p:spPr>
        <p:txBody>
          <a:bodyPr/>
          <a:lstStyle/>
          <a:p>
            <a:pPr eaLnBrk="1" hangingPunct="1">
              <a:lnSpc>
                <a:spcPct val="90000"/>
              </a:lnSpc>
            </a:pPr>
            <a:r>
              <a:rPr lang="en-US" altLang="en-US" sz="1800"/>
              <a:t>Number of source files 598.</a:t>
            </a:r>
          </a:p>
          <a:p>
            <a:pPr eaLnBrk="1" hangingPunct="1">
              <a:lnSpc>
                <a:spcPct val="90000"/>
              </a:lnSpc>
            </a:pPr>
            <a:r>
              <a:rPr lang="en-US" altLang="en-US" sz="1800"/>
              <a:t>Dependencies from within the library.</a:t>
            </a:r>
          </a:p>
          <a:p>
            <a:pPr eaLnBrk="1" hangingPunct="1">
              <a:lnSpc>
                <a:spcPct val="90000"/>
              </a:lnSpc>
            </a:pPr>
            <a:r>
              <a:rPr lang="en-US" altLang="en-US" sz="1800"/>
              <a:t>When we analyze the entire build many of these fan-in numbers will increase. </a:t>
            </a:r>
          </a:p>
          <a:p>
            <a:pPr eaLnBrk="1" hangingPunct="1">
              <a:lnSpc>
                <a:spcPct val="90000"/>
              </a:lnSpc>
            </a:pPr>
            <a:r>
              <a:rPr lang="en-US" altLang="en-US" sz="1800"/>
              <a:t>Like others, we use Fan-in and Fan-out as important metrics.</a:t>
            </a:r>
          </a:p>
        </p:txBody>
      </p:sp>
      <p:sp>
        <p:nvSpPr>
          <p:cNvPr id="72709" name="Rectangle 7">
            <a:extLst>
              <a:ext uri="{FF2B5EF4-FFF2-40B4-BE49-F238E27FC236}">
                <a16:creationId xmlns:a16="http://schemas.microsoft.com/office/drawing/2014/main" id="{C22A4089-F1B0-41DB-A782-228A88B167EB}"/>
              </a:ext>
            </a:extLst>
          </p:cNvPr>
          <p:cNvSpPr>
            <a:spLocks noChangeArrowheads="1"/>
          </p:cNvSpPr>
          <p:nvPr/>
        </p:nvSpPr>
        <p:spPr bwMode="auto">
          <a:xfrm>
            <a:off x="6629400" y="3429000"/>
            <a:ext cx="22098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lnSpc>
                <a:spcPct val="90000"/>
              </a:lnSpc>
              <a:buClrTx/>
              <a:buSzPct val="85000"/>
              <a:buFontTx/>
              <a:buNone/>
            </a:pPr>
            <a:r>
              <a:rPr lang="en-US" altLang="en-US" sz="1800"/>
              <a:t>High Fan-in implies reuse, which is good, but only if quality is also good.</a:t>
            </a:r>
            <a:br>
              <a:rPr lang="en-US" altLang="en-US" sz="1800"/>
            </a:br>
            <a:br>
              <a:rPr lang="en-US" altLang="en-US" sz="1000"/>
            </a:br>
            <a:r>
              <a:rPr lang="en-US" altLang="en-US" sz="1800"/>
              <a:t>High Fan-in coupled with low quality creates a high probability for consequential change.</a:t>
            </a:r>
          </a:p>
        </p:txBody>
      </p:sp>
      <p:pic>
        <p:nvPicPr>
          <p:cNvPr id="72710" name="Picture 19">
            <a:extLst>
              <a:ext uri="{FF2B5EF4-FFF2-40B4-BE49-F238E27FC236}">
                <a16:creationId xmlns:a16="http://schemas.microsoft.com/office/drawing/2014/main" id="{FF125C5C-5DF0-4864-9702-315368C03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200400"/>
            <a:ext cx="60960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Number Placeholder 7">
            <a:extLst>
              <a:ext uri="{FF2B5EF4-FFF2-40B4-BE49-F238E27FC236}">
                <a16:creationId xmlns:a16="http://schemas.microsoft.com/office/drawing/2014/main" id="{8B75683B-B1E4-48F9-9611-A07966BCBFC8}"/>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AD7879C-EA8A-4D70-8B18-0604FAD331FE}" type="slidenum">
              <a:rPr lang="en-US" altLang="en-US" sz="1400"/>
              <a:pPr algn="r"/>
              <a:t>36</a:t>
            </a:fld>
            <a:endParaRPr lang="en-US" altLang="en-US" sz="1400"/>
          </a:p>
        </p:txBody>
      </p:sp>
      <p:sp>
        <p:nvSpPr>
          <p:cNvPr id="74755" name="Rectangle 12">
            <a:extLst>
              <a:ext uri="{FF2B5EF4-FFF2-40B4-BE49-F238E27FC236}">
                <a16:creationId xmlns:a16="http://schemas.microsoft.com/office/drawing/2014/main" id="{7BDE985F-894B-461F-97E9-73C2F6341F0A}"/>
              </a:ext>
            </a:extLst>
          </p:cNvPr>
          <p:cNvSpPr>
            <a:spLocks noGrp="1" noChangeArrowheads="1"/>
          </p:cNvSpPr>
          <p:nvPr>
            <p:ph type="title"/>
          </p:nvPr>
        </p:nvSpPr>
        <p:spPr/>
        <p:txBody>
          <a:bodyPr/>
          <a:lstStyle/>
          <a:p>
            <a:pPr eaLnBrk="1" hangingPunct="1"/>
            <a:r>
              <a:rPr lang="en-US" altLang="en-US"/>
              <a:t>Fan-in Density </a:t>
            </a:r>
            <a:br>
              <a:rPr lang="en-US" altLang="en-US"/>
            </a:br>
            <a:r>
              <a:rPr lang="en-US" altLang="en-US" sz="2000"/>
              <a:t>Mozilla GKGFX Library</a:t>
            </a:r>
          </a:p>
        </p:txBody>
      </p:sp>
      <p:sp>
        <p:nvSpPr>
          <p:cNvPr id="74756" name="Rectangle 13">
            <a:extLst>
              <a:ext uri="{FF2B5EF4-FFF2-40B4-BE49-F238E27FC236}">
                <a16:creationId xmlns:a16="http://schemas.microsoft.com/office/drawing/2014/main" id="{2126039C-F12B-4A3D-BFA5-9B8F117EAD72}"/>
              </a:ext>
            </a:extLst>
          </p:cNvPr>
          <p:cNvSpPr>
            <a:spLocks noGrp="1" noChangeArrowheads="1"/>
          </p:cNvSpPr>
          <p:nvPr>
            <p:ph type="body" sz="half" idx="1"/>
          </p:nvPr>
        </p:nvSpPr>
        <p:spPr>
          <a:xfrm>
            <a:off x="457200" y="1600200"/>
            <a:ext cx="8382000" cy="1447800"/>
          </a:xfrm>
        </p:spPr>
        <p:txBody>
          <a:bodyPr/>
          <a:lstStyle/>
          <a:p>
            <a:pPr eaLnBrk="1" hangingPunct="1"/>
            <a:r>
              <a:rPr lang="en-US" altLang="en-US" sz="2400"/>
              <a:t>This histogram shows that significant number of library source code files have high fan-in, characteristic of a widely used library.</a:t>
            </a:r>
            <a:r>
              <a:rPr lang="en-US" altLang="en-US"/>
              <a:t>  </a:t>
            </a:r>
          </a:p>
        </p:txBody>
      </p:sp>
      <p:sp>
        <p:nvSpPr>
          <p:cNvPr id="74757" name="Text Box 7">
            <a:extLst>
              <a:ext uri="{FF2B5EF4-FFF2-40B4-BE49-F238E27FC236}">
                <a16:creationId xmlns:a16="http://schemas.microsoft.com/office/drawing/2014/main" id="{DB4B285D-2371-44B6-BE1A-726C7965F727}"/>
              </a:ext>
            </a:extLst>
          </p:cNvPr>
          <p:cNvSpPr txBox="1">
            <a:spLocks noChangeArrowheads="1"/>
          </p:cNvSpPr>
          <p:nvPr/>
        </p:nvSpPr>
        <p:spPr bwMode="auto">
          <a:xfrm>
            <a:off x="6858000" y="3200400"/>
            <a:ext cx="2057400" cy="221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lnSpc>
                <a:spcPct val="80000"/>
              </a:lnSpc>
              <a:spcBef>
                <a:spcPct val="20000"/>
              </a:spcBef>
              <a:buSzPct val="85000"/>
            </a:pPr>
            <a:r>
              <a:rPr lang="en-US" altLang="en-US" sz="2000">
                <a:solidFill>
                  <a:srgbClr val="CC3300"/>
                </a:solidFill>
                <a:latin typeface="Arial" panose="020B0604020202020204" pitchFamily="34" charset="0"/>
              </a:rPr>
              <a:t>A library with this profile should be given high priority for analysis by the test team and quality analysts.</a:t>
            </a:r>
            <a:r>
              <a:rPr lang="en-US" altLang="en-US" sz="1800">
                <a:solidFill>
                  <a:srgbClr val="CC3300"/>
                </a:solidFill>
                <a:latin typeface="Arial" panose="020B0604020202020204" pitchFamily="34" charset="0"/>
              </a:rPr>
              <a:t> </a:t>
            </a:r>
          </a:p>
          <a:p>
            <a:pPr algn="l" eaLnBrk="1" hangingPunct="1">
              <a:spcBef>
                <a:spcPct val="50000"/>
              </a:spcBef>
            </a:pPr>
            <a:endParaRPr lang="en-US" altLang="en-US" sz="1800">
              <a:solidFill>
                <a:srgbClr val="CC3300"/>
              </a:solidFill>
              <a:latin typeface="Arial" panose="020B0604020202020204" pitchFamily="34" charset="0"/>
            </a:endParaRPr>
          </a:p>
        </p:txBody>
      </p:sp>
      <p:pic>
        <p:nvPicPr>
          <p:cNvPr id="74758" name="Picture 22">
            <a:extLst>
              <a:ext uri="{FF2B5EF4-FFF2-40B4-BE49-F238E27FC236}">
                <a16:creationId xmlns:a16="http://schemas.microsoft.com/office/drawing/2014/main" id="{89F3F9E4-47E1-4573-B4FD-7A0EDA19AF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021013"/>
            <a:ext cx="6248400" cy="368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6802" name="Slide Number Placeholder 6">
            <a:extLst>
              <a:ext uri="{FF2B5EF4-FFF2-40B4-BE49-F238E27FC236}">
                <a16:creationId xmlns:a16="http://schemas.microsoft.com/office/drawing/2014/main" id="{EBD1E2A7-046C-4BDA-BC01-F2D4E4822414}"/>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BDEEC0C1-7EE5-4C06-ACD2-6A1492329E9D}" type="slidenum">
              <a:rPr lang="en-US" altLang="en-US" sz="1400"/>
              <a:pPr algn="r"/>
              <a:t>37</a:t>
            </a:fld>
            <a:endParaRPr lang="en-US" altLang="en-US" sz="1400"/>
          </a:p>
        </p:txBody>
      </p:sp>
      <p:pic>
        <p:nvPicPr>
          <p:cNvPr id="76803" name="Picture 13">
            <a:extLst>
              <a:ext uri="{FF2B5EF4-FFF2-40B4-BE49-F238E27FC236}">
                <a16:creationId xmlns:a16="http://schemas.microsoft.com/office/drawing/2014/main" id="{5FA7AB6F-EBB9-4AFD-A81B-30815AB24D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586038"/>
            <a:ext cx="6248400" cy="404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4" name="Rectangle 2">
            <a:extLst>
              <a:ext uri="{FF2B5EF4-FFF2-40B4-BE49-F238E27FC236}">
                <a16:creationId xmlns:a16="http://schemas.microsoft.com/office/drawing/2014/main" id="{1BB611CF-4649-4751-9419-15495E44AE92}"/>
              </a:ext>
            </a:extLst>
          </p:cNvPr>
          <p:cNvSpPr>
            <a:spLocks noGrp="1" noChangeArrowheads="1"/>
          </p:cNvSpPr>
          <p:nvPr>
            <p:ph type="title"/>
          </p:nvPr>
        </p:nvSpPr>
        <p:spPr/>
        <p:txBody>
          <a:bodyPr/>
          <a:lstStyle/>
          <a:p>
            <a:pPr eaLnBrk="1" hangingPunct="1"/>
            <a:r>
              <a:rPr lang="en-US" altLang="en-US"/>
              <a:t>Fan-out Data </a:t>
            </a:r>
            <a:r>
              <a:rPr lang="en-US" altLang="en-US" sz="2400"/>
              <a:t>Mozilla GKGFX Library</a:t>
            </a:r>
          </a:p>
        </p:txBody>
      </p:sp>
      <p:sp>
        <p:nvSpPr>
          <p:cNvPr id="76805" name="Rectangle 3">
            <a:extLst>
              <a:ext uri="{FF2B5EF4-FFF2-40B4-BE49-F238E27FC236}">
                <a16:creationId xmlns:a16="http://schemas.microsoft.com/office/drawing/2014/main" id="{A27F099B-C350-4E68-A4E6-EE3123DD00AB}"/>
              </a:ext>
            </a:extLst>
          </p:cNvPr>
          <p:cNvSpPr>
            <a:spLocks noGrp="1" noChangeArrowheads="1"/>
          </p:cNvSpPr>
          <p:nvPr>
            <p:ph type="body" sz="half" idx="1"/>
          </p:nvPr>
        </p:nvSpPr>
        <p:spPr>
          <a:xfrm>
            <a:off x="457200" y="1600200"/>
            <a:ext cx="8382000" cy="1295400"/>
          </a:xfrm>
        </p:spPr>
        <p:txBody>
          <a:bodyPr/>
          <a:lstStyle/>
          <a:p>
            <a:pPr marL="609600" indent="-609600" eaLnBrk="1" hangingPunct="1"/>
            <a:r>
              <a:rPr lang="en-US" altLang="en-US" sz="2400">
                <a:cs typeface="Tahoma" panose="020B0604030504040204" pitchFamily="34" charset="0"/>
              </a:rPr>
              <a:t>A file with large fan-out may be symptomatic of a weak abstraction.</a:t>
            </a:r>
            <a:r>
              <a:rPr lang="en-US" altLang="en-US" sz="2000">
                <a:cs typeface="Tahoma" panose="020B0604030504040204" pitchFamily="34" charset="0"/>
              </a:rPr>
              <a:t>  </a:t>
            </a:r>
            <a:endParaRPr lang="en-US" altLang="en-US" sz="2000"/>
          </a:p>
        </p:txBody>
      </p:sp>
      <p:sp>
        <p:nvSpPr>
          <p:cNvPr id="76806" name="Text Box 7">
            <a:extLst>
              <a:ext uri="{FF2B5EF4-FFF2-40B4-BE49-F238E27FC236}">
                <a16:creationId xmlns:a16="http://schemas.microsoft.com/office/drawing/2014/main" id="{48D6F540-CAFC-48AA-ACD0-317109136722}"/>
              </a:ext>
            </a:extLst>
          </p:cNvPr>
          <p:cNvSpPr txBox="1">
            <a:spLocks noChangeArrowheads="1"/>
          </p:cNvSpPr>
          <p:nvPr/>
        </p:nvSpPr>
        <p:spPr bwMode="auto">
          <a:xfrm>
            <a:off x="6629400" y="2895600"/>
            <a:ext cx="2422525" cy="311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lnSpc>
                <a:spcPct val="90000"/>
              </a:lnSpc>
              <a:spcBef>
                <a:spcPct val="20000"/>
              </a:spcBef>
              <a:buSzPct val="85000"/>
            </a:pPr>
            <a:r>
              <a:rPr lang="en-US" altLang="en-US" sz="2000">
                <a:solidFill>
                  <a:srgbClr val="CC3300"/>
                </a:solidFill>
                <a:latin typeface="Arial" panose="020B0604020202020204" pitchFamily="34" charset="0"/>
              </a:rPr>
              <a:t>We expect that a well-designed source file should carry out its assigned tasks with the aid of a few trusted delegates and perhaps a few references to commonly used utilities. </a:t>
            </a:r>
          </a:p>
        </p:txBody>
      </p:sp>
      <p:sp>
        <p:nvSpPr>
          <p:cNvPr id="76807" name="AutoShape 8">
            <a:extLst>
              <a:ext uri="{FF2B5EF4-FFF2-40B4-BE49-F238E27FC236}">
                <a16:creationId xmlns:a16="http://schemas.microsoft.com/office/drawing/2014/main" id="{82FE7F76-CE58-4662-B632-ACFD9091C400}"/>
              </a:ext>
            </a:extLst>
          </p:cNvPr>
          <p:cNvSpPr>
            <a:spLocks noChangeArrowheads="1"/>
          </p:cNvSpPr>
          <p:nvPr/>
        </p:nvSpPr>
        <p:spPr bwMode="auto">
          <a:xfrm>
            <a:off x="5029200" y="2133600"/>
            <a:ext cx="1600200" cy="685800"/>
          </a:xfrm>
          <a:prstGeom prst="wedgeRoundRectCallout">
            <a:avLst>
              <a:gd name="adj1" fmla="val -118352"/>
              <a:gd name="adj2" fmla="val 88657"/>
              <a:gd name="adj3" fmla="val 16667"/>
            </a:avLst>
          </a:prstGeom>
          <a:solidFill>
            <a:srgbClr val="CC3300">
              <a:alpha val="25098"/>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latin typeface="Arial" panose="020B0604020202020204" pitchFamily="34" charset="0"/>
              </a:rPr>
              <a:t>Fan-Out of 60!</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Number Placeholder 3">
            <a:extLst>
              <a:ext uri="{FF2B5EF4-FFF2-40B4-BE49-F238E27FC236}">
                <a16:creationId xmlns:a16="http://schemas.microsoft.com/office/drawing/2014/main" id="{87DA7322-265B-4040-9B9D-6013281F4B91}"/>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AA978CE5-5549-446C-BFD6-AB96D9C876DD}" type="slidenum">
              <a:rPr lang="en-US" altLang="en-US" sz="1400"/>
              <a:pPr algn="r"/>
              <a:t>38</a:t>
            </a:fld>
            <a:endParaRPr lang="en-US" altLang="en-US" sz="1400"/>
          </a:p>
        </p:txBody>
      </p:sp>
      <p:sp>
        <p:nvSpPr>
          <p:cNvPr id="78851" name="Rectangle 2">
            <a:extLst>
              <a:ext uri="{FF2B5EF4-FFF2-40B4-BE49-F238E27FC236}">
                <a16:creationId xmlns:a16="http://schemas.microsoft.com/office/drawing/2014/main" id="{316BDF4B-08D8-4877-8CF9-079C7D6F792B}"/>
              </a:ext>
            </a:extLst>
          </p:cNvPr>
          <p:cNvSpPr>
            <a:spLocks noGrp="1" noChangeArrowheads="1"/>
          </p:cNvSpPr>
          <p:nvPr>
            <p:ph type="title" idx="4294967295"/>
          </p:nvPr>
        </p:nvSpPr>
        <p:spPr/>
        <p:txBody>
          <a:bodyPr/>
          <a:lstStyle/>
          <a:p>
            <a:pPr eaLnBrk="1" hangingPunct="1"/>
            <a:r>
              <a:rPr lang="en-US" altLang="en-US"/>
              <a:t>Fan-out Density</a:t>
            </a:r>
            <a:r>
              <a:rPr lang="en-US" altLang="en-US" sz="3600"/>
              <a:t> </a:t>
            </a:r>
            <a:r>
              <a:rPr lang="en-US" altLang="en-US" sz="2400"/>
              <a:t>Mozilla GKGFX library</a:t>
            </a:r>
          </a:p>
        </p:txBody>
      </p:sp>
      <p:sp useBgFill="1">
        <p:nvSpPr>
          <p:cNvPr id="78852" name="Rectangle 3">
            <a:extLst>
              <a:ext uri="{FF2B5EF4-FFF2-40B4-BE49-F238E27FC236}">
                <a16:creationId xmlns:a16="http://schemas.microsoft.com/office/drawing/2014/main" id="{73BA5BB1-B615-493A-A424-894494F4DD23}"/>
              </a:ext>
            </a:extLst>
          </p:cNvPr>
          <p:cNvSpPr>
            <a:spLocks noGrp="1" noChangeArrowheads="1"/>
          </p:cNvSpPr>
          <p:nvPr>
            <p:ph type="body" sz="half" idx="4294967295"/>
          </p:nvPr>
        </p:nvSpPr>
        <p:spPr>
          <a:xfrm>
            <a:off x="304800" y="1447800"/>
            <a:ext cx="8229600" cy="1152525"/>
          </a:xfrm>
        </p:spPr>
        <p:txBody>
          <a:bodyPr/>
          <a:lstStyle/>
          <a:p>
            <a:pPr eaLnBrk="1" hangingPunct="1">
              <a:lnSpc>
                <a:spcPct val="90000"/>
              </a:lnSpc>
            </a:pPr>
            <a:r>
              <a:rPr lang="en-US" altLang="en-US" sz="2000">
                <a:cs typeface="Tahoma" panose="020B0604030504040204" pitchFamily="34" charset="0"/>
              </a:rPr>
              <a:t>Large Fan-Out may be symptomatic of weak abstraction.  We’ve show elsewhere that High Fan-Out is correlated with large number of changes.</a:t>
            </a:r>
          </a:p>
        </p:txBody>
      </p:sp>
      <p:sp>
        <p:nvSpPr>
          <p:cNvPr id="78853" name="Rectangle 6">
            <a:extLst>
              <a:ext uri="{FF2B5EF4-FFF2-40B4-BE49-F238E27FC236}">
                <a16:creationId xmlns:a16="http://schemas.microsoft.com/office/drawing/2014/main" id="{34A37B8C-8DA9-42FF-8200-C32FF0B5B23B}"/>
              </a:ext>
            </a:extLst>
          </p:cNvPr>
          <p:cNvSpPr>
            <a:spLocks noChangeArrowheads="1"/>
          </p:cNvSpPr>
          <p:nvPr/>
        </p:nvSpPr>
        <p:spPr bwMode="auto">
          <a:xfrm>
            <a:off x="7239000" y="2743200"/>
            <a:ext cx="1524000"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buClrTx/>
              <a:buSzPct val="85000"/>
              <a:buFontTx/>
              <a:buNone/>
            </a:pPr>
            <a:r>
              <a:rPr lang="en-US" altLang="en-US" sz="2000">
                <a:cs typeface="Tahoma" panose="020B0604030504040204" pitchFamily="34" charset="0"/>
              </a:rPr>
              <a:t>There are a significant number of files with large fan-out.</a:t>
            </a:r>
          </a:p>
        </p:txBody>
      </p:sp>
      <p:pic>
        <p:nvPicPr>
          <p:cNvPr id="78854" name="Picture 11">
            <a:extLst>
              <a:ext uri="{FF2B5EF4-FFF2-40B4-BE49-F238E27FC236}">
                <a16:creationId xmlns:a16="http://schemas.microsoft.com/office/drawing/2014/main" id="{21420559-E134-46C0-8C3A-30AC1FBF20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590800"/>
            <a:ext cx="6629400"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5" name="AutoShape 10">
            <a:extLst>
              <a:ext uri="{FF2B5EF4-FFF2-40B4-BE49-F238E27FC236}">
                <a16:creationId xmlns:a16="http://schemas.microsoft.com/office/drawing/2014/main" id="{34964B99-E494-4D37-90DE-5283316087F7}"/>
              </a:ext>
            </a:extLst>
          </p:cNvPr>
          <p:cNvSpPr>
            <a:spLocks noChangeArrowheads="1"/>
          </p:cNvSpPr>
          <p:nvPr/>
        </p:nvSpPr>
        <p:spPr bwMode="auto">
          <a:xfrm>
            <a:off x="2743200" y="2286000"/>
            <a:ext cx="3352800" cy="1295400"/>
          </a:xfrm>
          <a:prstGeom prst="wedgeRectCallout">
            <a:avLst>
              <a:gd name="adj1" fmla="val 65199"/>
              <a:gd name="adj2" fmla="val 18139"/>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2000">
                <a:solidFill>
                  <a:schemeClr val="bg1"/>
                </a:solidFill>
              </a:rPr>
              <a:t>Large fan-out is likely to imply a lack of cohesion.  Ideally, fan-out should be no more than a few other files.</a:t>
            </a:r>
            <a:endParaRPr lang="en-US" altLang="en-US" sz="1800">
              <a:solidFill>
                <a:schemeClr val="bg1"/>
              </a:solidFill>
              <a:latin typeface="Arial" panose="020B0604020202020204" pitchFamily="34" charset="0"/>
              <a:cs typeface="Tahoma" panose="020B060403050404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Number Placeholder 5">
            <a:extLst>
              <a:ext uri="{FF2B5EF4-FFF2-40B4-BE49-F238E27FC236}">
                <a16:creationId xmlns:a16="http://schemas.microsoft.com/office/drawing/2014/main" id="{D9838721-EBBB-4BC2-9D08-A95ABAA1C7BB}"/>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BD92A72-D9C4-4A25-A216-F0A9FD163407}" type="slidenum">
              <a:rPr lang="en-US" altLang="en-US" sz="1400"/>
              <a:pPr algn="r"/>
              <a:t>39</a:t>
            </a:fld>
            <a:endParaRPr lang="en-US" altLang="en-US" sz="1400"/>
          </a:p>
        </p:txBody>
      </p:sp>
      <p:sp>
        <p:nvSpPr>
          <p:cNvPr id="80899" name="Rectangle 2">
            <a:extLst>
              <a:ext uri="{FF2B5EF4-FFF2-40B4-BE49-F238E27FC236}">
                <a16:creationId xmlns:a16="http://schemas.microsoft.com/office/drawing/2014/main" id="{D65BD2A2-1C4B-4CAA-A84F-91FBC5C5A8FE}"/>
              </a:ext>
            </a:extLst>
          </p:cNvPr>
          <p:cNvSpPr>
            <a:spLocks noGrp="1" noChangeArrowheads="1"/>
          </p:cNvSpPr>
          <p:nvPr>
            <p:ph type="title"/>
          </p:nvPr>
        </p:nvSpPr>
        <p:spPr/>
        <p:txBody>
          <a:bodyPr/>
          <a:lstStyle/>
          <a:p>
            <a:pPr eaLnBrk="1" hangingPunct="1"/>
            <a:r>
              <a:rPr lang="en-US" altLang="en-US"/>
              <a:t>Summary for High Level Views</a:t>
            </a:r>
          </a:p>
        </p:txBody>
      </p:sp>
      <p:sp>
        <p:nvSpPr>
          <p:cNvPr id="80900" name="Rectangle 3">
            <a:extLst>
              <a:ext uri="{FF2B5EF4-FFF2-40B4-BE49-F238E27FC236}">
                <a16:creationId xmlns:a16="http://schemas.microsoft.com/office/drawing/2014/main" id="{7E40D11A-7347-45B8-8AB0-7CFDE7675009}"/>
              </a:ext>
            </a:extLst>
          </p:cNvPr>
          <p:cNvSpPr>
            <a:spLocks noGrp="1" noChangeArrowheads="1"/>
          </p:cNvSpPr>
          <p:nvPr>
            <p:ph type="body" idx="1"/>
          </p:nvPr>
        </p:nvSpPr>
        <p:spPr/>
        <p:txBody>
          <a:bodyPr/>
          <a:lstStyle/>
          <a:p>
            <a:pPr eaLnBrk="1" hangingPunct="1"/>
            <a:r>
              <a:rPr lang="en-US" altLang="en-US"/>
              <a:t>High Fan-in implies:</a:t>
            </a:r>
          </a:p>
          <a:p>
            <a:pPr lvl="1" eaLnBrk="1" hangingPunct="1"/>
            <a:r>
              <a:rPr lang="en-US" altLang="en-US"/>
              <a:t>Good reuse.</a:t>
            </a:r>
          </a:p>
          <a:p>
            <a:pPr lvl="1" eaLnBrk="1" hangingPunct="1"/>
            <a:r>
              <a:rPr lang="en-US" altLang="en-US"/>
              <a:t>Large testing effort if we need to make a change in file with high Fan-In.</a:t>
            </a:r>
          </a:p>
          <a:p>
            <a:pPr eaLnBrk="1" hangingPunct="1"/>
            <a:r>
              <a:rPr lang="en-US" altLang="en-US"/>
              <a:t>High Fan-out implies:</a:t>
            </a:r>
          </a:p>
          <a:p>
            <a:pPr lvl="1" eaLnBrk="1" hangingPunct="1"/>
            <a:r>
              <a:rPr lang="en-US" altLang="en-US"/>
              <a:t>Weak abstraction.</a:t>
            </a:r>
          </a:p>
          <a:p>
            <a:pPr lvl="1" eaLnBrk="1" hangingPunct="1"/>
            <a:r>
              <a:rPr lang="en-US" altLang="en-US"/>
              <a:t>Need for redesign or refactoring of code.</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a:extLst>
              <a:ext uri="{FF2B5EF4-FFF2-40B4-BE49-F238E27FC236}">
                <a16:creationId xmlns:a16="http://schemas.microsoft.com/office/drawing/2014/main" id="{922BF942-CFB2-483E-96B9-2DE367BC8309}"/>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27D86EC-AD3E-4387-999E-56C6533990BD}" type="slidenum">
              <a:rPr lang="en-US" altLang="en-US" sz="1400"/>
              <a:pPr algn="r"/>
              <a:t>4</a:t>
            </a:fld>
            <a:endParaRPr lang="en-US" altLang="en-US" sz="1400"/>
          </a:p>
        </p:txBody>
      </p:sp>
      <p:sp>
        <p:nvSpPr>
          <p:cNvPr id="10243" name="Rectangle 6">
            <a:extLst>
              <a:ext uri="{FF2B5EF4-FFF2-40B4-BE49-F238E27FC236}">
                <a16:creationId xmlns:a16="http://schemas.microsoft.com/office/drawing/2014/main" id="{B0F0D9B5-46C7-4964-9A25-34D6635450B5}"/>
              </a:ext>
            </a:extLst>
          </p:cNvPr>
          <p:cNvSpPr>
            <a:spLocks noGrp="1" noChangeArrowheads="1"/>
          </p:cNvSpPr>
          <p:nvPr>
            <p:ph type="title"/>
          </p:nvPr>
        </p:nvSpPr>
        <p:spPr/>
        <p:txBody>
          <a:bodyPr/>
          <a:lstStyle/>
          <a:p>
            <a:pPr eaLnBrk="1" hangingPunct="1"/>
            <a:r>
              <a:rPr lang="en-US" altLang="en-US"/>
              <a:t>Introduction</a:t>
            </a:r>
          </a:p>
        </p:txBody>
      </p:sp>
      <p:sp>
        <p:nvSpPr>
          <p:cNvPr id="10244" name="Rectangle 7">
            <a:extLst>
              <a:ext uri="{FF2B5EF4-FFF2-40B4-BE49-F238E27FC236}">
                <a16:creationId xmlns:a16="http://schemas.microsoft.com/office/drawing/2014/main" id="{F90B5EEA-0F23-4A8C-BD0A-BF4CE8CF1D82}"/>
              </a:ext>
            </a:extLst>
          </p:cNvPr>
          <p:cNvSpPr>
            <a:spLocks noGrp="1" noChangeArrowheads="1"/>
          </p:cNvSpPr>
          <p:nvPr>
            <p:ph type="body" idx="1"/>
          </p:nvPr>
        </p:nvSpPr>
        <p:spPr/>
        <p:txBody>
          <a:bodyPr/>
          <a:lstStyle/>
          <a:p>
            <a:pPr eaLnBrk="1" hangingPunct="1">
              <a:lnSpc>
                <a:spcPct val="90000"/>
              </a:lnSpc>
            </a:pPr>
            <a:r>
              <a:rPr lang="en-US" altLang="en-US" sz="2400"/>
              <a:t>Software is expensive.</a:t>
            </a:r>
          </a:p>
          <a:p>
            <a:pPr eaLnBrk="1" hangingPunct="1">
              <a:lnSpc>
                <a:spcPct val="90000"/>
              </a:lnSpc>
            </a:pPr>
            <a:r>
              <a:rPr lang="en-US" altLang="en-US" sz="2400"/>
              <a:t>Software projects typically consist of many parts.</a:t>
            </a:r>
          </a:p>
          <a:p>
            <a:pPr eaLnBrk="1" hangingPunct="1">
              <a:lnSpc>
                <a:spcPct val="90000"/>
              </a:lnSpc>
            </a:pPr>
            <a:r>
              <a:rPr lang="en-US" altLang="en-US" sz="2400"/>
              <a:t>Interdependency between parts of a project is necessary. </a:t>
            </a:r>
          </a:p>
          <a:p>
            <a:pPr eaLnBrk="1" hangingPunct="1">
              <a:lnSpc>
                <a:spcPct val="90000"/>
              </a:lnSpc>
            </a:pPr>
            <a:r>
              <a:rPr lang="en-US" altLang="en-US" sz="2400"/>
              <a:t>However, excessive dependency reduces:</a:t>
            </a:r>
          </a:p>
          <a:p>
            <a:pPr lvl="2" eaLnBrk="1" hangingPunct="1">
              <a:lnSpc>
                <a:spcPct val="90000"/>
              </a:lnSpc>
            </a:pPr>
            <a:r>
              <a:rPr lang="en-US" altLang="en-US" sz="1800"/>
              <a:t>Testability </a:t>
            </a:r>
          </a:p>
          <a:p>
            <a:pPr lvl="2" eaLnBrk="1" hangingPunct="1">
              <a:lnSpc>
                <a:spcPct val="90000"/>
              </a:lnSpc>
            </a:pPr>
            <a:r>
              <a:rPr lang="en-US" altLang="en-US" sz="1800"/>
              <a:t>Maintainability</a:t>
            </a:r>
          </a:p>
          <a:p>
            <a:pPr lvl="2" eaLnBrk="1" hangingPunct="1">
              <a:lnSpc>
                <a:spcPct val="90000"/>
              </a:lnSpc>
            </a:pPr>
            <a:r>
              <a:rPr lang="en-US" altLang="en-US" sz="1800"/>
              <a:t>Reusability</a:t>
            </a:r>
          </a:p>
          <a:p>
            <a:pPr lvl="2" eaLnBrk="1" hangingPunct="1">
              <a:lnSpc>
                <a:spcPct val="90000"/>
              </a:lnSpc>
            </a:pPr>
            <a:r>
              <a:rPr lang="en-US" altLang="en-US" sz="1800"/>
              <a:t>Understandability</a:t>
            </a:r>
          </a:p>
          <a:p>
            <a:pPr eaLnBrk="1" hangingPunct="1">
              <a:lnSpc>
                <a:spcPct val="90000"/>
              </a:lnSpc>
            </a:pPr>
            <a:r>
              <a:rPr lang="en-US" altLang="en-US" sz="2400"/>
              <a:t>Monitoring current state of a project is critically important.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2946" name="Slide Number Placeholder 5">
            <a:extLst>
              <a:ext uri="{FF2B5EF4-FFF2-40B4-BE49-F238E27FC236}">
                <a16:creationId xmlns:a16="http://schemas.microsoft.com/office/drawing/2014/main" id="{E5DAC551-C66F-4FA3-82DC-1ACBA203AD41}"/>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4CD04F0-615C-46F5-8428-98D0C41FBF52}" type="slidenum">
              <a:rPr lang="en-US" altLang="en-US" sz="1400"/>
              <a:pPr algn="r"/>
              <a:t>40</a:t>
            </a:fld>
            <a:endParaRPr lang="en-US" altLang="en-US" sz="1400"/>
          </a:p>
        </p:txBody>
      </p:sp>
      <p:sp>
        <p:nvSpPr>
          <p:cNvPr id="82947" name="Rectangle 2">
            <a:extLst>
              <a:ext uri="{FF2B5EF4-FFF2-40B4-BE49-F238E27FC236}">
                <a16:creationId xmlns:a16="http://schemas.microsoft.com/office/drawing/2014/main" id="{9EB42D02-8DF9-47C2-9D1A-669C85037B11}"/>
              </a:ext>
            </a:extLst>
          </p:cNvPr>
          <p:cNvSpPr>
            <a:spLocks noGrp="1" noChangeArrowheads="1"/>
          </p:cNvSpPr>
          <p:nvPr>
            <p:ph type="title"/>
          </p:nvPr>
        </p:nvSpPr>
        <p:spPr/>
        <p:txBody>
          <a:bodyPr/>
          <a:lstStyle/>
          <a:p>
            <a:pPr eaLnBrk="1" hangingPunct="1"/>
            <a:r>
              <a:rPr lang="en-US" altLang="en-US"/>
              <a:t>More Detailed Views</a:t>
            </a:r>
          </a:p>
        </p:txBody>
      </p:sp>
      <p:sp>
        <p:nvSpPr>
          <p:cNvPr id="82948" name="Rectangle 3">
            <a:extLst>
              <a:ext uri="{FF2B5EF4-FFF2-40B4-BE49-F238E27FC236}">
                <a16:creationId xmlns:a16="http://schemas.microsoft.com/office/drawing/2014/main" id="{CA157BEA-52B0-4F9A-85ED-2F27D08802B9}"/>
              </a:ext>
            </a:extLst>
          </p:cNvPr>
          <p:cNvSpPr>
            <a:spLocks noGrp="1" noChangeArrowheads="1"/>
          </p:cNvSpPr>
          <p:nvPr>
            <p:ph type="body" idx="1"/>
          </p:nvPr>
        </p:nvSpPr>
        <p:spPr/>
        <p:txBody>
          <a:bodyPr/>
          <a:lstStyle/>
          <a:p>
            <a:pPr eaLnBrk="1" hangingPunct="1"/>
            <a:r>
              <a:rPr lang="en-US" altLang="en-US"/>
              <a:t>Explore:</a:t>
            </a:r>
          </a:p>
          <a:p>
            <a:pPr lvl="1" eaLnBrk="1" hangingPunct="1"/>
            <a:r>
              <a:rPr lang="en-US" altLang="en-US"/>
              <a:t>Sorted dependency matrix</a:t>
            </a:r>
          </a:p>
          <a:p>
            <a:pPr lvl="1" eaLnBrk="1" hangingPunct="1"/>
            <a:r>
              <a:rPr lang="en-US" altLang="en-US"/>
              <a:t>Strong components</a:t>
            </a:r>
          </a:p>
          <a:p>
            <a:pPr lvl="1" eaLnBrk="1" hangingPunct="1"/>
            <a:endParaRPr lang="en-US" altLang="en-US"/>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Number Placeholder 6">
            <a:extLst>
              <a:ext uri="{FF2B5EF4-FFF2-40B4-BE49-F238E27FC236}">
                <a16:creationId xmlns:a16="http://schemas.microsoft.com/office/drawing/2014/main" id="{5E30BD05-A463-4BF3-A1F9-246E7DDC09D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B55FEBB-B4AF-423A-8EA3-011AB217B8B1}" type="slidenum">
              <a:rPr lang="en-US" altLang="en-US" sz="1400"/>
              <a:pPr algn="r"/>
              <a:t>41</a:t>
            </a:fld>
            <a:endParaRPr lang="en-US" altLang="en-US" sz="1400"/>
          </a:p>
        </p:txBody>
      </p:sp>
      <p:graphicFrame>
        <p:nvGraphicFramePr>
          <p:cNvPr id="84995" name="Object 2">
            <a:extLst>
              <a:ext uri="{FF2B5EF4-FFF2-40B4-BE49-F238E27FC236}">
                <a16:creationId xmlns:a16="http://schemas.microsoft.com/office/drawing/2014/main" id="{8AF5D0B4-0266-4BBF-8ACC-881C42D211BC}"/>
              </a:ext>
            </a:extLst>
          </p:cNvPr>
          <p:cNvGraphicFramePr>
            <a:graphicFrameLocks noChangeAspect="1"/>
          </p:cNvGraphicFramePr>
          <p:nvPr/>
        </p:nvGraphicFramePr>
        <p:xfrm>
          <a:off x="0" y="1371600"/>
          <a:ext cx="3429000" cy="2797175"/>
        </p:xfrm>
        <a:graphic>
          <a:graphicData uri="http://schemas.openxmlformats.org/presentationml/2006/ole">
            <mc:AlternateContent xmlns:mc="http://schemas.openxmlformats.org/markup-compatibility/2006">
              <mc:Choice xmlns:v="urn:schemas-microsoft-com:vml" Requires="v">
                <p:oleObj spid="_x0000_s85027" name="Visio" r:id="rId4" imgW="3074289" imgH="2510028" progId="Visio.Drawing.11">
                  <p:embed/>
                </p:oleObj>
              </mc:Choice>
              <mc:Fallback>
                <p:oleObj name="Visio" r:id="rId4" imgW="3074289" imgH="2510028" progId="Visio.Drawing.11">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371600"/>
                        <a:ext cx="3429000"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4996" name="Rectangle 3">
            <a:extLst>
              <a:ext uri="{FF2B5EF4-FFF2-40B4-BE49-F238E27FC236}">
                <a16:creationId xmlns:a16="http://schemas.microsoft.com/office/drawing/2014/main" id="{E9522D5F-D0FB-4903-BB81-7C1E6756029E}"/>
              </a:ext>
            </a:extLst>
          </p:cNvPr>
          <p:cNvSpPr>
            <a:spLocks noGrp="1" noChangeArrowheads="1"/>
          </p:cNvSpPr>
          <p:nvPr>
            <p:ph type="title"/>
          </p:nvPr>
        </p:nvSpPr>
        <p:spPr/>
        <p:txBody>
          <a:bodyPr/>
          <a:lstStyle/>
          <a:p>
            <a:pPr eaLnBrk="1" hangingPunct="1"/>
            <a:r>
              <a:rPr lang="en-US" altLang="en-US" sz="3600">
                <a:cs typeface="Arial" panose="020B0604020202020204" pitchFamily="34" charset="0"/>
              </a:rPr>
              <a:t>Problem: Large Strong Components</a:t>
            </a:r>
            <a:r>
              <a:rPr lang="en-US" altLang="en-US" sz="3200">
                <a:cs typeface="Arial" panose="020B0604020202020204" pitchFamily="34" charset="0"/>
              </a:rPr>
              <a:t>    </a:t>
            </a:r>
            <a:r>
              <a:rPr lang="en-US" altLang="en-US" sz="2000">
                <a:cs typeface="Arial" panose="020B0604020202020204" pitchFamily="34" charset="0"/>
              </a:rPr>
              <a:t>      Strong component is a set of mutual dependencies</a:t>
            </a:r>
          </a:p>
        </p:txBody>
      </p:sp>
      <p:sp>
        <p:nvSpPr>
          <p:cNvPr id="208900" name="Rectangle 4">
            <a:extLst>
              <a:ext uri="{FF2B5EF4-FFF2-40B4-BE49-F238E27FC236}">
                <a16:creationId xmlns:a16="http://schemas.microsoft.com/office/drawing/2014/main" id="{88834872-5D51-4D09-8BDF-2E820D8A593D}"/>
              </a:ext>
            </a:extLst>
          </p:cNvPr>
          <p:cNvSpPr>
            <a:spLocks noGrp="1" noChangeArrowheads="1"/>
          </p:cNvSpPr>
          <p:nvPr>
            <p:ph type="body" sz="half" idx="1"/>
          </p:nvPr>
        </p:nvSpPr>
        <p:spPr>
          <a:xfrm>
            <a:off x="228600" y="4343400"/>
            <a:ext cx="8610600" cy="2286000"/>
          </a:xfrm>
        </p:spPr>
        <p:txBody>
          <a:bodyPr/>
          <a:lstStyle/>
          <a:p>
            <a:pPr eaLnBrk="1" hangingPunct="1">
              <a:lnSpc>
                <a:spcPct val="80000"/>
              </a:lnSpc>
              <a:buFont typeface="Wingdings" panose="05000000000000000000" pitchFamily="2" charset="2"/>
              <a:buNone/>
              <a:defRPr/>
            </a:pPr>
            <a:r>
              <a:rPr lang="en-US" altLang="en-US" sz="1600" b="1">
                <a:effectLst>
                  <a:outerShdw blurRad="38100" dist="38100" dir="2700000" algn="tl">
                    <a:srgbClr val="C0C0C0"/>
                  </a:outerShdw>
                </a:effectLst>
              </a:rPr>
              <a:t>Ideal testing process:</a:t>
            </a:r>
            <a:r>
              <a:rPr lang="en-US" altLang="en-US" sz="1600"/>
              <a:t> </a:t>
            </a:r>
          </a:p>
          <a:p>
            <a:pPr eaLnBrk="1" hangingPunct="1">
              <a:lnSpc>
                <a:spcPct val="80000"/>
              </a:lnSpc>
              <a:defRPr/>
            </a:pPr>
            <a:r>
              <a:rPr lang="en-US" altLang="en-US" sz="1800"/>
              <a:t>Test those files with no dependencies, then test all files depending only on files already tested.</a:t>
            </a:r>
          </a:p>
          <a:p>
            <a:pPr eaLnBrk="1" hangingPunct="1">
              <a:lnSpc>
                <a:spcPct val="80000"/>
              </a:lnSpc>
              <a:defRPr/>
            </a:pPr>
            <a:r>
              <a:rPr lang="en-US" altLang="en-US" sz="1800"/>
              <a:t>For testing, a strong component must be treated as a unit. The larger a strong component becomes, the more difficult it is to adequately test.  </a:t>
            </a:r>
          </a:p>
          <a:p>
            <a:pPr eaLnBrk="1" hangingPunct="1">
              <a:lnSpc>
                <a:spcPct val="80000"/>
              </a:lnSpc>
              <a:defRPr/>
            </a:pPr>
            <a:r>
              <a:rPr lang="en-US" altLang="en-US" sz="1800"/>
              <a:t>Change management becomes tougher, due to con-sequential changes to fix latent errors or performance problems </a:t>
            </a:r>
          </a:p>
        </p:txBody>
      </p:sp>
      <p:sp useBgFill="1">
        <p:nvSpPr>
          <p:cNvPr id="84998" name="Rectangle 5">
            <a:extLst>
              <a:ext uri="{FF2B5EF4-FFF2-40B4-BE49-F238E27FC236}">
                <a16:creationId xmlns:a16="http://schemas.microsoft.com/office/drawing/2014/main" id="{EFF0E0A8-C79F-49B8-9ACB-C15BE6FDC3B8}"/>
              </a:ext>
            </a:extLst>
          </p:cNvPr>
          <p:cNvSpPr>
            <a:spLocks noChangeArrowheads="1"/>
          </p:cNvSpPr>
          <p:nvPr/>
        </p:nvSpPr>
        <p:spPr bwMode="auto">
          <a:xfrm>
            <a:off x="3733800" y="1295400"/>
            <a:ext cx="2819400" cy="517525"/>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After topologically sorting, strong components are expanded</a:t>
            </a:r>
            <a:r>
              <a:rPr lang="en-US" altLang="en-US" sz="1000">
                <a:latin typeface="Arial" panose="020B0604020202020204" pitchFamily="34" charset="0"/>
              </a:rPr>
              <a:t> </a:t>
            </a:r>
          </a:p>
        </p:txBody>
      </p:sp>
      <p:sp useBgFill="1">
        <p:nvSpPr>
          <p:cNvPr id="84999" name="Rectangle 7">
            <a:extLst>
              <a:ext uri="{FF2B5EF4-FFF2-40B4-BE49-F238E27FC236}">
                <a16:creationId xmlns:a16="http://schemas.microsoft.com/office/drawing/2014/main" id="{3C2388F0-BC78-4C5E-BAD7-9785E904F7CE}"/>
              </a:ext>
            </a:extLst>
          </p:cNvPr>
          <p:cNvSpPr>
            <a:spLocks noChangeArrowheads="1"/>
          </p:cNvSpPr>
          <p:nvPr/>
        </p:nvSpPr>
        <p:spPr bwMode="auto">
          <a:xfrm>
            <a:off x="7239000" y="1295400"/>
            <a:ext cx="1676400" cy="304800"/>
          </a:xfrm>
          <a:prstGeom prst="rect">
            <a:avLst/>
          </a:prstGeom>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Arial" panose="020B0604020202020204" pitchFamily="34" charset="0"/>
                <a:cs typeface="Times New Roman" panose="02020603050405020304" pitchFamily="18" charset="0"/>
              </a:rPr>
              <a:t>Top. Sorted Files</a:t>
            </a:r>
            <a:r>
              <a:rPr lang="en-US" altLang="en-US" sz="1400">
                <a:latin typeface="Arial" panose="020B0604020202020204" pitchFamily="34" charset="0"/>
              </a:rPr>
              <a:t> </a:t>
            </a:r>
          </a:p>
        </p:txBody>
      </p:sp>
      <p:grpSp>
        <p:nvGrpSpPr>
          <p:cNvPr id="85000" name="Group 9">
            <a:extLst>
              <a:ext uri="{FF2B5EF4-FFF2-40B4-BE49-F238E27FC236}">
                <a16:creationId xmlns:a16="http://schemas.microsoft.com/office/drawing/2014/main" id="{87EE7240-B413-4C6E-B851-29BE01A9968A}"/>
              </a:ext>
            </a:extLst>
          </p:cNvPr>
          <p:cNvGrpSpPr>
            <a:grpSpLocks/>
          </p:cNvGrpSpPr>
          <p:nvPr/>
        </p:nvGrpSpPr>
        <p:grpSpPr bwMode="auto">
          <a:xfrm>
            <a:off x="7162800" y="3200400"/>
            <a:ext cx="1676400" cy="762000"/>
            <a:chOff x="-3" y="-3"/>
            <a:chExt cx="806" cy="1332"/>
          </a:xfrm>
        </p:grpSpPr>
        <p:grpSp>
          <p:nvGrpSpPr>
            <p:cNvPr id="85007" name="Group 10">
              <a:extLst>
                <a:ext uri="{FF2B5EF4-FFF2-40B4-BE49-F238E27FC236}">
                  <a16:creationId xmlns:a16="http://schemas.microsoft.com/office/drawing/2014/main" id="{3B3D2779-26FC-4658-A2DE-4B954349F4A0}"/>
                </a:ext>
              </a:extLst>
            </p:cNvPr>
            <p:cNvGrpSpPr>
              <a:grpSpLocks/>
            </p:cNvGrpSpPr>
            <p:nvPr/>
          </p:nvGrpSpPr>
          <p:grpSpPr bwMode="auto">
            <a:xfrm>
              <a:off x="0" y="0"/>
              <a:ext cx="800" cy="1326"/>
              <a:chOff x="0" y="0"/>
              <a:chExt cx="800" cy="1326"/>
            </a:xfrm>
          </p:grpSpPr>
          <p:grpSp>
            <p:nvGrpSpPr>
              <p:cNvPr id="85009" name="Group 11">
                <a:extLst>
                  <a:ext uri="{FF2B5EF4-FFF2-40B4-BE49-F238E27FC236}">
                    <a16:creationId xmlns:a16="http://schemas.microsoft.com/office/drawing/2014/main" id="{BD951609-C55E-4381-9C9E-D29F61F9DAAE}"/>
                  </a:ext>
                </a:extLst>
              </p:cNvPr>
              <p:cNvGrpSpPr>
                <a:grpSpLocks/>
              </p:cNvGrpSpPr>
              <p:nvPr/>
            </p:nvGrpSpPr>
            <p:grpSpPr bwMode="auto">
              <a:xfrm>
                <a:off x="0" y="0"/>
                <a:ext cx="400" cy="596"/>
                <a:chOff x="0" y="0"/>
                <a:chExt cx="400" cy="596"/>
              </a:xfrm>
            </p:grpSpPr>
            <p:sp>
              <p:nvSpPr>
                <p:cNvPr id="85025" name="Rectangle 12">
                  <a:extLst>
                    <a:ext uri="{FF2B5EF4-FFF2-40B4-BE49-F238E27FC236}">
                      <a16:creationId xmlns:a16="http://schemas.microsoft.com/office/drawing/2014/main" id="{66E8FC7F-3CA1-4AA4-97E9-55D9CE76EE26}"/>
                    </a:ext>
                  </a:extLst>
                </p:cNvPr>
                <p:cNvSpPr>
                  <a:spLocks noChangeArrowheads="1"/>
                </p:cNvSpPr>
                <p:nvPr/>
              </p:nvSpPr>
              <p:spPr bwMode="auto">
                <a:xfrm>
                  <a:off x="43" y="0"/>
                  <a:ext cx="314"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solidFill>
                        <a:srgbClr val="000000"/>
                      </a:solidFill>
                      <a:cs typeface="Times New Roman" panose="02020603050405020304" pitchFamily="18" charset="0"/>
                    </a:rPr>
                    <a:t>Strong Comp. Size</a:t>
                  </a:r>
                  <a:endParaRPr lang="en-US" altLang="en-US"/>
                </a:p>
              </p:txBody>
            </p:sp>
            <p:sp>
              <p:nvSpPr>
                <p:cNvPr id="85026" name="Rectangle 13">
                  <a:extLst>
                    <a:ext uri="{FF2B5EF4-FFF2-40B4-BE49-F238E27FC236}">
                      <a16:creationId xmlns:a16="http://schemas.microsoft.com/office/drawing/2014/main" id="{7CCBEEDD-42AF-4BD6-9C7C-34AEDCFC5D42}"/>
                    </a:ext>
                  </a:extLst>
                </p:cNvPr>
                <p:cNvSpPr>
                  <a:spLocks noChangeArrowheads="1"/>
                </p:cNvSpPr>
                <p:nvPr/>
              </p:nvSpPr>
              <p:spPr bwMode="auto">
                <a:xfrm>
                  <a:off x="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85010" name="Group 14">
                <a:extLst>
                  <a:ext uri="{FF2B5EF4-FFF2-40B4-BE49-F238E27FC236}">
                    <a16:creationId xmlns:a16="http://schemas.microsoft.com/office/drawing/2014/main" id="{E15E26FA-4970-4394-B1C1-9A19A8FD44B6}"/>
                  </a:ext>
                </a:extLst>
              </p:cNvPr>
              <p:cNvGrpSpPr>
                <a:grpSpLocks/>
              </p:cNvGrpSpPr>
              <p:nvPr/>
            </p:nvGrpSpPr>
            <p:grpSpPr bwMode="auto">
              <a:xfrm>
                <a:off x="400" y="0"/>
                <a:ext cx="400" cy="596"/>
                <a:chOff x="400" y="0"/>
                <a:chExt cx="400" cy="596"/>
              </a:xfrm>
            </p:grpSpPr>
            <p:sp>
              <p:nvSpPr>
                <p:cNvPr id="85023" name="Rectangle 15">
                  <a:extLst>
                    <a:ext uri="{FF2B5EF4-FFF2-40B4-BE49-F238E27FC236}">
                      <a16:creationId xmlns:a16="http://schemas.microsoft.com/office/drawing/2014/main" id="{C448C0ED-6F6D-4994-B56F-A563EDE749A5}"/>
                    </a:ext>
                  </a:extLst>
                </p:cNvPr>
                <p:cNvSpPr>
                  <a:spLocks noChangeArrowheads="1"/>
                </p:cNvSpPr>
                <p:nvPr/>
              </p:nvSpPr>
              <p:spPr bwMode="auto">
                <a:xfrm>
                  <a:off x="443" y="0"/>
                  <a:ext cx="314" cy="5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solidFill>
                        <a:srgbClr val="000000"/>
                      </a:solidFill>
                      <a:cs typeface="Times New Roman" panose="02020603050405020304" pitchFamily="18" charset="0"/>
                    </a:rPr>
                    <a:t># of SC with this size</a:t>
                  </a:r>
                  <a:endParaRPr lang="en-US" altLang="en-US"/>
                </a:p>
              </p:txBody>
            </p:sp>
            <p:sp>
              <p:nvSpPr>
                <p:cNvPr id="85024" name="Rectangle 16">
                  <a:extLst>
                    <a:ext uri="{FF2B5EF4-FFF2-40B4-BE49-F238E27FC236}">
                      <a16:creationId xmlns:a16="http://schemas.microsoft.com/office/drawing/2014/main" id="{D3D5072B-2921-4669-8350-3D43F5FB9A40}"/>
                    </a:ext>
                  </a:extLst>
                </p:cNvPr>
                <p:cNvSpPr>
                  <a:spLocks noChangeArrowheads="1"/>
                </p:cNvSpPr>
                <p:nvPr/>
              </p:nvSpPr>
              <p:spPr bwMode="auto">
                <a:xfrm>
                  <a:off x="400" y="0"/>
                  <a:ext cx="400" cy="596"/>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85011" name="Group 17">
                <a:extLst>
                  <a:ext uri="{FF2B5EF4-FFF2-40B4-BE49-F238E27FC236}">
                    <a16:creationId xmlns:a16="http://schemas.microsoft.com/office/drawing/2014/main" id="{375C3C79-82D7-4E65-8652-E37EAC532158}"/>
                  </a:ext>
                </a:extLst>
              </p:cNvPr>
              <p:cNvGrpSpPr>
                <a:grpSpLocks/>
              </p:cNvGrpSpPr>
              <p:nvPr/>
            </p:nvGrpSpPr>
            <p:grpSpPr bwMode="auto">
              <a:xfrm>
                <a:off x="0" y="596"/>
                <a:ext cx="400" cy="365"/>
                <a:chOff x="0" y="596"/>
                <a:chExt cx="400" cy="365"/>
              </a:xfrm>
            </p:grpSpPr>
            <p:sp>
              <p:nvSpPr>
                <p:cNvPr id="85021" name="Rectangle 18">
                  <a:extLst>
                    <a:ext uri="{FF2B5EF4-FFF2-40B4-BE49-F238E27FC236}">
                      <a16:creationId xmlns:a16="http://schemas.microsoft.com/office/drawing/2014/main" id="{4492E792-9B8C-4C75-AD41-E9BA572F1C1F}"/>
                    </a:ext>
                  </a:extLst>
                </p:cNvPr>
                <p:cNvSpPr>
                  <a:spLocks noChangeArrowheads="1"/>
                </p:cNvSpPr>
                <p:nvPr/>
              </p:nvSpPr>
              <p:spPr bwMode="auto">
                <a:xfrm>
                  <a:off x="43" y="596"/>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solidFill>
                        <a:srgbClr val="000000"/>
                      </a:solidFill>
                      <a:cs typeface="Times New Roman" panose="02020603050405020304" pitchFamily="18" charset="0"/>
                    </a:rPr>
                    <a:t>1</a:t>
                  </a:r>
                  <a:endParaRPr lang="en-US" altLang="en-US"/>
                </a:p>
              </p:txBody>
            </p:sp>
            <p:sp>
              <p:nvSpPr>
                <p:cNvPr id="85022" name="Rectangle 19">
                  <a:extLst>
                    <a:ext uri="{FF2B5EF4-FFF2-40B4-BE49-F238E27FC236}">
                      <a16:creationId xmlns:a16="http://schemas.microsoft.com/office/drawing/2014/main" id="{20527BED-6668-406B-9F3F-60352E40D30F}"/>
                    </a:ext>
                  </a:extLst>
                </p:cNvPr>
                <p:cNvSpPr>
                  <a:spLocks noChangeArrowheads="1"/>
                </p:cNvSpPr>
                <p:nvPr/>
              </p:nvSpPr>
              <p:spPr bwMode="auto">
                <a:xfrm>
                  <a:off x="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85012" name="Group 20">
                <a:extLst>
                  <a:ext uri="{FF2B5EF4-FFF2-40B4-BE49-F238E27FC236}">
                    <a16:creationId xmlns:a16="http://schemas.microsoft.com/office/drawing/2014/main" id="{6DE90656-D719-49C7-B3F7-C407A079C3BB}"/>
                  </a:ext>
                </a:extLst>
              </p:cNvPr>
              <p:cNvGrpSpPr>
                <a:grpSpLocks/>
              </p:cNvGrpSpPr>
              <p:nvPr/>
            </p:nvGrpSpPr>
            <p:grpSpPr bwMode="auto">
              <a:xfrm>
                <a:off x="400" y="596"/>
                <a:ext cx="400" cy="365"/>
                <a:chOff x="400" y="596"/>
                <a:chExt cx="400" cy="365"/>
              </a:xfrm>
            </p:grpSpPr>
            <p:sp>
              <p:nvSpPr>
                <p:cNvPr id="85019" name="Rectangle 21">
                  <a:extLst>
                    <a:ext uri="{FF2B5EF4-FFF2-40B4-BE49-F238E27FC236}">
                      <a16:creationId xmlns:a16="http://schemas.microsoft.com/office/drawing/2014/main" id="{E9802628-CF6C-4192-AA8B-977906A550E2}"/>
                    </a:ext>
                  </a:extLst>
                </p:cNvPr>
                <p:cNvSpPr>
                  <a:spLocks noChangeArrowheads="1"/>
                </p:cNvSpPr>
                <p:nvPr/>
              </p:nvSpPr>
              <p:spPr bwMode="auto">
                <a:xfrm>
                  <a:off x="443" y="596"/>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solidFill>
                        <a:srgbClr val="000000"/>
                      </a:solidFill>
                      <a:cs typeface="Times New Roman" panose="02020603050405020304" pitchFamily="18" charset="0"/>
                    </a:rPr>
                    <a:t>4</a:t>
                  </a:r>
                  <a:endParaRPr lang="en-US" altLang="en-US"/>
                </a:p>
              </p:txBody>
            </p:sp>
            <p:sp>
              <p:nvSpPr>
                <p:cNvPr id="85020" name="Rectangle 22">
                  <a:extLst>
                    <a:ext uri="{FF2B5EF4-FFF2-40B4-BE49-F238E27FC236}">
                      <a16:creationId xmlns:a16="http://schemas.microsoft.com/office/drawing/2014/main" id="{405E2466-C574-458F-9665-21C311D70595}"/>
                    </a:ext>
                  </a:extLst>
                </p:cNvPr>
                <p:cNvSpPr>
                  <a:spLocks noChangeArrowheads="1"/>
                </p:cNvSpPr>
                <p:nvPr/>
              </p:nvSpPr>
              <p:spPr bwMode="auto">
                <a:xfrm>
                  <a:off x="400" y="596"/>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85013" name="Group 23">
                <a:extLst>
                  <a:ext uri="{FF2B5EF4-FFF2-40B4-BE49-F238E27FC236}">
                    <a16:creationId xmlns:a16="http://schemas.microsoft.com/office/drawing/2014/main" id="{FA163EAE-CBB6-438C-B0DD-B5988D711925}"/>
                  </a:ext>
                </a:extLst>
              </p:cNvPr>
              <p:cNvGrpSpPr>
                <a:grpSpLocks/>
              </p:cNvGrpSpPr>
              <p:nvPr/>
            </p:nvGrpSpPr>
            <p:grpSpPr bwMode="auto">
              <a:xfrm>
                <a:off x="0" y="961"/>
                <a:ext cx="400" cy="365"/>
                <a:chOff x="0" y="961"/>
                <a:chExt cx="400" cy="365"/>
              </a:xfrm>
            </p:grpSpPr>
            <p:sp>
              <p:nvSpPr>
                <p:cNvPr id="85017" name="Rectangle 24">
                  <a:extLst>
                    <a:ext uri="{FF2B5EF4-FFF2-40B4-BE49-F238E27FC236}">
                      <a16:creationId xmlns:a16="http://schemas.microsoft.com/office/drawing/2014/main" id="{36C903FF-0F91-4E5D-9DAC-4F92329505A8}"/>
                    </a:ext>
                  </a:extLst>
                </p:cNvPr>
                <p:cNvSpPr>
                  <a:spLocks noChangeArrowheads="1"/>
                </p:cNvSpPr>
                <p:nvPr/>
              </p:nvSpPr>
              <p:spPr bwMode="auto">
                <a:xfrm>
                  <a:off x="43" y="961"/>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solidFill>
                        <a:srgbClr val="000000"/>
                      </a:solidFill>
                      <a:cs typeface="Times New Roman" panose="02020603050405020304" pitchFamily="18" charset="0"/>
                    </a:rPr>
                    <a:t>4</a:t>
                  </a:r>
                  <a:endParaRPr lang="en-US" altLang="en-US"/>
                </a:p>
              </p:txBody>
            </p:sp>
            <p:sp>
              <p:nvSpPr>
                <p:cNvPr id="85018" name="Rectangle 25">
                  <a:extLst>
                    <a:ext uri="{FF2B5EF4-FFF2-40B4-BE49-F238E27FC236}">
                      <a16:creationId xmlns:a16="http://schemas.microsoft.com/office/drawing/2014/main" id="{6BA3CA31-96BF-4D79-B466-214533BBCB80}"/>
                    </a:ext>
                  </a:extLst>
                </p:cNvPr>
                <p:cNvSpPr>
                  <a:spLocks noChangeArrowheads="1"/>
                </p:cNvSpPr>
                <p:nvPr/>
              </p:nvSpPr>
              <p:spPr bwMode="auto">
                <a:xfrm>
                  <a:off x="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nvGrpSpPr>
              <p:cNvPr id="85014" name="Group 26">
                <a:extLst>
                  <a:ext uri="{FF2B5EF4-FFF2-40B4-BE49-F238E27FC236}">
                    <a16:creationId xmlns:a16="http://schemas.microsoft.com/office/drawing/2014/main" id="{CC94CA9A-F1D6-47E9-AA0B-F73B4877DC82}"/>
                  </a:ext>
                </a:extLst>
              </p:cNvPr>
              <p:cNvGrpSpPr>
                <a:grpSpLocks/>
              </p:cNvGrpSpPr>
              <p:nvPr/>
            </p:nvGrpSpPr>
            <p:grpSpPr bwMode="auto">
              <a:xfrm>
                <a:off x="400" y="961"/>
                <a:ext cx="400" cy="365"/>
                <a:chOff x="400" y="961"/>
                <a:chExt cx="400" cy="365"/>
              </a:xfrm>
            </p:grpSpPr>
            <p:sp>
              <p:nvSpPr>
                <p:cNvPr id="85015" name="Rectangle 27">
                  <a:extLst>
                    <a:ext uri="{FF2B5EF4-FFF2-40B4-BE49-F238E27FC236}">
                      <a16:creationId xmlns:a16="http://schemas.microsoft.com/office/drawing/2014/main" id="{7254FB16-5BAA-4B7D-BF61-46445D4D5664}"/>
                    </a:ext>
                  </a:extLst>
                </p:cNvPr>
                <p:cNvSpPr>
                  <a:spLocks noChangeArrowheads="1"/>
                </p:cNvSpPr>
                <p:nvPr/>
              </p:nvSpPr>
              <p:spPr bwMode="auto">
                <a:xfrm>
                  <a:off x="443" y="961"/>
                  <a:ext cx="314" cy="3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800">
                      <a:solidFill>
                        <a:srgbClr val="000000"/>
                      </a:solidFill>
                      <a:cs typeface="Times New Roman" panose="02020603050405020304" pitchFamily="18" charset="0"/>
                    </a:rPr>
                    <a:t>1</a:t>
                  </a:r>
                  <a:endParaRPr lang="en-US" altLang="en-US"/>
                </a:p>
              </p:txBody>
            </p:sp>
            <p:sp>
              <p:nvSpPr>
                <p:cNvPr id="85016" name="Rectangle 28">
                  <a:extLst>
                    <a:ext uri="{FF2B5EF4-FFF2-40B4-BE49-F238E27FC236}">
                      <a16:creationId xmlns:a16="http://schemas.microsoft.com/office/drawing/2014/main" id="{AD4DB31A-10AC-4016-84F6-D42CD81BB428}"/>
                    </a:ext>
                  </a:extLst>
                </p:cNvPr>
                <p:cNvSpPr>
                  <a:spLocks noChangeArrowheads="1"/>
                </p:cNvSpPr>
                <p:nvPr/>
              </p:nvSpPr>
              <p:spPr bwMode="auto">
                <a:xfrm>
                  <a:off x="400" y="961"/>
                  <a:ext cx="400" cy="365"/>
                </a:xfrm>
                <a:prstGeom prst="rect">
                  <a:avLst/>
                </a:prstGeom>
                <a:noFill/>
                <a:ln w="7">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grpSp>
        <p:sp>
          <p:nvSpPr>
            <p:cNvPr id="85008" name="Rectangle 29">
              <a:extLst>
                <a:ext uri="{FF2B5EF4-FFF2-40B4-BE49-F238E27FC236}">
                  <a16:creationId xmlns:a16="http://schemas.microsoft.com/office/drawing/2014/main" id="{17294981-CB46-4736-AE1E-B43DCE8E7172}"/>
                </a:ext>
              </a:extLst>
            </p:cNvPr>
            <p:cNvSpPr>
              <a:spLocks noChangeArrowheads="1"/>
            </p:cNvSpPr>
            <p:nvPr/>
          </p:nvSpPr>
          <p:spPr bwMode="auto">
            <a:xfrm>
              <a:off x="-3" y="-3"/>
              <a:ext cx="806" cy="1332"/>
            </a:xfrm>
            <a:prstGeom prst="rect">
              <a:avLst/>
            </a:prstGeom>
            <a:noFill/>
            <a:ln w="9525">
              <a:solidFill>
                <a:srgbClr val="A0A0A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pSp>
      <p:sp>
        <p:nvSpPr>
          <p:cNvPr id="85001" name="Rectangle 30">
            <a:extLst>
              <a:ext uri="{FF2B5EF4-FFF2-40B4-BE49-F238E27FC236}">
                <a16:creationId xmlns:a16="http://schemas.microsoft.com/office/drawing/2014/main" id="{5595DAB3-FD06-45F2-97BB-8C83C9ABFDC3}"/>
              </a:ext>
            </a:extLst>
          </p:cNvPr>
          <p:cNvSpPr>
            <a:spLocks noChangeArrowheads="1"/>
          </p:cNvSpPr>
          <p:nvPr/>
        </p:nvSpPr>
        <p:spPr bwMode="auto">
          <a:xfrm>
            <a:off x="0" y="2290763"/>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85002" name="Object 31">
            <a:extLst>
              <a:ext uri="{FF2B5EF4-FFF2-40B4-BE49-F238E27FC236}">
                <a16:creationId xmlns:a16="http://schemas.microsoft.com/office/drawing/2014/main" id="{C27C9A77-D355-433F-BA2F-229D810A80CE}"/>
              </a:ext>
            </a:extLst>
          </p:cNvPr>
          <p:cNvGraphicFramePr>
            <a:graphicFrameLocks noChangeAspect="1"/>
          </p:cNvGraphicFramePr>
          <p:nvPr>
            <p:ph idx="4294967295"/>
          </p:nvPr>
        </p:nvGraphicFramePr>
        <p:xfrm>
          <a:off x="3352800" y="1676400"/>
          <a:ext cx="3505200" cy="2697163"/>
        </p:xfrm>
        <a:graphic>
          <a:graphicData uri="http://schemas.openxmlformats.org/presentationml/2006/ole">
            <mc:AlternateContent xmlns:mc="http://schemas.openxmlformats.org/markup-compatibility/2006">
              <mc:Choice xmlns:v="urn:schemas-microsoft-com:vml" Requires="v">
                <p:oleObj spid="_x0000_s85028" name="Chart" r:id="rId6" imgW="2933700" imgH="2257425" progId="Excel.Chart.8">
                  <p:embed/>
                </p:oleObj>
              </mc:Choice>
              <mc:Fallback>
                <p:oleObj name="Chart" r:id="rId6" imgW="2933700" imgH="2257425" progId="Excel.Chart.8">
                  <p:embed/>
                  <p:pic>
                    <p:nvPicPr>
                      <p:cNvPr id="0" name="Object 3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1676400"/>
                        <a:ext cx="3505200" cy="2697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03" name="Rectangle 32">
            <a:extLst>
              <a:ext uri="{FF2B5EF4-FFF2-40B4-BE49-F238E27FC236}">
                <a16:creationId xmlns:a16="http://schemas.microsoft.com/office/drawing/2014/main" id="{21A3E927-B616-4117-8B1C-2B624E6E71FD}"/>
              </a:ext>
            </a:extLst>
          </p:cNvPr>
          <p:cNvSpPr>
            <a:spLocks noChangeArrowheads="1"/>
          </p:cNvSpPr>
          <p:nvPr/>
        </p:nvSpPr>
        <p:spPr bwMode="auto">
          <a:xfrm>
            <a:off x="152400" y="3733800"/>
            <a:ext cx="2001838"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600">
                <a:latin typeface="Arial" panose="020B0604020202020204" pitchFamily="34" charset="0"/>
                <a:cs typeface="Times New Roman" panose="02020603050405020304" pitchFamily="18" charset="0"/>
              </a:rPr>
              <a:t>Dependency Graph </a:t>
            </a:r>
            <a:endParaRPr lang="en-US" altLang="en-US" sz="1100">
              <a:latin typeface="Arial" panose="020B0604020202020204" pitchFamily="34" charset="0"/>
            </a:endParaRPr>
          </a:p>
        </p:txBody>
      </p:sp>
      <p:graphicFrame>
        <p:nvGraphicFramePr>
          <p:cNvPr id="85004" name="Object 33">
            <a:extLst>
              <a:ext uri="{FF2B5EF4-FFF2-40B4-BE49-F238E27FC236}">
                <a16:creationId xmlns:a16="http://schemas.microsoft.com/office/drawing/2014/main" id="{E4DE718F-69E6-4C45-9768-EAAEE880CB31}"/>
              </a:ext>
            </a:extLst>
          </p:cNvPr>
          <p:cNvGraphicFramePr>
            <a:graphicFrameLocks noChangeAspect="1"/>
          </p:cNvGraphicFramePr>
          <p:nvPr>
            <p:ph sz="half" idx="2"/>
          </p:nvPr>
        </p:nvGraphicFramePr>
        <p:xfrm>
          <a:off x="8382000" y="1692275"/>
          <a:ext cx="517525" cy="1279525"/>
        </p:xfrm>
        <a:graphic>
          <a:graphicData uri="http://schemas.openxmlformats.org/presentationml/2006/ole">
            <mc:AlternateContent xmlns:mc="http://schemas.openxmlformats.org/markup-compatibility/2006">
              <mc:Choice xmlns:v="urn:schemas-microsoft-com:vml" Requires="v">
                <p:oleObj spid="_x0000_s85029" name="Worksheet" r:id="rId8" imgW="518160" imgH="1280193" progId="Excel.Sheet.8">
                  <p:embed/>
                </p:oleObj>
              </mc:Choice>
              <mc:Fallback>
                <p:oleObj name="Worksheet" r:id="rId8" imgW="518160" imgH="1280193" progId="Excel.Sheet.8">
                  <p:embed/>
                  <p:pic>
                    <p:nvPicPr>
                      <p:cNvPr id="0" name="Object 3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0" y="1692275"/>
                        <a:ext cx="517525" cy="127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5005" name="Rectangle 34">
            <a:extLst>
              <a:ext uri="{FF2B5EF4-FFF2-40B4-BE49-F238E27FC236}">
                <a16:creationId xmlns:a16="http://schemas.microsoft.com/office/drawing/2014/main" id="{27A0A10B-CDC4-4751-8DE5-9F183C851799}"/>
              </a:ext>
            </a:extLst>
          </p:cNvPr>
          <p:cNvSpPr>
            <a:spLocks noChangeArrowheads="1"/>
          </p:cNvSpPr>
          <p:nvPr/>
        </p:nvSpPr>
        <p:spPr bwMode="auto">
          <a:xfrm>
            <a:off x="7162800" y="1752600"/>
            <a:ext cx="990600" cy="1158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000"/>
              <a:t>Files 2, 3, 4, and 5 cannot be ordered.</a:t>
            </a:r>
          </a:p>
          <a:p>
            <a:pPr eaLnBrk="1" hangingPunct="1"/>
            <a:r>
              <a:rPr lang="en-US" altLang="en-US" sz="1000"/>
              <a:t>The order given is the best we can achieve.</a:t>
            </a:r>
          </a:p>
        </p:txBody>
      </p:sp>
      <p:sp>
        <p:nvSpPr>
          <p:cNvPr id="85006" name="Text Box 38">
            <a:extLst>
              <a:ext uri="{FF2B5EF4-FFF2-40B4-BE49-F238E27FC236}">
                <a16:creationId xmlns:a16="http://schemas.microsoft.com/office/drawing/2014/main" id="{948244EA-7EFE-4190-B36E-A1226D350925}"/>
              </a:ext>
            </a:extLst>
          </p:cNvPr>
          <p:cNvSpPr txBox="1">
            <a:spLocks noChangeArrowheads="1"/>
          </p:cNvSpPr>
          <p:nvPr/>
        </p:nvSpPr>
        <p:spPr bwMode="auto">
          <a:xfrm>
            <a:off x="8001000" y="730250"/>
            <a:ext cx="1066800" cy="336550"/>
          </a:xfrm>
          <a:prstGeom prst="rect">
            <a:avLst/>
          </a:prstGeom>
          <a:solidFill>
            <a:srgbClr val="7A0000"/>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600">
                <a:solidFill>
                  <a:srgbClr val="FFFFFF"/>
                </a:solidFill>
                <a:latin typeface="Tahoma" panose="020B0604030504040204" pitchFamily="34" charset="0"/>
              </a:rPr>
              <a:t>reminder</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Number Placeholder 5">
            <a:extLst>
              <a:ext uri="{FF2B5EF4-FFF2-40B4-BE49-F238E27FC236}">
                <a16:creationId xmlns:a16="http://schemas.microsoft.com/office/drawing/2014/main" id="{9EDD0E01-DFB7-4912-B07C-9D3BB401C3B4}"/>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27EF432-718A-4F63-A114-87CCC08B2EC7}" type="slidenum">
              <a:rPr lang="en-US" altLang="en-US" sz="1400"/>
              <a:pPr algn="r"/>
              <a:t>42</a:t>
            </a:fld>
            <a:endParaRPr lang="en-US" altLang="en-US" sz="1400"/>
          </a:p>
        </p:txBody>
      </p:sp>
      <p:sp>
        <p:nvSpPr>
          <p:cNvPr id="87043" name="Rectangle 2">
            <a:extLst>
              <a:ext uri="{FF2B5EF4-FFF2-40B4-BE49-F238E27FC236}">
                <a16:creationId xmlns:a16="http://schemas.microsoft.com/office/drawing/2014/main" id="{48A43CA7-3CDD-4F8D-8880-E6CAD09C4140}"/>
              </a:ext>
            </a:extLst>
          </p:cNvPr>
          <p:cNvSpPr>
            <a:spLocks noGrp="1" noChangeArrowheads="1"/>
          </p:cNvSpPr>
          <p:nvPr>
            <p:ph type="title"/>
          </p:nvPr>
        </p:nvSpPr>
        <p:spPr/>
        <p:txBody>
          <a:bodyPr/>
          <a:lstStyle/>
          <a:p>
            <a:pPr eaLnBrk="1" hangingPunct="1"/>
            <a:r>
              <a:rPr lang="en-US" altLang="en-US">
                <a:cs typeface="Tahoma" panose="020B0604030504040204" pitchFamily="34" charset="0"/>
              </a:rPr>
              <a:t>Analyzing Dependency Matrix</a:t>
            </a:r>
            <a:br>
              <a:rPr lang="en-US" altLang="en-US" sz="3600">
                <a:cs typeface="Tahoma" panose="020B0604030504040204" pitchFamily="34" charset="0"/>
              </a:rPr>
            </a:br>
            <a:r>
              <a:rPr lang="en-US" altLang="en-US" sz="1800"/>
              <a:t>Topological sort gives best test order – important information!</a:t>
            </a:r>
          </a:p>
        </p:txBody>
      </p:sp>
      <p:pic>
        <p:nvPicPr>
          <p:cNvPr id="87044" name="Picture 14">
            <a:extLst>
              <a:ext uri="{FF2B5EF4-FFF2-40B4-BE49-F238E27FC236}">
                <a16:creationId xmlns:a16="http://schemas.microsoft.com/office/drawing/2014/main" id="{3DE6BE96-F2B9-4CF9-BA9C-5214B24C16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143000"/>
            <a:ext cx="8153400" cy="5564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9090" name="Slide Number Placeholder 5">
            <a:extLst>
              <a:ext uri="{FF2B5EF4-FFF2-40B4-BE49-F238E27FC236}">
                <a16:creationId xmlns:a16="http://schemas.microsoft.com/office/drawing/2014/main" id="{C3412EEE-8F06-4DA1-809E-837341AC732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9206C1F-4119-432B-ACEF-F7365D53B8FC}" type="slidenum">
              <a:rPr lang="en-US" altLang="en-US" sz="1400"/>
              <a:pPr algn="r"/>
              <a:t>43</a:t>
            </a:fld>
            <a:endParaRPr lang="en-US" altLang="en-US" sz="1400"/>
          </a:p>
        </p:txBody>
      </p:sp>
      <p:pic>
        <p:nvPicPr>
          <p:cNvPr id="89091" name="Picture 14">
            <a:extLst>
              <a:ext uri="{FF2B5EF4-FFF2-40B4-BE49-F238E27FC236}">
                <a16:creationId xmlns:a16="http://schemas.microsoft.com/office/drawing/2014/main" id="{2A342166-4D55-40C9-8297-4AB8FAC451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590800"/>
            <a:ext cx="5791200" cy="403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2" name="Rectangle 11">
            <a:extLst>
              <a:ext uri="{FF2B5EF4-FFF2-40B4-BE49-F238E27FC236}">
                <a16:creationId xmlns:a16="http://schemas.microsoft.com/office/drawing/2014/main" id="{695E6A04-3E56-47AA-BBD2-A9265E9AB22E}"/>
              </a:ext>
            </a:extLst>
          </p:cNvPr>
          <p:cNvSpPr>
            <a:spLocks noGrp="1" noChangeArrowheads="1"/>
          </p:cNvSpPr>
          <p:nvPr>
            <p:ph type="title"/>
          </p:nvPr>
        </p:nvSpPr>
        <p:spPr/>
        <p:txBody>
          <a:bodyPr/>
          <a:lstStyle/>
          <a:p>
            <a:pPr eaLnBrk="1" hangingPunct="1"/>
            <a:r>
              <a:rPr lang="en-US" altLang="en-US"/>
              <a:t>Expanded Topological Sort </a:t>
            </a:r>
            <a:br>
              <a:rPr lang="en-US" altLang="en-US"/>
            </a:br>
            <a:r>
              <a:rPr lang="en-US" altLang="en-US" sz="2000"/>
              <a:t>GKGFX Library</a:t>
            </a:r>
          </a:p>
        </p:txBody>
      </p:sp>
      <p:sp>
        <p:nvSpPr>
          <p:cNvPr id="56332" name="Rectangle 12">
            <a:extLst>
              <a:ext uri="{FF2B5EF4-FFF2-40B4-BE49-F238E27FC236}">
                <a16:creationId xmlns:a16="http://schemas.microsoft.com/office/drawing/2014/main" id="{675C0389-2275-4A6C-A653-5C3BA4899100}"/>
              </a:ext>
            </a:extLst>
          </p:cNvPr>
          <p:cNvSpPr>
            <a:spLocks noGrp="1" noChangeArrowheads="1"/>
          </p:cNvSpPr>
          <p:nvPr>
            <p:ph type="body" idx="1"/>
          </p:nvPr>
        </p:nvSpPr>
        <p:spPr>
          <a:xfrm>
            <a:off x="381000" y="1295400"/>
            <a:ext cx="8153400" cy="1752600"/>
          </a:xfrm>
        </p:spPr>
        <p:txBody>
          <a:bodyPr/>
          <a:lstStyle/>
          <a:p>
            <a:pPr eaLnBrk="1" hangingPunct="1">
              <a:lnSpc>
                <a:spcPct val="80000"/>
              </a:lnSpc>
              <a:defRPr/>
            </a:pPr>
            <a:r>
              <a:rPr lang="en-US" altLang="en-US" sz="1800"/>
              <a:t>If file belongs to a strong component and any other file in that component is changed, rigorous testing dictates that it be retested, e.g., need to retest </a:t>
            </a:r>
            <a:r>
              <a:rPr lang="en-US" altLang="en-US" sz="1800" b="1">
                <a:effectLst>
                  <a:outerShdw blurRad="38100" dist="38100" dir="2700000" algn="tl">
                    <a:srgbClr val="C0C0C0"/>
                  </a:outerShdw>
                </a:effectLst>
              </a:rPr>
              <a:t>every</a:t>
            </a:r>
            <a:r>
              <a:rPr lang="en-US" altLang="en-US" sz="1800"/>
              <a:t> file in strong component for </a:t>
            </a:r>
            <a:r>
              <a:rPr lang="en-US" altLang="en-US" sz="1800" b="1">
                <a:effectLst>
                  <a:outerShdw blurRad="38100" dist="38100" dir="2700000" algn="tl">
                    <a:srgbClr val="C0C0C0"/>
                  </a:outerShdw>
                </a:effectLst>
              </a:rPr>
              <a:t>every</a:t>
            </a:r>
            <a:r>
              <a:rPr lang="en-US" altLang="en-US" sz="1800"/>
              <a:t> change to any file!  This makes a compelling argument in favor of continuous regression testing using test harnesses.</a:t>
            </a:r>
          </a:p>
        </p:txBody>
      </p:sp>
      <p:sp>
        <p:nvSpPr>
          <p:cNvPr id="89094" name="Rectangle 7">
            <a:extLst>
              <a:ext uri="{FF2B5EF4-FFF2-40B4-BE49-F238E27FC236}">
                <a16:creationId xmlns:a16="http://schemas.microsoft.com/office/drawing/2014/main" id="{8B23E992-76B2-49F1-A788-B8B267A42D45}"/>
              </a:ext>
            </a:extLst>
          </p:cNvPr>
          <p:cNvSpPr>
            <a:spLocks noChangeArrowheads="1"/>
          </p:cNvSpPr>
          <p:nvPr/>
        </p:nvSpPr>
        <p:spPr bwMode="auto">
          <a:xfrm>
            <a:off x="6324600" y="3200400"/>
            <a:ext cx="2514600" cy="3276600"/>
          </a:xfrm>
          <a:prstGeom prst="rect">
            <a:avLst/>
          </a:prstGeom>
          <a:noFill/>
          <a:ln>
            <a:noFill/>
          </a:ln>
          <a:effectLst/>
          <a:extLst>
            <a:ext uri="{909E8E84-426E-40DD-AFC4-6F175D3DCCD1}">
              <a14:hiddenFill xmlns:a14="http://schemas.microsoft.com/office/drawing/2010/main">
                <a:solidFill>
                  <a:srgbClr val="EEEFE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lnSpc>
                <a:spcPct val="90000"/>
              </a:lnSpc>
              <a:buClrTx/>
              <a:buSzPct val="85000"/>
              <a:buFontTx/>
              <a:buNone/>
            </a:pPr>
            <a:r>
              <a:rPr lang="en-US" altLang="en-US" sz="2000">
                <a:cs typeface="Tahoma" panose="020B0604030504040204" pitchFamily="34" charset="0"/>
              </a:rPr>
              <a:t>Many files in this library cannot be put into a classic testing sequence. </a:t>
            </a:r>
          </a:p>
          <a:p>
            <a:pPr eaLnBrk="1" hangingPunct="1">
              <a:lnSpc>
                <a:spcPct val="90000"/>
              </a:lnSpc>
              <a:buClrTx/>
              <a:buSzPct val="85000"/>
              <a:buFontTx/>
              <a:buNone/>
            </a:pPr>
            <a:br>
              <a:rPr lang="en-US" altLang="en-US" sz="2000">
                <a:cs typeface="Tahoma" panose="020B0604030504040204" pitchFamily="34" charset="0"/>
              </a:rPr>
            </a:br>
            <a:r>
              <a:rPr lang="en-US" altLang="en-US" sz="2000">
                <a:cs typeface="Tahoma" panose="020B0604030504040204" pitchFamily="34" charset="0"/>
              </a:rPr>
              <a:t>This indicates a high probability of repeatedly testing a given file. </a:t>
            </a:r>
          </a:p>
        </p:txBody>
      </p:sp>
      <p:sp>
        <p:nvSpPr>
          <p:cNvPr id="89095" name="AutoShape 8">
            <a:extLst>
              <a:ext uri="{FF2B5EF4-FFF2-40B4-BE49-F238E27FC236}">
                <a16:creationId xmlns:a16="http://schemas.microsoft.com/office/drawing/2014/main" id="{FAC8D150-A72C-410F-85D5-7B142CC6536C}"/>
              </a:ext>
            </a:extLst>
          </p:cNvPr>
          <p:cNvSpPr>
            <a:spLocks noChangeArrowheads="1"/>
          </p:cNvSpPr>
          <p:nvPr/>
        </p:nvSpPr>
        <p:spPr bwMode="auto">
          <a:xfrm>
            <a:off x="3048000" y="5181600"/>
            <a:ext cx="2590800" cy="1066800"/>
          </a:xfrm>
          <a:prstGeom prst="wedgeRoundRectCallout">
            <a:avLst>
              <a:gd name="adj1" fmla="val -10296"/>
              <a:gd name="adj2" fmla="val -49556"/>
              <a:gd name="adj3" fmla="val 16667"/>
            </a:avLst>
          </a:prstGeom>
          <a:solidFill>
            <a:srgbClr val="FFFF99"/>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400">
                <a:latin typeface="Tahoma" panose="020B0604030504040204" pitchFamily="34" charset="0"/>
              </a:rPr>
              <a:t>Components below the diagonal are due to cycles in dependency graph, e.g. mutual dependencies.</a:t>
            </a:r>
          </a:p>
        </p:txBody>
      </p:sp>
      <p:sp>
        <p:nvSpPr>
          <p:cNvPr id="89096" name="Text Box 16">
            <a:extLst>
              <a:ext uri="{FF2B5EF4-FFF2-40B4-BE49-F238E27FC236}">
                <a16:creationId xmlns:a16="http://schemas.microsoft.com/office/drawing/2014/main" id="{FC2EABB7-F018-4500-A261-4618CF56F6A1}"/>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1138" name="Slide Number Placeholder 6">
            <a:extLst>
              <a:ext uri="{FF2B5EF4-FFF2-40B4-BE49-F238E27FC236}">
                <a16:creationId xmlns:a16="http://schemas.microsoft.com/office/drawing/2014/main" id="{5C0F84B9-2E2E-445B-90A7-6FB8255B3506}"/>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A2F3F2A-6787-47C0-8F37-39AC36660001}" type="slidenum">
              <a:rPr lang="en-US" altLang="en-US" sz="1400"/>
              <a:pPr algn="r"/>
              <a:t>44</a:t>
            </a:fld>
            <a:endParaRPr lang="en-US" altLang="en-US" sz="1400"/>
          </a:p>
        </p:txBody>
      </p:sp>
      <p:pic>
        <p:nvPicPr>
          <p:cNvPr id="91139" name="Picture 24">
            <a:extLst>
              <a:ext uri="{FF2B5EF4-FFF2-40B4-BE49-F238E27FC236}">
                <a16:creationId xmlns:a16="http://schemas.microsoft.com/office/drawing/2014/main" id="{3DE6C231-8A5D-4659-A6E7-5731F21CD9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52832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40" name="Rectangle 10">
            <a:extLst>
              <a:ext uri="{FF2B5EF4-FFF2-40B4-BE49-F238E27FC236}">
                <a16:creationId xmlns:a16="http://schemas.microsoft.com/office/drawing/2014/main" id="{39392058-C334-45FF-ADBB-8C7AB76BD4A7}"/>
              </a:ext>
            </a:extLst>
          </p:cNvPr>
          <p:cNvSpPr>
            <a:spLocks noGrp="1" noChangeArrowheads="1"/>
          </p:cNvSpPr>
          <p:nvPr>
            <p:ph type="title"/>
          </p:nvPr>
        </p:nvSpPr>
        <p:spPr/>
        <p:txBody>
          <a:bodyPr/>
          <a:lstStyle/>
          <a:p>
            <a:pPr eaLnBrk="1" hangingPunct="1"/>
            <a:r>
              <a:rPr lang="en-US" altLang="en-US" sz="3000"/>
              <a:t>This is Mozilla, Version 1.4.1, Windows Build</a:t>
            </a:r>
            <a:br>
              <a:rPr lang="en-US" altLang="en-US" sz="1000"/>
            </a:br>
            <a:r>
              <a:rPr lang="en-US" altLang="en-US" sz="1800"/>
              <a:t>Plot for GKGFX Library shows some very large mutual dependencies</a:t>
            </a:r>
          </a:p>
        </p:txBody>
      </p:sp>
      <p:sp>
        <p:nvSpPr>
          <p:cNvPr id="54276" name="Rectangle 4">
            <a:extLst>
              <a:ext uri="{FF2B5EF4-FFF2-40B4-BE49-F238E27FC236}">
                <a16:creationId xmlns:a16="http://schemas.microsoft.com/office/drawing/2014/main" id="{947369FD-34F4-4B58-B2F8-3B04AECD463E}"/>
              </a:ext>
            </a:extLst>
          </p:cNvPr>
          <p:cNvSpPr>
            <a:spLocks noGrp="1" noChangeArrowheads="1"/>
          </p:cNvSpPr>
          <p:nvPr>
            <p:ph type="body" sz="half" idx="2"/>
          </p:nvPr>
        </p:nvSpPr>
        <p:spPr>
          <a:xfrm>
            <a:off x="5638800" y="1447800"/>
            <a:ext cx="3429000" cy="4419600"/>
          </a:xfrm>
        </p:spPr>
        <p:txBody>
          <a:bodyPr/>
          <a:lstStyle/>
          <a:p>
            <a:pPr eaLnBrk="1" hangingPunct="1">
              <a:lnSpc>
                <a:spcPct val="90000"/>
              </a:lnSpc>
              <a:defRPr/>
            </a:pPr>
            <a:r>
              <a:rPr lang="en-US" altLang="en-US" sz="2000"/>
              <a:t>DepView shows that the GKGFX Library does indeed have significant structural problems, as predicted by the preceding views.</a:t>
            </a:r>
          </a:p>
          <a:p>
            <a:pPr eaLnBrk="1" hangingPunct="1">
              <a:lnSpc>
                <a:spcPct val="90000"/>
              </a:lnSpc>
              <a:defRPr/>
            </a:pPr>
            <a:r>
              <a:rPr lang="en-US" altLang="en-US" sz="2000"/>
              <a:t>Note that these problems, made visible by our tools, are normally </a:t>
            </a:r>
            <a:r>
              <a:rPr lang="en-US" altLang="en-US" sz="2000" b="1">
                <a:effectLst>
                  <a:outerShdw blurRad="38100" dist="38100" dir="2700000" algn="tl">
                    <a:srgbClr val="C0C0C0"/>
                  </a:outerShdw>
                </a:effectLst>
              </a:rPr>
              <a:t>invisible</a:t>
            </a:r>
            <a:r>
              <a:rPr lang="en-US" altLang="en-US" sz="2000"/>
              <a:t>!</a:t>
            </a:r>
          </a:p>
        </p:txBody>
      </p:sp>
      <p:sp>
        <p:nvSpPr>
          <p:cNvPr id="91142" name="AutoShape 19">
            <a:extLst>
              <a:ext uri="{FF2B5EF4-FFF2-40B4-BE49-F238E27FC236}">
                <a16:creationId xmlns:a16="http://schemas.microsoft.com/office/drawing/2014/main" id="{90346508-8459-429A-BDDA-A55D90E3773D}"/>
              </a:ext>
            </a:extLst>
          </p:cNvPr>
          <p:cNvSpPr>
            <a:spLocks noChangeArrowheads="1"/>
          </p:cNvSpPr>
          <p:nvPr/>
        </p:nvSpPr>
        <p:spPr bwMode="auto">
          <a:xfrm>
            <a:off x="304800" y="5562600"/>
            <a:ext cx="3048000" cy="1066800"/>
          </a:xfrm>
          <a:prstGeom prst="wedgeRectCallout">
            <a:avLst>
              <a:gd name="adj1" fmla="val 19481"/>
              <a:gd name="adj2" fmla="val -65625"/>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latin typeface="Arial" panose="020B0604020202020204" pitchFamily="34" charset="0"/>
              </a:rPr>
              <a:t>DepView provides precise definition of each strong component.</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3186" name="Slide Number Placeholder 4">
            <a:extLst>
              <a:ext uri="{FF2B5EF4-FFF2-40B4-BE49-F238E27FC236}">
                <a16:creationId xmlns:a16="http://schemas.microsoft.com/office/drawing/2014/main" id="{739ABF57-B7C2-4EE7-90B7-9FE8502A68E1}"/>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E00DDB1-3F37-45A4-8D24-44E4B01F6040}" type="slidenum">
              <a:rPr lang="en-US" altLang="en-US" sz="1400"/>
              <a:pPr algn="r"/>
              <a:t>45</a:t>
            </a:fld>
            <a:endParaRPr lang="en-US" altLang="en-US" sz="1400"/>
          </a:p>
        </p:txBody>
      </p:sp>
      <p:sp>
        <p:nvSpPr>
          <p:cNvPr id="93187" name="Rectangle 4">
            <a:extLst>
              <a:ext uri="{FF2B5EF4-FFF2-40B4-BE49-F238E27FC236}">
                <a16:creationId xmlns:a16="http://schemas.microsoft.com/office/drawing/2014/main" id="{8CF02A6E-36C8-48D4-AF7A-E0325537D523}"/>
              </a:ext>
            </a:extLst>
          </p:cNvPr>
          <p:cNvSpPr>
            <a:spLocks noGrp="1" noChangeArrowheads="1"/>
          </p:cNvSpPr>
          <p:nvPr>
            <p:ph type="title"/>
          </p:nvPr>
        </p:nvSpPr>
        <p:spPr/>
        <p:txBody>
          <a:bodyPr/>
          <a:lstStyle/>
          <a:p>
            <a:pPr eaLnBrk="1" hangingPunct="1"/>
            <a:r>
              <a:rPr lang="en-US" altLang="en-US" sz="3200"/>
              <a:t>Dependencies in GKGFX Rendering Library</a:t>
            </a:r>
          </a:p>
        </p:txBody>
      </p:sp>
      <p:pic>
        <p:nvPicPr>
          <p:cNvPr id="93188" name="Picture 12">
            <a:extLst>
              <a:ext uri="{FF2B5EF4-FFF2-40B4-BE49-F238E27FC236}">
                <a16:creationId xmlns:a16="http://schemas.microsoft.com/office/drawing/2014/main" id="{C732528A-8C30-4D79-B7DE-33590BC760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440848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93189" name="AutoShape 17">
            <a:extLst>
              <a:ext uri="{FF2B5EF4-FFF2-40B4-BE49-F238E27FC236}">
                <a16:creationId xmlns:a16="http://schemas.microsoft.com/office/drawing/2014/main" id="{6A3BFE73-E491-4E0E-A1CC-278ED728D033}"/>
              </a:ext>
            </a:extLst>
          </p:cNvPr>
          <p:cNvSpPr>
            <a:spLocks noChangeArrowheads="1"/>
          </p:cNvSpPr>
          <p:nvPr/>
        </p:nvSpPr>
        <p:spPr bwMode="auto">
          <a:xfrm>
            <a:off x="6858000" y="2362200"/>
            <a:ext cx="1371600" cy="533400"/>
          </a:xfrm>
          <a:prstGeom prst="wedgeRoundRectCallout">
            <a:avLst>
              <a:gd name="adj1" fmla="val -116088"/>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200">
                <a:latin typeface="Tahoma" panose="020B0604030504040204" pitchFamily="34" charset="0"/>
              </a:rPr>
              <a:t>Smallest disks are single files</a:t>
            </a:r>
          </a:p>
        </p:txBody>
      </p:sp>
      <p:sp useBgFill="1">
        <p:nvSpPr>
          <p:cNvPr id="93190" name="AutoShape 18">
            <a:extLst>
              <a:ext uri="{FF2B5EF4-FFF2-40B4-BE49-F238E27FC236}">
                <a16:creationId xmlns:a16="http://schemas.microsoft.com/office/drawing/2014/main" id="{C7840961-21FB-449E-B0FA-61ED75104135}"/>
              </a:ext>
            </a:extLst>
          </p:cNvPr>
          <p:cNvSpPr>
            <a:spLocks noChangeArrowheads="1"/>
          </p:cNvSpPr>
          <p:nvPr/>
        </p:nvSpPr>
        <p:spPr bwMode="auto">
          <a:xfrm>
            <a:off x="6477000" y="3733800"/>
            <a:ext cx="1676400" cy="1143000"/>
          </a:xfrm>
          <a:prstGeom prst="wedgeRoundRectCallout">
            <a:avLst>
              <a:gd name="adj1" fmla="val -104356"/>
              <a:gd name="adj2" fmla="val 41389"/>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200">
                <a:latin typeface="Tahoma" panose="020B0604030504040204" pitchFamily="34" charset="0"/>
              </a:rPr>
              <a:t>Large disks are mutually dependent files, strong components of the dependency graph</a:t>
            </a:r>
          </a:p>
        </p:txBody>
      </p:sp>
      <p:sp useBgFill="1">
        <p:nvSpPr>
          <p:cNvPr id="93191" name="AutoShape 20">
            <a:extLst>
              <a:ext uri="{FF2B5EF4-FFF2-40B4-BE49-F238E27FC236}">
                <a16:creationId xmlns:a16="http://schemas.microsoft.com/office/drawing/2014/main" id="{23E53FFC-3BFE-463E-8642-43A77911975B}"/>
              </a:ext>
            </a:extLst>
          </p:cNvPr>
          <p:cNvSpPr>
            <a:spLocks noChangeArrowheads="1"/>
          </p:cNvSpPr>
          <p:nvPr/>
        </p:nvSpPr>
        <p:spPr bwMode="auto">
          <a:xfrm>
            <a:off x="6705600" y="3048000"/>
            <a:ext cx="1219200" cy="533400"/>
          </a:xfrm>
          <a:prstGeom prst="wedgeRoundRectCallout">
            <a:avLst>
              <a:gd name="adj1" fmla="val -124347"/>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200">
                <a:latin typeface="Tahoma" panose="020B0604030504040204" pitchFamily="34" charset="0"/>
              </a:rPr>
              <a:t>Lines indicate dependency</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6">
            <a:extLst>
              <a:ext uri="{FF2B5EF4-FFF2-40B4-BE49-F238E27FC236}">
                <a16:creationId xmlns:a16="http://schemas.microsoft.com/office/drawing/2014/main" id="{EABA7A1D-5425-4635-840A-8A780702A6D8}"/>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46E0044-AEE0-45F9-BCAF-A2CCD67414D3}" type="slidenum">
              <a:rPr lang="en-US" altLang="en-US" sz="1400"/>
              <a:pPr algn="r"/>
              <a:t>46</a:t>
            </a:fld>
            <a:endParaRPr lang="en-US" altLang="en-US" sz="1400"/>
          </a:p>
        </p:txBody>
      </p:sp>
      <p:sp>
        <p:nvSpPr>
          <p:cNvPr id="94211" name="Rectangle 5">
            <a:extLst>
              <a:ext uri="{FF2B5EF4-FFF2-40B4-BE49-F238E27FC236}">
                <a16:creationId xmlns:a16="http://schemas.microsoft.com/office/drawing/2014/main" id="{BE7634EB-73D0-426F-A32D-ADCB065D4371}"/>
              </a:ext>
            </a:extLst>
          </p:cNvPr>
          <p:cNvSpPr>
            <a:spLocks noGrp="1" noChangeArrowheads="1"/>
          </p:cNvSpPr>
          <p:nvPr>
            <p:ph type="title"/>
          </p:nvPr>
        </p:nvSpPr>
        <p:spPr/>
        <p:txBody>
          <a:bodyPr/>
          <a:lstStyle/>
          <a:p>
            <a:pPr eaLnBrk="1" hangingPunct="1"/>
            <a:r>
              <a:rPr lang="en-US" altLang="en-US"/>
              <a:t>GKGFX Component Internals</a:t>
            </a:r>
          </a:p>
        </p:txBody>
      </p:sp>
      <p:sp>
        <p:nvSpPr>
          <p:cNvPr id="94212" name="Rectangle 6">
            <a:extLst>
              <a:ext uri="{FF2B5EF4-FFF2-40B4-BE49-F238E27FC236}">
                <a16:creationId xmlns:a16="http://schemas.microsoft.com/office/drawing/2014/main" id="{B178D746-8058-4168-8732-28A5ED499244}"/>
              </a:ext>
            </a:extLst>
          </p:cNvPr>
          <p:cNvSpPr>
            <a:spLocks noGrp="1" noChangeArrowheads="1"/>
          </p:cNvSpPr>
          <p:nvPr>
            <p:ph type="body" sz="half" idx="1"/>
          </p:nvPr>
        </p:nvSpPr>
        <p:spPr/>
        <p:txBody>
          <a:bodyPr/>
          <a:lstStyle/>
          <a:p>
            <a:pPr eaLnBrk="1" hangingPunct="1"/>
            <a:r>
              <a:rPr lang="en-US" altLang="en-US" sz="2000"/>
              <a:t>Here are the internal dependencies for largest strong component.</a:t>
            </a:r>
          </a:p>
          <a:p>
            <a:pPr eaLnBrk="1" hangingPunct="1"/>
            <a:r>
              <a:rPr lang="en-US" altLang="en-US" sz="2000"/>
              <a:t>We show, in dissertation document, using Risk Model, that high density of dependencies within a strong component  is a serious design flaw.</a:t>
            </a:r>
          </a:p>
        </p:txBody>
      </p:sp>
      <p:graphicFrame>
        <p:nvGraphicFramePr>
          <p:cNvPr id="94213" name="Object 10">
            <a:extLst>
              <a:ext uri="{FF2B5EF4-FFF2-40B4-BE49-F238E27FC236}">
                <a16:creationId xmlns:a16="http://schemas.microsoft.com/office/drawing/2014/main" id="{100C1626-BA4F-4872-9884-2FF3039C901E}"/>
              </a:ext>
            </a:extLst>
          </p:cNvPr>
          <p:cNvGraphicFramePr>
            <a:graphicFrameLocks noChangeAspect="1"/>
          </p:cNvGraphicFramePr>
          <p:nvPr>
            <p:ph sz="half" idx="2"/>
          </p:nvPr>
        </p:nvGraphicFramePr>
        <p:xfrm>
          <a:off x="4876800" y="1752600"/>
          <a:ext cx="3962400" cy="3941763"/>
        </p:xfrm>
        <a:graphic>
          <a:graphicData uri="http://schemas.openxmlformats.org/presentationml/2006/ole">
            <mc:AlternateContent xmlns:mc="http://schemas.openxmlformats.org/markup-compatibility/2006">
              <mc:Choice xmlns:v="urn:schemas-microsoft-com:vml" Requires="v">
                <p:oleObj spid="_x0000_s94215" name="Bitmap Image" r:id="rId4" imgW="1848108" imgH="1838095" progId="Paint.Picture">
                  <p:embed/>
                </p:oleObj>
              </mc:Choice>
              <mc:Fallback>
                <p:oleObj name="Bitmap Image" r:id="rId4" imgW="1848108" imgH="1838095" progId="Paint.Picture">
                  <p:embed/>
                  <p:pic>
                    <p:nvPicPr>
                      <p:cNvPr id="0" name="Object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52600"/>
                        <a:ext cx="3962400" cy="394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94214" name="Text Box 14">
            <a:extLst>
              <a:ext uri="{FF2B5EF4-FFF2-40B4-BE49-F238E27FC236}">
                <a16:creationId xmlns:a16="http://schemas.microsoft.com/office/drawing/2014/main" id="{79BFC099-2E2B-4244-B84A-5DD1BAD67872}"/>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Number Placeholder 5">
            <a:extLst>
              <a:ext uri="{FF2B5EF4-FFF2-40B4-BE49-F238E27FC236}">
                <a16:creationId xmlns:a16="http://schemas.microsoft.com/office/drawing/2014/main" id="{F2F158DF-8DE6-4657-8E98-852A9FB1054C}"/>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121F454-AA3C-4F51-98C0-439ADF9EA75E}" type="slidenum">
              <a:rPr lang="en-US" altLang="en-US" sz="1400"/>
              <a:pPr algn="r"/>
              <a:t>47</a:t>
            </a:fld>
            <a:endParaRPr lang="en-US" altLang="en-US" sz="1400"/>
          </a:p>
        </p:txBody>
      </p:sp>
      <p:pic>
        <p:nvPicPr>
          <p:cNvPr id="96259" name="Picture 16">
            <a:extLst>
              <a:ext uri="{FF2B5EF4-FFF2-40B4-BE49-F238E27FC236}">
                <a16:creationId xmlns:a16="http://schemas.microsoft.com/office/drawing/2014/main" id="{0DE594A9-DA11-4091-BC8D-E94562B58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209800"/>
            <a:ext cx="6248400" cy="427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6260" name="Rectangle 10">
            <a:extLst>
              <a:ext uri="{FF2B5EF4-FFF2-40B4-BE49-F238E27FC236}">
                <a16:creationId xmlns:a16="http://schemas.microsoft.com/office/drawing/2014/main" id="{2B7C2AF4-1081-418D-82BE-9F1D5C756F8E}"/>
              </a:ext>
            </a:extLst>
          </p:cNvPr>
          <p:cNvSpPr>
            <a:spLocks noGrp="1" noChangeArrowheads="1"/>
          </p:cNvSpPr>
          <p:nvPr>
            <p:ph type="title"/>
          </p:nvPr>
        </p:nvSpPr>
        <p:spPr/>
        <p:txBody>
          <a:bodyPr/>
          <a:lstStyle/>
          <a:p>
            <a:pPr eaLnBrk="1" hangingPunct="1"/>
            <a:r>
              <a:rPr lang="en-US" altLang="en-US"/>
              <a:t>Dependency Data</a:t>
            </a:r>
            <a:r>
              <a:rPr lang="en-US" altLang="en-US" sz="3600"/>
              <a:t> </a:t>
            </a:r>
            <a:br>
              <a:rPr lang="en-US" altLang="en-US" sz="3600"/>
            </a:br>
            <a:r>
              <a:rPr lang="en-US" altLang="en-US" sz="2000"/>
              <a:t>For the Entire Windows-Based Mozilla Build</a:t>
            </a:r>
          </a:p>
        </p:txBody>
      </p:sp>
      <p:sp>
        <p:nvSpPr>
          <p:cNvPr id="96261" name="Rectangle 11">
            <a:extLst>
              <a:ext uri="{FF2B5EF4-FFF2-40B4-BE49-F238E27FC236}">
                <a16:creationId xmlns:a16="http://schemas.microsoft.com/office/drawing/2014/main" id="{B98E368E-2D12-4E1C-A796-8ECD30B972C3}"/>
              </a:ext>
            </a:extLst>
          </p:cNvPr>
          <p:cNvSpPr>
            <a:spLocks noGrp="1" noChangeArrowheads="1"/>
          </p:cNvSpPr>
          <p:nvPr>
            <p:ph type="body" idx="1"/>
          </p:nvPr>
        </p:nvSpPr>
        <p:spPr>
          <a:xfrm>
            <a:off x="457200" y="1447800"/>
            <a:ext cx="8229600" cy="914400"/>
          </a:xfrm>
        </p:spPr>
        <p:txBody>
          <a:bodyPr/>
          <a:lstStyle/>
          <a:p>
            <a:pPr eaLnBrk="1" hangingPunct="1">
              <a:lnSpc>
                <a:spcPct val="80000"/>
              </a:lnSpc>
            </a:pPr>
            <a:r>
              <a:rPr lang="en-US" altLang="en-US" sz="1800"/>
              <a:t>The plot below is a topological sorting of the dependency graph and then expanding strong components of the entire Mozilla build for windows.</a:t>
            </a:r>
          </a:p>
        </p:txBody>
      </p:sp>
      <p:sp>
        <p:nvSpPr>
          <p:cNvPr id="96262" name="Text Box 7">
            <a:extLst>
              <a:ext uri="{FF2B5EF4-FFF2-40B4-BE49-F238E27FC236}">
                <a16:creationId xmlns:a16="http://schemas.microsoft.com/office/drawing/2014/main" id="{3FFE833A-DD99-4037-A5C4-E6ACD70336FF}"/>
              </a:ext>
            </a:extLst>
          </p:cNvPr>
          <p:cNvSpPr txBox="1">
            <a:spLocks noChangeArrowheads="1"/>
          </p:cNvSpPr>
          <p:nvPr/>
        </p:nvSpPr>
        <p:spPr bwMode="auto">
          <a:xfrm>
            <a:off x="6553200" y="3124200"/>
            <a:ext cx="2438400" cy="289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lnSpc>
                <a:spcPct val="90000"/>
              </a:lnSpc>
              <a:spcBef>
                <a:spcPct val="20000"/>
              </a:spcBef>
              <a:buSzPct val="85000"/>
            </a:pPr>
            <a:r>
              <a:rPr lang="en-US" altLang="en-US" sz="2000">
                <a:solidFill>
                  <a:srgbClr val="CC3300"/>
                </a:solidFill>
                <a:latin typeface="Arial" panose="020B0604020202020204" pitchFamily="34" charset="0"/>
              </a:rPr>
              <a:t>This plot is so dense that it is becoming difficult to draw conclusions,  but the plot clearly indicates test problems for the whole Mozilla project.</a:t>
            </a:r>
          </a:p>
          <a:p>
            <a:pPr algn="l" eaLnBrk="1" hangingPunct="1">
              <a:lnSpc>
                <a:spcPct val="90000"/>
              </a:lnSpc>
              <a:spcBef>
                <a:spcPct val="20000"/>
              </a:spcBef>
              <a:buSzPct val="85000"/>
            </a:pPr>
            <a:endParaRPr lang="en-US" altLang="en-US" sz="2000">
              <a:solidFill>
                <a:srgbClr val="CC3300"/>
              </a:solidFill>
              <a:latin typeface="Arial" panose="020B0604020202020204" pitchFamily="34" charset="0"/>
            </a:endParaRPr>
          </a:p>
        </p:txBody>
      </p:sp>
      <p:sp>
        <p:nvSpPr>
          <p:cNvPr id="96263" name="Rectangle 14">
            <a:extLst>
              <a:ext uri="{FF2B5EF4-FFF2-40B4-BE49-F238E27FC236}">
                <a16:creationId xmlns:a16="http://schemas.microsoft.com/office/drawing/2014/main" id="{582C65AA-00DA-4C05-8E8B-331B82C21AE8}"/>
              </a:ext>
            </a:extLst>
          </p:cNvPr>
          <p:cNvSpPr>
            <a:spLocks noChangeArrowheads="1"/>
          </p:cNvSpPr>
          <p:nvPr/>
        </p:nvSpPr>
        <p:spPr bwMode="auto">
          <a:xfrm>
            <a:off x="5346700" y="2971800"/>
            <a:ext cx="444500" cy="431800"/>
          </a:xfrm>
          <a:prstGeom prst="rect">
            <a:avLst/>
          </a:prstGeom>
          <a:solidFill>
            <a:srgbClr val="FF6600">
              <a:alpha val="45882"/>
            </a:srgbClr>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96264" name="AutoShape 17">
            <a:extLst>
              <a:ext uri="{FF2B5EF4-FFF2-40B4-BE49-F238E27FC236}">
                <a16:creationId xmlns:a16="http://schemas.microsoft.com/office/drawing/2014/main" id="{54EA0E59-C646-4B5C-A28C-F49A546A62A8}"/>
              </a:ext>
            </a:extLst>
          </p:cNvPr>
          <p:cNvSpPr>
            <a:spLocks noChangeArrowheads="1"/>
          </p:cNvSpPr>
          <p:nvPr/>
        </p:nvSpPr>
        <p:spPr bwMode="auto">
          <a:xfrm>
            <a:off x="3581400" y="4724400"/>
            <a:ext cx="2057400" cy="685800"/>
          </a:xfrm>
          <a:prstGeom prst="wedgeRectCallout">
            <a:avLst>
              <a:gd name="adj1" fmla="val 48995"/>
              <a:gd name="adj2" fmla="val -246991"/>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latin typeface="Arial" panose="020B0604020202020204" pitchFamily="34" charset="0"/>
              </a:rPr>
              <a:t>Size of the strong component is 325</a:t>
            </a:r>
            <a:endParaRPr lang="en-US" altLang="en-US" sz="1800">
              <a:solidFill>
                <a:schemeClr val="bg1"/>
              </a:solidFill>
              <a:latin typeface="Arial" panose="020B0604020202020204" pitchFamily="34" charset="0"/>
              <a:cs typeface="Tahoma" panose="020B0604030504040204" pitchFamily="34" charset="0"/>
            </a:endParaRPr>
          </a:p>
        </p:txBody>
      </p:sp>
      <p:sp>
        <p:nvSpPr>
          <p:cNvPr id="96265" name="AutoShape 18">
            <a:extLst>
              <a:ext uri="{FF2B5EF4-FFF2-40B4-BE49-F238E27FC236}">
                <a16:creationId xmlns:a16="http://schemas.microsoft.com/office/drawing/2014/main" id="{EFDB21F6-82FC-4C46-9517-B1F0D2C06492}"/>
              </a:ext>
            </a:extLst>
          </p:cNvPr>
          <p:cNvSpPr>
            <a:spLocks noChangeArrowheads="1"/>
          </p:cNvSpPr>
          <p:nvPr/>
        </p:nvSpPr>
        <p:spPr bwMode="auto">
          <a:xfrm>
            <a:off x="6629400" y="2133600"/>
            <a:ext cx="2057400" cy="381000"/>
          </a:xfrm>
          <a:prstGeom prst="wedgeRectCallout">
            <a:avLst>
              <a:gd name="adj1" fmla="val -176931"/>
              <a:gd name="adj2" fmla="val 189167"/>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800">
                <a:solidFill>
                  <a:schemeClr val="bg1"/>
                </a:solidFill>
                <a:latin typeface="Arial" panose="020B0604020202020204" pitchFamily="34" charset="0"/>
                <a:cs typeface="Tahoma" panose="020B0604030504040204" pitchFamily="34" charset="0"/>
              </a:rPr>
              <a:t>Lots of libraries</a:t>
            </a:r>
          </a:p>
        </p:txBody>
      </p:sp>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a:extLst>
              <a:ext uri="{FF2B5EF4-FFF2-40B4-BE49-F238E27FC236}">
                <a16:creationId xmlns:a16="http://schemas.microsoft.com/office/drawing/2014/main" id="{4D0E1330-27F5-4DE2-8F75-B22D175ACB64}"/>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6D771E49-155E-4ADD-9BD6-011EB78D65C1}" type="slidenum">
              <a:rPr lang="en-US" altLang="en-US" sz="1400"/>
              <a:pPr algn="r"/>
              <a:t>48</a:t>
            </a:fld>
            <a:endParaRPr lang="en-US" altLang="en-US" sz="1400"/>
          </a:p>
        </p:txBody>
      </p:sp>
      <p:sp>
        <p:nvSpPr>
          <p:cNvPr id="98307" name="Rectangle 2">
            <a:extLst>
              <a:ext uri="{FF2B5EF4-FFF2-40B4-BE49-F238E27FC236}">
                <a16:creationId xmlns:a16="http://schemas.microsoft.com/office/drawing/2014/main" id="{96549785-E144-4843-8C8B-4F4E657D614F}"/>
              </a:ext>
            </a:extLst>
          </p:cNvPr>
          <p:cNvSpPr>
            <a:spLocks noGrp="1" noChangeArrowheads="1"/>
          </p:cNvSpPr>
          <p:nvPr>
            <p:ph type="title"/>
          </p:nvPr>
        </p:nvSpPr>
        <p:spPr/>
        <p:txBody>
          <a:bodyPr/>
          <a:lstStyle/>
          <a:p>
            <a:pPr eaLnBrk="1" hangingPunct="1"/>
            <a:r>
              <a:rPr lang="en-US" altLang="en-US" sz="3800"/>
              <a:t>So how do we make sense of all this?</a:t>
            </a:r>
          </a:p>
        </p:txBody>
      </p:sp>
      <p:sp>
        <p:nvSpPr>
          <p:cNvPr id="98308" name="Rectangle 3">
            <a:extLst>
              <a:ext uri="{FF2B5EF4-FFF2-40B4-BE49-F238E27FC236}">
                <a16:creationId xmlns:a16="http://schemas.microsoft.com/office/drawing/2014/main" id="{14258D6F-4157-42A1-83D3-A72C9B1CE3F5}"/>
              </a:ext>
            </a:extLst>
          </p:cNvPr>
          <p:cNvSpPr>
            <a:spLocks noGrp="1" noChangeArrowheads="1"/>
          </p:cNvSpPr>
          <p:nvPr>
            <p:ph type="body" idx="1"/>
          </p:nvPr>
        </p:nvSpPr>
        <p:spPr/>
        <p:txBody>
          <a:bodyPr/>
          <a:lstStyle/>
          <a:p>
            <a:pPr eaLnBrk="1" hangingPunct="1"/>
            <a:r>
              <a:rPr lang="en-US" altLang="en-US"/>
              <a:t>We’ve now seen significant problems in the Mozilla 1.4.1 structure.</a:t>
            </a:r>
          </a:p>
          <a:p>
            <a:pPr eaLnBrk="1" hangingPunct="1"/>
            <a:r>
              <a:rPr lang="en-US" altLang="en-US"/>
              <a:t>How can we find what is the cause of the problems?</a:t>
            </a:r>
          </a:p>
          <a:p>
            <a:pPr eaLnBrk="1" hangingPunct="1"/>
            <a:r>
              <a:rPr lang="en-US" altLang="en-US"/>
              <a:t>How can we find ways to improve?</a:t>
            </a:r>
          </a:p>
          <a:p>
            <a:pPr eaLnBrk="1" hangingPunct="1">
              <a:buFont typeface="Wingdings" panose="05000000000000000000" pitchFamily="2" charset="2"/>
              <a:buNone/>
            </a:pPr>
            <a:endParaRPr lang="en-US" altLang="en-US"/>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a:extLst>
              <a:ext uri="{FF2B5EF4-FFF2-40B4-BE49-F238E27FC236}">
                <a16:creationId xmlns:a16="http://schemas.microsoft.com/office/drawing/2014/main" id="{7478986E-E734-4D83-A698-1BBAE749F449}"/>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4D8D80F-6CC5-4247-9FAE-C1BA59DE2D7E}" type="slidenum">
              <a:rPr lang="en-US" altLang="en-US" sz="1400"/>
              <a:pPr algn="r"/>
              <a:t>49</a:t>
            </a:fld>
            <a:endParaRPr lang="en-US" altLang="en-US" sz="1400"/>
          </a:p>
        </p:txBody>
      </p:sp>
      <p:sp>
        <p:nvSpPr>
          <p:cNvPr id="100355" name="Rectangle 2">
            <a:extLst>
              <a:ext uri="{FF2B5EF4-FFF2-40B4-BE49-F238E27FC236}">
                <a16:creationId xmlns:a16="http://schemas.microsoft.com/office/drawing/2014/main" id="{4486B46F-DD04-4668-9515-BB5F8780669C}"/>
              </a:ext>
            </a:extLst>
          </p:cNvPr>
          <p:cNvSpPr>
            <a:spLocks noGrp="1" noChangeArrowheads="1"/>
          </p:cNvSpPr>
          <p:nvPr>
            <p:ph type="title"/>
          </p:nvPr>
        </p:nvSpPr>
        <p:spPr/>
        <p:txBody>
          <a:bodyPr/>
          <a:lstStyle/>
          <a:p>
            <a:pPr eaLnBrk="1" hangingPunct="1"/>
            <a:r>
              <a:rPr lang="en-US" altLang="en-US"/>
              <a:t>Product Risk Model</a:t>
            </a:r>
          </a:p>
        </p:txBody>
      </p:sp>
      <p:sp>
        <p:nvSpPr>
          <p:cNvPr id="151555" name="Rectangle 3">
            <a:extLst>
              <a:ext uri="{FF2B5EF4-FFF2-40B4-BE49-F238E27FC236}">
                <a16:creationId xmlns:a16="http://schemas.microsoft.com/office/drawing/2014/main" id="{664012D1-59E5-47D7-9015-2FE755D167E9}"/>
              </a:ext>
            </a:extLst>
          </p:cNvPr>
          <p:cNvSpPr>
            <a:spLocks noGrp="1" noChangeArrowheads="1"/>
          </p:cNvSpPr>
          <p:nvPr>
            <p:ph type="body" idx="1"/>
          </p:nvPr>
        </p:nvSpPr>
        <p:spPr/>
        <p:txBody>
          <a:bodyPr/>
          <a:lstStyle/>
          <a:p>
            <a:pPr eaLnBrk="1" hangingPunct="1">
              <a:lnSpc>
                <a:spcPct val="90000"/>
              </a:lnSpc>
              <a:defRPr/>
            </a:pPr>
            <a:r>
              <a:rPr lang="en-US" altLang="en-US"/>
              <a:t>Product Risk Model is a file-rank procedure that orders the entire system’s file set by increasing risk. </a:t>
            </a:r>
          </a:p>
          <a:p>
            <a:pPr lvl="1" eaLnBrk="1" hangingPunct="1">
              <a:lnSpc>
                <a:spcPct val="90000"/>
              </a:lnSpc>
              <a:defRPr/>
            </a:pPr>
            <a:r>
              <a:rPr lang="en-US" altLang="en-US"/>
              <a:t>Provides direct support for management of large developing code bases. </a:t>
            </a:r>
          </a:p>
          <a:p>
            <a:pPr lvl="1" eaLnBrk="1" hangingPunct="1">
              <a:lnSpc>
                <a:spcPct val="90000"/>
              </a:lnSpc>
              <a:defRPr/>
            </a:pPr>
            <a:r>
              <a:rPr lang="en-US" altLang="en-US" b="1" i="1">
                <a:effectLst>
                  <a:outerShdw blurRad="38100" dist="38100" dir="2700000" algn="tl">
                    <a:srgbClr val="C0C0C0"/>
                  </a:outerShdw>
                </a:effectLst>
              </a:rPr>
              <a:t>Indicates where attention should be focused</a:t>
            </a:r>
            <a:r>
              <a:rPr lang="en-US" altLang="en-US" b="1" i="1"/>
              <a:t>.</a:t>
            </a:r>
          </a:p>
          <a:p>
            <a:pPr lvl="1" eaLnBrk="1" hangingPunct="1">
              <a:lnSpc>
                <a:spcPct val="90000"/>
              </a:lnSpc>
              <a:defRPr/>
            </a:pPr>
            <a:r>
              <a:rPr lang="en-US" altLang="en-US" b="1" i="1">
                <a:effectLst>
                  <a:outerShdw blurRad="38100" dist="38100" dir="2700000" algn="tl">
                    <a:srgbClr val="C0C0C0"/>
                  </a:outerShdw>
                </a:effectLst>
              </a:rPr>
              <a:t>Enables developers to observe overall effect of a particular change (simulation) </a:t>
            </a:r>
          </a:p>
          <a:p>
            <a:pPr lvl="2" eaLnBrk="1" hangingPunct="1">
              <a:lnSpc>
                <a:spcPct val="90000"/>
              </a:lnSpc>
              <a:defRPr/>
            </a:pPr>
            <a:r>
              <a:rPr lang="en-US" altLang="en-US">
                <a:effectLst>
                  <a:outerShdw blurRad="38100" dist="38100" dir="2700000" algn="tl">
                    <a:srgbClr val="C0C0C0"/>
                  </a:outerShdw>
                </a:effectLst>
              </a:rPr>
              <a:t>Removing global objects, interface insertion.</a:t>
            </a: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a:extLst>
              <a:ext uri="{FF2B5EF4-FFF2-40B4-BE49-F238E27FC236}">
                <a16:creationId xmlns:a16="http://schemas.microsoft.com/office/drawing/2014/main" id="{1D5D17F3-E845-4E3C-BFDC-E4AA89E2EA6E}"/>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1A1AF4F-B561-4492-81EE-A9C8BED8BEF4}" type="slidenum">
              <a:rPr lang="en-US" altLang="en-US" sz="1400"/>
              <a:pPr algn="r"/>
              <a:t>5</a:t>
            </a:fld>
            <a:endParaRPr lang="en-US" altLang="en-US" sz="1400"/>
          </a:p>
        </p:txBody>
      </p:sp>
      <p:sp>
        <p:nvSpPr>
          <p:cNvPr id="12291" name="Rectangle 6">
            <a:extLst>
              <a:ext uri="{FF2B5EF4-FFF2-40B4-BE49-F238E27FC236}">
                <a16:creationId xmlns:a16="http://schemas.microsoft.com/office/drawing/2014/main" id="{95827C51-3D2A-4150-926E-C92A67D3EAC3}"/>
              </a:ext>
            </a:extLst>
          </p:cNvPr>
          <p:cNvSpPr>
            <a:spLocks noGrp="1" noChangeArrowheads="1"/>
          </p:cNvSpPr>
          <p:nvPr>
            <p:ph type="title"/>
          </p:nvPr>
        </p:nvSpPr>
        <p:spPr/>
        <p:txBody>
          <a:bodyPr/>
          <a:lstStyle/>
          <a:p>
            <a:pPr eaLnBrk="1" hangingPunct="1"/>
            <a:r>
              <a:rPr lang="en-US" altLang="en-US"/>
              <a:t>Goals of this Research</a:t>
            </a:r>
          </a:p>
        </p:txBody>
      </p:sp>
      <p:sp>
        <p:nvSpPr>
          <p:cNvPr id="12292" name="Rectangle 7">
            <a:extLst>
              <a:ext uri="{FF2B5EF4-FFF2-40B4-BE49-F238E27FC236}">
                <a16:creationId xmlns:a16="http://schemas.microsoft.com/office/drawing/2014/main" id="{CCC340C3-F9E0-4DDC-9873-45F37D3304FE}"/>
              </a:ext>
            </a:extLst>
          </p:cNvPr>
          <p:cNvSpPr>
            <a:spLocks noGrp="1" noChangeArrowheads="1"/>
          </p:cNvSpPr>
          <p:nvPr>
            <p:ph type="body" idx="1"/>
          </p:nvPr>
        </p:nvSpPr>
        <p:spPr/>
        <p:txBody>
          <a:bodyPr/>
          <a:lstStyle/>
          <a:p>
            <a:pPr eaLnBrk="1" hangingPunct="1">
              <a:lnSpc>
                <a:spcPct val="90000"/>
              </a:lnSpc>
            </a:pPr>
            <a:r>
              <a:rPr lang="en-US" altLang="en-US" sz="2400"/>
              <a:t>Understand how to detect problems in large software development projects.</a:t>
            </a:r>
          </a:p>
          <a:p>
            <a:pPr eaLnBrk="1" hangingPunct="1">
              <a:lnSpc>
                <a:spcPct val="90000"/>
              </a:lnSpc>
            </a:pPr>
            <a:r>
              <a:rPr lang="en-US" altLang="en-US" sz="2400"/>
              <a:t>Generate algorithms and methods to diagnose specific structural flaws.</a:t>
            </a:r>
          </a:p>
          <a:p>
            <a:pPr eaLnBrk="1" hangingPunct="1">
              <a:lnSpc>
                <a:spcPct val="90000"/>
              </a:lnSpc>
            </a:pPr>
            <a:r>
              <a:rPr lang="en-US" altLang="en-US" sz="2400"/>
              <a:t>Provide tools needed to support:</a:t>
            </a:r>
          </a:p>
          <a:p>
            <a:pPr lvl="1" eaLnBrk="1" hangingPunct="1">
              <a:lnSpc>
                <a:spcPct val="90000"/>
              </a:lnSpc>
            </a:pPr>
            <a:r>
              <a:rPr lang="en-US" altLang="en-US" sz="2000"/>
              <a:t>Analysis</a:t>
            </a:r>
          </a:p>
          <a:p>
            <a:pPr lvl="1" eaLnBrk="1" hangingPunct="1">
              <a:lnSpc>
                <a:spcPct val="90000"/>
              </a:lnSpc>
            </a:pPr>
            <a:r>
              <a:rPr lang="en-US" altLang="en-US" sz="2000"/>
              <a:t>Project monitoring</a:t>
            </a:r>
          </a:p>
          <a:p>
            <a:pPr eaLnBrk="1" hangingPunct="1">
              <a:lnSpc>
                <a:spcPct val="90000"/>
              </a:lnSpc>
            </a:pPr>
            <a:r>
              <a:rPr lang="en-US" altLang="en-US" sz="2400"/>
              <a:t>Explore possible corrective procedures and simulate their application, monitoring improvements in observed defects </a:t>
            </a:r>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7">
            <a:extLst>
              <a:ext uri="{FF2B5EF4-FFF2-40B4-BE49-F238E27FC236}">
                <a16:creationId xmlns:a16="http://schemas.microsoft.com/office/drawing/2014/main" id="{1445C2EC-C07C-4A32-A346-FE4555A30A59}"/>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87F81C7-77BF-4C07-AD5A-F728E75A66ED}" type="slidenum">
              <a:rPr lang="en-US" altLang="en-US" sz="1400"/>
              <a:pPr algn="r"/>
              <a:t>50</a:t>
            </a:fld>
            <a:endParaRPr lang="en-US" altLang="en-US" sz="1400"/>
          </a:p>
        </p:txBody>
      </p:sp>
      <p:sp>
        <p:nvSpPr>
          <p:cNvPr id="102403" name="Rectangle 2">
            <a:extLst>
              <a:ext uri="{FF2B5EF4-FFF2-40B4-BE49-F238E27FC236}">
                <a16:creationId xmlns:a16="http://schemas.microsoft.com/office/drawing/2014/main" id="{50DCF98A-3B52-4E22-BCD7-78E2A5EC32D9}"/>
              </a:ext>
            </a:extLst>
          </p:cNvPr>
          <p:cNvSpPr>
            <a:spLocks noGrp="1" noChangeArrowheads="1"/>
          </p:cNvSpPr>
          <p:nvPr>
            <p:ph type="title"/>
          </p:nvPr>
        </p:nvSpPr>
        <p:spPr/>
        <p:txBody>
          <a:bodyPr/>
          <a:lstStyle/>
          <a:p>
            <a:pPr eaLnBrk="1" hangingPunct="1"/>
            <a:r>
              <a:rPr lang="en-US" altLang="en-US" sz="3600"/>
              <a:t>Product Risk Model</a:t>
            </a:r>
            <a:br>
              <a:rPr lang="en-US" altLang="en-US" sz="2400"/>
            </a:br>
            <a:r>
              <a:rPr lang="en-US" altLang="en-US" sz="2400"/>
              <a:t>Definitions</a:t>
            </a:r>
            <a:endParaRPr lang="en-US" altLang="en-US" sz="700"/>
          </a:p>
        </p:txBody>
      </p:sp>
      <p:sp>
        <p:nvSpPr>
          <p:cNvPr id="235523" name="Rectangle 3">
            <a:extLst>
              <a:ext uri="{FF2B5EF4-FFF2-40B4-BE49-F238E27FC236}">
                <a16:creationId xmlns:a16="http://schemas.microsoft.com/office/drawing/2014/main" id="{8B138B14-B2A3-4E5A-9859-70DD65EC8C2D}"/>
              </a:ext>
            </a:extLst>
          </p:cNvPr>
          <p:cNvSpPr>
            <a:spLocks noGrp="1" noChangeArrowheads="1"/>
          </p:cNvSpPr>
          <p:nvPr>
            <p:ph type="body" sz="half" idx="1"/>
          </p:nvPr>
        </p:nvSpPr>
        <p:spPr>
          <a:xfrm>
            <a:off x="228600" y="1600200"/>
            <a:ext cx="4343400" cy="4800600"/>
          </a:xfrm>
        </p:spPr>
        <p:txBody>
          <a:bodyPr/>
          <a:lstStyle/>
          <a:p>
            <a:pPr eaLnBrk="1" hangingPunct="1">
              <a:lnSpc>
                <a:spcPct val="90000"/>
              </a:lnSpc>
              <a:defRPr/>
            </a:pPr>
            <a:r>
              <a:rPr lang="en-US" altLang="en-US" sz="2000" b="1">
                <a:effectLst>
                  <a:outerShdw blurRad="38100" dist="38100" dir="2700000" algn="tl">
                    <a:srgbClr val="C0C0C0"/>
                  </a:outerShdw>
                </a:effectLst>
              </a:rPr>
              <a:t>Importance</a:t>
            </a:r>
            <a:r>
              <a:rPr lang="en-US" altLang="en-US" sz="2000"/>
              <a:t> of a file is based on the number of other files that directly or indirectly depended upon it. </a:t>
            </a:r>
            <a:br>
              <a:rPr lang="en-US" altLang="en-US" sz="1000"/>
            </a:br>
            <a:endParaRPr lang="en-US" altLang="en-US" sz="1000"/>
          </a:p>
          <a:p>
            <a:pPr eaLnBrk="1" hangingPunct="1">
              <a:lnSpc>
                <a:spcPct val="90000"/>
              </a:lnSpc>
              <a:defRPr/>
            </a:pPr>
            <a:r>
              <a:rPr lang="en-US" altLang="en-US" sz="2000" b="1">
                <a:effectLst>
                  <a:outerShdw blurRad="38100" dist="38100" dir="2700000" algn="tl">
                    <a:srgbClr val="C0C0C0"/>
                  </a:outerShdw>
                </a:effectLst>
              </a:rPr>
              <a:t>Test Difficulty</a:t>
            </a:r>
            <a:r>
              <a:rPr lang="en-US" altLang="en-US" sz="2000"/>
              <a:t> is the degree of relative effort required for a file to be tested based on:</a:t>
            </a:r>
          </a:p>
          <a:p>
            <a:pPr lvl="1" eaLnBrk="1" hangingPunct="1">
              <a:lnSpc>
                <a:spcPct val="90000"/>
              </a:lnSpc>
              <a:defRPr/>
            </a:pPr>
            <a:r>
              <a:rPr lang="en-US" altLang="en-US" sz="1800"/>
              <a:t>Number of files it is using and its interconnectedness strength, </a:t>
            </a:r>
          </a:p>
          <a:p>
            <a:pPr lvl="1" eaLnBrk="1" hangingPunct="1">
              <a:lnSpc>
                <a:spcPct val="90000"/>
              </a:lnSpc>
              <a:defRPr/>
            </a:pPr>
            <a:r>
              <a:rPr lang="en-US" altLang="en-US" sz="1800"/>
              <a:t>Internal implementation quality</a:t>
            </a:r>
          </a:p>
        </p:txBody>
      </p:sp>
      <p:graphicFrame>
        <p:nvGraphicFramePr>
          <p:cNvPr id="102405" name="Object 21">
            <a:extLst>
              <a:ext uri="{FF2B5EF4-FFF2-40B4-BE49-F238E27FC236}">
                <a16:creationId xmlns:a16="http://schemas.microsoft.com/office/drawing/2014/main" id="{BEFF9C14-9731-465A-B3ED-853D9F16CD92}"/>
              </a:ext>
            </a:extLst>
          </p:cNvPr>
          <p:cNvGraphicFramePr>
            <a:graphicFrameLocks noChangeAspect="1"/>
          </p:cNvGraphicFramePr>
          <p:nvPr>
            <p:ph sz="quarter" idx="2"/>
          </p:nvPr>
        </p:nvGraphicFramePr>
        <p:xfrm>
          <a:off x="7467600" y="2209800"/>
          <a:ext cx="1389063" cy="3200400"/>
        </p:xfrm>
        <a:graphic>
          <a:graphicData uri="http://schemas.openxmlformats.org/presentationml/2006/ole">
            <mc:AlternateContent xmlns:mc="http://schemas.openxmlformats.org/markup-compatibility/2006">
              <mc:Choice xmlns:v="urn:schemas-microsoft-com:vml" Requires="v">
                <p:oleObj spid="_x0000_s102417" name="Visio" r:id="rId4" imgW="907923" imgH="2092071" progId="Visio.Drawing.11">
                  <p:embed/>
                </p:oleObj>
              </mc:Choice>
              <mc:Fallback>
                <p:oleObj name="Visio" r:id="rId4" imgW="907923" imgH="2092071" progId="Visio.Drawing.11">
                  <p:embed/>
                  <p:pic>
                    <p:nvPicPr>
                      <p:cNvPr id="0" name="Object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7600" y="2209800"/>
                        <a:ext cx="1389063" cy="320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406" name="Rectangle 5">
            <a:extLst>
              <a:ext uri="{FF2B5EF4-FFF2-40B4-BE49-F238E27FC236}">
                <a16:creationId xmlns:a16="http://schemas.microsoft.com/office/drawing/2014/main" id="{D70EBA50-4511-4C91-A991-0EB27EA0B9A0}"/>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07" name="Rectangle 7">
            <a:extLst>
              <a:ext uri="{FF2B5EF4-FFF2-40B4-BE49-F238E27FC236}">
                <a16:creationId xmlns:a16="http://schemas.microsoft.com/office/drawing/2014/main" id="{FE105C9F-6211-4E90-8225-1D75525CC07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08" name="Rectangle 9">
            <a:extLst>
              <a:ext uri="{FF2B5EF4-FFF2-40B4-BE49-F238E27FC236}">
                <a16:creationId xmlns:a16="http://schemas.microsoft.com/office/drawing/2014/main" id="{BA00CD77-0CAB-4CBD-9823-0FB45D8739C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09" name="Rectangle 11">
            <a:extLst>
              <a:ext uri="{FF2B5EF4-FFF2-40B4-BE49-F238E27FC236}">
                <a16:creationId xmlns:a16="http://schemas.microsoft.com/office/drawing/2014/main" id="{74982330-E1E9-45F7-B567-D2D674A0994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2410" name="Rectangle 12">
            <a:extLst>
              <a:ext uri="{FF2B5EF4-FFF2-40B4-BE49-F238E27FC236}">
                <a16:creationId xmlns:a16="http://schemas.microsoft.com/office/drawing/2014/main" id="{7E411E34-2965-4935-A708-8B470B3E00B5}"/>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02411" name="Object 22">
            <a:extLst>
              <a:ext uri="{FF2B5EF4-FFF2-40B4-BE49-F238E27FC236}">
                <a16:creationId xmlns:a16="http://schemas.microsoft.com/office/drawing/2014/main" id="{64055360-A8E2-44FA-9936-D2D2D1C8477A}"/>
              </a:ext>
            </a:extLst>
          </p:cNvPr>
          <p:cNvGraphicFramePr>
            <a:graphicFrameLocks noChangeAspect="1"/>
          </p:cNvGraphicFramePr>
          <p:nvPr>
            <p:ph sz="quarter" idx="3"/>
          </p:nvPr>
        </p:nvGraphicFramePr>
        <p:xfrm>
          <a:off x="4800600" y="1828800"/>
          <a:ext cx="2057400" cy="836613"/>
        </p:xfrm>
        <a:graphic>
          <a:graphicData uri="http://schemas.openxmlformats.org/presentationml/2006/ole">
            <mc:AlternateContent xmlns:mc="http://schemas.openxmlformats.org/markup-compatibility/2006">
              <mc:Choice xmlns:v="urn:schemas-microsoft-com:vml" Requires="v">
                <p:oleObj spid="_x0000_s102418" name="Equation" r:id="rId6" imgW="1091726" imgH="444307" progId="Equation.3">
                  <p:embed/>
                </p:oleObj>
              </mc:Choice>
              <mc:Fallback>
                <p:oleObj name="Equation" r:id="rId6" imgW="1091726" imgH="444307" progId="Equation.3">
                  <p:embed/>
                  <p:pic>
                    <p:nvPicPr>
                      <p:cNvPr id="0" name="Object 2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828800"/>
                        <a:ext cx="2057400" cy="836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12" name="Object 24">
            <a:extLst>
              <a:ext uri="{FF2B5EF4-FFF2-40B4-BE49-F238E27FC236}">
                <a16:creationId xmlns:a16="http://schemas.microsoft.com/office/drawing/2014/main" id="{CF5C210E-9078-43C0-8D82-9B75185A997E}"/>
              </a:ext>
            </a:extLst>
          </p:cNvPr>
          <p:cNvGraphicFramePr>
            <a:graphicFrameLocks noChangeAspect="1"/>
          </p:cNvGraphicFramePr>
          <p:nvPr/>
        </p:nvGraphicFramePr>
        <p:xfrm>
          <a:off x="4724400" y="4114800"/>
          <a:ext cx="2590800" cy="914400"/>
        </p:xfrm>
        <a:graphic>
          <a:graphicData uri="http://schemas.openxmlformats.org/presentationml/2006/ole">
            <mc:AlternateContent xmlns:mc="http://schemas.openxmlformats.org/markup-compatibility/2006">
              <mc:Choice xmlns:v="urn:schemas-microsoft-com:vml" Requires="v">
                <p:oleObj spid="_x0000_s102419" name="Equation" r:id="rId8" imgW="1269449" imgH="444307" progId="Equation.3">
                  <p:embed/>
                </p:oleObj>
              </mc:Choice>
              <mc:Fallback>
                <p:oleObj name="Equation" r:id="rId8" imgW="1269449" imgH="444307" progId="Equation.3">
                  <p:embed/>
                  <p:pic>
                    <p:nvPicPr>
                      <p:cNvPr id="0" name="Object 2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24400" y="4114800"/>
                        <a:ext cx="259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13" name="Object 26">
            <a:extLst>
              <a:ext uri="{FF2B5EF4-FFF2-40B4-BE49-F238E27FC236}">
                <a16:creationId xmlns:a16="http://schemas.microsoft.com/office/drawing/2014/main" id="{891AE373-3303-4392-B4B3-71B9BD09DABC}"/>
              </a:ext>
            </a:extLst>
          </p:cNvPr>
          <p:cNvGraphicFramePr>
            <a:graphicFrameLocks noChangeAspect="1"/>
          </p:cNvGraphicFramePr>
          <p:nvPr/>
        </p:nvGraphicFramePr>
        <p:xfrm>
          <a:off x="2009775" y="4735513"/>
          <a:ext cx="477838" cy="430212"/>
        </p:xfrm>
        <a:graphic>
          <a:graphicData uri="http://schemas.openxmlformats.org/presentationml/2006/ole">
            <mc:AlternateContent xmlns:mc="http://schemas.openxmlformats.org/markup-compatibility/2006">
              <mc:Choice xmlns:v="urn:schemas-microsoft-com:vml" Requires="v">
                <p:oleObj spid="_x0000_s102420" name="Equation" r:id="rId10" imgW="253890" imgH="228501" progId="Equation.3">
                  <p:embed/>
                </p:oleObj>
              </mc:Choice>
              <mc:Fallback>
                <p:oleObj name="Equation" r:id="rId10" imgW="253890" imgH="228501" progId="Equation.3">
                  <p:embed/>
                  <p:pic>
                    <p:nvPicPr>
                      <p:cNvPr id="0" name="Object 2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009775" y="4735513"/>
                        <a:ext cx="47783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14" name="Object 27">
            <a:extLst>
              <a:ext uri="{FF2B5EF4-FFF2-40B4-BE49-F238E27FC236}">
                <a16:creationId xmlns:a16="http://schemas.microsoft.com/office/drawing/2014/main" id="{81480418-8782-4B82-88A4-DF502656C7ED}"/>
              </a:ext>
            </a:extLst>
          </p:cNvPr>
          <p:cNvGraphicFramePr>
            <a:graphicFrameLocks noChangeAspect="1"/>
          </p:cNvGraphicFramePr>
          <p:nvPr/>
        </p:nvGraphicFramePr>
        <p:xfrm>
          <a:off x="4876800" y="2895600"/>
          <a:ext cx="1077913" cy="382588"/>
        </p:xfrm>
        <a:graphic>
          <a:graphicData uri="http://schemas.openxmlformats.org/presentationml/2006/ole">
            <mc:AlternateContent xmlns:mc="http://schemas.openxmlformats.org/markup-compatibility/2006">
              <mc:Choice xmlns:v="urn:schemas-microsoft-com:vml" Requires="v">
                <p:oleObj spid="_x0000_s102421" name="Equation" r:id="rId12" imgW="571252" imgH="203112" progId="Equation.3">
                  <p:embed/>
                </p:oleObj>
              </mc:Choice>
              <mc:Fallback>
                <p:oleObj name="Equation" r:id="rId12" imgW="571252" imgH="203112" progId="Equation.3">
                  <p:embed/>
                  <p:pic>
                    <p:nvPicPr>
                      <p:cNvPr id="0" name="Object 27"/>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2895600"/>
                        <a:ext cx="1077913"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15" name="Object 28">
            <a:extLst>
              <a:ext uri="{FF2B5EF4-FFF2-40B4-BE49-F238E27FC236}">
                <a16:creationId xmlns:a16="http://schemas.microsoft.com/office/drawing/2014/main" id="{EF65DC78-2C72-4AB0-BEF5-68DD3C0FCB85}"/>
              </a:ext>
            </a:extLst>
          </p:cNvPr>
          <p:cNvGraphicFramePr>
            <a:graphicFrameLocks noChangeAspect="1"/>
          </p:cNvGraphicFramePr>
          <p:nvPr/>
        </p:nvGraphicFramePr>
        <p:xfrm>
          <a:off x="4818063" y="5181600"/>
          <a:ext cx="1125537" cy="382588"/>
        </p:xfrm>
        <a:graphic>
          <a:graphicData uri="http://schemas.openxmlformats.org/presentationml/2006/ole">
            <mc:AlternateContent xmlns:mc="http://schemas.openxmlformats.org/markup-compatibility/2006">
              <mc:Choice xmlns:v="urn:schemas-microsoft-com:vml" Requires="v">
                <p:oleObj spid="_x0000_s102422" name="Equation" r:id="rId14" imgW="596641" imgH="203112" progId="Equation.3">
                  <p:embed/>
                </p:oleObj>
              </mc:Choice>
              <mc:Fallback>
                <p:oleObj name="Equation" r:id="rId14" imgW="596641" imgH="203112" progId="Equation.3">
                  <p:embed/>
                  <p:pic>
                    <p:nvPicPr>
                      <p:cNvPr id="0" name="Object 28"/>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818063" y="5181600"/>
                        <a:ext cx="112553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2416" name="Object 29">
            <a:extLst>
              <a:ext uri="{FF2B5EF4-FFF2-40B4-BE49-F238E27FC236}">
                <a16:creationId xmlns:a16="http://schemas.microsoft.com/office/drawing/2014/main" id="{EA9D74AC-FB5C-4E42-8726-1D48A21C3677}"/>
              </a:ext>
            </a:extLst>
          </p:cNvPr>
          <p:cNvGraphicFramePr>
            <a:graphicFrameLocks noChangeAspect="1"/>
          </p:cNvGraphicFramePr>
          <p:nvPr/>
        </p:nvGraphicFramePr>
        <p:xfrm>
          <a:off x="4900613" y="3581400"/>
          <a:ext cx="1030287" cy="382588"/>
        </p:xfrm>
        <a:graphic>
          <a:graphicData uri="http://schemas.openxmlformats.org/presentationml/2006/ole">
            <mc:AlternateContent xmlns:mc="http://schemas.openxmlformats.org/markup-compatibility/2006">
              <mc:Choice xmlns:v="urn:schemas-microsoft-com:vml" Requires="v">
                <p:oleObj spid="_x0000_s102423" name="Equation" r:id="rId16" imgW="545626" imgH="203024" progId="Equation.3">
                  <p:embed/>
                </p:oleObj>
              </mc:Choice>
              <mc:Fallback>
                <p:oleObj name="Equation" r:id="rId16" imgW="545626" imgH="203024" progId="Equation.3">
                  <p:embed/>
                  <p:pic>
                    <p:nvPicPr>
                      <p:cNvPr id="0" name="Object 29"/>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900613" y="3581400"/>
                        <a:ext cx="1030287"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7">
            <a:extLst>
              <a:ext uri="{FF2B5EF4-FFF2-40B4-BE49-F238E27FC236}">
                <a16:creationId xmlns:a16="http://schemas.microsoft.com/office/drawing/2014/main" id="{9F3BDDCE-5DBC-4ABF-9BE2-E102EBA97F84}"/>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47CE6AC-6348-4DC6-BCAD-E362644DCAD6}" type="slidenum">
              <a:rPr lang="en-US" altLang="en-US" sz="1400"/>
              <a:pPr algn="r"/>
              <a:t>51</a:t>
            </a:fld>
            <a:endParaRPr lang="en-US" altLang="en-US" sz="1400"/>
          </a:p>
        </p:txBody>
      </p:sp>
      <p:sp>
        <p:nvSpPr>
          <p:cNvPr id="104451" name="Rectangle 2">
            <a:extLst>
              <a:ext uri="{FF2B5EF4-FFF2-40B4-BE49-F238E27FC236}">
                <a16:creationId xmlns:a16="http://schemas.microsoft.com/office/drawing/2014/main" id="{4E19BA6B-EE0F-492D-9051-9E004BF0BC47}"/>
              </a:ext>
            </a:extLst>
          </p:cNvPr>
          <p:cNvSpPr>
            <a:spLocks noGrp="1" noChangeArrowheads="1"/>
          </p:cNvSpPr>
          <p:nvPr>
            <p:ph type="title"/>
          </p:nvPr>
        </p:nvSpPr>
        <p:spPr/>
        <p:txBody>
          <a:bodyPr/>
          <a:lstStyle/>
          <a:p>
            <a:pPr eaLnBrk="1" hangingPunct="1"/>
            <a:r>
              <a:rPr lang="en-US" altLang="en-US" sz="3600"/>
              <a:t>Product Risk Model</a:t>
            </a:r>
            <a:br>
              <a:rPr lang="en-US" altLang="en-US" sz="2000"/>
            </a:br>
            <a:r>
              <a:rPr lang="en-US" altLang="en-US" sz="2000"/>
              <a:t>Definitions cont’d…</a:t>
            </a:r>
          </a:p>
        </p:txBody>
      </p:sp>
      <p:sp>
        <p:nvSpPr>
          <p:cNvPr id="104452" name="Rectangle 6">
            <a:extLst>
              <a:ext uri="{FF2B5EF4-FFF2-40B4-BE49-F238E27FC236}">
                <a16:creationId xmlns:a16="http://schemas.microsoft.com/office/drawing/2014/main" id="{BCEC3BDC-F17C-40C8-B3C8-C1B236A092F2}"/>
              </a:ext>
            </a:extLst>
          </p:cNvPr>
          <p:cNvSpPr>
            <a:spLocks noGrp="1" noChangeArrowheads="1"/>
          </p:cNvSpPr>
          <p:nvPr>
            <p:ph type="body" sz="half" idx="1"/>
          </p:nvPr>
        </p:nvSpPr>
        <p:spPr>
          <a:xfrm>
            <a:off x="304800" y="3733800"/>
            <a:ext cx="8610600" cy="381000"/>
          </a:xfrm>
        </p:spPr>
        <p:txBody>
          <a:bodyPr/>
          <a:lstStyle/>
          <a:p>
            <a:pPr eaLnBrk="1" hangingPunct="1">
              <a:lnSpc>
                <a:spcPct val="90000"/>
              </a:lnSpc>
            </a:pPr>
            <a:r>
              <a:rPr lang="en-US" altLang="en-US" sz="2000"/>
              <a:t>Risk of a file is the product of its importance and test difficulty. </a:t>
            </a:r>
          </a:p>
        </p:txBody>
      </p:sp>
      <p:graphicFrame>
        <p:nvGraphicFramePr>
          <p:cNvPr id="104453" name="Object 61">
            <a:extLst>
              <a:ext uri="{FF2B5EF4-FFF2-40B4-BE49-F238E27FC236}">
                <a16:creationId xmlns:a16="http://schemas.microsoft.com/office/drawing/2014/main" id="{E0125C01-4044-4716-BB4F-42D8C51B6681}"/>
              </a:ext>
            </a:extLst>
          </p:cNvPr>
          <p:cNvGraphicFramePr>
            <a:graphicFrameLocks noChangeAspect="1"/>
          </p:cNvGraphicFramePr>
          <p:nvPr>
            <p:ph sz="quarter" idx="3"/>
          </p:nvPr>
        </p:nvGraphicFramePr>
        <p:xfrm>
          <a:off x="685800" y="1828800"/>
          <a:ext cx="4267200" cy="1657350"/>
        </p:xfrm>
        <a:graphic>
          <a:graphicData uri="http://schemas.openxmlformats.org/presentationml/2006/ole">
            <mc:AlternateContent xmlns:mc="http://schemas.openxmlformats.org/markup-compatibility/2006">
              <mc:Choice xmlns:v="urn:schemas-microsoft-com:vml" Requires="v">
                <p:oleObj spid="_x0000_s104467" name="Equation" r:id="rId4" imgW="2616200" imgH="1016000" progId="Equation.3">
                  <p:embed/>
                </p:oleObj>
              </mc:Choice>
              <mc:Fallback>
                <p:oleObj name="Equation" r:id="rId4" imgW="2616200" imgH="1016000" progId="Equation.3">
                  <p:embed/>
                  <p:pic>
                    <p:nvPicPr>
                      <p:cNvPr id="0" name="Object 6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1828800"/>
                        <a:ext cx="4267200" cy="1657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454" name="Rectangle 9">
            <a:extLst>
              <a:ext uri="{FF2B5EF4-FFF2-40B4-BE49-F238E27FC236}">
                <a16:creationId xmlns:a16="http://schemas.microsoft.com/office/drawing/2014/main" id="{9B2913E1-15E7-4A7F-BCDA-A9B303F17D88}"/>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55" name="Rectangle 11">
            <a:extLst>
              <a:ext uri="{FF2B5EF4-FFF2-40B4-BE49-F238E27FC236}">
                <a16:creationId xmlns:a16="http://schemas.microsoft.com/office/drawing/2014/main" id="{725AAE0F-3FE7-430F-B4C0-FAF84AC1656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56" name="Rectangle 13">
            <a:extLst>
              <a:ext uri="{FF2B5EF4-FFF2-40B4-BE49-F238E27FC236}">
                <a16:creationId xmlns:a16="http://schemas.microsoft.com/office/drawing/2014/main" id="{3893BFD1-74EB-4A22-9945-0BA41D25738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04457" name="Object 12">
            <a:extLst>
              <a:ext uri="{FF2B5EF4-FFF2-40B4-BE49-F238E27FC236}">
                <a16:creationId xmlns:a16="http://schemas.microsoft.com/office/drawing/2014/main" id="{6FC712A7-74EC-41C4-AC22-7EAE7B8C5C3E}"/>
              </a:ext>
            </a:extLst>
          </p:cNvPr>
          <p:cNvGraphicFramePr>
            <a:graphicFrameLocks noChangeAspect="1"/>
          </p:cNvGraphicFramePr>
          <p:nvPr/>
        </p:nvGraphicFramePr>
        <p:xfrm>
          <a:off x="762000" y="4265613"/>
          <a:ext cx="1600200" cy="611187"/>
        </p:xfrm>
        <a:graphic>
          <a:graphicData uri="http://schemas.openxmlformats.org/presentationml/2006/ole">
            <mc:AlternateContent xmlns:mc="http://schemas.openxmlformats.org/markup-compatibility/2006">
              <mc:Choice xmlns:v="urn:schemas-microsoft-com:vml" Requires="v">
                <p:oleObj spid="_x0000_s104468" name="Equation" r:id="rId6" imgW="609600" imgH="228600" progId="Equation.3">
                  <p:embed/>
                </p:oleObj>
              </mc:Choice>
              <mc:Fallback>
                <p:oleObj name="Equation" r:id="rId6" imgW="609600" imgH="228600" progId="Equation.3">
                  <p:embed/>
                  <p:pic>
                    <p:nvPicPr>
                      <p:cNvPr id="0" name="Object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4265613"/>
                        <a:ext cx="1600200"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58" name="Rectangle 16">
            <a:extLst>
              <a:ext uri="{FF2B5EF4-FFF2-40B4-BE49-F238E27FC236}">
                <a16:creationId xmlns:a16="http://schemas.microsoft.com/office/drawing/2014/main" id="{686B705B-3FE6-4A87-82FE-E2EAD653090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59" name="Rectangle 18">
            <a:extLst>
              <a:ext uri="{FF2B5EF4-FFF2-40B4-BE49-F238E27FC236}">
                <a16:creationId xmlns:a16="http://schemas.microsoft.com/office/drawing/2014/main" id="{E41242C0-095F-474E-A436-E56CD4EB343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04460" name="Rectangle 60">
            <a:extLst>
              <a:ext uri="{FF2B5EF4-FFF2-40B4-BE49-F238E27FC236}">
                <a16:creationId xmlns:a16="http://schemas.microsoft.com/office/drawing/2014/main" id="{ED44B1B6-63CD-460F-B055-F250D1DF1FFB}"/>
              </a:ext>
            </a:extLst>
          </p:cNvPr>
          <p:cNvSpPr>
            <a:spLocks noChangeArrowheads="1"/>
          </p:cNvSpPr>
          <p:nvPr/>
        </p:nvSpPr>
        <p:spPr bwMode="auto">
          <a:xfrm>
            <a:off x="228600" y="1371600"/>
            <a:ext cx="6324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lnSpc>
                <a:spcPct val="90000"/>
              </a:lnSpc>
            </a:pPr>
            <a:r>
              <a:rPr lang="en-US" altLang="en-US" sz="2000"/>
              <a:t>Implementation Metric Factor</a:t>
            </a:r>
          </a:p>
        </p:txBody>
      </p:sp>
      <p:sp>
        <p:nvSpPr>
          <p:cNvPr id="104461" name="Rectangle 63">
            <a:extLst>
              <a:ext uri="{FF2B5EF4-FFF2-40B4-BE49-F238E27FC236}">
                <a16:creationId xmlns:a16="http://schemas.microsoft.com/office/drawing/2014/main" id="{780C7969-EBF4-431D-9A7F-38A6D8C1315D}"/>
              </a:ext>
            </a:extLst>
          </p:cNvPr>
          <p:cNvSpPr>
            <a:spLocks noChangeArrowheads="1"/>
          </p:cNvSpPr>
          <p:nvPr/>
        </p:nvSpPr>
        <p:spPr bwMode="auto">
          <a:xfrm>
            <a:off x="228600" y="5181600"/>
            <a:ext cx="868680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r>
              <a:rPr lang="en-US" altLang="en-US" sz="1800"/>
              <a:t>Alpha represents the relative frequency of required consequential changes in files in the project.</a:t>
            </a:r>
          </a:p>
          <a:p>
            <a:pPr eaLnBrk="1" hangingPunct="1"/>
            <a:r>
              <a:rPr lang="en-US" altLang="en-US" sz="1800"/>
              <a:t>Test difficulty of a file depends not only on its internal implementation quality, but also on the quality of the files that it depends on.</a:t>
            </a:r>
          </a:p>
        </p:txBody>
      </p:sp>
      <p:graphicFrame>
        <p:nvGraphicFramePr>
          <p:cNvPr id="104462" name="Object 65">
            <a:extLst>
              <a:ext uri="{FF2B5EF4-FFF2-40B4-BE49-F238E27FC236}">
                <a16:creationId xmlns:a16="http://schemas.microsoft.com/office/drawing/2014/main" id="{F8CC26D0-9FE3-4868-A47F-C3B0D879EDF3}"/>
              </a:ext>
            </a:extLst>
          </p:cNvPr>
          <p:cNvGraphicFramePr>
            <a:graphicFrameLocks noChangeAspect="1"/>
          </p:cNvGraphicFramePr>
          <p:nvPr>
            <p:ph sz="quarter" idx="2"/>
          </p:nvPr>
        </p:nvGraphicFramePr>
        <p:xfrm>
          <a:off x="5638800" y="4419600"/>
          <a:ext cx="939800" cy="334963"/>
        </p:xfrm>
        <a:graphic>
          <a:graphicData uri="http://schemas.openxmlformats.org/presentationml/2006/ole">
            <mc:AlternateContent xmlns:mc="http://schemas.openxmlformats.org/markup-compatibility/2006">
              <mc:Choice xmlns:v="urn:schemas-microsoft-com:vml" Requires="v">
                <p:oleObj spid="_x0000_s104469" name="Equation" r:id="rId8" imgW="571252" imgH="203112" progId="Equation.3">
                  <p:embed/>
                </p:oleObj>
              </mc:Choice>
              <mc:Fallback>
                <p:oleObj name="Equation" r:id="rId8" imgW="571252" imgH="203112" progId="Equation.3">
                  <p:embed/>
                  <p:pic>
                    <p:nvPicPr>
                      <p:cNvPr id="0" name="Object 6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38800" y="4419600"/>
                        <a:ext cx="939800"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4463" name="Object 67">
            <a:extLst>
              <a:ext uri="{FF2B5EF4-FFF2-40B4-BE49-F238E27FC236}">
                <a16:creationId xmlns:a16="http://schemas.microsoft.com/office/drawing/2014/main" id="{53C45B2C-AAB1-4767-85FD-86F1BCEA6E2D}"/>
              </a:ext>
            </a:extLst>
          </p:cNvPr>
          <p:cNvGraphicFramePr>
            <a:graphicFrameLocks noChangeAspect="1"/>
          </p:cNvGraphicFramePr>
          <p:nvPr/>
        </p:nvGraphicFramePr>
        <p:xfrm>
          <a:off x="7162800" y="4419600"/>
          <a:ext cx="1125538" cy="382588"/>
        </p:xfrm>
        <a:graphic>
          <a:graphicData uri="http://schemas.openxmlformats.org/presentationml/2006/ole">
            <mc:AlternateContent xmlns:mc="http://schemas.openxmlformats.org/markup-compatibility/2006">
              <mc:Choice xmlns:v="urn:schemas-microsoft-com:vml" Requires="v">
                <p:oleObj spid="_x0000_s104470" name="Equation" r:id="rId10" imgW="596641" imgH="203112" progId="Equation.3">
                  <p:embed/>
                </p:oleObj>
              </mc:Choice>
              <mc:Fallback>
                <p:oleObj name="Equation" r:id="rId10" imgW="596641" imgH="203112" progId="Equation.3">
                  <p:embed/>
                  <p:pic>
                    <p:nvPicPr>
                      <p:cNvPr id="0" name="Object 6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162800" y="4419600"/>
                        <a:ext cx="1125538" cy="38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4464" name="Object 68">
            <a:extLst>
              <a:ext uri="{FF2B5EF4-FFF2-40B4-BE49-F238E27FC236}">
                <a16:creationId xmlns:a16="http://schemas.microsoft.com/office/drawing/2014/main" id="{927B2BCD-B5C8-4BDF-9020-BDADC08C176E}"/>
              </a:ext>
            </a:extLst>
          </p:cNvPr>
          <p:cNvGraphicFramePr>
            <a:graphicFrameLocks noChangeAspect="1"/>
          </p:cNvGraphicFramePr>
          <p:nvPr/>
        </p:nvGraphicFramePr>
        <p:xfrm>
          <a:off x="4017963" y="4419600"/>
          <a:ext cx="981075" cy="334963"/>
        </p:xfrm>
        <a:graphic>
          <a:graphicData uri="http://schemas.openxmlformats.org/presentationml/2006/ole">
            <mc:AlternateContent xmlns:mc="http://schemas.openxmlformats.org/markup-compatibility/2006">
              <mc:Choice xmlns:v="urn:schemas-microsoft-com:vml" Requires="v">
                <p:oleObj spid="_x0000_s104471" name="Equation" r:id="rId12" imgW="596641" imgH="203112" progId="Equation.3">
                  <p:embed/>
                </p:oleObj>
              </mc:Choice>
              <mc:Fallback>
                <p:oleObj name="Equation" r:id="rId12" imgW="596641" imgH="203112" progId="Equation.3">
                  <p:embed/>
                  <p:pic>
                    <p:nvPicPr>
                      <p:cNvPr id="0" name="Object 6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017963" y="4419600"/>
                        <a:ext cx="981075" cy="33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4465" name="Rectangle 69">
            <a:extLst>
              <a:ext uri="{FF2B5EF4-FFF2-40B4-BE49-F238E27FC236}">
                <a16:creationId xmlns:a16="http://schemas.microsoft.com/office/drawing/2014/main" id="{DCCD8513-9079-443A-8FE3-9948499445BB}"/>
              </a:ext>
            </a:extLst>
          </p:cNvPr>
          <p:cNvSpPr>
            <a:spLocks noChangeArrowheads="1"/>
          </p:cNvSpPr>
          <p:nvPr/>
        </p:nvSpPr>
        <p:spPr bwMode="auto">
          <a:xfrm>
            <a:off x="5410200" y="1676400"/>
            <a:ext cx="34290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buFont typeface="Wingdings" panose="05000000000000000000" pitchFamily="2" charset="2"/>
              <a:buNone/>
            </a:pPr>
            <a:r>
              <a:rPr lang="en-US" altLang="en-US" sz="1800"/>
              <a:t>M: Boundary metric value</a:t>
            </a:r>
          </a:p>
          <a:p>
            <a:pPr eaLnBrk="1" hangingPunct="1">
              <a:buFont typeface="Wingdings" panose="05000000000000000000" pitchFamily="2" charset="2"/>
              <a:buNone/>
            </a:pPr>
            <a:r>
              <a:rPr lang="en-US" altLang="en-US" sz="1800"/>
              <a:t>m: Measured metric value</a:t>
            </a:r>
          </a:p>
          <a:p>
            <a:pPr eaLnBrk="1" hangingPunct="1">
              <a:buFont typeface="Wingdings" panose="05000000000000000000" pitchFamily="2" charset="2"/>
              <a:buNone/>
            </a:pPr>
            <a:r>
              <a:rPr lang="en-US" altLang="en-US" sz="1800"/>
              <a:t>N: Number of metric involved</a:t>
            </a:r>
          </a:p>
          <a:p>
            <a:pPr eaLnBrk="1" hangingPunct="1">
              <a:buFont typeface="Wingdings" panose="05000000000000000000" pitchFamily="2" charset="2"/>
              <a:buNone/>
            </a:pPr>
            <a:r>
              <a:rPr lang="en-US" altLang="en-US" sz="1800"/>
              <a:t>Small (m/M) is good.</a:t>
            </a:r>
          </a:p>
        </p:txBody>
      </p:sp>
      <p:sp>
        <p:nvSpPr>
          <p:cNvPr id="104466" name="Text Box 70">
            <a:extLst>
              <a:ext uri="{FF2B5EF4-FFF2-40B4-BE49-F238E27FC236}">
                <a16:creationId xmlns:a16="http://schemas.microsoft.com/office/drawing/2014/main" id="{6A0F40A2-5085-4562-A13B-5F8D5BA3C256}"/>
              </a:ext>
            </a:extLst>
          </p:cNvPr>
          <p:cNvSpPr txBox="1">
            <a:spLocks noChangeArrowheads="1"/>
          </p:cNvSpPr>
          <p:nvPr/>
        </p:nvSpPr>
        <p:spPr bwMode="auto">
          <a:xfrm>
            <a:off x="5257800" y="4800600"/>
            <a:ext cx="342900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a:latin typeface="Tahoma" panose="020B0604030504040204" pitchFamily="34" charset="0"/>
              </a:rPr>
              <a:t>Low I and low T are good</a:t>
            </a: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4">
            <a:extLst>
              <a:ext uri="{FF2B5EF4-FFF2-40B4-BE49-F238E27FC236}">
                <a16:creationId xmlns:a16="http://schemas.microsoft.com/office/drawing/2014/main" id="{858BDD6F-326B-41ED-ADED-834F36923812}"/>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608DACE-9FDD-4BAB-8046-7B164B350605}" type="slidenum">
              <a:rPr lang="en-US" altLang="en-US" sz="1400"/>
              <a:pPr algn="r"/>
              <a:t>52</a:t>
            </a:fld>
            <a:endParaRPr lang="en-US" altLang="en-US" sz="1400"/>
          </a:p>
        </p:txBody>
      </p:sp>
      <p:pic>
        <p:nvPicPr>
          <p:cNvPr id="106499" name="Picture 12">
            <a:extLst>
              <a:ext uri="{FF2B5EF4-FFF2-40B4-BE49-F238E27FC236}">
                <a16:creationId xmlns:a16="http://schemas.microsoft.com/office/drawing/2014/main" id="{CCA8531E-401D-4EFB-9CDD-7B17E8F7A6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19200"/>
            <a:ext cx="8229600" cy="5616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6500" name="Rectangle 6">
            <a:extLst>
              <a:ext uri="{FF2B5EF4-FFF2-40B4-BE49-F238E27FC236}">
                <a16:creationId xmlns:a16="http://schemas.microsoft.com/office/drawing/2014/main" id="{11B7F718-54FA-4EEC-AED7-F65BDA61E81A}"/>
              </a:ext>
            </a:extLst>
          </p:cNvPr>
          <p:cNvSpPr>
            <a:spLocks noGrp="1" noChangeArrowheads="1"/>
          </p:cNvSpPr>
          <p:nvPr>
            <p:ph type="title"/>
          </p:nvPr>
        </p:nvSpPr>
        <p:spPr/>
        <p:txBody>
          <a:bodyPr/>
          <a:lstStyle/>
          <a:p>
            <a:pPr eaLnBrk="1" hangingPunct="1"/>
            <a:r>
              <a:rPr lang="en-US" altLang="en-US" sz="3600"/>
              <a:t>Risk Model Applied </a:t>
            </a:r>
            <a:br>
              <a:rPr lang="en-US" altLang="en-US" sz="3600"/>
            </a:br>
            <a:r>
              <a:rPr lang="en-US" altLang="en-US" sz="2000"/>
              <a:t>Mozilla GKGFX Library</a:t>
            </a:r>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8546" name="Slide Number Placeholder 4">
            <a:extLst>
              <a:ext uri="{FF2B5EF4-FFF2-40B4-BE49-F238E27FC236}">
                <a16:creationId xmlns:a16="http://schemas.microsoft.com/office/drawing/2014/main" id="{86F64B9E-5367-41A1-AE74-2512A4710D73}"/>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280D7FE-3997-4581-9E47-0969F97F3440}" type="slidenum">
              <a:rPr lang="en-US" altLang="en-US" sz="1400"/>
              <a:pPr algn="r"/>
              <a:t>53</a:t>
            </a:fld>
            <a:endParaRPr lang="en-US" altLang="en-US" sz="1400"/>
          </a:p>
        </p:txBody>
      </p:sp>
      <p:sp>
        <p:nvSpPr>
          <p:cNvPr id="108547" name="Rectangle 2">
            <a:extLst>
              <a:ext uri="{FF2B5EF4-FFF2-40B4-BE49-F238E27FC236}">
                <a16:creationId xmlns:a16="http://schemas.microsoft.com/office/drawing/2014/main" id="{653AE6F7-E1FA-4EA1-8092-77EB27D9564F}"/>
              </a:ext>
            </a:extLst>
          </p:cNvPr>
          <p:cNvSpPr>
            <a:spLocks noGrp="1" noChangeArrowheads="1"/>
          </p:cNvSpPr>
          <p:nvPr>
            <p:ph type="title"/>
          </p:nvPr>
        </p:nvSpPr>
        <p:spPr/>
        <p:txBody>
          <a:bodyPr/>
          <a:lstStyle/>
          <a:p>
            <a:pPr eaLnBrk="1" hangingPunct="1"/>
            <a:r>
              <a:rPr lang="en-US" altLang="en-US" sz="3600"/>
              <a:t>Risk Model Applied </a:t>
            </a:r>
            <a:br>
              <a:rPr lang="en-US" altLang="en-US" sz="3600"/>
            </a:br>
            <a:r>
              <a:rPr lang="en-US" altLang="en-US" sz="2000"/>
              <a:t>MFC – Microsoft Foundation Classes</a:t>
            </a:r>
          </a:p>
        </p:txBody>
      </p:sp>
      <p:pic>
        <p:nvPicPr>
          <p:cNvPr id="108548" name="Picture 8">
            <a:extLst>
              <a:ext uri="{FF2B5EF4-FFF2-40B4-BE49-F238E27FC236}">
                <a16:creationId xmlns:a16="http://schemas.microsoft.com/office/drawing/2014/main" id="{457211D6-40C7-4666-B8A3-371A59E550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1143000"/>
            <a:ext cx="8216900" cy="56070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0594" name="Slide Number Placeholder 4">
            <a:extLst>
              <a:ext uri="{FF2B5EF4-FFF2-40B4-BE49-F238E27FC236}">
                <a16:creationId xmlns:a16="http://schemas.microsoft.com/office/drawing/2014/main" id="{97896001-9394-44E0-A35C-C89AA6BC5A5B}"/>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9299239-DC88-404F-8899-3CD59C9ECE0A}" type="slidenum">
              <a:rPr lang="en-US" altLang="en-US" sz="1400"/>
              <a:pPr algn="r"/>
              <a:t>54</a:t>
            </a:fld>
            <a:endParaRPr lang="en-US" altLang="en-US" sz="1400"/>
          </a:p>
        </p:txBody>
      </p:sp>
      <p:pic>
        <p:nvPicPr>
          <p:cNvPr id="110595" name="Picture 7">
            <a:extLst>
              <a:ext uri="{FF2B5EF4-FFF2-40B4-BE49-F238E27FC236}">
                <a16:creationId xmlns:a16="http://schemas.microsoft.com/office/drawing/2014/main" id="{DC6028AD-F177-44DE-BA45-F3D2D38D14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066800"/>
            <a:ext cx="8382000" cy="571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0596" name="Rectangle 2">
            <a:extLst>
              <a:ext uri="{FF2B5EF4-FFF2-40B4-BE49-F238E27FC236}">
                <a16:creationId xmlns:a16="http://schemas.microsoft.com/office/drawing/2014/main" id="{122C43F5-232C-47E1-8903-8BDF3707B42D}"/>
              </a:ext>
            </a:extLst>
          </p:cNvPr>
          <p:cNvSpPr>
            <a:spLocks noGrp="1" noChangeArrowheads="1"/>
          </p:cNvSpPr>
          <p:nvPr>
            <p:ph type="title"/>
          </p:nvPr>
        </p:nvSpPr>
        <p:spPr/>
        <p:txBody>
          <a:bodyPr/>
          <a:lstStyle/>
          <a:p>
            <a:pPr eaLnBrk="1" hangingPunct="1"/>
            <a:r>
              <a:rPr lang="en-US" altLang="en-US" sz="3600"/>
              <a:t>Risk Model Applied </a:t>
            </a:r>
            <a:br>
              <a:rPr lang="en-US" altLang="en-US" sz="3600"/>
            </a:br>
            <a:r>
              <a:rPr lang="en-US" altLang="en-US" sz="2000"/>
              <a:t>New Design vs. Old Design DepAnal</a:t>
            </a: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4">
            <a:extLst>
              <a:ext uri="{FF2B5EF4-FFF2-40B4-BE49-F238E27FC236}">
                <a16:creationId xmlns:a16="http://schemas.microsoft.com/office/drawing/2014/main" id="{5FD06C21-2D41-4775-9046-FEA76E97E257}"/>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1D3558D-BE3E-444A-B2D0-ECD392F639E6}" type="slidenum">
              <a:rPr lang="en-US" altLang="en-US" sz="1400"/>
              <a:pPr algn="r"/>
              <a:t>55</a:t>
            </a:fld>
            <a:endParaRPr lang="en-US" altLang="en-US" sz="1400"/>
          </a:p>
        </p:txBody>
      </p:sp>
      <p:sp>
        <p:nvSpPr>
          <p:cNvPr id="112643" name="Rectangle 4">
            <a:extLst>
              <a:ext uri="{FF2B5EF4-FFF2-40B4-BE49-F238E27FC236}">
                <a16:creationId xmlns:a16="http://schemas.microsoft.com/office/drawing/2014/main" id="{299A5669-B2A9-4433-8BA2-B1E4BB01103D}"/>
              </a:ext>
            </a:extLst>
          </p:cNvPr>
          <p:cNvSpPr>
            <a:spLocks noGrp="1" noChangeArrowheads="1"/>
          </p:cNvSpPr>
          <p:nvPr>
            <p:ph type="title"/>
          </p:nvPr>
        </p:nvSpPr>
        <p:spPr/>
        <p:txBody>
          <a:bodyPr/>
          <a:lstStyle/>
          <a:p>
            <a:pPr eaLnBrk="1" hangingPunct="1"/>
            <a:r>
              <a:rPr lang="en-US" altLang="en-US" sz="3600"/>
              <a:t>Risk Model Applied</a:t>
            </a:r>
            <a:br>
              <a:rPr lang="en-US" altLang="en-US" sz="2000"/>
            </a:br>
            <a:r>
              <a:rPr lang="en-US" altLang="en-US" sz="2000"/>
              <a:t>Risk Values with File Names - New Design</a:t>
            </a:r>
          </a:p>
        </p:txBody>
      </p:sp>
      <p:pic>
        <p:nvPicPr>
          <p:cNvPr id="112644" name="Picture 5">
            <a:extLst>
              <a:ext uri="{FF2B5EF4-FFF2-40B4-BE49-F238E27FC236}">
                <a16:creationId xmlns:a16="http://schemas.microsoft.com/office/drawing/2014/main" id="{5F492C48-52C0-43E2-A089-31B35AFB2E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143000"/>
            <a:ext cx="8001000" cy="5461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7">
            <a:extLst>
              <a:ext uri="{FF2B5EF4-FFF2-40B4-BE49-F238E27FC236}">
                <a16:creationId xmlns:a16="http://schemas.microsoft.com/office/drawing/2014/main" id="{AF4066B7-1321-44C1-905C-2456BF44E4FA}"/>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A1AB8BA-B04E-4C8D-9376-1249CFD57562}" type="slidenum">
              <a:rPr lang="en-US" altLang="en-US" sz="1400"/>
              <a:pPr algn="r"/>
              <a:t>56</a:t>
            </a:fld>
            <a:endParaRPr lang="en-US" altLang="en-US" sz="1400"/>
          </a:p>
        </p:txBody>
      </p:sp>
      <p:sp>
        <p:nvSpPr>
          <p:cNvPr id="114691" name="Rectangle 18">
            <a:extLst>
              <a:ext uri="{FF2B5EF4-FFF2-40B4-BE49-F238E27FC236}">
                <a16:creationId xmlns:a16="http://schemas.microsoft.com/office/drawing/2014/main" id="{5305CE6D-8A2C-41DF-89FC-CB434890ED9F}"/>
              </a:ext>
            </a:extLst>
          </p:cNvPr>
          <p:cNvSpPr>
            <a:spLocks noChangeArrowheads="1"/>
          </p:cNvSpPr>
          <p:nvPr/>
        </p:nvSpPr>
        <p:spPr bwMode="auto">
          <a:xfrm>
            <a:off x="4724400" y="4648200"/>
            <a:ext cx="3962400" cy="1905000"/>
          </a:xfrm>
          <a:prstGeom prst="rect">
            <a:avLst/>
          </a:prstGeom>
          <a:solidFill>
            <a:srgbClr val="FF9900">
              <a:alpha val="21960"/>
            </a:srgbClr>
          </a:solid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692" name="Rectangle 2">
            <a:extLst>
              <a:ext uri="{FF2B5EF4-FFF2-40B4-BE49-F238E27FC236}">
                <a16:creationId xmlns:a16="http://schemas.microsoft.com/office/drawing/2014/main" id="{1325DCC2-6CF0-4BFB-9617-37A8C8F9D10A}"/>
              </a:ext>
            </a:extLst>
          </p:cNvPr>
          <p:cNvSpPr>
            <a:spLocks noGrp="1" noChangeArrowheads="1"/>
          </p:cNvSpPr>
          <p:nvPr>
            <p:ph type="title"/>
          </p:nvPr>
        </p:nvSpPr>
        <p:spPr/>
        <p:txBody>
          <a:bodyPr/>
          <a:lstStyle/>
          <a:p>
            <a:pPr eaLnBrk="1" hangingPunct="1"/>
            <a:r>
              <a:rPr lang="en-US" altLang="en-US" sz="3600"/>
              <a:t>Change Impact Factor (</a:t>
            </a:r>
            <a:r>
              <a:rPr lang="el-GR" altLang="en-US" sz="4400">
                <a:latin typeface="Times New Roman" panose="02020603050405020304" pitchFamily="18" charset="0"/>
                <a:cs typeface="Times New Roman" panose="02020603050405020304" pitchFamily="18" charset="0"/>
              </a:rPr>
              <a:t>α</a:t>
            </a:r>
            <a:r>
              <a:rPr lang="en-US" altLang="en-US" sz="4400" baseline="-25000">
                <a:latin typeface="Times New Roman" panose="02020603050405020304" pitchFamily="18" charset="0"/>
                <a:cs typeface="Times New Roman" panose="02020603050405020304" pitchFamily="18" charset="0"/>
              </a:rPr>
              <a:t>ij</a:t>
            </a:r>
            <a:r>
              <a:rPr lang="en-US" altLang="en-US" sz="4400">
                <a:latin typeface="Times New Roman" panose="02020603050405020304" pitchFamily="18" charset="0"/>
                <a:cs typeface="Times New Roman" panose="02020603050405020304" pitchFamily="18" charset="0"/>
              </a:rPr>
              <a:t>)</a:t>
            </a:r>
            <a:r>
              <a:rPr lang="en-US" altLang="en-US" sz="4400"/>
              <a:t> </a:t>
            </a:r>
            <a:r>
              <a:rPr lang="en-US" altLang="en-US" sz="3600"/>
              <a:t>Estimation</a:t>
            </a:r>
          </a:p>
        </p:txBody>
      </p:sp>
      <p:sp>
        <p:nvSpPr>
          <p:cNvPr id="114693" name="Rectangle 3">
            <a:extLst>
              <a:ext uri="{FF2B5EF4-FFF2-40B4-BE49-F238E27FC236}">
                <a16:creationId xmlns:a16="http://schemas.microsoft.com/office/drawing/2014/main" id="{743FBE34-724B-4944-96D9-DC18B81069C7}"/>
              </a:ext>
            </a:extLst>
          </p:cNvPr>
          <p:cNvSpPr>
            <a:spLocks noGrp="1" noChangeArrowheads="1"/>
          </p:cNvSpPr>
          <p:nvPr>
            <p:ph type="body" sz="half" idx="1"/>
          </p:nvPr>
        </p:nvSpPr>
        <p:spPr>
          <a:xfrm>
            <a:off x="152400" y="1371600"/>
            <a:ext cx="4343400" cy="5181600"/>
          </a:xfrm>
        </p:spPr>
        <p:txBody>
          <a:bodyPr/>
          <a:lstStyle/>
          <a:p>
            <a:pPr eaLnBrk="1" hangingPunct="1">
              <a:lnSpc>
                <a:spcPct val="90000"/>
              </a:lnSpc>
            </a:pPr>
            <a:r>
              <a:rPr lang="en-US" altLang="en-US" sz="1800"/>
              <a:t>Goals is to understand the impact of a change in a software source file to other source files</a:t>
            </a:r>
          </a:p>
          <a:p>
            <a:pPr eaLnBrk="1" hangingPunct="1">
              <a:lnSpc>
                <a:spcPct val="90000"/>
              </a:lnSpc>
            </a:pPr>
            <a:r>
              <a:rPr lang="en-US" altLang="en-US" sz="1800"/>
              <a:t>What we did? </a:t>
            </a:r>
          </a:p>
          <a:p>
            <a:pPr lvl="1" eaLnBrk="1" hangingPunct="1">
              <a:lnSpc>
                <a:spcPct val="90000"/>
              </a:lnSpc>
            </a:pPr>
            <a:r>
              <a:rPr lang="en-US" altLang="en-US" sz="1600"/>
              <a:t>Designed an experiment, </a:t>
            </a:r>
          </a:p>
          <a:p>
            <a:pPr lvl="1" eaLnBrk="1" hangingPunct="1">
              <a:lnSpc>
                <a:spcPct val="90000"/>
              </a:lnSpc>
            </a:pPr>
            <a:r>
              <a:rPr lang="en-US" altLang="en-US" sz="1600"/>
              <a:t>Described its application,</a:t>
            </a:r>
          </a:p>
          <a:p>
            <a:pPr lvl="1" eaLnBrk="1" hangingPunct="1">
              <a:lnSpc>
                <a:spcPct val="90000"/>
              </a:lnSpc>
            </a:pPr>
            <a:r>
              <a:rPr lang="en-US" altLang="en-US" sz="1600"/>
              <a:t>Showed measured results of the change impact.</a:t>
            </a:r>
          </a:p>
          <a:p>
            <a:pPr eaLnBrk="1" hangingPunct="1">
              <a:lnSpc>
                <a:spcPct val="90000"/>
              </a:lnSpc>
            </a:pPr>
            <a:r>
              <a:rPr lang="en-US" altLang="en-US" sz="1800"/>
              <a:t>Redesigned DepAnal</a:t>
            </a:r>
          </a:p>
          <a:p>
            <a:pPr lvl="1" eaLnBrk="1" hangingPunct="1">
              <a:lnSpc>
                <a:spcPct val="90000"/>
              </a:lnSpc>
            </a:pPr>
            <a:r>
              <a:rPr lang="en-US" altLang="en-US" sz="1600"/>
              <a:t>The analyzer’s first external release has 7796 lines of new code, </a:t>
            </a:r>
          </a:p>
          <a:p>
            <a:pPr lvl="1" eaLnBrk="1" hangingPunct="1">
              <a:lnSpc>
                <a:spcPct val="90000"/>
              </a:lnSpc>
            </a:pPr>
            <a:r>
              <a:rPr lang="en-US" altLang="en-US" sz="1600"/>
              <a:t>5580 of these are code within functions. </a:t>
            </a:r>
          </a:p>
          <a:p>
            <a:pPr lvl="1" eaLnBrk="1" hangingPunct="1">
              <a:lnSpc>
                <a:spcPct val="90000"/>
              </a:lnSpc>
            </a:pPr>
            <a:r>
              <a:rPr lang="en-US" altLang="en-US" sz="1600"/>
              <a:t>Implementation took three months, and </a:t>
            </a:r>
          </a:p>
          <a:p>
            <a:pPr lvl="1" eaLnBrk="1" hangingPunct="1">
              <a:lnSpc>
                <a:spcPct val="90000"/>
              </a:lnSpc>
            </a:pPr>
            <a:r>
              <a:rPr lang="en-US" altLang="en-US" sz="1600"/>
              <a:t>503 changes were recorded. </a:t>
            </a:r>
          </a:p>
        </p:txBody>
      </p:sp>
      <p:sp>
        <p:nvSpPr>
          <p:cNvPr id="114694" name="Rectangle 5">
            <a:extLst>
              <a:ext uri="{FF2B5EF4-FFF2-40B4-BE49-F238E27FC236}">
                <a16:creationId xmlns:a16="http://schemas.microsoft.com/office/drawing/2014/main" id="{0BC3E265-6FED-4F52-8A6C-943CFDE79E13}"/>
              </a:ext>
            </a:extLst>
          </p:cNvPr>
          <p:cNvSpPr>
            <a:spLocks noChangeArrowheads="1"/>
          </p:cNvSpPr>
          <p:nvPr/>
        </p:nvSpPr>
        <p:spPr bwMode="auto">
          <a:xfrm>
            <a:off x="0" y="278606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14695" name="Rectangle 9">
            <a:extLst>
              <a:ext uri="{FF2B5EF4-FFF2-40B4-BE49-F238E27FC236}">
                <a16:creationId xmlns:a16="http://schemas.microsoft.com/office/drawing/2014/main" id="{22FD9311-DFFA-4084-905C-0AA119765774}"/>
              </a:ext>
            </a:extLst>
          </p:cNvPr>
          <p:cNvSpPr>
            <a:spLocks noChangeArrowheads="1"/>
          </p:cNvSpPr>
          <p:nvPr/>
        </p:nvSpPr>
        <p:spPr bwMode="auto">
          <a:xfrm>
            <a:off x="0" y="256698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14696" name="Object 8">
            <a:extLst>
              <a:ext uri="{FF2B5EF4-FFF2-40B4-BE49-F238E27FC236}">
                <a16:creationId xmlns:a16="http://schemas.microsoft.com/office/drawing/2014/main" id="{3C2C0980-9C2C-43E7-BD0D-0F524BA65A83}"/>
              </a:ext>
            </a:extLst>
          </p:cNvPr>
          <p:cNvGraphicFramePr>
            <a:graphicFrameLocks noChangeAspect="1"/>
          </p:cNvGraphicFramePr>
          <p:nvPr/>
        </p:nvGraphicFramePr>
        <p:xfrm>
          <a:off x="5334000" y="1528763"/>
          <a:ext cx="3657600" cy="2128837"/>
        </p:xfrm>
        <a:graphic>
          <a:graphicData uri="http://schemas.openxmlformats.org/presentationml/2006/ole">
            <mc:AlternateContent xmlns:mc="http://schemas.openxmlformats.org/markup-compatibility/2006">
              <mc:Choice xmlns:v="urn:schemas-microsoft-com:vml" Requires="v">
                <p:oleObj spid="_x0000_s114702" name="Visio" r:id="rId4" imgW="2960100" imgH="1719000" progId="Visio.Drawing.11">
                  <p:embed/>
                </p:oleObj>
              </mc:Choice>
              <mc:Fallback>
                <p:oleObj name="Visio" r:id="rId4" imgW="2960100" imgH="1719000" progId="Visio.Drawing.11">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528763"/>
                        <a:ext cx="3657600" cy="2128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4697" name="Rectangle 12">
            <a:extLst>
              <a:ext uri="{FF2B5EF4-FFF2-40B4-BE49-F238E27FC236}">
                <a16:creationId xmlns:a16="http://schemas.microsoft.com/office/drawing/2014/main" id="{7274CBEA-CE99-4DE3-9D0D-926AE34BBE41}"/>
              </a:ext>
            </a:extLst>
          </p:cNvPr>
          <p:cNvSpPr>
            <a:spLocks noChangeArrowheads="1"/>
          </p:cNvSpPr>
          <p:nvPr/>
        </p:nvSpPr>
        <p:spPr bwMode="auto">
          <a:xfrm>
            <a:off x="0" y="3209925"/>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14698" name="Object 11">
            <a:extLst>
              <a:ext uri="{FF2B5EF4-FFF2-40B4-BE49-F238E27FC236}">
                <a16:creationId xmlns:a16="http://schemas.microsoft.com/office/drawing/2014/main" id="{8C922719-CA10-4E8B-96F8-9E0E280795AF}"/>
              </a:ext>
            </a:extLst>
          </p:cNvPr>
          <p:cNvGraphicFramePr>
            <a:graphicFrameLocks noChangeAspect="1"/>
          </p:cNvGraphicFramePr>
          <p:nvPr/>
        </p:nvGraphicFramePr>
        <p:xfrm>
          <a:off x="4419600" y="3886200"/>
          <a:ext cx="4440238" cy="479425"/>
        </p:xfrm>
        <a:graphic>
          <a:graphicData uri="http://schemas.openxmlformats.org/presentationml/2006/ole">
            <mc:AlternateContent xmlns:mc="http://schemas.openxmlformats.org/markup-compatibility/2006">
              <mc:Choice xmlns:v="urn:schemas-microsoft-com:vml" Requires="v">
                <p:oleObj spid="_x0000_s114703" name="Equation" r:id="rId6" imgW="3962400" imgH="431800" progId="Equation.3">
                  <p:embed/>
                </p:oleObj>
              </mc:Choice>
              <mc:Fallback>
                <p:oleObj name="Equation" r:id="rId6" imgW="3962400" imgH="431800" progId="Equation.3">
                  <p:embed/>
                  <p:pic>
                    <p:nvPicPr>
                      <p:cNvPr id="0" name="Object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3886200"/>
                        <a:ext cx="444023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4699" name="Object 13">
            <a:extLst>
              <a:ext uri="{FF2B5EF4-FFF2-40B4-BE49-F238E27FC236}">
                <a16:creationId xmlns:a16="http://schemas.microsoft.com/office/drawing/2014/main" id="{78024E6E-D364-4D8D-A59D-FB972CE15D6F}"/>
              </a:ext>
            </a:extLst>
          </p:cNvPr>
          <p:cNvGraphicFramePr>
            <a:graphicFrameLocks noChangeAspect="1"/>
          </p:cNvGraphicFramePr>
          <p:nvPr>
            <p:ph sz="quarter" idx="2"/>
          </p:nvPr>
        </p:nvGraphicFramePr>
        <p:xfrm>
          <a:off x="7696200" y="4724400"/>
          <a:ext cx="695325" cy="1600200"/>
        </p:xfrm>
        <a:graphic>
          <a:graphicData uri="http://schemas.openxmlformats.org/presentationml/2006/ole">
            <mc:AlternateContent xmlns:mc="http://schemas.openxmlformats.org/markup-compatibility/2006">
              <mc:Choice xmlns:v="urn:schemas-microsoft-com:vml" Requires="v">
                <p:oleObj spid="_x0000_s114704" name="Visio" r:id="rId8" imgW="907923" imgH="2092071" progId="Visio.Drawing.11">
                  <p:embed/>
                </p:oleObj>
              </mc:Choice>
              <mc:Fallback>
                <p:oleObj name="Visio" r:id="rId8" imgW="907923" imgH="2092071" progId="Visio.Drawing.11">
                  <p:embed/>
                  <p:pic>
                    <p:nvPicPr>
                      <p:cNvPr id="0" name="Object 1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696200" y="4724400"/>
                        <a:ext cx="695325" cy="160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00" name="Object 14">
            <a:extLst>
              <a:ext uri="{FF2B5EF4-FFF2-40B4-BE49-F238E27FC236}">
                <a16:creationId xmlns:a16="http://schemas.microsoft.com/office/drawing/2014/main" id="{34ACE32B-D0CD-45D3-9370-38077B15F5B9}"/>
              </a:ext>
            </a:extLst>
          </p:cNvPr>
          <p:cNvGraphicFramePr>
            <a:graphicFrameLocks noChangeAspect="1"/>
          </p:cNvGraphicFramePr>
          <p:nvPr>
            <p:ph sz="quarter" idx="3"/>
          </p:nvPr>
        </p:nvGraphicFramePr>
        <p:xfrm>
          <a:off x="5105400" y="4725988"/>
          <a:ext cx="2057400" cy="836612"/>
        </p:xfrm>
        <a:graphic>
          <a:graphicData uri="http://schemas.openxmlformats.org/presentationml/2006/ole">
            <mc:AlternateContent xmlns:mc="http://schemas.openxmlformats.org/markup-compatibility/2006">
              <mc:Choice xmlns:v="urn:schemas-microsoft-com:vml" Requires="v">
                <p:oleObj spid="_x0000_s114705" name="Equation" r:id="rId10" imgW="1091726" imgH="444307" progId="Equation.3">
                  <p:embed/>
                </p:oleObj>
              </mc:Choice>
              <mc:Fallback>
                <p:oleObj name="Equation" r:id="rId10" imgW="1091726" imgH="444307" progId="Equation.3">
                  <p:embed/>
                  <p:pic>
                    <p:nvPicPr>
                      <p:cNvPr id="0" name="Object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4725988"/>
                        <a:ext cx="2057400" cy="836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14701" name="Object 15">
            <a:extLst>
              <a:ext uri="{FF2B5EF4-FFF2-40B4-BE49-F238E27FC236}">
                <a16:creationId xmlns:a16="http://schemas.microsoft.com/office/drawing/2014/main" id="{58130727-7406-4CFC-8FF8-542FFD7A3C8E}"/>
              </a:ext>
            </a:extLst>
          </p:cNvPr>
          <p:cNvGraphicFramePr>
            <a:graphicFrameLocks noChangeAspect="1"/>
          </p:cNvGraphicFramePr>
          <p:nvPr/>
        </p:nvGraphicFramePr>
        <p:xfrm>
          <a:off x="4859338" y="5638800"/>
          <a:ext cx="2590800" cy="914400"/>
        </p:xfrm>
        <a:graphic>
          <a:graphicData uri="http://schemas.openxmlformats.org/presentationml/2006/ole">
            <mc:AlternateContent xmlns:mc="http://schemas.openxmlformats.org/markup-compatibility/2006">
              <mc:Choice xmlns:v="urn:schemas-microsoft-com:vml" Requires="v">
                <p:oleObj spid="_x0000_s114706" name="Equation" r:id="rId12" imgW="1269449" imgH="444307" progId="Equation.3">
                  <p:embed/>
                </p:oleObj>
              </mc:Choice>
              <mc:Fallback>
                <p:oleObj name="Equation" r:id="rId12" imgW="1269449" imgH="444307" progId="Equation.3">
                  <p:embed/>
                  <p:pic>
                    <p:nvPicPr>
                      <p:cNvPr id="0" name="Object 1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59338" y="5638800"/>
                        <a:ext cx="2590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a:extLst>
              <a:ext uri="{FF2B5EF4-FFF2-40B4-BE49-F238E27FC236}">
                <a16:creationId xmlns:a16="http://schemas.microsoft.com/office/drawing/2014/main" id="{1847C476-2035-4B03-9C40-AB4CE19E9050}"/>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DCB004C9-A9C9-4392-90CE-C9AAEA03C86A}" type="slidenum">
              <a:rPr lang="en-US" altLang="en-US" sz="1400"/>
              <a:pPr algn="r"/>
              <a:t>57</a:t>
            </a:fld>
            <a:endParaRPr lang="en-US" altLang="en-US" sz="1400"/>
          </a:p>
        </p:txBody>
      </p:sp>
      <p:sp>
        <p:nvSpPr>
          <p:cNvPr id="116739" name="Rectangle 2">
            <a:extLst>
              <a:ext uri="{FF2B5EF4-FFF2-40B4-BE49-F238E27FC236}">
                <a16:creationId xmlns:a16="http://schemas.microsoft.com/office/drawing/2014/main" id="{FF5A37D0-F5D3-4F08-ABE2-4D641BD387ED}"/>
              </a:ext>
            </a:extLst>
          </p:cNvPr>
          <p:cNvSpPr>
            <a:spLocks noGrp="1" noChangeArrowheads="1"/>
          </p:cNvSpPr>
          <p:nvPr>
            <p:ph type="title"/>
          </p:nvPr>
        </p:nvSpPr>
        <p:spPr/>
        <p:txBody>
          <a:bodyPr/>
          <a:lstStyle/>
          <a:p>
            <a:pPr eaLnBrk="1" hangingPunct="1"/>
            <a:r>
              <a:rPr lang="en-US" altLang="en-US" sz="4800"/>
              <a:t>Results   </a:t>
            </a:r>
            <a:r>
              <a:rPr lang="en-US" altLang="en-US" sz="2000"/>
              <a:t>Change Impact Factor </a:t>
            </a:r>
          </a:p>
        </p:txBody>
      </p:sp>
      <p:pic>
        <p:nvPicPr>
          <p:cNvPr id="116740" name="Picture 4">
            <a:extLst>
              <a:ext uri="{FF2B5EF4-FFF2-40B4-BE49-F238E27FC236}">
                <a16:creationId xmlns:a16="http://schemas.microsoft.com/office/drawing/2014/main" id="{E3C1604D-4D01-454B-A87C-C3F45BA745A5}"/>
              </a:ext>
            </a:extLst>
          </p:cNvPr>
          <p:cNvPicPr>
            <a:picLocks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0" y="1143000"/>
            <a:ext cx="5334000" cy="3636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6741" name="Picture 5">
            <a:extLst>
              <a:ext uri="{FF2B5EF4-FFF2-40B4-BE49-F238E27FC236}">
                <a16:creationId xmlns:a16="http://schemas.microsoft.com/office/drawing/2014/main" id="{251245BC-231B-4ABE-A909-F37C7469FF2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3848100"/>
            <a:ext cx="3732213" cy="255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2" name="Rectangle 6">
            <a:extLst>
              <a:ext uri="{FF2B5EF4-FFF2-40B4-BE49-F238E27FC236}">
                <a16:creationId xmlns:a16="http://schemas.microsoft.com/office/drawing/2014/main" id="{D1C6E030-88BB-4661-AC7E-609BA9CA84D7}"/>
              </a:ext>
            </a:extLst>
          </p:cNvPr>
          <p:cNvSpPr>
            <a:spLocks noChangeArrowheads="1"/>
          </p:cNvSpPr>
          <p:nvPr/>
        </p:nvSpPr>
        <p:spPr bwMode="auto">
          <a:xfrm>
            <a:off x="228600" y="4724400"/>
            <a:ext cx="5105400" cy="83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rgbClr val="FF0000"/>
              </a:buClr>
              <a:buFont typeface="Wingdings" panose="05000000000000000000" pitchFamily="2" charset="2"/>
              <a:buChar char="§"/>
              <a:defRPr sz="2800">
                <a:solidFill>
                  <a:srgbClr val="CC3300"/>
                </a:solidFill>
                <a:latin typeface="Arial" panose="020B0604020202020204" pitchFamily="34" charset="0"/>
              </a:defRPr>
            </a:lvl1pPr>
            <a:lvl2pPr marL="742950" indent="-285750">
              <a:spcBef>
                <a:spcPct val="20000"/>
              </a:spcBef>
              <a:buFont typeface="Wingdings" panose="05000000000000000000" pitchFamily="2" charset="2"/>
              <a:buChar char="§"/>
              <a:defRPr sz="2400">
                <a:solidFill>
                  <a:srgbClr val="CC3300"/>
                </a:solidFill>
                <a:latin typeface="Arial" panose="020B0604020202020204" pitchFamily="34" charset="0"/>
              </a:defRPr>
            </a:lvl2pPr>
            <a:lvl3pPr marL="1143000" indent="-228600">
              <a:spcBef>
                <a:spcPct val="20000"/>
              </a:spcBef>
              <a:buFont typeface="Wingdings" panose="05000000000000000000" pitchFamily="2" charset="2"/>
              <a:buChar char="§"/>
              <a:defRPr sz="2000">
                <a:solidFill>
                  <a:srgbClr val="CC3300"/>
                </a:solidFill>
                <a:latin typeface="Arial" panose="020B0604020202020204" pitchFamily="34" charset="0"/>
              </a:defRPr>
            </a:lvl3pPr>
            <a:lvl4pPr marL="1600200" indent="-228600">
              <a:spcBef>
                <a:spcPct val="20000"/>
              </a:spcBef>
              <a:buFont typeface="Wingdings" panose="05000000000000000000" pitchFamily="2" charset="2"/>
              <a:buChar char="§"/>
              <a:defRPr>
                <a:solidFill>
                  <a:srgbClr val="CC3300"/>
                </a:solidFill>
                <a:latin typeface="Arial" panose="020B0604020202020204" pitchFamily="34" charset="0"/>
              </a:defRPr>
            </a:lvl4pPr>
            <a:lvl5pPr marL="2057400" indent="-228600">
              <a:spcBef>
                <a:spcPct val="20000"/>
              </a:spcBef>
              <a:buFont typeface="Wingdings" panose="05000000000000000000" pitchFamily="2" charset="2"/>
              <a:buChar char="§"/>
              <a:defRPr>
                <a:solidFill>
                  <a:srgbClr val="CC3300"/>
                </a:solidFill>
                <a:latin typeface="Arial" panose="020B0604020202020204" pitchFamily="34" charset="0"/>
              </a:defRPr>
            </a:lvl5pPr>
            <a:lvl6pPr marL="25146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6pPr>
            <a:lvl7pPr marL="29718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7pPr>
            <a:lvl8pPr marL="34290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8pPr>
            <a:lvl9pPr marL="3886200" indent="-228600" eaLnBrk="0" fontAlgn="base" hangingPunct="0">
              <a:spcBef>
                <a:spcPct val="20000"/>
              </a:spcBef>
              <a:spcAft>
                <a:spcPct val="0"/>
              </a:spcAft>
              <a:buFont typeface="Wingdings" panose="05000000000000000000" pitchFamily="2" charset="2"/>
              <a:buChar char="§"/>
              <a:defRPr>
                <a:solidFill>
                  <a:srgbClr val="CC3300"/>
                </a:solidFill>
                <a:latin typeface="Arial" panose="020B0604020202020204" pitchFamily="34" charset="0"/>
              </a:defRPr>
            </a:lvl9pPr>
          </a:lstStyle>
          <a:p>
            <a:pPr eaLnBrk="1" hangingPunct="1"/>
            <a:r>
              <a:rPr lang="en-US" altLang="en-US" sz="1600"/>
              <a:t>Once reached a steady state the alpha values can be approximated by some constant factor</a:t>
            </a:r>
            <a:endParaRPr lang="en-US" altLang="en-US" sz="1400"/>
          </a:p>
        </p:txBody>
      </p:sp>
      <p:graphicFrame>
        <p:nvGraphicFramePr>
          <p:cNvPr id="116743" name="Object 7">
            <a:extLst>
              <a:ext uri="{FF2B5EF4-FFF2-40B4-BE49-F238E27FC236}">
                <a16:creationId xmlns:a16="http://schemas.microsoft.com/office/drawing/2014/main" id="{45CABBE9-5F5F-4544-B275-94A928475798}"/>
              </a:ext>
            </a:extLst>
          </p:cNvPr>
          <p:cNvGraphicFramePr>
            <a:graphicFrameLocks noChangeAspect="1"/>
          </p:cNvGraphicFramePr>
          <p:nvPr/>
        </p:nvGraphicFramePr>
        <p:xfrm>
          <a:off x="508000" y="5410200"/>
          <a:ext cx="4318000" cy="488950"/>
        </p:xfrm>
        <a:graphic>
          <a:graphicData uri="http://schemas.openxmlformats.org/presentationml/2006/ole">
            <mc:AlternateContent xmlns:mc="http://schemas.openxmlformats.org/markup-compatibility/2006">
              <mc:Choice xmlns:v="urn:schemas-microsoft-com:vml" Requires="v">
                <p:oleObj spid="_x0000_s116746" name="Equation" r:id="rId6" imgW="4318000" imgH="482600" progId="Equation.3">
                  <p:embed/>
                </p:oleObj>
              </mc:Choice>
              <mc:Fallback>
                <p:oleObj name="Equation" r:id="rId6" imgW="4318000" imgH="482600" progId="Equation.3">
                  <p:embed/>
                  <p:pic>
                    <p:nvPicPr>
                      <p:cNvPr id="0"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000" y="5410200"/>
                        <a:ext cx="43180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744" name="Object 20">
            <a:extLst>
              <a:ext uri="{FF2B5EF4-FFF2-40B4-BE49-F238E27FC236}">
                <a16:creationId xmlns:a16="http://schemas.microsoft.com/office/drawing/2014/main" id="{E9C2A5E7-6ED2-4D5D-9A83-6E8874D157F6}"/>
              </a:ext>
            </a:extLst>
          </p:cNvPr>
          <p:cNvGraphicFramePr>
            <a:graphicFrameLocks noChangeAspect="1"/>
          </p:cNvGraphicFramePr>
          <p:nvPr/>
        </p:nvGraphicFramePr>
        <p:xfrm>
          <a:off x="533400" y="5797550"/>
          <a:ext cx="4572000" cy="962025"/>
        </p:xfrm>
        <a:graphic>
          <a:graphicData uri="http://schemas.openxmlformats.org/presentationml/2006/ole">
            <mc:AlternateContent xmlns:mc="http://schemas.openxmlformats.org/markup-compatibility/2006">
              <mc:Choice xmlns:v="urn:schemas-microsoft-com:vml" Requires="v">
                <p:oleObj spid="_x0000_s116747" name="Equation" r:id="rId8" imgW="4305300" imgH="901700" progId="Equation.3">
                  <p:embed/>
                </p:oleObj>
              </mc:Choice>
              <mc:Fallback>
                <p:oleObj name="Equation" r:id="rId8" imgW="4305300" imgH="901700" progId="Equation.3">
                  <p:embed/>
                  <p:pic>
                    <p:nvPicPr>
                      <p:cNvPr id="0" name="Object 2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33400" y="5797550"/>
                        <a:ext cx="457200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6745" name="Object 29">
            <a:extLst>
              <a:ext uri="{FF2B5EF4-FFF2-40B4-BE49-F238E27FC236}">
                <a16:creationId xmlns:a16="http://schemas.microsoft.com/office/drawing/2014/main" id="{DF490100-950A-4096-A8C6-4DF104D8D558}"/>
              </a:ext>
            </a:extLst>
          </p:cNvPr>
          <p:cNvGraphicFramePr>
            <a:graphicFrameLocks noGrp="1" noChangeAspect="1"/>
          </p:cNvGraphicFramePr>
          <p:nvPr>
            <p:ph idx="1"/>
          </p:nvPr>
        </p:nvGraphicFramePr>
        <p:xfrm>
          <a:off x="5181600" y="1219200"/>
          <a:ext cx="3773488" cy="2574925"/>
        </p:xfrm>
        <a:graphic>
          <a:graphicData uri="http://schemas.openxmlformats.org/presentationml/2006/ole">
            <mc:AlternateContent xmlns:mc="http://schemas.openxmlformats.org/markup-compatibility/2006">
              <mc:Choice xmlns:v="urn:schemas-microsoft-com:vml" Requires="v">
                <p:oleObj spid="_x0000_s116748" name="Chart" r:id="rId10" imgW="7581900" imgH="5172075" progId="Excel.Chart.8">
                  <p:embed/>
                </p:oleObj>
              </mc:Choice>
              <mc:Fallback>
                <p:oleObj name="Chart" r:id="rId10" imgW="7581900" imgH="5172075" progId="Excel.Chart.8">
                  <p:embed/>
                  <p:pic>
                    <p:nvPicPr>
                      <p:cNvPr id="0" name="Object 29"/>
                      <p:cNvPicPr>
                        <a:picLocks noGrp="1"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1219200"/>
                        <a:ext cx="3773488" cy="257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a:extLst>
              <a:ext uri="{FF2B5EF4-FFF2-40B4-BE49-F238E27FC236}">
                <a16:creationId xmlns:a16="http://schemas.microsoft.com/office/drawing/2014/main" id="{26D74B78-ECE5-48D7-9E80-AEA48264724F}"/>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1F7E908-D017-46D3-9ACC-9E95B280D217}" type="slidenum">
              <a:rPr lang="en-US" altLang="en-US" sz="1400"/>
              <a:pPr algn="r"/>
              <a:t>58</a:t>
            </a:fld>
            <a:endParaRPr lang="en-US" altLang="en-US" sz="1400"/>
          </a:p>
        </p:txBody>
      </p:sp>
      <p:sp>
        <p:nvSpPr>
          <p:cNvPr id="118787" name="Rectangle 2">
            <a:extLst>
              <a:ext uri="{FF2B5EF4-FFF2-40B4-BE49-F238E27FC236}">
                <a16:creationId xmlns:a16="http://schemas.microsoft.com/office/drawing/2014/main" id="{17B8F279-5E32-4DA2-9085-80B06BF89130}"/>
              </a:ext>
            </a:extLst>
          </p:cNvPr>
          <p:cNvSpPr>
            <a:spLocks noGrp="1" noChangeArrowheads="1"/>
          </p:cNvSpPr>
          <p:nvPr>
            <p:ph type="title"/>
          </p:nvPr>
        </p:nvSpPr>
        <p:spPr/>
        <p:txBody>
          <a:bodyPr/>
          <a:lstStyle/>
          <a:p>
            <a:pPr eaLnBrk="1" hangingPunct="1"/>
            <a:r>
              <a:rPr lang="en-US" altLang="en-US"/>
              <a:t>File Reusability Ranking Model</a:t>
            </a:r>
          </a:p>
        </p:txBody>
      </p:sp>
      <p:sp>
        <p:nvSpPr>
          <p:cNvPr id="118788" name="Rectangle 3">
            <a:extLst>
              <a:ext uri="{FF2B5EF4-FFF2-40B4-BE49-F238E27FC236}">
                <a16:creationId xmlns:a16="http://schemas.microsoft.com/office/drawing/2014/main" id="{EEC41B87-7BFF-4E56-8D55-AA4831963452}"/>
              </a:ext>
            </a:extLst>
          </p:cNvPr>
          <p:cNvSpPr>
            <a:spLocks noGrp="1" noChangeArrowheads="1"/>
          </p:cNvSpPr>
          <p:nvPr>
            <p:ph type="body" idx="1"/>
          </p:nvPr>
        </p:nvSpPr>
        <p:spPr/>
        <p:txBody>
          <a:bodyPr/>
          <a:lstStyle/>
          <a:p>
            <a:pPr eaLnBrk="1" hangingPunct="1">
              <a:lnSpc>
                <a:spcPct val="80000"/>
              </a:lnSpc>
            </a:pPr>
            <a:r>
              <a:rPr lang="en-US" altLang="en-US" sz="2000"/>
              <a:t>Reuse of previously developed software components is desirable to take advantage of work on previous projects  and to avoid development effort and cost that would otherwise be required. </a:t>
            </a:r>
          </a:p>
          <a:p>
            <a:pPr eaLnBrk="1" hangingPunct="1">
              <a:lnSpc>
                <a:spcPct val="80000"/>
              </a:lnSpc>
            </a:pPr>
            <a:r>
              <a:rPr lang="en-US" altLang="en-US" sz="2000"/>
              <a:t>This ranking model helps engineering organizations capture most important parts of a project to reuse in the future. </a:t>
            </a:r>
          </a:p>
          <a:p>
            <a:pPr eaLnBrk="1" hangingPunct="1">
              <a:lnSpc>
                <a:spcPct val="80000"/>
              </a:lnSpc>
            </a:pPr>
            <a:r>
              <a:rPr lang="en-US" altLang="en-US" sz="2000"/>
              <a:t>Enables developers to evaluate a file for reuse without initially looking at its code. Especially for the large projects, and may be almost impossible to accomplish manually due to complex interdependencies </a:t>
            </a:r>
          </a:p>
          <a:p>
            <a:pPr eaLnBrk="1" hangingPunct="1">
              <a:lnSpc>
                <a:spcPct val="80000"/>
              </a:lnSpc>
            </a:pPr>
            <a:r>
              <a:rPr lang="en-US" altLang="en-US" sz="2000"/>
              <a:t>There is no good way to do that without our methods and tools.</a:t>
            </a:r>
          </a:p>
        </p:txBody>
      </p:sp>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a:extLst>
              <a:ext uri="{FF2B5EF4-FFF2-40B4-BE49-F238E27FC236}">
                <a16:creationId xmlns:a16="http://schemas.microsoft.com/office/drawing/2014/main" id="{20DC3D05-FC92-4165-A892-83D208ECD2C6}"/>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928D5E6-4BC0-430E-8EB3-C8B216E1C350}" type="slidenum">
              <a:rPr lang="en-US" altLang="en-US" sz="1400"/>
              <a:pPr algn="r"/>
              <a:t>59</a:t>
            </a:fld>
            <a:endParaRPr lang="en-US" altLang="en-US" sz="1400"/>
          </a:p>
        </p:txBody>
      </p:sp>
      <p:sp>
        <p:nvSpPr>
          <p:cNvPr id="120835" name="Rectangle 2">
            <a:extLst>
              <a:ext uri="{FF2B5EF4-FFF2-40B4-BE49-F238E27FC236}">
                <a16:creationId xmlns:a16="http://schemas.microsoft.com/office/drawing/2014/main" id="{D18D9DC3-AD77-4369-B885-268AA19235B4}"/>
              </a:ext>
            </a:extLst>
          </p:cNvPr>
          <p:cNvSpPr>
            <a:spLocks noGrp="1" noChangeArrowheads="1"/>
          </p:cNvSpPr>
          <p:nvPr>
            <p:ph type="title"/>
          </p:nvPr>
        </p:nvSpPr>
        <p:spPr/>
        <p:txBody>
          <a:bodyPr/>
          <a:lstStyle/>
          <a:p>
            <a:pPr eaLnBrk="1" hangingPunct="1"/>
            <a:r>
              <a:rPr lang="en-US" altLang="en-US"/>
              <a:t>File Reusability Ranking Model </a:t>
            </a:r>
            <a:r>
              <a:rPr lang="en-US" altLang="en-US" sz="2000"/>
              <a:t>Cont…</a:t>
            </a:r>
          </a:p>
        </p:txBody>
      </p:sp>
      <p:sp>
        <p:nvSpPr>
          <p:cNvPr id="120836" name="Rectangle 3">
            <a:extLst>
              <a:ext uri="{FF2B5EF4-FFF2-40B4-BE49-F238E27FC236}">
                <a16:creationId xmlns:a16="http://schemas.microsoft.com/office/drawing/2014/main" id="{71DF8BFA-1EB9-4BA5-8265-6D999341AE52}"/>
              </a:ext>
            </a:extLst>
          </p:cNvPr>
          <p:cNvSpPr>
            <a:spLocks noGrp="1" noChangeArrowheads="1"/>
          </p:cNvSpPr>
          <p:nvPr>
            <p:ph type="body" idx="1"/>
          </p:nvPr>
        </p:nvSpPr>
        <p:spPr>
          <a:xfrm>
            <a:off x="457200" y="2362200"/>
            <a:ext cx="8229600" cy="3763963"/>
          </a:xfrm>
        </p:spPr>
        <p:txBody>
          <a:bodyPr/>
          <a:lstStyle/>
          <a:p>
            <a:pPr eaLnBrk="1" hangingPunct="1"/>
            <a:r>
              <a:rPr lang="en-US" altLang="en-US" sz="2400"/>
              <a:t>High RI (close to 1) is preferred.</a:t>
            </a:r>
          </a:p>
          <a:p>
            <a:pPr eaLnBrk="1" hangingPunct="1"/>
            <a:r>
              <a:rPr lang="en-US" altLang="en-US" sz="2400"/>
              <a:t>If a file is called by many others in the product, e.g., has a high fan-in, then it has demonstrated its usefulness, at least within that product by this in-situ reuse. </a:t>
            </a:r>
          </a:p>
          <a:p>
            <a:pPr eaLnBrk="1" hangingPunct="1"/>
            <a:r>
              <a:rPr lang="en-US" altLang="en-US" sz="2400"/>
              <a:t>If, however, it has a high fan-out, then it depends on many other files, which makes it much harder to reuse. </a:t>
            </a:r>
          </a:p>
        </p:txBody>
      </p:sp>
      <p:sp>
        <p:nvSpPr>
          <p:cNvPr id="120837" name="Rectangle 7">
            <a:extLst>
              <a:ext uri="{FF2B5EF4-FFF2-40B4-BE49-F238E27FC236}">
                <a16:creationId xmlns:a16="http://schemas.microsoft.com/office/drawing/2014/main" id="{8B1BF37D-1CB9-482C-A464-3ECEEE33F360}"/>
              </a:ext>
            </a:extLst>
          </p:cNvPr>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graphicFrame>
        <p:nvGraphicFramePr>
          <p:cNvPr id="120838" name="Object 6">
            <a:extLst>
              <a:ext uri="{FF2B5EF4-FFF2-40B4-BE49-F238E27FC236}">
                <a16:creationId xmlns:a16="http://schemas.microsoft.com/office/drawing/2014/main" id="{17CD3DAA-F037-4349-BC3A-D2AF81639E84}"/>
              </a:ext>
            </a:extLst>
          </p:cNvPr>
          <p:cNvGraphicFramePr>
            <a:graphicFrameLocks noChangeAspect="1"/>
          </p:cNvGraphicFramePr>
          <p:nvPr/>
        </p:nvGraphicFramePr>
        <p:xfrm>
          <a:off x="762000" y="1371600"/>
          <a:ext cx="2362200" cy="885825"/>
        </p:xfrm>
        <a:graphic>
          <a:graphicData uri="http://schemas.openxmlformats.org/presentationml/2006/ole">
            <mc:AlternateContent xmlns:mc="http://schemas.openxmlformats.org/markup-compatibility/2006">
              <mc:Choice xmlns:v="urn:schemas-microsoft-com:vml" Requires="v">
                <p:oleObj spid="_x0000_s120843" name="Equation" r:id="rId4" imgW="1143000" imgH="431800" progId="Equation.3">
                  <p:embed/>
                </p:oleObj>
              </mc:Choice>
              <mc:Fallback>
                <p:oleObj name="Equation" r:id="rId4" imgW="1143000" imgH="4318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 y="1371600"/>
                        <a:ext cx="2362200"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839" name="Object 10">
            <a:extLst>
              <a:ext uri="{FF2B5EF4-FFF2-40B4-BE49-F238E27FC236}">
                <a16:creationId xmlns:a16="http://schemas.microsoft.com/office/drawing/2014/main" id="{BA3194FC-F952-4877-AD95-BA4D26146981}"/>
              </a:ext>
            </a:extLst>
          </p:cNvPr>
          <p:cNvGraphicFramePr>
            <a:graphicFrameLocks noChangeAspect="1"/>
          </p:cNvGraphicFramePr>
          <p:nvPr/>
        </p:nvGraphicFramePr>
        <p:xfrm>
          <a:off x="6019800" y="1524000"/>
          <a:ext cx="914400" cy="274638"/>
        </p:xfrm>
        <a:graphic>
          <a:graphicData uri="http://schemas.openxmlformats.org/presentationml/2006/ole">
            <mc:AlternateContent xmlns:mc="http://schemas.openxmlformats.org/markup-compatibility/2006">
              <mc:Choice xmlns:v="urn:schemas-microsoft-com:vml" Requires="v">
                <p:oleObj spid="_x0000_s120844" name="Equation" r:id="rId6" imgW="660113" imgH="203112" progId="Equation.3">
                  <p:embed/>
                </p:oleObj>
              </mc:Choice>
              <mc:Fallback>
                <p:oleObj name="Equation" r:id="rId6" imgW="660113" imgH="203112" progId="Equation.3">
                  <p:embed/>
                  <p:pic>
                    <p:nvPicPr>
                      <p:cNvPr id="0" name="Object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19800" y="1524000"/>
                        <a:ext cx="914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840" name="Object 9">
            <a:extLst>
              <a:ext uri="{FF2B5EF4-FFF2-40B4-BE49-F238E27FC236}">
                <a16:creationId xmlns:a16="http://schemas.microsoft.com/office/drawing/2014/main" id="{E7E20461-C8A8-4E9A-8E3E-82C6ECBD45D3}"/>
              </a:ext>
            </a:extLst>
          </p:cNvPr>
          <p:cNvGraphicFramePr>
            <a:graphicFrameLocks noChangeAspect="1"/>
          </p:cNvGraphicFramePr>
          <p:nvPr/>
        </p:nvGraphicFramePr>
        <p:xfrm>
          <a:off x="4551363" y="1492250"/>
          <a:ext cx="381000" cy="336550"/>
        </p:xfrm>
        <a:graphic>
          <a:graphicData uri="http://schemas.openxmlformats.org/presentationml/2006/ole">
            <mc:AlternateContent xmlns:mc="http://schemas.openxmlformats.org/markup-compatibility/2006">
              <mc:Choice xmlns:v="urn:schemas-microsoft-com:vml" Requires="v">
                <p:oleObj spid="_x0000_s120845" name="Equation" r:id="rId8" imgW="253780" imgH="215713" progId="Equation.3">
                  <p:embed/>
                </p:oleObj>
              </mc:Choice>
              <mc:Fallback>
                <p:oleObj name="Equation" r:id="rId8" imgW="253780" imgH="215713" progId="Equation.3">
                  <p:embed/>
                  <p:pic>
                    <p:nvPicPr>
                      <p:cNvPr id="0"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551363" y="1492250"/>
                        <a:ext cx="3810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20841" name="Object 8">
            <a:extLst>
              <a:ext uri="{FF2B5EF4-FFF2-40B4-BE49-F238E27FC236}">
                <a16:creationId xmlns:a16="http://schemas.microsoft.com/office/drawing/2014/main" id="{9FEC9A6F-041A-4DA6-A328-DCE4C5B9F337}"/>
              </a:ext>
            </a:extLst>
          </p:cNvPr>
          <p:cNvGraphicFramePr>
            <a:graphicFrameLocks noChangeAspect="1"/>
          </p:cNvGraphicFramePr>
          <p:nvPr/>
        </p:nvGraphicFramePr>
        <p:xfrm>
          <a:off x="7239000" y="1524000"/>
          <a:ext cx="838200" cy="271463"/>
        </p:xfrm>
        <a:graphic>
          <a:graphicData uri="http://schemas.openxmlformats.org/presentationml/2006/ole">
            <mc:AlternateContent xmlns:mc="http://schemas.openxmlformats.org/markup-compatibility/2006">
              <mc:Choice xmlns:v="urn:schemas-microsoft-com:vml" Requires="v">
                <p:oleObj spid="_x0000_s120846" name="Equation" r:id="rId10" imgW="622030" imgH="203112" progId="Equation.3">
                  <p:embed/>
                </p:oleObj>
              </mc:Choice>
              <mc:Fallback>
                <p:oleObj name="Equation" r:id="rId10" imgW="622030" imgH="203112" progId="Equation.3">
                  <p:embed/>
                  <p:pic>
                    <p:nvPicPr>
                      <p:cNvPr id="0" name="Object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9000" y="1524000"/>
                        <a:ext cx="838200" cy="27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20842" name="Rectangle 13">
            <a:extLst>
              <a:ext uri="{FF2B5EF4-FFF2-40B4-BE49-F238E27FC236}">
                <a16:creationId xmlns:a16="http://schemas.microsoft.com/office/drawing/2014/main" id="{DE632A3D-B628-4BB9-BC01-82FD3A6C51FB}"/>
              </a:ext>
            </a:extLst>
          </p:cNvPr>
          <p:cNvSpPr>
            <a:spLocks noChangeArrowheads="1"/>
          </p:cNvSpPr>
          <p:nvPr/>
        </p:nvSpPr>
        <p:spPr bwMode="auto">
          <a:xfrm>
            <a:off x="3657600" y="1905000"/>
            <a:ext cx="2189163" cy="290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1300">
                <a:cs typeface="Times New Roman" panose="02020603050405020304" pitchFamily="18" charset="0"/>
              </a:rPr>
              <a:t> transitive closure of fan-out </a:t>
            </a:r>
            <a:endParaRPr lang="en-US" altLang="en-US" sz="280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a:extLst>
              <a:ext uri="{FF2B5EF4-FFF2-40B4-BE49-F238E27FC236}">
                <a16:creationId xmlns:a16="http://schemas.microsoft.com/office/drawing/2014/main" id="{39B24F51-AAED-493C-BE01-0355F68C9919}"/>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A71C0D7-1AD7-439B-90E9-CB3AFA58561E}" type="slidenum">
              <a:rPr lang="en-US" altLang="en-US" sz="1400"/>
              <a:pPr algn="r"/>
              <a:t>6</a:t>
            </a:fld>
            <a:endParaRPr lang="en-US" altLang="en-US" sz="1400"/>
          </a:p>
        </p:txBody>
      </p:sp>
      <p:sp>
        <p:nvSpPr>
          <p:cNvPr id="14339" name="Rectangle 2">
            <a:extLst>
              <a:ext uri="{FF2B5EF4-FFF2-40B4-BE49-F238E27FC236}">
                <a16:creationId xmlns:a16="http://schemas.microsoft.com/office/drawing/2014/main" id="{75955A7B-5160-4DF5-ADBF-7A9417DD1518}"/>
              </a:ext>
            </a:extLst>
          </p:cNvPr>
          <p:cNvSpPr>
            <a:spLocks noGrp="1" noChangeArrowheads="1"/>
          </p:cNvSpPr>
          <p:nvPr>
            <p:ph type="title"/>
          </p:nvPr>
        </p:nvSpPr>
        <p:spPr/>
        <p:txBody>
          <a:bodyPr/>
          <a:lstStyle/>
          <a:p>
            <a:pPr eaLnBrk="1" hangingPunct="1"/>
            <a:r>
              <a:rPr lang="en-US" altLang="en-US"/>
              <a:t>A Real System</a:t>
            </a:r>
          </a:p>
        </p:txBody>
      </p:sp>
      <p:sp>
        <p:nvSpPr>
          <p:cNvPr id="14340" name="Rectangle 3">
            <a:extLst>
              <a:ext uri="{FF2B5EF4-FFF2-40B4-BE49-F238E27FC236}">
                <a16:creationId xmlns:a16="http://schemas.microsoft.com/office/drawing/2014/main" id="{FF86269B-53E9-4BB3-867E-8009F03A41FB}"/>
              </a:ext>
            </a:extLst>
          </p:cNvPr>
          <p:cNvSpPr>
            <a:spLocks noGrp="1" noChangeArrowheads="1"/>
          </p:cNvSpPr>
          <p:nvPr>
            <p:ph type="body" idx="1"/>
          </p:nvPr>
        </p:nvSpPr>
        <p:spPr/>
        <p:txBody>
          <a:bodyPr/>
          <a:lstStyle/>
          <a:p>
            <a:pPr eaLnBrk="1" hangingPunct="1"/>
            <a:r>
              <a:rPr lang="en-US" altLang="en-US"/>
              <a:t>Open Source Mozilla Project</a:t>
            </a:r>
          </a:p>
          <a:p>
            <a:pPr lvl="1" eaLnBrk="1" hangingPunct="1"/>
            <a:r>
              <a:rPr lang="en-US" altLang="en-US"/>
              <a:t>Browser</a:t>
            </a:r>
          </a:p>
          <a:p>
            <a:pPr lvl="2" eaLnBrk="1" hangingPunct="1"/>
            <a:r>
              <a:rPr lang="en-US" altLang="en-US"/>
              <a:t>Grew out of Netscape Navigator</a:t>
            </a:r>
          </a:p>
          <a:p>
            <a:pPr lvl="1" eaLnBrk="1" hangingPunct="1"/>
            <a:r>
              <a:rPr lang="en-US" altLang="en-US"/>
              <a:t>We studied Mozilla, Windows build, version 1.4.1</a:t>
            </a:r>
          </a:p>
          <a:p>
            <a:pPr lvl="2" eaLnBrk="1" hangingPunct="1"/>
            <a:r>
              <a:rPr lang="en-US" altLang="en-US"/>
              <a:t>This code base was abandoned.</a:t>
            </a:r>
          </a:p>
          <a:p>
            <a:pPr lvl="2" eaLnBrk="1" hangingPunct="1"/>
            <a:r>
              <a:rPr lang="en-US" altLang="en-US"/>
              <a:t>Great opportunity to investigate why code fails.</a:t>
            </a:r>
          </a:p>
          <a:p>
            <a:pPr lvl="2" eaLnBrk="1" hangingPunct="1"/>
            <a:r>
              <a:rPr lang="en-US" altLang="en-US"/>
              <a:t>After surviving serious problems, some of this code migrated into Firefox, an obviously successful implementation.</a:t>
            </a:r>
          </a:p>
          <a:p>
            <a:pPr lvl="1" eaLnBrk="1" hangingPunct="1"/>
            <a:r>
              <a:rPr lang="en-US" altLang="en-US"/>
              <a:t>Windows build consists of </a:t>
            </a:r>
            <a:r>
              <a:rPr lang="en-US" altLang="en-US" b="1" u="sng"/>
              <a:t>6193</a:t>
            </a:r>
            <a:r>
              <a:rPr lang="en-US" altLang="en-US"/>
              <a:t> files – for a browser!</a:t>
            </a:r>
          </a:p>
        </p:txBody>
      </p:sp>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2882" name="Slide Number Placeholder 5">
            <a:extLst>
              <a:ext uri="{FF2B5EF4-FFF2-40B4-BE49-F238E27FC236}">
                <a16:creationId xmlns:a16="http://schemas.microsoft.com/office/drawing/2014/main" id="{E6CE1CDA-A649-4C66-A108-DBF96182EBB9}"/>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A4CC369-62A4-4B41-A668-D3E307D82890}" type="slidenum">
              <a:rPr lang="en-US" altLang="en-US" sz="1400"/>
              <a:pPr algn="r"/>
              <a:t>60</a:t>
            </a:fld>
            <a:endParaRPr lang="en-US" altLang="en-US" sz="1400"/>
          </a:p>
        </p:txBody>
      </p:sp>
      <p:sp>
        <p:nvSpPr>
          <p:cNvPr id="122883" name="Rectangle 2">
            <a:extLst>
              <a:ext uri="{FF2B5EF4-FFF2-40B4-BE49-F238E27FC236}">
                <a16:creationId xmlns:a16="http://schemas.microsoft.com/office/drawing/2014/main" id="{703CF8F8-51F9-44D1-8E75-A0E3B271C73B}"/>
              </a:ext>
            </a:extLst>
          </p:cNvPr>
          <p:cNvSpPr>
            <a:spLocks noGrp="1" noChangeArrowheads="1"/>
          </p:cNvSpPr>
          <p:nvPr>
            <p:ph type="title"/>
          </p:nvPr>
        </p:nvSpPr>
        <p:spPr/>
        <p:txBody>
          <a:bodyPr/>
          <a:lstStyle/>
          <a:p>
            <a:pPr eaLnBrk="1" hangingPunct="1"/>
            <a:r>
              <a:rPr lang="en-US" altLang="en-US" sz="3600"/>
              <a:t>Reusability Model Applied</a:t>
            </a:r>
            <a:br>
              <a:rPr lang="en-US" altLang="en-US" sz="3600"/>
            </a:br>
            <a:r>
              <a:rPr lang="en-US" altLang="en-US" sz="2000"/>
              <a:t>Mozilla GKGFX Library</a:t>
            </a:r>
          </a:p>
        </p:txBody>
      </p:sp>
      <p:pic>
        <p:nvPicPr>
          <p:cNvPr id="122884" name="Picture 3">
            <a:extLst>
              <a:ext uri="{FF2B5EF4-FFF2-40B4-BE49-F238E27FC236}">
                <a16:creationId xmlns:a16="http://schemas.microsoft.com/office/drawing/2014/main" id="{662E368B-2F19-4C24-8AE0-7CE10EF5234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1162050"/>
            <a:ext cx="7218363" cy="478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2885" name="Object 4">
            <a:extLst>
              <a:ext uri="{FF2B5EF4-FFF2-40B4-BE49-F238E27FC236}">
                <a16:creationId xmlns:a16="http://schemas.microsoft.com/office/drawing/2014/main" id="{4EF6154B-9D54-4DFE-820D-086EF8A0F611}"/>
              </a:ext>
            </a:extLst>
          </p:cNvPr>
          <p:cNvGraphicFramePr>
            <a:graphicFrameLocks noChangeAspect="1"/>
          </p:cNvGraphicFramePr>
          <p:nvPr>
            <p:ph idx="1"/>
          </p:nvPr>
        </p:nvGraphicFramePr>
        <p:xfrm>
          <a:off x="0" y="5788025"/>
          <a:ext cx="2438400" cy="1069975"/>
        </p:xfrm>
        <a:graphic>
          <a:graphicData uri="http://schemas.openxmlformats.org/presentationml/2006/ole">
            <mc:AlternateContent xmlns:mc="http://schemas.openxmlformats.org/markup-compatibility/2006">
              <mc:Choice xmlns:v="urn:schemas-microsoft-com:vml" Requires="v">
                <p:oleObj spid="_x0000_s122887" name="Chart" r:id="rId5" imgW="11791950" imgH="5172075" progId="Excel.Chart.8">
                  <p:embed/>
                </p:oleObj>
              </mc:Choice>
              <mc:Fallback>
                <p:oleObj name="Chart" r:id="rId5" imgW="11791950" imgH="5172075"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88025"/>
                        <a:ext cx="2438400" cy="106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2886" name="AutoShape 7">
            <a:extLst>
              <a:ext uri="{FF2B5EF4-FFF2-40B4-BE49-F238E27FC236}">
                <a16:creationId xmlns:a16="http://schemas.microsoft.com/office/drawing/2014/main" id="{344ACD3D-C0FF-46E4-B611-F4C3C5A34A10}"/>
              </a:ext>
            </a:extLst>
          </p:cNvPr>
          <p:cNvSpPr>
            <a:spLocks noChangeArrowheads="1"/>
          </p:cNvSpPr>
          <p:nvPr/>
        </p:nvSpPr>
        <p:spPr bwMode="auto">
          <a:xfrm>
            <a:off x="2819400" y="6172200"/>
            <a:ext cx="1066800" cy="381000"/>
          </a:xfrm>
          <a:prstGeom prst="wedgeRectCallout">
            <a:avLst>
              <a:gd name="adj1" fmla="val -96431"/>
              <a:gd name="adj2" fmla="val 22083"/>
            </a:avLst>
          </a:prstGeom>
          <a:solidFill>
            <a:srgbClr val="FF9933"/>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Sorted</a:t>
            </a:r>
          </a:p>
        </p:txBody>
      </p:sp>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24930" name="Slide Number Placeholder 5">
            <a:extLst>
              <a:ext uri="{FF2B5EF4-FFF2-40B4-BE49-F238E27FC236}">
                <a16:creationId xmlns:a16="http://schemas.microsoft.com/office/drawing/2014/main" id="{506052DC-B5BA-4A2F-8264-E4B909E4CCAF}"/>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DF87B39-3D5F-4E8C-B547-AA95834E4109}" type="slidenum">
              <a:rPr lang="en-US" altLang="en-US" sz="1400"/>
              <a:pPr algn="r"/>
              <a:t>61</a:t>
            </a:fld>
            <a:endParaRPr lang="en-US" altLang="en-US" sz="1400"/>
          </a:p>
        </p:txBody>
      </p:sp>
      <p:sp>
        <p:nvSpPr>
          <p:cNvPr id="124931" name="Rectangle 2">
            <a:extLst>
              <a:ext uri="{FF2B5EF4-FFF2-40B4-BE49-F238E27FC236}">
                <a16:creationId xmlns:a16="http://schemas.microsoft.com/office/drawing/2014/main" id="{2704748B-50DB-45D4-80F1-774198F1ED89}"/>
              </a:ext>
            </a:extLst>
          </p:cNvPr>
          <p:cNvSpPr>
            <a:spLocks noGrp="1" noChangeArrowheads="1"/>
          </p:cNvSpPr>
          <p:nvPr>
            <p:ph type="title"/>
          </p:nvPr>
        </p:nvSpPr>
        <p:spPr/>
        <p:txBody>
          <a:bodyPr/>
          <a:lstStyle/>
          <a:p>
            <a:pPr eaLnBrk="1" hangingPunct="1"/>
            <a:r>
              <a:rPr lang="en-US" altLang="en-US" sz="3600"/>
              <a:t>Reusability Model Applied</a:t>
            </a:r>
            <a:br>
              <a:rPr lang="en-US" altLang="en-US" sz="3600"/>
            </a:br>
            <a:r>
              <a:rPr lang="en-US" altLang="en-US" sz="2000"/>
              <a:t>MFC Library</a:t>
            </a:r>
          </a:p>
        </p:txBody>
      </p:sp>
      <p:pic>
        <p:nvPicPr>
          <p:cNvPr id="124932" name="Picture 3">
            <a:extLst>
              <a:ext uri="{FF2B5EF4-FFF2-40B4-BE49-F238E27FC236}">
                <a16:creationId xmlns:a16="http://schemas.microsoft.com/office/drawing/2014/main" id="{1B5CBD98-0B58-4D0C-8985-E95A717D991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5788" y="1143000"/>
            <a:ext cx="7288212"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24933" name="Object 4">
            <a:extLst>
              <a:ext uri="{FF2B5EF4-FFF2-40B4-BE49-F238E27FC236}">
                <a16:creationId xmlns:a16="http://schemas.microsoft.com/office/drawing/2014/main" id="{ECF08D5F-1FE5-44F0-8C62-ED8158898589}"/>
              </a:ext>
            </a:extLst>
          </p:cNvPr>
          <p:cNvGraphicFramePr>
            <a:graphicFrameLocks noChangeAspect="1"/>
          </p:cNvGraphicFramePr>
          <p:nvPr>
            <p:ph idx="1"/>
          </p:nvPr>
        </p:nvGraphicFramePr>
        <p:xfrm>
          <a:off x="0" y="5754688"/>
          <a:ext cx="2514600" cy="1103312"/>
        </p:xfrm>
        <a:graphic>
          <a:graphicData uri="http://schemas.openxmlformats.org/presentationml/2006/ole">
            <mc:AlternateContent xmlns:mc="http://schemas.openxmlformats.org/markup-compatibility/2006">
              <mc:Choice xmlns:v="urn:schemas-microsoft-com:vml" Requires="v">
                <p:oleObj spid="_x0000_s124935" name="Chart" r:id="rId5" imgW="11791950" imgH="5172075" progId="Excel.Chart.8">
                  <p:embed/>
                </p:oleObj>
              </mc:Choice>
              <mc:Fallback>
                <p:oleObj name="Chart" r:id="rId5" imgW="11791950" imgH="5172075" progId="Excel.Char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5754688"/>
                        <a:ext cx="2514600"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4934" name="AutoShape 7">
            <a:extLst>
              <a:ext uri="{FF2B5EF4-FFF2-40B4-BE49-F238E27FC236}">
                <a16:creationId xmlns:a16="http://schemas.microsoft.com/office/drawing/2014/main" id="{698D54A0-FF37-4242-96CF-EEF9EDE575ED}"/>
              </a:ext>
            </a:extLst>
          </p:cNvPr>
          <p:cNvSpPr>
            <a:spLocks noChangeArrowheads="1"/>
          </p:cNvSpPr>
          <p:nvPr/>
        </p:nvSpPr>
        <p:spPr bwMode="auto">
          <a:xfrm>
            <a:off x="2819400" y="6172200"/>
            <a:ext cx="1066800" cy="381000"/>
          </a:xfrm>
          <a:prstGeom prst="wedgeRectCallout">
            <a:avLst>
              <a:gd name="adj1" fmla="val -96431"/>
              <a:gd name="adj2" fmla="val 22083"/>
            </a:avLst>
          </a:prstGeom>
          <a:solidFill>
            <a:srgbClr val="FF9933"/>
          </a:solidFill>
          <a:ln w="9525">
            <a:solidFill>
              <a:srgbClr val="CC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a:t>Sorted</a:t>
            </a:r>
          </a:p>
        </p:txBody>
      </p:sp>
    </p:spTree>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4">
            <a:extLst>
              <a:ext uri="{FF2B5EF4-FFF2-40B4-BE49-F238E27FC236}">
                <a16:creationId xmlns:a16="http://schemas.microsoft.com/office/drawing/2014/main" id="{42FF5240-C789-4471-BDDB-C6C2560D7240}"/>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5A308386-9D22-4495-B96B-7C9D49CBCA1D}" type="slidenum">
              <a:rPr lang="en-US" altLang="en-US" sz="1400"/>
              <a:pPr algn="r"/>
              <a:t>62</a:t>
            </a:fld>
            <a:endParaRPr lang="en-US" altLang="en-US" sz="1400"/>
          </a:p>
        </p:txBody>
      </p:sp>
      <p:sp>
        <p:nvSpPr>
          <p:cNvPr id="126979" name="Rectangle 2">
            <a:extLst>
              <a:ext uri="{FF2B5EF4-FFF2-40B4-BE49-F238E27FC236}">
                <a16:creationId xmlns:a16="http://schemas.microsoft.com/office/drawing/2014/main" id="{21DA2C5F-5B23-45FC-8344-E1FA780630EA}"/>
              </a:ext>
            </a:extLst>
          </p:cNvPr>
          <p:cNvSpPr>
            <a:spLocks noGrp="1" noChangeArrowheads="1"/>
          </p:cNvSpPr>
          <p:nvPr>
            <p:ph type="title"/>
          </p:nvPr>
        </p:nvSpPr>
        <p:spPr/>
        <p:txBody>
          <a:bodyPr/>
          <a:lstStyle/>
          <a:p>
            <a:pPr eaLnBrk="1" hangingPunct="1"/>
            <a:r>
              <a:rPr lang="en-US" altLang="en-US" sz="3600"/>
              <a:t>Reusability Model Applied</a:t>
            </a:r>
            <a:br>
              <a:rPr lang="en-US" altLang="en-US" sz="3600"/>
            </a:br>
            <a:r>
              <a:rPr lang="en-US" altLang="en-US" sz="2000"/>
              <a:t>DepAnal</a:t>
            </a:r>
          </a:p>
        </p:txBody>
      </p:sp>
      <p:pic>
        <p:nvPicPr>
          <p:cNvPr id="126980" name="Picture 3">
            <a:extLst>
              <a:ext uri="{FF2B5EF4-FFF2-40B4-BE49-F238E27FC236}">
                <a16:creationId xmlns:a16="http://schemas.microsoft.com/office/drawing/2014/main" id="{8FE39F1E-30F2-4A9E-B2FD-8DCD302E537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066800"/>
            <a:ext cx="83820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a:extLst>
              <a:ext uri="{FF2B5EF4-FFF2-40B4-BE49-F238E27FC236}">
                <a16:creationId xmlns:a16="http://schemas.microsoft.com/office/drawing/2014/main" id="{3BA0B5A5-F987-43E5-AD9E-CB564EAC39A8}"/>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9A386E9-4689-4B48-B339-E219E42211FB}" type="slidenum">
              <a:rPr lang="en-US" altLang="en-US" sz="1400"/>
              <a:pPr algn="r"/>
              <a:t>63</a:t>
            </a:fld>
            <a:endParaRPr lang="en-US" altLang="en-US" sz="1400"/>
          </a:p>
        </p:txBody>
      </p:sp>
      <p:sp>
        <p:nvSpPr>
          <p:cNvPr id="129027" name="Rectangle 2">
            <a:extLst>
              <a:ext uri="{FF2B5EF4-FFF2-40B4-BE49-F238E27FC236}">
                <a16:creationId xmlns:a16="http://schemas.microsoft.com/office/drawing/2014/main" id="{1CECF860-237D-4B68-ACFB-E0AAE4AB032C}"/>
              </a:ext>
            </a:extLst>
          </p:cNvPr>
          <p:cNvSpPr>
            <a:spLocks noGrp="1" noChangeArrowheads="1"/>
          </p:cNvSpPr>
          <p:nvPr>
            <p:ph type="title"/>
          </p:nvPr>
        </p:nvSpPr>
        <p:spPr/>
        <p:txBody>
          <a:bodyPr/>
          <a:lstStyle/>
          <a:p>
            <a:pPr eaLnBrk="1" hangingPunct="1"/>
            <a:r>
              <a:rPr lang="en-US" altLang="en-US" sz="3600"/>
              <a:t>Simulating Constructive Changes</a:t>
            </a:r>
          </a:p>
        </p:txBody>
      </p:sp>
      <p:sp>
        <p:nvSpPr>
          <p:cNvPr id="129028" name="Rectangle 3">
            <a:extLst>
              <a:ext uri="{FF2B5EF4-FFF2-40B4-BE49-F238E27FC236}">
                <a16:creationId xmlns:a16="http://schemas.microsoft.com/office/drawing/2014/main" id="{648E0E8A-0B68-4D26-98AD-79DC0B70E7FF}"/>
              </a:ext>
            </a:extLst>
          </p:cNvPr>
          <p:cNvSpPr>
            <a:spLocks noGrp="1" noChangeArrowheads="1"/>
          </p:cNvSpPr>
          <p:nvPr>
            <p:ph type="body" idx="1"/>
          </p:nvPr>
        </p:nvSpPr>
        <p:spPr/>
        <p:txBody>
          <a:bodyPr/>
          <a:lstStyle/>
          <a:p>
            <a:pPr eaLnBrk="1" hangingPunct="1"/>
            <a:r>
              <a:rPr lang="en-US" altLang="en-US"/>
              <a:t>We examine the affect of changes we may make to improve the structure of systems analyzed with the help of DepAnal and DepView </a:t>
            </a:r>
          </a:p>
          <a:p>
            <a:pPr eaLnBrk="1" hangingPunct="1"/>
            <a:r>
              <a:rPr lang="en-US" altLang="en-US"/>
              <a:t>We simulated (except for DepAnal) the effects of changes</a:t>
            </a:r>
          </a:p>
          <a:p>
            <a:pPr lvl="1" eaLnBrk="1" hangingPunct="1"/>
            <a:r>
              <a:rPr lang="en-US" altLang="en-US"/>
              <a:t>Elimination of global variables and</a:t>
            </a:r>
          </a:p>
          <a:p>
            <a:pPr lvl="1" eaLnBrk="1" hangingPunct="1"/>
            <a:r>
              <a:rPr lang="en-US" altLang="en-US"/>
              <a:t>Inserting interfaces between components.</a:t>
            </a:r>
          </a:p>
        </p:txBody>
      </p:sp>
    </p:spTree>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4">
            <a:extLst>
              <a:ext uri="{FF2B5EF4-FFF2-40B4-BE49-F238E27FC236}">
                <a16:creationId xmlns:a16="http://schemas.microsoft.com/office/drawing/2014/main" id="{F5A72961-EB90-421E-ABD9-7CB6143DC197}"/>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014CED74-6AB6-46F7-89D9-22AECD6FA428}" type="slidenum">
              <a:rPr lang="en-US" altLang="en-US" sz="1400"/>
              <a:pPr algn="r"/>
              <a:t>64</a:t>
            </a:fld>
            <a:endParaRPr lang="en-US" altLang="en-US" sz="1400"/>
          </a:p>
        </p:txBody>
      </p:sp>
      <p:sp>
        <p:nvSpPr>
          <p:cNvPr id="131075" name="Rectangle 2">
            <a:extLst>
              <a:ext uri="{FF2B5EF4-FFF2-40B4-BE49-F238E27FC236}">
                <a16:creationId xmlns:a16="http://schemas.microsoft.com/office/drawing/2014/main" id="{ED9A8DBE-0CA7-4B9D-8001-74C7F385312F}"/>
              </a:ext>
            </a:extLst>
          </p:cNvPr>
          <p:cNvSpPr>
            <a:spLocks noGrp="1" noChangeArrowheads="1"/>
          </p:cNvSpPr>
          <p:nvPr>
            <p:ph type="title"/>
          </p:nvPr>
        </p:nvSpPr>
        <p:spPr/>
        <p:txBody>
          <a:bodyPr/>
          <a:lstStyle/>
          <a:p>
            <a:pPr eaLnBrk="1" hangingPunct="1"/>
            <a:r>
              <a:rPr lang="en-US" altLang="en-US" sz="3600"/>
              <a:t>Change in Risk Values</a:t>
            </a:r>
            <a:br>
              <a:rPr lang="en-US" altLang="en-US" sz="3600"/>
            </a:br>
            <a:r>
              <a:rPr lang="en-US" altLang="en-US" sz="2000"/>
              <a:t>Simulation of Global Data Elimination - GKGFX</a:t>
            </a:r>
          </a:p>
        </p:txBody>
      </p:sp>
      <p:pic>
        <p:nvPicPr>
          <p:cNvPr id="131076" name="Picture 6">
            <a:extLst>
              <a:ext uri="{FF2B5EF4-FFF2-40B4-BE49-F238E27FC236}">
                <a16:creationId xmlns:a16="http://schemas.microsoft.com/office/drawing/2014/main" id="{4FDF5651-1AFB-4002-A924-DF9BDC234E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319213"/>
            <a:ext cx="7848600" cy="532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3122" name="Slide Number Placeholder 4">
            <a:extLst>
              <a:ext uri="{FF2B5EF4-FFF2-40B4-BE49-F238E27FC236}">
                <a16:creationId xmlns:a16="http://schemas.microsoft.com/office/drawing/2014/main" id="{249EA674-6BDE-42BB-8274-8B3447535FDA}"/>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E6C04D49-05A5-4E00-855E-709A0BB67A1B}" type="slidenum">
              <a:rPr lang="en-US" altLang="en-US" sz="1400"/>
              <a:pPr algn="r"/>
              <a:t>65</a:t>
            </a:fld>
            <a:endParaRPr lang="en-US" altLang="en-US" sz="1400"/>
          </a:p>
        </p:txBody>
      </p:sp>
      <p:sp>
        <p:nvSpPr>
          <p:cNvPr id="133123" name="Rectangle 2">
            <a:extLst>
              <a:ext uri="{FF2B5EF4-FFF2-40B4-BE49-F238E27FC236}">
                <a16:creationId xmlns:a16="http://schemas.microsoft.com/office/drawing/2014/main" id="{9085758E-7A95-477C-A1DE-064C7EF7196F}"/>
              </a:ext>
            </a:extLst>
          </p:cNvPr>
          <p:cNvSpPr>
            <a:spLocks noGrp="1" noChangeArrowheads="1"/>
          </p:cNvSpPr>
          <p:nvPr>
            <p:ph type="title"/>
          </p:nvPr>
        </p:nvSpPr>
        <p:spPr/>
        <p:txBody>
          <a:bodyPr/>
          <a:lstStyle/>
          <a:p>
            <a:pPr eaLnBrk="1" hangingPunct="1"/>
            <a:r>
              <a:rPr lang="en-US" altLang="en-US" sz="3600"/>
              <a:t>Change in Risk Values</a:t>
            </a:r>
            <a:br>
              <a:rPr lang="en-US" altLang="en-US" sz="3600"/>
            </a:br>
            <a:r>
              <a:rPr lang="en-US" altLang="en-US" sz="2000"/>
              <a:t>Simulation of Global Data Elimination - MFC</a:t>
            </a:r>
          </a:p>
        </p:txBody>
      </p:sp>
      <p:pic>
        <p:nvPicPr>
          <p:cNvPr id="133124" name="Picture 3">
            <a:extLst>
              <a:ext uri="{FF2B5EF4-FFF2-40B4-BE49-F238E27FC236}">
                <a16:creationId xmlns:a16="http://schemas.microsoft.com/office/drawing/2014/main" id="{1695D8E8-9EFA-4F80-8F1E-E6A2A8955F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71600"/>
            <a:ext cx="7620000" cy="517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5170" name="Slide Number Placeholder 4">
            <a:extLst>
              <a:ext uri="{FF2B5EF4-FFF2-40B4-BE49-F238E27FC236}">
                <a16:creationId xmlns:a16="http://schemas.microsoft.com/office/drawing/2014/main" id="{DC53483B-47B9-4E6A-8D76-7ED9F9538DE4}"/>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CF7E1DF-DDCA-4EE1-AFA1-22444A7B8B6A}" type="slidenum">
              <a:rPr lang="en-US" altLang="en-US" sz="1400"/>
              <a:pPr algn="r"/>
              <a:t>66</a:t>
            </a:fld>
            <a:endParaRPr lang="en-US" altLang="en-US" sz="1400"/>
          </a:p>
        </p:txBody>
      </p:sp>
      <p:sp>
        <p:nvSpPr>
          <p:cNvPr id="135171" name="Rectangle 2">
            <a:extLst>
              <a:ext uri="{FF2B5EF4-FFF2-40B4-BE49-F238E27FC236}">
                <a16:creationId xmlns:a16="http://schemas.microsoft.com/office/drawing/2014/main" id="{6297E4D3-CFD6-4AB1-98C8-55C701B7D92F}"/>
              </a:ext>
            </a:extLst>
          </p:cNvPr>
          <p:cNvSpPr>
            <a:spLocks noGrp="1" noChangeArrowheads="1"/>
          </p:cNvSpPr>
          <p:nvPr>
            <p:ph type="title"/>
          </p:nvPr>
        </p:nvSpPr>
        <p:spPr/>
        <p:txBody>
          <a:bodyPr/>
          <a:lstStyle/>
          <a:p>
            <a:pPr eaLnBrk="1" hangingPunct="1"/>
            <a:r>
              <a:rPr lang="en-US" altLang="en-US" sz="3600"/>
              <a:t>Change in Risk Values</a:t>
            </a:r>
            <a:br>
              <a:rPr lang="en-US" altLang="en-US" sz="3600"/>
            </a:br>
            <a:r>
              <a:rPr lang="en-US" altLang="en-US" sz="2000"/>
              <a:t>Redesign and Simulation of Interface Addition - DepAnal</a:t>
            </a:r>
          </a:p>
        </p:txBody>
      </p:sp>
      <p:pic>
        <p:nvPicPr>
          <p:cNvPr id="135172" name="Picture 3">
            <a:extLst>
              <a:ext uri="{FF2B5EF4-FFF2-40B4-BE49-F238E27FC236}">
                <a16:creationId xmlns:a16="http://schemas.microsoft.com/office/drawing/2014/main" id="{192DD585-E5F9-495A-BEAF-DB6ECE340B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43000"/>
            <a:ext cx="7924800" cy="540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5">
            <a:extLst>
              <a:ext uri="{FF2B5EF4-FFF2-40B4-BE49-F238E27FC236}">
                <a16:creationId xmlns:a16="http://schemas.microsoft.com/office/drawing/2014/main" id="{703E98AC-19C4-48D1-B78B-FDCBF0426B0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7700A5D-7848-49E1-A3D3-6AC9138E3F9E}" type="slidenum">
              <a:rPr lang="en-US" altLang="en-US" sz="1400"/>
              <a:pPr algn="r"/>
              <a:t>67</a:t>
            </a:fld>
            <a:endParaRPr lang="en-US" altLang="en-US" sz="1400"/>
          </a:p>
        </p:txBody>
      </p:sp>
      <p:sp>
        <p:nvSpPr>
          <p:cNvPr id="137219" name="Rectangle 2">
            <a:extLst>
              <a:ext uri="{FF2B5EF4-FFF2-40B4-BE49-F238E27FC236}">
                <a16:creationId xmlns:a16="http://schemas.microsoft.com/office/drawing/2014/main" id="{A844D814-0A36-4D54-A073-BFA2BDF2F1AE}"/>
              </a:ext>
            </a:extLst>
          </p:cNvPr>
          <p:cNvSpPr>
            <a:spLocks noGrp="1" noChangeArrowheads="1"/>
          </p:cNvSpPr>
          <p:nvPr>
            <p:ph type="title"/>
          </p:nvPr>
        </p:nvSpPr>
        <p:spPr/>
        <p:txBody>
          <a:bodyPr/>
          <a:lstStyle/>
          <a:p>
            <a:pPr eaLnBrk="1" hangingPunct="1"/>
            <a:r>
              <a:rPr lang="en-US" altLang="en-US"/>
              <a:t>Conclusions to this Point</a:t>
            </a:r>
          </a:p>
        </p:txBody>
      </p:sp>
      <p:sp>
        <p:nvSpPr>
          <p:cNvPr id="137220" name="Rectangle 3">
            <a:extLst>
              <a:ext uri="{FF2B5EF4-FFF2-40B4-BE49-F238E27FC236}">
                <a16:creationId xmlns:a16="http://schemas.microsoft.com/office/drawing/2014/main" id="{13154D87-8786-44BB-B208-13140A6B4522}"/>
              </a:ext>
            </a:extLst>
          </p:cNvPr>
          <p:cNvSpPr>
            <a:spLocks noGrp="1" noChangeArrowheads="1"/>
          </p:cNvSpPr>
          <p:nvPr>
            <p:ph type="body" idx="1"/>
          </p:nvPr>
        </p:nvSpPr>
        <p:spPr/>
        <p:txBody>
          <a:bodyPr/>
          <a:lstStyle/>
          <a:p>
            <a:pPr eaLnBrk="1" hangingPunct="1"/>
            <a:r>
              <a:rPr lang="en-US" altLang="en-US"/>
              <a:t>The models and tools we’ve developed for this research have the power to find and display structural problems in large software systems.</a:t>
            </a:r>
          </a:p>
          <a:p>
            <a:pPr eaLnBrk="1" hangingPunct="1"/>
            <a:r>
              <a:rPr lang="en-US" altLang="en-US"/>
              <a:t>Our work shows that specific constructive changes can significantly improve system structure and reduce risk.</a:t>
            </a: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39266" name="Slide Number Placeholder 5">
            <a:extLst>
              <a:ext uri="{FF2B5EF4-FFF2-40B4-BE49-F238E27FC236}">
                <a16:creationId xmlns:a16="http://schemas.microsoft.com/office/drawing/2014/main" id="{C300FB2F-BB6F-4FCC-977D-8084CE5FB13E}"/>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5D754C4-2A90-4B8C-98FB-4CC815E28061}" type="slidenum">
              <a:rPr lang="en-US" altLang="en-US" sz="1400"/>
              <a:pPr algn="r"/>
              <a:t>68</a:t>
            </a:fld>
            <a:endParaRPr lang="en-US" altLang="en-US" sz="1400"/>
          </a:p>
        </p:txBody>
      </p:sp>
      <p:sp>
        <p:nvSpPr>
          <p:cNvPr id="139267" name="Rectangle 2">
            <a:extLst>
              <a:ext uri="{FF2B5EF4-FFF2-40B4-BE49-F238E27FC236}">
                <a16:creationId xmlns:a16="http://schemas.microsoft.com/office/drawing/2014/main" id="{AD19638A-9B5D-44D2-B7DB-DDFF5201980C}"/>
              </a:ext>
            </a:extLst>
          </p:cNvPr>
          <p:cNvSpPr>
            <a:spLocks noGrp="1" noChangeArrowheads="1"/>
          </p:cNvSpPr>
          <p:nvPr>
            <p:ph type="title"/>
          </p:nvPr>
        </p:nvSpPr>
        <p:spPr/>
        <p:txBody>
          <a:bodyPr/>
          <a:lstStyle/>
          <a:p>
            <a:pPr eaLnBrk="1" hangingPunct="1"/>
            <a:r>
              <a:rPr lang="en-US" altLang="en-US" sz="3600"/>
              <a:t>Further Details </a:t>
            </a:r>
            <a:br>
              <a:rPr lang="en-US" altLang="en-US" sz="3600"/>
            </a:br>
            <a:r>
              <a:rPr lang="en-US" altLang="en-US" sz="2000"/>
              <a:t>Discussed in the Thesis Document</a:t>
            </a:r>
            <a:endParaRPr lang="en-US" altLang="en-US" sz="1000"/>
          </a:p>
        </p:txBody>
      </p:sp>
      <p:sp>
        <p:nvSpPr>
          <p:cNvPr id="139268" name="Rectangle 3">
            <a:extLst>
              <a:ext uri="{FF2B5EF4-FFF2-40B4-BE49-F238E27FC236}">
                <a16:creationId xmlns:a16="http://schemas.microsoft.com/office/drawing/2014/main" id="{09B7AACA-F50F-45A0-A6F5-A8C52F4D181A}"/>
              </a:ext>
            </a:extLst>
          </p:cNvPr>
          <p:cNvSpPr>
            <a:spLocks noGrp="1" noChangeArrowheads="1"/>
          </p:cNvSpPr>
          <p:nvPr>
            <p:ph type="body" idx="1"/>
          </p:nvPr>
        </p:nvSpPr>
        <p:spPr/>
        <p:txBody>
          <a:bodyPr/>
          <a:lstStyle/>
          <a:p>
            <a:pPr eaLnBrk="1" hangingPunct="1">
              <a:lnSpc>
                <a:spcPct val="80000"/>
              </a:lnSpc>
            </a:pPr>
            <a:r>
              <a:rPr lang="en-US" altLang="en-US" sz="1800"/>
              <a:t>We developed software risk model and tools that evaluate risk rank of thousands of files.</a:t>
            </a:r>
          </a:p>
          <a:p>
            <a:pPr eaLnBrk="1" hangingPunct="1">
              <a:lnSpc>
                <a:spcPct val="80000"/>
              </a:lnSpc>
            </a:pPr>
            <a:r>
              <a:rPr lang="en-US" altLang="en-US" sz="1800"/>
              <a:t>The empirical study has demonstrated that useful information about significant problems in both large and small systems can be identified without a detailed knowledge of the entire code base.</a:t>
            </a:r>
          </a:p>
          <a:p>
            <a:pPr eaLnBrk="1" hangingPunct="1">
              <a:lnSpc>
                <a:spcPct val="80000"/>
              </a:lnSpc>
            </a:pPr>
            <a:r>
              <a:rPr lang="en-US" altLang="en-US" sz="1800"/>
              <a:t>The model predicts that as the density of dependency relations increases in strong components of the dependency graph, Risk factor grows and becomes unbounded at critical densities. </a:t>
            </a:r>
          </a:p>
          <a:p>
            <a:pPr eaLnBrk="1" hangingPunct="1">
              <a:lnSpc>
                <a:spcPct val="80000"/>
              </a:lnSpc>
            </a:pPr>
            <a:r>
              <a:rPr lang="en-US" altLang="en-US" sz="1800"/>
              <a:t>We have applied the model to a library from a real open-source project where the model predicted that most of the development risk is in about 10% of the library files. </a:t>
            </a:r>
          </a:p>
          <a:p>
            <a:pPr eaLnBrk="1" hangingPunct="1">
              <a:lnSpc>
                <a:spcPct val="80000"/>
              </a:lnSpc>
            </a:pPr>
            <a:r>
              <a:rPr lang="en-US" altLang="en-US" sz="1800"/>
              <a:t>Demonstrated that mutual dependencies may cause thrashing due to unbounded change sequences.  We have quantized when that occurs based on dependency density. </a:t>
            </a:r>
          </a:p>
          <a:p>
            <a:pPr eaLnBrk="1" hangingPunct="1">
              <a:lnSpc>
                <a:spcPct val="80000"/>
              </a:lnSpc>
            </a:pPr>
            <a:r>
              <a:rPr lang="en-US" altLang="en-US" sz="1800"/>
              <a:t>Statistical analysis of file properties versus change potential from Mozilla change database.</a:t>
            </a:r>
          </a:p>
        </p:txBody>
      </p:sp>
      <p:sp>
        <p:nvSpPr>
          <p:cNvPr id="139269" name="Text Box 6">
            <a:extLst>
              <a:ext uri="{FF2B5EF4-FFF2-40B4-BE49-F238E27FC236}">
                <a16:creationId xmlns:a16="http://schemas.microsoft.com/office/drawing/2014/main" id="{7D7EF7B3-7144-4A99-94B5-FD0C23C2EBBC}"/>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1314" name="Slide Number Placeholder 5">
            <a:extLst>
              <a:ext uri="{FF2B5EF4-FFF2-40B4-BE49-F238E27FC236}">
                <a16:creationId xmlns:a16="http://schemas.microsoft.com/office/drawing/2014/main" id="{71623D40-55AE-4F7E-B600-EBCA2941D6FA}"/>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B7F944A-F017-46AA-8F9D-DD059513451B}" type="slidenum">
              <a:rPr lang="en-US" altLang="en-US" sz="1400"/>
              <a:pPr algn="r"/>
              <a:t>69</a:t>
            </a:fld>
            <a:endParaRPr lang="en-US" altLang="en-US" sz="1400"/>
          </a:p>
        </p:txBody>
      </p:sp>
      <p:sp>
        <p:nvSpPr>
          <p:cNvPr id="141315" name="Rectangle 2">
            <a:extLst>
              <a:ext uri="{FF2B5EF4-FFF2-40B4-BE49-F238E27FC236}">
                <a16:creationId xmlns:a16="http://schemas.microsoft.com/office/drawing/2014/main" id="{F4923D34-7B9A-45EA-843C-36823D5EE0A2}"/>
              </a:ext>
            </a:extLst>
          </p:cNvPr>
          <p:cNvSpPr>
            <a:spLocks noGrp="1" noChangeArrowheads="1"/>
          </p:cNvSpPr>
          <p:nvPr>
            <p:ph type="title"/>
          </p:nvPr>
        </p:nvSpPr>
        <p:spPr/>
        <p:txBody>
          <a:bodyPr/>
          <a:lstStyle/>
          <a:p>
            <a:pPr eaLnBrk="1" hangingPunct="1"/>
            <a:r>
              <a:rPr lang="en-US" altLang="en-US" sz="3600"/>
              <a:t>Future Research Promised </a:t>
            </a:r>
            <a:br>
              <a:rPr lang="en-US" altLang="en-US" sz="3600"/>
            </a:br>
            <a:r>
              <a:rPr lang="en-US" altLang="en-US" sz="2400"/>
              <a:t>at Proposal Defense</a:t>
            </a:r>
          </a:p>
        </p:txBody>
      </p:sp>
      <p:sp>
        <p:nvSpPr>
          <p:cNvPr id="141316" name="Rectangle 3">
            <a:extLst>
              <a:ext uri="{FF2B5EF4-FFF2-40B4-BE49-F238E27FC236}">
                <a16:creationId xmlns:a16="http://schemas.microsoft.com/office/drawing/2014/main" id="{0619D5A6-1F6E-42FB-A49B-51C86CCC78DB}"/>
              </a:ext>
            </a:extLst>
          </p:cNvPr>
          <p:cNvSpPr>
            <a:spLocks noGrp="1" noChangeArrowheads="1"/>
          </p:cNvSpPr>
          <p:nvPr>
            <p:ph type="body" idx="1"/>
          </p:nvPr>
        </p:nvSpPr>
        <p:spPr/>
        <p:txBody>
          <a:bodyPr/>
          <a:lstStyle/>
          <a:p>
            <a:pPr eaLnBrk="1" hangingPunct="1"/>
            <a:r>
              <a:rPr lang="en-US" altLang="en-US"/>
              <a:t>Future research’s primary goal is to:</a:t>
            </a:r>
          </a:p>
          <a:p>
            <a:pPr lvl="1" eaLnBrk="1" hangingPunct="1"/>
            <a:r>
              <a:rPr lang="en-US" altLang="en-US"/>
              <a:t>Provide means to improve software system’s dependency structure.</a:t>
            </a:r>
          </a:p>
          <a:p>
            <a:pPr lvl="2" eaLnBrk="1" hangingPunct="1"/>
            <a:r>
              <a:rPr lang="en-US" altLang="en-US"/>
              <a:t>Step 1: Strengthen Risk Model</a:t>
            </a:r>
          </a:p>
          <a:p>
            <a:pPr lvl="2" eaLnBrk="1" hangingPunct="1"/>
            <a:r>
              <a:rPr lang="en-US" altLang="en-US"/>
              <a:t>Step 2: Develop Constructive Remedies</a:t>
            </a:r>
          </a:p>
          <a:p>
            <a:pPr lvl="2" eaLnBrk="1" hangingPunct="1"/>
            <a:r>
              <a:rPr lang="en-US" altLang="en-US"/>
              <a:t>Step 3: Construct Reusability Ranking</a:t>
            </a:r>
          </a:p>
          <a:p>
            <a:pPr lvl="1" eaLnBrk="1" hangingPunct="1"/>
            <a:r>
              <a:rPr lang="en-US" altLang="en-US"/>
              <a:t>Improve usability of DepAnal and DepView</a:t>
            </a:r>
          </a:p>
          <a:p>
            <a:pPr lvl="2" eaLnBrk="1" hangingPunct="1"/>
            <a:r>
              <a:rPr lang="en-US" altLang="en-US"/>
              <a:t>Redesign as an experiment to estimate alphas.</a:t>
            </a:r>
          </a:p>
          <a:p>
            <a:pPr lvl="2" eaLnBrk="1" hangingPunct="1"/>
            <a:r>
              <a:rPr lang="en-US" altLang="en-US"/>
              <a:t>Make them available on our research web site.</a:t>
            </a:r>
          </a:p>
        </p:txBody>
      </p:sp>
      <p:pic>
        <p:nvPicPr>
          <p:cNvPr id="226309" name="Picture 5" descr="BD21301_">
            <a:extLst>
              <a:ext uri="{FF2B5EF4-FFF2-40B4-BE49-F238E27FC236}">
                <a16:creationId xmlns:a16="http://schemas.microsoft.com/office/drawing/2014/main" id="{D9633DA7-197E-4581-A674-8D8644F372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3124200"/>
            <a:ext cx="3508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0" name="Picture 6" descr="BD21301_">
            <a:extLst>
              <a:ext uri="{FF2B5EF4-FFF2-40B4-BE49-F238E27FC236}">
                <a16:creationId xmlns:a16="http://schemas.microsoft.com/office/drawing/2014/main" id="{82528E82-C544-457B-A712-3E775A2D1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581400"/>
            <a:ext cx="3508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6311" name="Picture 7" descr="BD21301_">
            <a:extLst>
              <a:ext uri="{FF2B5EF4-FFF2-40B4-BE49-F238E27FC236}">
                <a16:creationId xmlns:a16="http://schemas.microsoft.com/office/drawing/2014/main" id="{51BA1B85-E756-40C0-9F34-FEB3474A3D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038600"/>
            <a:ext cx="350838" cy="350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26312" name="Picture 8" descr="BD21301_">
            <a:extLst>
              <a:ext uri="{FF2B5EF4-FFF2-40B4-BE49-F238E27FC236}">
                <a16:creationId xmlns:a16="http://schemas.microsoft.com/office/drawing/2014/main" id="{BA8557CA-734A-4B01-BD66-7751F71A49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5029200"/>
            <a:ext cx="350838"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2630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263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2631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263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4">
            <a:extLst>
              <a:ext uri="{FF2B5EF4-FFF2-40B4-BE49-F238E27FC236}">
                <a16:creationId xmlns:a16="http://schemas.microsoft.com/office/drawing/2014/main" id="{38B03BFC-056E-4B2B-916A-D3C18F2999E6}"/>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AFC4031-B37E-4145-A441-F0C81D57B900}" type="slidenum">
              <a:rPr lang="en-US" altLang="en-US" sz="1400"/>
              <a:pPr algn="r"/>
              <a:t>7</a:t>
            </a:fld>
            <a:endParaRPr lang="en-US" altLang="en-US" sz="1400"/>
          </a:p>
        </p:txBody>
      </p:sp>
      <p:sp>
        <p:nvSpPr>
          <p:cNvPr id="16387" name="Rectangle 2">
            <a:extLst>
              <a:ext uri="{FF2B5EF4-FFF2-40B4-BE49-F238E27FC236}">
                <a16:creationId xmlns:a16="http://schemas.microsoft.com/office/drawing/2014/main" id="{19CCEA20-560F-44FC-9564-4460F426C7F9}"/>
              </a:ext>
            </a:extLst>
          </p:cNvPr>
          <p:cNvSpPr>
            <a:spLocks noGrp="1" noChangeArrowheads="1"/>
          </p:cNvSpPr>
          <p:nvPr>
            <p:ph type="title"/>
          </p:nvPr>
        </p:nvSpPr>
        <p:spPr/>
        <p:txBody>
          <a:bodyPr/>
          <a:lstStyle/>
          <a:p>
            <a:pPr eaLnBrk="1" hangingPunct="1"/>
            <a:r>
              <a:rPr lang="en-US" altLang="en-US" sz="3600"/>
              <a:t>Dependencies in GKGFX</a:t>
            </a:r>
            <a:br>
              <a:rPr lang="en-US" altLang="en-US" sz="3200"/>
            </a:br>
            <a:r>
              <a:rPr lang="en-US" altLang="en-US" sz="2800"/>
              <a:t>Mozilla Rendering Library – One of many libraries</a:t>
            </a:r>
          </a:p>
        </p:txBody>
      </p:sp>
      <p:pic>
        <p:nvPicPr>
          <p:cNvPr id="16388" name="Picture 3">
            <a:extLst>
              <a:ext uri="{FF2B5EF4-FFF2-40B4-BE49-F238E27FC236}">
                <a16:creationId xmlns:a16="http://schemas.microsoft.com/office/drawing/2014/main" id="{3D31CA11-2E4D-4BCA-AB98-ACFC029204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057400"/>
            <a:ext cx="4408488"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useBgFill="1">
        <p:nvSpPr>
          <p:cNvPr id="16389" name="AutoShape 4">
            <a:extLst>
              <a:ext uri="{FF2B5EF4-FFF2-40B4-BE49-F238E27FC236}">
                <a16:creationId xmlns:a16="http://schemas.microsoft.com/office/drawing/2014/main" id="{5514210A-74C9-4C4C-ADD9-976A2912456E}"/>
              </a:ext>
            </a:extLst>
          </p:cNvPr>
          <p:cNvSpPr>
            <a:spLocks noChangeArrowheads="1"/>
          </p:cNvSpPr>
          <p:nvPr/>
        </p:nvSpPr>
        <p:spPr bwMode="auto">
          <a:xfrm>
            <a:off x="6858000" y="2362200"/>
            <a:ext cx="1371600" cy="533400"/>
          </a:xfrm>
          <a:prstGeom prst="wedgeRoundRectCallout">
            <a:avLst>
              <a:gd name="adj1" fmla="val -116088"/>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200">
                <a:latin typeface="Tahoma" panose="020B0604030504040204" pitchFamily="34" charset="0"/>
              </a:rPr>
              <a:t>Smallest disks are single files</a:t>
            </a:r>
          </a:p>
        </p:txBody>
      </p:sp>
      <p:sp useBgFill="1">
        <p:nvSpPr>
          <p:cNvPr id="16390" name="AutoShape 5">
            <a:extLst>
              <a:ext uri="{FF2B5EF4-FFF2-40B4-BE49-F238E27FC236}">
                <a16:creationId xmlns:a16="http://schemas.microsoft.com/office/drawing/2014/main" id="{458FA323-B56A-4910-BF3F-772DD42C7AD3}"/>
              </a:ext>
            </a:extLst>
          </p:cNvPr>
          <p:cNvSpPr>
            <a:spLocks noChangeArrowheads="1"/>
          </p:cNvSpPr>
          <p:nvPr/>
        </p:nvSpPr>
        <p:spPr bwMode="auto">
          <a:xfrm>
            <a:off x="6477000" y="3733800"/>
            <a:ext cx="1676400" cy="1143000"/>
          </a:xfrm>
          <a:prstGeom prst="wedgeRoundRectCallout">
            <a:avLst>
              <a:gd name="adj1" fmla="val -104356"/>
              <a:gd name="adj2" fmla="val 41389"/>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200">
                <a:latin typeface="Tahoma" panose="020B0604030504040204" pitchFamily="34" charset="0"/>
              </a:rPr>
              <a:t>Large disks are mutually dependent files, strong components of the dependency graph</a:t>
            </a:r>
          </a:p>
        </p:txBody>
      </p:sp>
      <p:sp useBgFill="1">
        <p:nvSpPr>
          <p:cNvPr id="16391" name="AutoShape 6">
            <a:extLst>
              <a:ext uri="{FF2B5EF4-FFF2-40B4-BE49-F238E27FC236}">
                <a16:creationId xmlns:a16="http://schemas.microsoft.com/office/drawing/2014/main" id="{EC08D5D6-B3E8-4AFD-8522-11CADBF82912}"/>
              </a:ext>
            </a:extLst>
          </p:cNvPr>
          <p:cNvSpPr>
            <a:spLocks noChangeArrowheads="1"/>
          </p:cNvSpPr>
          <p:nvPr/>
        </p:nvSpPr>
        <p:spPr bwMode="auto">
          <a:xfrm>
            <a:off x="6705600" y="3048000"/>
            <a:ext cx="1219200" cy="533400"/>
          </a:xfrm>
          <a:prstGeom prst="wedgeRoundRectCallout">
            <a:avLst>
              <a:gd name="adj1" fmla="val -124347"/>
              <a:gd name="adj2" fmla="val 26190"/>
              <a:gd name="adj3" fmla="val 16667"/>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l" eaLnBrk="1" hangingPunct="1"/>
            <a:r>
              <a:rPr lang="en-US" altLang="en-US" sz="1200">
                <a:latin typeface="Tahoma" panose="020B0604030504040204" pitchFamily="34" charset="0"/>
              </a:rPr>
              <a:t>Lines indicate dependency</a:t>
            </a:r>
          </a:p>
        </p:txBody>
      </p:sp>
    </p:spTree>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Number Placeholder 5">
            <a:extLst>
              <a:ext uri="{FF2B5EF4-FFF2-40B4-BE49-F238E27FC236}">
                <a16:creationId xmlns:a16="http://schemas.microsoft.com/office/drawing/2014/main" id="{C217A3E3-F5E0-47D1-9EB0-7D266E514BC3}"/>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86D59CB-1A86-4102-811A-8F4C9A7E66E8}" type="slidenum">
              <a:rPr lang="en-US" altLang="en-US" sz="1400"/>
              <a:pPr algn="r"/>
              <a:t>70</a:t>
            </a:fld>
            <a:endParaRPr lang="en-US" altLang="en-US" sz="1400"/>
          </a:p>
        </p:txBody>
      </p:sp>
      <p:sp>
        <p:nvSpPr>
          <p:cNvPr id="143363" name="Rectangle 2">
            <a:extLst>
              <a:ext uri="{FF2B5EF4-FFF2-40B4-BE49-F238E27FC236}">
                <a16:creationId xmlns:a16="http://schemas.microsoft.com/office/drawing/2014/main" id="{EA377557-AC8E-46AF-ADF1-37F15A9819EC}"/>
              </a:ext>
            </a:extLst>
          </p:cNvPr>
          <p:cNvSpPr>
            <a:spLocks noGrp="1" noChangeArrowheads="1"/>
          </p:cNvSpPr>
          <p:nvPr>
            <p:ph type="title"/>
          </p:nvPr>
        </p:nvSpPr>
        <p:spPr/>
        <p:txBody>
          <a:bodyPr/>
          <a:lstStyle/>
          <a:p>
            <a:pPr eaLnBrk="1" hangingPunct="1"/>
            <a:r>
              <a:rPr lang="en-US" altLang="en-US"/>
              <a:t>Contributions</a:t>
            </a:r>
          </a:p>
        </p:txBody>
      </p:sp>
      <p:sp>
        <p:nvSpPr>
          <p:cNvPr id="191491" name="Rectangle 3">
            <a:extLst>
              <a:ext uri="{FF2B5EF4-FFF2-40B4-BE49-F238E27FC236}">
                <a16:creationId xmlns:a16="http://schemas.microsoft.com/office/drawing/2014/main" id="{642E970E-72CD-4F4E-8B02-D24ACA6153D2}"/>
              </a:ext>
            </a:extLst>
          </p:cNvPr>
          <p:cNvSpPr>
            <a:spLocks noGrp="1" noChangeArrowheads="1"/>
          </p:cNvSpPr>
          <p:nvPr>
            <p:ph type="body" idx="1"/>
          </p:nvPr>
        </p:nvSpPr>
        <p:spPr>
          <a:xfrm>
            <a:off x="457200" y="1600200"/>
            <a:ext cx="8382000" cy="4953000"/>
          </a:xfrm>
        </p:spPr>
        <p:txBody>
          <a:bodyPr/>
          <a:lstStyle/>
          <a:p>
            <a:pPr eaLnBrk="1" hangingPunct="1">
              <a:lnSpc>
                <a:spcPct val="80000"/>
              </a:lnSpc>
              <a:defRPr/>
            </a:pPr>
            <a:r>
              <a:rPr lang="en-US" altLang="en-US" sz="2000" b="1">
                <a:effectLst>
                  <a:outerShdw blurRad="38100" dist="38100" dir="2700000" algn="tl">
                    <a:srgbClr val="C0C0C0"/>
                  </a:outerShdw>
                </a:effectLst>
              </a:rPr>
              <a:t>Developed Risk model</a:t>
            </a:r>
            <a:r>
              <a:rPr lang="en-US" altLang="en-US" sz="2000"/>
              <a:t> which </a:t>
            </a:r>
            <a:r>
              <a:rPr lang="en-US" altLang="en-US" sz="2000" b="1">
                <a:effectLst>
                  <a:outerShdw blurRad="38100" dist="38100" dir="2700000" algn="tl">
                    <a:srgbClr val="C0C0C0"/>
                  </a:outerShdw>
                </a:effectLst>
              </a:rPr>
              <a:t>pinpoints problem files</a:t>
            </a:r>
            <a:r>
              <a:rPr lang="en-US" altLang="en-US" sz="2000"/>
              <a:t> and supports comparisons before and after fixes.</a:t>
            </a:r>
          </a:p>
          <a:p>
            <a:pPr eaLnBrk="1" hangingPunct="1">
              <a:lnSpc>
                <a:spcPct val="80000"/>
              </a:lnSpc>
              <a:defRPr/>
            </a:pPr>
            <a:r>
              <a:rPr lang="en-US" altLang="en-US" sz="2000"/>
              <a:t>We </a:t>
            </a:r>
            <a:r>
              <a:rPr lang="en-US" altLang="en-US" sz="2000" b="1">
                <a:effectLst>
                  <a:outerShdw blurRad="38100" dist="38100" dir="2700000" algn="tl">
                    <a:srgbClr val="C0C0C0"/>
                  </a:outerShdw>
                </a:effectLst>
              </a:rPr>
              <a:t>introduced a reusability model</a:t>
            </a:r>
            <a:r>
              <a:rPr lang="en-US" altLang="en-US" sz="2000"/>
              <a:t> that indexes software components according to their </a:t>
            </a:r>
            <a:r>
              <a:rPr lang="en-US" altLang="en-US" sz="2000" b="1">
                <a:effectLst>
                  <a:outerShdw blurRad="38100" dist="38100" dir="2700000" algn="tl">
                    <a:srgbClr val="C0C0C0"/>
                  </a:outerShdw>
                </a:effectLst>
              </a:rPr>
              <a:t>potential for reuse</a:t>
            </a:r>
            <a:r>
              <a:rPr lang="en-US" altLang="en-US" sz="2000"/>
              <a:t>. </a:t>
            </a:r>
          </a:p>
          <a:p>
            <a:pPr eaLnBrk="1" hangingPunct="1">
              <a:lnSpc>
                <a:spcPct val="80000"/>
              </a:lnSpc>
              <a:defRPr/>
            </a:pPr>
            <a:r>
              <a:rPr lang="en-US" altLang="en-US" sz="2000"/>
              <a:t>We designed and </a:t>
            </a:r>
            <a:r>
              <a:rPr lang="en-US" altLang="en-US" sz="2000" b="1">
                <a:effectLst>
                  <a:outerShdw blurRad="38100" dist="38100" dir="2700000" algn="tl">
                    <a:srgbClr val="C0C0C0"/>
                  </a:outerShdw>
                </a:effectLst>
              </a:rPr>
              <a:t>conducted an experiment</a:t>
            </a:r>
            <a:r>
              <a:rPr lang="en-US" altLang="en-US" sz="2000"/>
              <a:t> to investigate the </a:t>
            </a:r>
            <a:r>
              <a:rPr lang="en-US" altLang="en-US" sz="2000" b="1">
                <a:effectLst>
                  <a:outerShdw blurRad="38100" dist="38100" dir="2700000" algn="tl">
                    <a:srgbClr val="C0C0C0"/>
                  </a:outerShdw>
                </a:effectLst>
              </a:rPr>
              <a:t>impact of change</a:t>
            </a:r>
            <a:r>
              <a:rPr lang="en-US" altLang="en-US" sz="2000"/>
              <a:t> in one file on other files, in terms of consequential changes they require. </a:t>
            </a:r>
          </a:p>
          <a:p>
            <a:pPr eaLnBrk="1" hangingPunct="1">
              <a:lnSpc>
                <a:spcPct val="80000"/>
              </a:lnSpc>
              <a:defRPr/>
            </a:pPr>
            <a:r>
              <a:rPr lang="en-US" altLang="en-US" sz="2000"/>
              <a:t>We designed and </a:t>
            </a:r>
            <a:r>
              <a:rPr lang="en-US" altLang="en-US" sz="2000" b="1">
                <a:effectLst>
                  <a:outerShdw blurRad="38100" dist="38100" dir="2700000" algn="tl">
                    <a:srgbClr val="C0C0C0"/>
                  </a:outerShdw>
                </a:effectLst>
              </a:rPr>
              <a:t>developed tools</a:t>
            </a:r>
            <a:r>
              <a:rPr lang="en-US" altLang="en-US" sz="2000"/>
              <a:t> implementing these algorithms and methods that are </a:t>
            </a:r>
            <a:r>
              <a:rPr lang="en-US" altLang="en-US" sz="2000" b="1">
                <a:effectLst>
                  <a:outerShdw blurRad="38100" dist="38100" dir="2700000" algn="tl">
                    <a:srgbClr val="C0C0C0"/>
                  </a:outerShdw>
                </a:effectLst>
              </a:rPr>
              <a:t>capable of analyzing very large sets</a:t>
            </a:r>
            <a:r>
              <a:rPr lang="en-US" altLang="en-US" sz="2000"/>
              <a:t> of files </a:t>
            </a:r>
            <a:r>
              <a:rPr lang="en-US" altLang="en-US" sz="1600"/>
              <a:t>(6193 files analyzed in 4 hours)</a:t>
            </a:r>
          </a:p>
          <a:p>
            <a:pPr lvl="1" eaLnBrk="1" hangingPunct="1">
              <a:lnSpc>
                <a:spcPct val="80000"/>
              </a:lnSpc>
              <a:defRPr/>
            </a:pPr>
            <a:r>
              <a:rPr lang="en-US" altLang="en-US" sz="1800"/>
              <a:t>DepAnal/DepView is our experimental apparatus needed to provide new results.</a:t>
            </a:r>
          </a:p>
          <a:p>
            <a:pPr eaLnBrk="1" hangingPunct="1">
              <a:lnSpc>
                <a:spcPct val="80000"/>
              </a:lnSpc>
              <a:defRPr/>
            </a:pPr>
            <a:r>
              <a:rPr lang="en-US" altLang="en-US" sz="2000"/>
              <a:t>Demonstrated </a:t>
            </a:r>
            <a:r>
              <a:rPr lang="en-US" altLang="en-US" sz="2000" b="1">
                <a:effectLst>
                  <a:outerShdw blurRad="38100" dist="38100" dir="2700000" algn="tl">
                    <a:srgbClr val="C0C0C0"/>
                  </a:outerShdw>
                </a:effectLst>
              </a:rPr>
              <a:t>specific means to improve structural problems</a:t>
            </a:r>
            <a:r>
              <a:rPr lang="en-US" altLang="en-US" sz="2000"/>
              <a:t>, using risk model and DepAnal/DepView.</a:t>
            </a:r>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5410" name="Slide Number Placeholder 5">
            <a:extLst>
              <a:ext uri="{FF2B5EF4-FFF2-40B4-BE49-F238E27FC236}">
                <a16:creationId xmlns:a16="http://schemas.microsoft.com/office/drawing/2014/main" id="{19538763-F22D-4452-9C16-ECD59FCE0D96}"/>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F0E57492-146A-475A-B522-7564DA88AE8E}" type="slidenum">
              <a:rPr lang="en-US" altLang="en-US" sz="1400"/>
              <a:pPr algn="r"/>
              <a:t>71</a:t>
            </a:fld>
            <a:endParaRPr lang="en-US" altLang="en-US" sz="1400"/>
          </a:p>
        </p:txBody>
      </p:sp>
      <p:sp>
        <p:nvSpPr>
          <p:cNvPr id="145411" name="Rectangle 2">
            <a:extLst>
              <a:ext uri="{FF2B5EF4-FFF2-40B4-BE49-F238E27FC236}">
                <a16:creationId xmlns:a16="http://schemas.microsoft.com/office/drawing/2014/main" id="{C8298EBE-B2A0-488F-A6CB-DAAF43BDD32C}"/>
              </a:ext>
            </a:extLst>
          </p:cNvPr>
          <p:cNvSpPr>
            <a:spLocks noGrp="1" noChangeArrowheads="1"/>
          </p:cNvSpPr>
          <p:nvPr>
            <p:ph type="title"/>
          </p:nvPr>
        </p:nvSpPr>
        <p:spPr/>
        <p:txBody>
          <a:bodyPr/>
          <a:lstStyle/>
          <a:p>
            <a:pPr eaLnBrk="1" hangingPunct="1"/>
            <a:r>
              <a:rPr lang="en-US" altLang="en-US"/>
              <a:t>Future Work</a:t>
            </a:r>
            <a:endParaRPr lang="en-US" altLang="en-US" sz="2400"/>
          </a:p>
        </p:txBody>
      </p:sp>
      <p:sp>
        <p:nvSpPr>
          <p:cNvPr id="145412" name="Rectangle 3">
            <a:extLst>
              <a:ext uri="{FF2B5EF4-FFF2-40B4-BE49-F238E27FC236}">
                <a16:creationId xmlns:a16="http://schemas.microsoft.com/office/drawing/2014/main" id="{B3625A91-2E47-455A-AF7D-A3074188EB2E}"/>
              </a:ext>
            </a:extLst>
          </p:cNvPr>
          <p:cNvSpPr>
            <a:spLocks noGrp="1" noChangeArrowheads="1"/>
          </p:cNvSpPr>
          <p:nvPr>
            <p:ph type="body" idx="1"/>
          </p:nvPr>
        </p:nvSpPr>
        <p:spPr/>
        <p:txBody>
          <a:bodyPr/>
          <a:lstStyle/>
          <a:p>
            <a:pPr eaLnBrk="1" hangingPunct="1"/>
            <a:r>
              <a:rPr lang="en-US" altLang="en-US" sz="2400"/>
              <a:t>What causes large strong component, high fan-in and fan-out?</a:t>
            </a:r>
          </a:p>
          <a:p>
            <a:pPr eaLnBrk="1" hangingPunct="1"/>
            <a:r>
              <a:rPr lang="en-US" altLang="en-US" sz="2400"/>
              <a:t>Could repacking source codes result in better dependency structure? And what would be the repacking strategy?</a:t>
            </a:r>
          </a:p>
          <a:p>
            <a:pPr eaLnBrk="1" hangingPunct="1"/>
            <a:r>
              <a:rPr lang="en-US" altLang="en-US" sz="2400"/>
              <a:t>Could alpha calculation be modeled as a function of structural and functional metrics?</a:t>
            </a:r>
          </a:p>
        </p:txBody>
      </p:sp>
    </p:spTree>
  </p:cSld>
  <p:clrMapOvr>
    <a:masterClrMapping/>
  </p:clrMapOvr>
  <p:transition/>
</p:sld>
</file>

<file path=ppt/slides/slide7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7458" name="Slide Number Placeholder 5">
            <a:extLst>
              <a:ext uri="{FF2B5EF4-FFF2-40B4-BE49-F238E27FC236}">
                <a16:creationId xmlns:a16="http://schemas.microsoft.com/office/drawing/2014/main" id="{D84A8A25-8795-4EDF-B0DD-14FCE8575D74}"/>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FBB87B1-B1BD-4192-A6BF-C675525E8716}" type="slidenum">
              <a:rPr lang="en-US" altLang="en-US" sz="1400"/>
              <a:pPr algn="r"/>
              <a:t>72</a:t>
            </a:fld>
            <a:endParaRPr lang="en-US" altLang="en-US" sz="1400"/>
          </a:p>
        </p:txBody>
      </p:sp>
      <p:sp>
        <p:nvSpPr>
          <p:cNvPr id="147459" name="Rectangle 3">
            <a:extLst>
              <a:ext uri="{FF2B5EF4-FFF2-40B4-BE49-F238E27FC236}">
                <a16:creationId xmlns:a16="http://schemas.microsoft.com/office/drawing/2014/main" id="{9390A0DA-0F4D-442B-9747-1C58258CDC3E}"/>
              </a:ext>
            </a:extLst>
          </p:cNvPr>
          <p:cNvSpPr>
            <a:spLocks noGrp="1" noChangeArrowheads="1"/>
          </p:cNvSpPr>
          <p:nvPr>
            <p:ph type="body" idx="1"/>
          </p:nvPr>
        </p:nvSpPr>
        <p:spPr>
          <a:xfrm>
            <a:off x="457200" y="1646238"/>
            <a:ext cx="8229600" cy="4525962"/>
          </a:xfrm>
        </p:spPr>
        <p:txBody>
          <a:bodyPr/>
          <a:lstStyle/>
          <a:p>
            <a:pPr eaLnBrk="1" hangingPunct="1">
              <a:lnSpc>
                <a:spcPct val="80000"/>
              </a:lnSpc>
            </a:pPr>
            <a:r>
              <a:rPr lang="en-US" altLang="en-US" sz="1800"/>
              <a:t>What causes large SC?</a:t>
            </a:r>
          </a:p>
          <a:p>
            <a:pPr lvl="1" eaLnBrk="1" hangingPunct="1">
              <a:lnSpc>
                <a:spcPct val="80000"/>
              </a:lnSpc>
            </a:pPr>
            <a:r>
              <a:rPr lang="en-US" altLang="en-US" sz="1600"/>
              <a:t>Global data?</a:t>
            </a:r>
          </a:p>
          <a:p>
            <a:pPr lvl="1" eaLnBrk="1" hangingPunct="1">
              <a:lnSpc>
                <a:spcPct val="80000"/>
              </a:lnSpc>
            </a:pPr>
            <a:r>
              <a:rPr lang="en-US" altLang="en-US" sz="1600"/>
              <a:t>Mutually dependent type?</a:t>
            </a:r>
          </a:p>
          <a:p>
            <a:pPr lvl="1" eaLnBrk="1" hangingPunct="1">
              <a:lnSpc>
                <a:spcPct val="80000"/>
              </a:lnSpc>
            </a:pPr>
            <a:r>
              <a:rPr lang="en-US" altLang="en-US" sz="1600"/>
              <a:t>Call-backs?</a:t>
            </a:r>
          </a:p>
          <a:p>
            <a:pPr lvl="1" eaLnBrk="1" hangingPunct="1">
              <a:lnSpc>
                <a:spcPct val="80000"/>
              </a:lnSpc>
            </a:pPr>
            <a:r>
              <a:rPr lang="en-US" altLang="en-US" sz="1600"/>
              <a:t>Or other factors?</a:t>
            </a:r>
          </a:p>
          <a:p>
            <a:pPr eaLnBrk="1" hangingPunct="1">
              <a:lnSpc>
                <a:spcPct val="80000"/>
              </a:lnSpc>
            </a:pPr>
            <a:r>
              <a:rPr lang="en-US" altLang="en-US" sz="1800"/>
              <a:t>What causes large Fan-out?</a:t>
            </a:r>
          </a:p>
          <a:p>
            <a:pPr lvl="1" eaLnBrk="1" hangingPunct="1">
              <a:lnSpc>
                <a:spcPct val="80000"/>
              </a:lnSpc>
            </a:pPr>
            <a:r>
              <a:rPr lang="en-US" altLang="en-US" sz="1600"/>
              <a:t>Lots of low level library calls? (Good but not good; not enough delegation)</a:t>
            </a:r>
          </a:p>
          <a:p>
            <a:pPr lvl="1" eaLnBrk="1" hangingPunct="1">
              <a:lnSpc>
                <a:spcPct val="80000"/>
              </a:lnSpc>
            </a:pPr>
            <a:r>
              <a:rPr lang="en-US" altLang="en-US" sz="1600"/>
              <a:t>Lots of high level calls? Poor abstraction, doing too many things.</a:t>
            </a:r>
          </a:p>
          <a:p>
            <a:pPr eaLnBrk="1" hangingPunct="1">
              <a:lnSpc>
                <a:spcPct val="80000"/>
              </a:lnSpc>
            </a:pPr>
            <a:r>
              <a:rPr lang="en-US" altLang="en-US" sz="1800"/>
              <a:t>What causes High CC?</a:t>
            </a:r>
          </a:p>
          <a:p>
            <a:pPr lvl="1" eaLnBrk="1" hangingPunct="1">
              <a:lnSpc>
                <a:spcPct val="80000"/>
              </a:lnSpc>
            </a:pPr>
            <a:r>
              <a:rPr lang="en-US" altLang="en-US" sz="1600"/>
              <a:t>Win32 winproc: Huge switch statement, switching on many message types.</a:t>
            </a:r>
          </a:p>
          <a:p>
            <a:pPr lvl="1" eaLnBrk="1" hangingPunct="1">
              <a:lnSpc>
                <a:spcPct val="80000"/>
              </a:lnSpc>
            </a:pPr>
            <a:r>
              <a:rPr lang="en-US" altLang="en-US" sz="1600"/>
              <a:t>Collect high CC files and analyze.</a:t>
            </a:r>
          </a:p>
        </p:txBody>
      </p:sp>
      <p:sp>
        <p:nvSpPr>
          <p:cNvPr id="147460" name="Rectangle 4">
            <a:extLst>
              <a:ext uri="{FF2B5EF4-FFF2-40B4-BE49-F238E27FC236}">
                <a16:creationId xmlns:a16="http://schemas.microsoft.com/office/drawing/2014/main" id="{7B251870-4625-4A4B-9FBA-B33280F912FB}"/>
              </a:ext>
            </a:extLst>
          </p:cNvPr>
          <p:cNvSpPr>
            <a:spLocks noGrp="1" noChangeArrowheads="1"/>
          </p:cNvSpPr>
          <p:nvPr>
            <p:ph type="title"/>
          </p:nvPr>
        </p:nvSpPr>
        <p:spPr/>
        <p:txBody>
          <a:bodyPr/>
          <a:lstStyle/>
          <a:p>
            <a:pPr eaLnBrk="1" hangingPunct="1"/>
            <a:r>
              <a:rPr lang="en-US" altLang="en-US" sz="3600"/>
              <a:t>Future Work:</a:t>
            </a:r>
            <a:br>
              <a:rPr lang="en-US" altLang="en-US" sz="3600"/>
            </a:br>
            <a:r>
              <a:rPr lang="en-US" altLang="en-US" sz="2000"/>
              <a:t>Developing Constructive Remedies</a:t>
            </a:r>
            <a:endParaRPr lang="en-US" altLang="en-US" sz="2400"/>
          </a:p>
        </p:txBody>
      </p:sp>
      <p:sp>
        <p:nvSpPr>
          <p:cNvPr id="147461" name="Text Box 7">
            <a:extLst>
              <a:ext uri="{FF2B5EF4-FFF2-40B4-BE49-F238E27FC236}">
                <a16:creationId xmlns:a16="http://schemas.microsoft.com/office/drawing/2014/main" id="{789D35EB-98C4-43C7-AA16-DF1D447097EB}"/>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9506" name="Slide Number Placeholder 5">
            <a:extLst>
              <a:ext uri="{FF2B5EF4-FFF2-40B4-BE49-F238E27FC236}">
                <a16:creationId xmlns:a16="http://schemas.microsoft.com/office/drawing/2014/main" id="{AFA7FAAC-F2F4-467F-96E0-EBB8B4AEF795}"/>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2DF6893C-5AB7-4FBE-9A58-6AD8217BF698}" type="slidenum">
              <a:rPr lang="en-US" altLang="en-US" sz="1400"/>
              <a:pPr algn="r"/>
              <a:t>73</a:t>
            </a:fld>
            <a:endParaRPr lang="en-US" altLang="en-US" sz="1400"/>
          </a:p>
        </p:txBody>
      </p:sp>
      <p:sp>
        <p:nvSpPr>
          <p:cNvPr id="149507" name="Rectangle 2">
            <a:extLst>
              <a:ext uri="{FF2B5EF4-FFF2-40B4-BE49-F238E27FC236}">
                <a16:creationId xmlns:a16="http://schemas.microsoft.com/office/drawing/2014/main" id="{90CF16E1-B26C-484E-9A6F-E77D07CC3C9A}"/>
              </a:ext>
            </a:extLst>
          </p:cNvPr>
          <p:cNvSpPr>
            <a:spLocks noGrp="1" noChangeArrowheads="1"/>
          </p:cNvSpPr>
          <p:nvPr>
            <p:ph type="title"/>
          </p:nvPr>
        </p:nvSpPr>
        <p:spPr/>
        <p:txBody>
          <a:bodyPr/>
          <a:lstStyle/>
          <a:p>
            <a:pPr eaLnBrk="1" hangingPunct="1"/>
            <a:r>
              <a:rPr lang="en-US" altLang="en-US" sz="3600"/>
              <a:t>Future Work:</a:t>
            </a:r>
            <a:br>
              <a:rPr lang="en-US" altLang="en-US" sz="3200"/>
            </a:br>
            <a:r>
              <a:rPr lang="en-US" altLang="en-US" sz="2000"/>
              <a:t>Strengthen Conclusions from Experiment</a:t>
            </a:r>
            <a:endParaRPr lang="en-US" altLang="en-US" sz="1000"/>
          </a:p>
        </p:txBody>
      </p:sp>
      <p:sp>
        <p:nvSpPr>
          <p:cNvPr id="149508" name="Rectangle 3">
            <a:extLst>
              <a:ext uri="{FF2B5EF4-FFF2-40B4-BE49-F238E27FC236}">
                <a16:creationId xmlns:a16="http://schemas.microsoft.com/office/drawing/2014/main" id="{C15C9B9B-0557-4A3C-9CA0-261E70974D54}"/>
              </a:ext>
            </a:extLst>
          </p:cNvPr>
          <p:cNvSpPr>
            <a:spLocks noGrp="1" noChangeArrowheads="1"/>
          </p:cNvSpPr>
          <p:nvPr>
            <p:ph type="body" idx="1"/>
          </p:nvPr>
        </p:nvSpPr>
        <p:spPr/>
        <p:txBody>
          <a:bodyPr/>
          <a:lstStyle/>
          <a:p>
            <a:pPr eaLnBrk="1" hangingPunct="1">
              <a:lnSpc>
                <a:spcPct val="90000"/>
              </a:lnSpc>
            </a:pPr>
            <a:r>
              <a:rPr lang="en-US" altLang="en-US"/>
              <a:t>Draw further conclusions from experiment to estimate alphas.</a:t>
            </a:r>
          </a:p>
          <a:p>
            <a:pPr lvl="1" eaLnBrk="1" hangingPunct="1">
              <a:lnSpc>
                <a:spcPct val="90000"/>
              </a:lnSpc>
            </a:pPr>
            <a:r>
              <a:rPr lang="en-US" altLang="en-US"/>
              <a:t>MLR Analysis of design changes.</a:t>
            </a:r>
          </a:p>
          <a:p>
            <a:pPr lvl="1" eaLnBrk="1" hangingPunct="1">
              <a:lnSpc>
                <a:spcPct val="90000"/>
              </a:lnSpc>
            </a:pPr>
            <a:r>
              <a:rPr lang="en-US" altLang="en-US"/>
              <a:t>This results in a model of alpha as a function of structural and functional metrics. </a:t>
            </a:r>
          </a:p>
          <a:p>
            <a:pPr eaLnBrk="1" hangingPunct="1">
              <a:lnSpc>
                <a:spcPct val="90000"/>
              </a:lnSpc>
            </a:pPr>
            <a:r>
              <a:rPr lang="en-US" altLang="en-US"/>
              <a:t>Will this be a good predictor of other systems?</a:t>
            </a:r>
          </a:p>
          <a:p>
            <a:pPr lvl="1" eaLnBrk="1" hangingPunct="1">
              <a:lnSpc>
                <a:spcPct val="90000"/>
              </a:lnSpc>
            </a:pPr>
            <a:r>
              <a:rPr lang="en-US" altLang="en-US"/>
              <a:t>That allows us to minimize measuring effort in ongoing programs.</a:t>
            </a:r>
          </a:p>
        </p:txBody>
      </p:sp>
      <p:sp>
        <p:nvSpPr>
          <p:cNvPr id="149509" name="Text Box 6">
            <a:extLst>
              <a:ext uri="{FF2B5EF4-FFF2-40B4-BE49-F238E27FC236}">
                <a16:creationId xmlns:a16="http://schemas.microsoft.com/office/drawing/2014/main" id="{4A55ED18-6A42-4153-A89B-780F752A4C50}"/>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1554" name="Slide Number Placeholder 5">
            <a:extLst>
              <a:ext uri="{FF2B5EF4-FFF2-40B4-BE49-F238E27FC236}">
                <a16:creationId xmlns:a16="http://schemas.microsoft.com/office/drawing/2014/main" id="{D1B7B2D1-0016-418C-B6C8-F1FD52E8DD38}"/>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7FD3F2C7-7C7B-4D01-91EC-DC9D93BA7363}" type="slidenum">
              <a:rPr lang="en-US" altLang="en-US" sz="1400"/>
              <a:pPr algn="r"/>
              <a:t>74</a:t>
            </a:fld>
            <a:endParaRPr lang="en-US" altLang="en-US" sz="1400"/>
          </a:p>
        </p:txBody>
      </p:sp>
      <p:sp>
        <p:nvSpPr>
          <p:cNvPr id="151555" name="Rectangle 2">
            <a:extLst>
              <a:ext uri="{FF2B5EF4-FFF2-40B4-BE49-F238E27FC236}">
                <a16:creationId xmlns:a16="http://schemas.microsoft.com/office/drawing/2014/main" id="{C1B6DAFB-33E7-43ED-928B-7E749D6DDA9A}"/>
              </a:ext>
            </a:extLst>
          </p:cNvPr>
          <p:cNvSpPr>
            <a:spLocks noGrp="1" noChangeArrowheads="1"/>
          </p:cNvSpPr>
          <p:nvPr>
            <p:ph type="title"/>
          </p:nvPr>
        </p:nvSpPr>
        <p:spPr/>
        <p:txBody>
          <a:bodyPr/>
          <a:lstStyle/>
          <a:p>
            <a:pPr eaLnBrk="1" hangingPunct="1"/>
            <a:r>
              <a:rPr lang="en-US" altLang="en-US" sz="3600"/>
              <a:t>Future Work:</a:t>
            </a:r>
            <a:br>
              <a:rPr lang="en-US" altLang="en-US" sz="3600"/>
            </a:br>
            <a:r>
              <a:rPr lang="en-US" altLang="en-US" sz="2000"/>
              <a:t>Developing Constructive Remedies</a:t>
            </a:r>
          </a:p>
        </p:txBody>
      </p:sp>
      <p:sp>
        <p:nvSpPr>
          <p:cNvPr id="151556" name="Rectangle 3">
            <a:extLst>
              <a:ext uri="{FF2B5EF4-FFF2-40B4-BE49-F238E27FC236}">
                <a16:creationId xmlns:a16="http://schemas.microsoft.com/office/drawing/2014/main" id="{BF00A4CE-392E-4C97-8183-F08FAE2AF390}"/>
              </a:ext>
            </a:extLst>
          </p:cNvPr>
          <p:cNvSpPr>
            <a:spLocks noGrp="1" noChangeArrowheads="1"/>
          </p:cNvSpPr>
          <p:nvPr>
            <p:ph type="body" idx="1"/>
          </p:nvPr>
        </p:nvSpPr>
        <p:spPr/>
        <p:txBody>
          <a:bodyPr/>
          <a:lstStyle/>
          <a:p>
            <a:pPr eaLnBrk="1" hangingPunct="1"/>
            <a:r>
              <a:rPr lang="en-US" altLang="en-US"/>
              <a:t>Use interfaces &amp; factories</a:t>
            </a:r>
          </a:p>
          <a:p>
            <a:pPr lvl="1" eaLnBrk="1" hangingPunct="1"/>
            <a:r>
              <a:rPr lang="en-US" altLang="en-US"/>
              <a:t>Moving dependency from concrete toward abstract.</a:t>
            </a:r>
          </a:p>
          <a:p>
            <a:pPr eaLnBrk="1" hangingPunct="1"/>
            <a:r>
              <a:rPr lang="en-US" altLang="en-US"/>
              <a:t>Partition high fan-outs into:</a:t>
            </a:r>
          </a:p>
          <a:p>
            <a:pPr lvl="1" eaLnBrk="1" hangingPunct="1"/>
            <a:r>
              <a:rPr lang="en-US" altLang="en-US"/>
              <a:t>Immutables – trusted software that won’t change much, so little test risk (low alpha)</a:t>
            </a:r>
          </a:p>
          <a:p>
            <a:pPr lvl="1" eaLnBrk="1" hangingPunct="1"/>
            <a:r>
              <a:rPr lang="en-US" altLang="en-US"/>
              <a:t>Volatiles – under development and changing often, so very big test risk (high alpha)</a:t>
            </a:r>
          </a:p>
          <a:p>
            <a:pPr lvl="1" eaLnBrk="1" hangingPunct="1"/>
            <a:endParaRPr lang="en-US" altLang="en-US"/>
          </a:p>
        </p:txBody>
      </p:sp>
      <p:sp>
        <p:nvSpPr>
          <p:cNvPr id="151557" name="Text Box 7">
            <a:extLst>
              <a:ext uri="{FF2B5EF4-FFF2-40B4-BE49-F238E27FC236}">
                <a16:creationId xmlns:a16="http://schemas.microsoft.com/office/drawing/2014/main" id="{01676C51-96AA-45F9-B5E1-59A811931854}"/>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02" name="Slide Number Placeholder 5">
            <a:extLst>
              <a:ext uri="{FF2B5EF4-FFF2-40B4-BE49-F238E27FC236}">
                <a16:creationId xmlns:a16="http://schemas.microsoft.com/office/drawing/2014/main" id="{44B92ECA-CEE4-48C9-A21F-4DBD5F0E7EBC}"/>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4302FE92-7FC2-4861-A666-988BC0514F98}" type="slidenum">
              <a:rPr lang="en-US" altLang="en-US" sz="1400"/>
              <a:pPr algn="r"/>
              <a:t>75</a:t>
            </a:fld>
            <a:endParaRPr lang="en-US" altLang="en-US" sz="1400"/>
          </a:p>
        </p:txBody>
      </p:sp>
      <p:sp>
        <p:nvSpPr>
          <p:cNvPr id="153603" name="Rectangle 6">
            <a:extLst>
              <a:ext uri="{FF2B5EF4-FFF2-40B4-BE49-F238E27FC236}">
                <a16:creationId xmlns:a16="http://schemas.microsoft.com/office/drawing/2014/main" id="{1F86A792-28C9-4E47-8557-0404F24FF4A6}"/>
              </a:ext>
            </a:extLst>
          </p:cNvPr>
          <p:cNvSpPr>
            <a:spLocks noGrp="1" noChangeArrowheads="1"/>
          </p:cNvSpPr>
          <p:nvPr>
            <p:ph type="title"/>
          </p:nvPr>
        </p:nvSpPr>
        <p:spPr/>
        <p:txBody>
          <a:bodyPr/>
          <a:lstStyle/>
          <a:p>
            <a:pPr eaLnBrk="1" hangingPunct="1"/>
            <a:r>
              <a:rPr lang="en-US" altLang="en-US" sz="3600"/>
              <a:t>Developing Constructive Remedies</a:t>
            </a:r>
            <a:r>
              <a:rPr lang="en-US" altLang="en-US"/>
              <a:t> </a:t>
            </a:r>
            <a:br>
              <a:rPr lang="en-US" altLang="en-US"/>
            </a:br>
            <a:r>
              <a:rPr lang="en-US" altLang="en-US" sz="2000"/>
              <a:t>Structural Improvements</a:t>
            </a:r>
          </a:p>
        </p:txBody>
      </p:sp>
      <p:sp>
        <p:nvSpPr>
          <p:cNvPr id="153604" name="Rectangle 7">
            <a:extLst>
              <a:ext uri="{FF2B5EF4-FFF2-40B4-BE49-F238E27FC236}">
                <a16:creationId xmlns:a16="http://schemas.microsoft.com/office/drawing/2014/main" id="{5B9D6DEA-C8BA-4495-978A-989BF640BA07}"/>
              </a:ext>
            </a:extLst>
          </p:cNvPr>
          <p:cNvSpPr>
            <a:spLocks noGrp="1" noChangeArrowheads="1"/>
          </p:cNvSpPr>
          <p:nvPr>
            <p:ph type="body" idx="1"/>
          </p:nvPr>
        </p:nvSpPr>
        <p:spPr/>
        <p:txBody>
          <a:bodyPr/>
          <a:lstStyle/>
          <a:p>
            <a:pPr eaLnBrk="1" hangingPunct="1">
              <a:lnSpc>
                <a:spcPct val="80000"/>
              </a:lnSpc>
            </a:pPr>
            <a:r>
              <a:rPr lang="en-US" altLang="en-US" sz="2400"/>
              <a:t>If we can identify (low-level) causes of dependencies, we can reorganize file contents to improve inter-file dependency structure.</a:t>
            </a:r>
          </a:p>
          <a:p>
            <a:pPr eaLnBrk="1" hangingPunct="1">
              <a:lnSpc>
                <a:spcPct val="80000"/>
              </a:lnSpc>
            </a:pPr>
            <a:r>
              <a:rPr lang="en-US" altLang="en-US" sz="2400"/>
              <a:t>Intent is not to introduce new code, but to redistribute existing code between files to get better structure. </a:t>
            </a:r>
          </a:p>
          <a:p>
            <a:pPr eaLnBrk="1" hangingPunct="1">
              <a:lnSpc>
                <a:spcPct val="80000"/>
              </a:lnSpc>
            </a:pPr>
            <a:r>
              <a:rPr lang="en-US" altLang="en-US" sz="2400"/>
              <a:t>Show impact of change before undertaking redesign:</a:t>
            </a:r>
          </a:p>
          <a:p>
            <a:pPr lvl="1" eaLnBrk="1" hangingPunct="1">
              <a:lnSpc>
                <a:spcPct val="80000"/>
              </a:lnSpc>
            </a:pPr>
            <a:r>
              <a:rPr lang="en-US" altLang="en-US" sz="2000"/>
              <a:t>Eliminate global data.</a:t>
            </a:r>
          </a:p>
          <a:p>
            <a:pPr lvl="1" eaLnBrk="1" hangingPunct="1">
              <a:lnSpc>
                <a:spcPct val="80000"/>
              </a:lnSpc>
            </a:pPr>
            <a:r>
              <a:rPr lang="en-US" altLang="en-US" sz="2000"/>
              <a:t>Use interface and object factories.</a:t>
            </a:r>
          </a:p>
          <a:p>
            <a:pPr lvl="1" eaLnBrk="1" hangingPunct="1">
              <a:lnSpc>
                <a:spcPct val="80000"/>
              </a:lnSpc>
            </a:pPr>
            <a:r>
              <a:rPr lang="en-US" altLang="en-US" sz="2000"/>
              <a:t>Redistribute code in files.</a:t>
            </a:r>
          </a:p>
          <a:p>
            <a:pPr lvl="1" eaLnBrk="1" hangingPunct="1">
              <a:lnSpc>
                <a:spcPct val="80000"/>
              </a:lnSpc>
            </a:pPr>
            <a:r>
              <a:rPr lang="en-US" altLang="en-US" sz="2000"/>
              <a:t>Partition files. </a:t>
            </a:r>
          </a:p>
        </p:txBody>
      </p:sp>
      <p:sp>
        <p:nvSpPr>
          <p:cNvPr id="153605" name="Text Box 11">
            <a:extLst>
              <a:ext uri="{FF2B5EF4-FFF2-40B4-BE49-F238E27FC236}">
                <a16:creationId xmlns:a16="http://schemas.microsoft.com/office/drawing/2014/main" id="{C401E5ED-2DF2-47BE-ACBC-155FA31AC761}"/>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5650" name="Slide Number Placeholder 6">
            <a:extLst>
              <a:ext uri="{FF2B5EF4-FFF2-40B4-BE49-F238E27FC236}">
                <a16:creationId xmlns:a16="http://schemas.microsoft.com/office/drawing/2014/main" id="{3CC01CBE-4F9B-4D37-812C-4168F793638A}"/>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36E9EB97-74B1-4FBB-9F55-87C69A367E7F}" type="slidenum">
              <a:rPr lang="en-US" altLang="en-US" sz="1400"/>
              <a:pPr algn="r"/>
              <a:t>76</a:t>
            </a:fld>
            <a:endParaRPr lang="en-US" altLang="en-US" sz="1400"/>
          </a:p>
        </p:txBody>
      </p:sp>
      <p:sp>
        <p:nvSpPr>
          <p:cNvPr id="155651" name="Rectangle 2">
            <a:extLst>
              <a:ext uri="{FF2B5EF4-FFF2-40B4-BE49-F238E27FC236}">
                <a16:creationId xmlns:a16="http://schemas.microsoft.com/office/drawing/2014/main" id="{2C1122D5-3B2B-4F7F-9B91-1A02AA6B5FFF}"/>
              </a:ext>
            </a:extLst>
          </p:cNvPr>
          <p:cNvSpPr>
            <a:spLocks noGrp="1" noChangeArrowheads="1"/>
          </p:cNvSpPr>
          <p:nvPr>
            <p:ph type="title"/>
          </p:nvPr>
        </p:nvSpPr>
        <p:spPr/>
        <p:txBody>
          <a:bodyPr/>
          <a:lstStyle/>
          <a:p>
            <a:pPr eaLnBrk="1" hangingPunct="1"/>
            <a:r>
              <a:rPr lang="en-US" altLang="en-US"/>
              <a:t> End of Presentation</a:t>
            </a:r>
          </a:p>
        </p:txBody>
      </p:sp>
      <p:sp>
        <p:nvSpPr>
          <p:cNvPr id="97283" name="Rectangle 3">
            <a:extLst>
              <a:ext uri="{FF2B5EF4-FFF2-40B4-BE49-F238E27FC236}">
                <a16:creationId xmlns:a16="http://schemas.microsoft.com/office/drawing/2014/main" id="{D5B24202-CEBB-4B92-8095-3A3B47351615}"/>
              </a:ext>
            </a:extLst>
          </p:cNvPr>
          <p:cNvSpPr>
            <a:spLocks noGrp="1" noChangeArrowheads="1"/>
          </p:cNvSpPr>
          <p:nvPr>
            <p:ph type="body" sz="half" idx="1"/>
          </p:nvPr>
        </p:nvSpPr>
        <p:spPr>
          <a:xfrm>
            <a:off x="4648200" y="2027238"/>
            <a:ext cx="4038600" cy="3840162"/>
          </a:xfrm>
        </p:spPr>
        <p:txBody>
          <a:bodyPr anchor="ctr" anchorCtr="1"/>
          <a:lstStyle/>
          <a:p>
            <a:pPr algn="ctr" eaLnBrk="1" hangingPunct="1">
              <a:buFont typeface="Wingdings" panose="05000000000000000000" pitchFamily="2" charset="2"/>
              <a:buNone/>
              <a:defRPr/>
            </a:pPr>
            <a:r>
              <a:rPr lang="en-US" altLang="en-US" sz="3200">
                <a:effectLst>
                  <a:outerShdw blurRad="38100" dist="38100" dir="2700000" algn="tl">
                    <a:srgbClr val="C0C0C0"/>
                  </a:outerShdw>
                </a:effectLst>
              </a:rPr>
              <a:t>Thank You</a:t>
            </a:r>
          </a:p>
          <a:p>
            <a:pPr algn="ctr" eaLnBrk="1" hangingPunct="1">
              <a:buFont typeface="Wingdings" panose="05000000000000000000" pitchFamily="2" charset="2"/>
              <a:buNone/>
              <a:defRPr/>
            </a:pPr>
            <a:r>
              <a:rPr lang="en-US" altLang="en-US" sz="3200">
                <a:effectLst>
                  <a:outerShdw blurRad="38100" dist="38100" dir="2700000" algn="tl">
                    <a:srgbClr val="C0C0C0"/>
                  </a:outerShdw>
                </a:effectLst>
              </a:rPr>
              <a:t>for your time and effort!</a:t>
            </a:r>
            <a:endParaRPr lang="en-US" altLang="en-US" sz="2400"/>
          </a:p>
        </p:txBody>
      </p:sp>
      <p:graphicFrame>
        <p:nvGraphicFramePr>
          <p:cNvPr id="97364" name="Group 84">
            <a:extLst>
              <a:ext uri="{FF2B5EF4-FFF2-40B4-BE49-F238E27FC236}">
                <a16:creationId xmlns:a16="http://schemas.microsoft.com/office/drawing/2014/main" id="{9903E633-347E-4DB1-9BA4-FD98E16227FD}"/>
              </a:ext>
            </a:extLst>
          </p:cNvPr>
          <p:cNvGraphicFramePr>
            <a:graphicFrameLocks noGrp="1"/>
          </p:cNvGraphicFramePr>
          <p:nvPr>
            <p:ph sz="half" idx="2"/>
          </p:nvPr>
        </p:nvGraphicFramePr>
        <p:xfrm>
          <a:off x="457200" y="1922463"/>
          <a:ext cx="4038600" cy="3657600"/>
        </p:xfrm>
        <a:graphic>
          <a:graphicData uri="http://schemas.openxmlformats.org/drawingml/2006/table">
            <a:tbl>
              <a:tblPr/>
              <a:tblGrid>
                <a:gridCol w="1300163">
                  <a:extLst>
                    <a:ext uri="{9D8B030D-6E8A-4147-A177-3AD203B41FA5}">
                      <a16:colId xmlns:a16="http://schemas.microsoft.com/office/drawing/2014/main" val="3356575462"/>
                    </a:ext>
                  </a:extLst>
                </a:gridCol>
                <a:gridCol w="2738437">
                  <a:extLst>
                    <a:ext uri="{9D8B030D-6E8A-4147-A177-3AD203B41FA5}">
                      <a16:colId xmlns:a16="http://schemas.microsoft.com/office/drawing/2014/main" val="1659160344"/>
                    </a:ext>
                  </a:extLst>
                </a:gridCol>
              </a:tblGrid>
              <a:tr h="457200">
                <a:tc gridSpan="2">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1"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Committee Members</a:t>
                      </a: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227416025"/>
                  </a:ext>
                </a:extLst>
              </a:tr>
              <a:tr h="276225">
                <a:tc>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Ehat Ercanl</a:t>
                      </a:r>
                      <a:r>
                        <a:rPr kumimoji="0" lang="tr-TR"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ı</a:t>
                      </a:r>
                      <a:endPar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endParaRPr>
                    </a:p>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Can I</a:t>
                      </a:r>
                      <a:r>
                        <a:rPr kumimoji="0" lang="tr-TR"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şı</a:t>
                      </a: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k </a:t>
                      </a:r>
                    </a:p>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Daniel J. Pease  </a:t>
                      </a:r>
                    </a:p>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Marek Podgorny</a:t>
                      </a: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0897891"/>
                  </a:ext>
                </a:extLst>
              </a:tr>
              <a:tr h="276225">
                <a:tc gridSpan="2">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1"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Academic Advisor</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689597153"/>
                  </a:ext>
                </a:extLst>
              </a:tr>
              <a:tr h="276225">
                <a:tc>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James W. Fawcett</a:t>
                      </a: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156162"/>
                  </a:ext>
                </a:extLst>
              </a:tr>
              <a:tr h="276225">
                <a:tc gridSpan="2">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1"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Chair</a:t>
                      </a: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205282518"/>
                  </a:ext>
                </a:extLst>
              </a:tr>
              <a:tr h="276225">
                <a:tc>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lgn="l">
                        <a:spcBef>
                          <a:spcPct val="20000"/>
                        </a:spcBef>
                        <a:buClr>
                          <a:srgbClr val="FF0000"/>
                        </a:buClr>
                        <a:buFont typeface="Wingdings" panose="05000000000000000000" pitchFamily="2" charset="2"/>
                        <a:defRPr sz="2400">
                          <a:solidFill>
                            <a:srgbClr val="CC3300"/>
                          </a:solidFill>
                          <a:latin typeface="Arial" panose="020B0604020202020204" pitchFamily="34" charset="0"/>
                        </a:defRPr>
                      </a:lvl1pPr>
                      <a:lvl2pPr algn="l">
                        <a:spcBef>
                          <a:spcPct val="20000"/>
                        </a:spcBef>
                        <a:buFont typeface="Wingdings" panose="05000000000000000000" pitchFamily="2" charset="2"/>
                        <a:defRPr sz="2000">
                          <a:solidFill>
                            <a:srgbClr val="CC3300"/>
                          </a:solidFill>
                          <a:latin typeface="Arial" panose="020B0604020202020204" pitchFamily="34" charset="0"/>
                        </a:defRPr>
                      </a:lvl2pPr>
                      <a:lvl3pPr algn="l">
                        <a:spcBef>
                          <a:spcPct val="20000"/>
                        </a:spcBef>
                        <a:buFont typeface="Wingdings" panose="05000000000000000000" pitchFamily="2" charset="2"/>
                        <a:defRPr>
                          <a:solidFill>
                            <a:srgbClr val="CC3300"/>
                          </a:solidFill>
                          <a:latin typeface="Arial" panose="020B0604020202020204" pitchFamily="34" charset="0"/>
                        </a:defRPr>
                      </a:lvl3pPr>
                      <a:lvl4pPr algn="l">
                        <a:spcBef>
                          <a:spcPct val="20000"/>
                        </a:spcBef>
                        <a:buFont typeface="Wingdings" panose="05000000000000000000" pitchFamily="2" charset="2"/>
                        <a:defRPr sz="1600">
                          <a:solidFill>
                            <a:srgbClr val="CC3300"/>
                          </a:solidFill>
                          <a:latin typeface="Arial" panose="020B0604020202020204" pitchFamily="34" charset="0"/>
                        </a:defRPr>
                      </a:lvl4pPr>
                      <a:lvl5pPr algn="l">
                        <a:spcBef>
                          <a:spcPct val="20000"/>
                        </a:spcBef>
                        <a:buFont typeface="Wingdings" panose="05000000000000000000" pitchFamily="2" charset="2"/>
                        <a:defRPr sz="1600">
                          <a:solidFill>
                            <a:srgbClr val="CC3300"/>
                          </a:solidFill>
                          <a:latin typeface="Arial" panose="020B0604020202020204" pitchFamily="34" charset="0"/>
                        </a:defRPr>
                      </a:lvl5pPr>
                      <a:lvl6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6pPr>
                      <a:lvl7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7pPr>
                      <a:lvl8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8pPr>
                      <a:lvl9pPr fontAlgn="base">
                        <a:spcBef>
                          <a:spcPct val="20000"/>
                        </a:spcBef>
                        <a:spcAft>
                          <a:spcPct val="0"/>
                        </a:spcAft>
                        <a:buFont typeface="Wingdings" panose="05000000000000000000" pitchFamily="2" charset="2"/>
                        <a:defRPr sz="1600">
                          <a:solidFill>
                            <a:srgbClr val="CC3300"/>
                          </a:solidFill>
                          <a:latin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rgbClr val="FF0000"/>
                        </a:buClr>
                        <a:buSzTx/>
                        <a:buFont typeface="Wingdings" panose="05000000000000000000" pitchFamily="2" charset="2"/>
                        <a:buNone/>
                        <a:tabLst/>
                      </a:pP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Y</a:t>
                      </a:r>
                      <a:r>
                        <a:rPr kumimoji="0" lang="tr-TR"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ı</a:t>
                      </a: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ld</a:t>
                      </a:r>
                      <a:r>
                        <a:rPr kumimoji="0" lang="tr-TR"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ı</a:t>
                      </a: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ray Y</a:t>
                      </a:r>
                      <a:r>
                        <a:rPr kumimoji="0" lang="tr-TR"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ı</a:t>
                      </a: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ld</a:t>
                      </a:r>
                      <a:r>
                        <a:rPr kumimoji="0" lang="tr-TR"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ı</a:t>
                      </a: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r</a:t>
                      </a:r>
                      <a:r>
                        <a:rPr kumimoji="0" lang="tr-TR"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ı</a:t>
                      </a:r>
                      <a:r>
                        <a:rPr kumimoji="0" lang="en-US" altLang="en-US" sz="2000" b="0" i="0" u="none" strike="noStrike" cap="none" normalizeH="0" baseline="0">
                          <a:ln>
                            <a:noFill/>
                          </a:ln>
                          <a:solidFill>
                            <a:srgbClr val="CC3300"/>
                          </a:solidFill>
                          <a:effectLst>
                            <a:outerShdw blurRad="38100" dist="38100" dir="2700000" algn="tl">
                              <a:srgbClr val="C0C0C0"/>
                            </a:outerShdw>
                          </a:effectLst>
                          <a:latin typeface="Arial" panose="020B0604020202020204" pitchFamily="34" charset="0"/>
                        </a:rPr>
                        <a:t>m</a:t>
                      </a:r>
                      <a:endParaRPr kumimoji="0" lang="en-US" altLang="en-US" sz="2400" b="0" i="0" u="none" strike="noStrike" cap="none" normalizeH="0" baseline="0">
                        <a:ln>
                          <a:noFill/>
                        </a:ln>
                        <a:solidFill>
                          <a:srgbClr val="CC3300"/>
                        </a:solidFill>
                        <a:effectLst/>
                        <a:latin typeface="Arial" panose="020B0604020202020204"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9407170"/>
                  </a:ext>
                </a:extLst>
              </a:tr>
            </a:tbl>
          </a:graphicData>
        </a:graphic>
      </p:graphicFrame>
    </p:spTree>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7698" name="Slide Number Placeholder 5">
            <a:extLst>
              <a:ext uri="{FF2B5EF4-FFF2-40B4-BE49-F238E27FC236}">
                <a16:creationId xmlns:a16="http://schemas.microsoft.com/office/drawing/2014/main" id="{49F4C888-D42E-42CF-8304-9EB40A7BF237}"/>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86DC20A1-92CA-45AA-B2E4-68A9CB0D251B}" type="slidenum">
              <a:rPr lang="en-US" altLang="en-US" sz="1400"/>
              <a:pPr algn="r"/>
              <a:t>77</a:t>
            </a:fld>
            <a:endParaRPr lang="en-US" altLang="en-US" sz="1400"/>
          </a:p>
        </p:txBody>
      </p:sp>
      <p:sp>
        <p:nvSpPr>
          <p:cNvPr id="157699" name="Rectangle 4">
            <a:extLst>
              <a:ext uri="{FF2B5EF4-FFF2-40B4-BE49-F238E27FC236}">
                <a16:creationId xmlns:a16="http://schemas.microsoft.com/office/drawing/2014/main" id="{F2C76933-F184-4D07-93CD-BBA947BA22C9}"/>
              </a:ext>
            </a:extLst>
          </p:cNvPr>
          <p:cNvSpPr>
            <a:spLocks noGrp="1" noChangeArrowheads="1"/>
          </p:cNvSpPr>
          <p:nvPr>
            <p:ph type="title"/>
          </p:nvPr>
        </p:nvSpPr>
        <p:spPr/>
        <p:txBody>
          <a:bodyPr/>
          <a:lstStyle/>
          <a:p>
            <a:pPr eaLnBrk="1" hangingPunct="1"/>
            <a:r>
              <a:rPr lang="en-US" altLang="en-US"/>
              <a:t>Files - Unit For Analysis</a:t>
            </a:r>
          </a:p>
        </p:txBody>
      </p:sp>
      <p:sp>
        <p:nvSpPr>
          <p:cNvPr id="157700" name="Rectangle 5">
            <a:extLst>
              <a:ext uri="{FF2B5EF4-FFF2-40B4-BE49-F238E27FC236}">
                <a16:creationId xmlns:a16="http://schemas.microsoft.com/office/drawing/2014/main" id="{376CA5F1-F62A-4F72-B2F5-1C64A49596B4}"/>
              </a:ext>
            </a:extLst>
          </p:cNvPr>
          <p:cNvSpPr>
            <a:spLocks noGrp="1" noChangeArrowheads="1"/>
          </p:cNvSpPr>
          <p:nvPr>
            <p:ph type="body" idx="1"/>
          </p:nvPr>
        </p:nvSpPr>
        <p:spPr/>
        <p:txBody>
          <a:bodyPr/>
          <a:lstStyle/>
          <a:p>
            <a:pPr eaLnBrk="1" hangingPunct="1">
              <a:lnSpc>
                <a:spcPct val="80000"/>
              </a:lnSpc>
            </a:pPr>
            <a:r>
              <a:rPr lang="en-US" altLang="en-US" sz="1800"/>
              <a:t>In most development organizations, files are “unit” of testing and configuration management.</a:t>
            </a:r>
          </a:p>
          <a:p>
            <a:pPr eaLnBrk="1" hangingPunct="1">
              <a:lnSpc>
                <a:spcPct val="80000"/>
              </a:lnSpc>
            </a:pPr>
            <a:r>
              <a:rPr lang="en-US" altLang="en-US" sz="1800"/>
              <a:t>Dependencies between software files are essential so that one component may provide services to another. </a:t>
            </a:r>
          </a:p>
          <a:p>
            <a:pPr eaLnBrk="1" hangingPunct="1">
              <a:lnSpc>
                <a:spcPct val="80000"/>
              </a:lnSpc>
            </a:pPr>
            <a:r>
              <a:rPr lang="en-US" altLang="en-US" sz="1800"/>
              <a:t>If a file is using services of other files, it cannot be tested alone. </a:t>
            </a:r>
          </a:p>
          <a:p>
            <a:pPr eaLnBrk="1" hangingPunct="1">
              <a:lnSpc>
                <a:spcPct val="80000"/>
              </a:lnSpc>
            </a:pPr>
            <a:r>
              <a:rPr lang="en-US" altLang="en-US" sz="1800"/>
              <a:t>The larger the number of dependency between files, </a:t>
            </a:r>
            <a:br>
              <a:rPr lang="en-US" altLang="en-US" sz="1800"/>
            </a:br>
            <a:r>
              <a:rPr lang="en-US" altLang="en-US" sz="1800"/>
              <a:t>the harder it is to:</a:t>
            </a:r>
            <a:br>
              <a:rPr lang="en-US" altLang="en-US" sz="1800"/>
            </a:br>
            <a:r>
              <a:rPr lang="en-US" altLang="en-US" sz="1800"/>
              <a:t>	test, </a:t>
            </a:r>
            <a:br>
              <a:rPr lang="en-US" altLang="en-US" sz="1800"/>
            </a:br>
            <a:r>
              <a:rPr lang="en-US" altLang="en-US" sz="1800"/>
              <a:t>	manage,</a:t>
            </a:r>
            <a:br>
              <a:rPr lang="en-US" altLang="en-US" sz="1800"/>
            </a:br>
            <a:r>
              <a:rPr lang="en-US" altLang="en-US" sz="1800"/>
              <a:t>	understand,</a:t>
            </a:r>
            <a:br>
              <a:rPr lang="en-US" altLang="en-US" sz="1800"/>
            </a:br>
            <a:r>
              <a:rPr lang="en-US" altLang="en-US" sz="1800"/>
              <a:t>	reuse</a:t>
            </a:r>
            <a:br>
              <a:rPr lang="en-US" altLang="en-US" sz="1800"/>
            </a:br>
            <a:r>
              <a:rPr lang="en-US" altLang="en-US" sz="1800"/>
              <a:t>The situation gets worse if there are mutual dependencies. </a:t>
            </a:r>
          </a:p>
          <a:p>
            <a:pPr eaLnBrk="1" hangingPunct="1">
              <a:lnSpc>
                <a:spcPct val="80000"/>
              </a:lnSpc>
            </a:pPr>
            <a:r>
              <a:rPr lang="en-US" altLang="en-US" sz="1800"/>
              <a:t>Therefore, it is better to reduce dependencies between files, especially mutual dependencies.</a:t>
            </a:r>
          </a:p>
        </p:txBody>
      </p:sp>
      <p:sp>
        <p:nvSpPr>
          <p:cNvPr id="157701" name="Text Box 7">
            <a:extLst>
              <a:ext uri="{FF2B5EF4-FFF2-40B4-BE49-F238E27FC236}">
                <a16:creationId xmlns:a16="http://schemas.microsoft.com/office/drawing/2014/main" id="{24FE99BE-11E9-4E13-B858-84B160355BC6}"/>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9746" name="Slide Number Placeholder 5">
            <a:extLst>
              <a:ext uri="{FF2B5EF4-FFF2-40B4-BE49-F238E27FC236}">
                <a16:creationId xmlns:a16="http://schemas.microsoft.com/office/drawing/2014/main" id="{6733B251-8942-48E2-88DC-EF9CA52C2E00}"/>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AA0F17A-508D-4A9A-9E2D-AF38DE241DDF}" type="slidenum">
              <a:rPr lang="en-US" altLang="en-US" sz="1400"/>
              <a:pPr algn="r"/>
              <a:t>78</a:t>
            </a:fld>
            <a:endParaRPr lang="en-US" altLang="en-US" sz="1400"/>
          </a:p>
        </p:txBody>
      </p:sp>
      <p:sp>
        <p:nvSpPr>
          <p:cNvPr id="159747" name="Rectangle 29">
            <a:extLst>
              <a:ext uri="{FF2B5EF4-FFF2-40B4-BE49-F238E27FC236}">
                <a16:creationId xmlns:a16="http://schemas.microsoft.com/office/drawing/2014/main" id="{64BCE9E0-F74A-4B4B-8E81-1A9E5EE691E2}"/>
              </a:ext>
            </a:extLst>
          </p:cNvPr>
          <p:cNvSpPr>
            <a:spLocks noGrp="1" noChangeArrowheads="1"/>
          </p:cNvSpPr>
          <p:nvPr>
            <p:ph type="title"/>
          </p:nvPr>
        </p:nvSpPr>
        <p:spPr/>
        <p:txBody>
          <a:bodyPr/>
          <a:lstStyle/>
          <a:p>
            <a:pPr eaLnBrk="1" hangingPunct="1"/>
            <a:r>
              <a:rPr lang="en-US" altLang="en-US"/>
              <a:t>Fine Grain Level Dependency</a:t>
            </a:r>
          </a:p>
        </p:txBody>
      </p:sp>
      <p:sp>
        <p:nvSpPr>
          <p:cNvPr id="159748" name="Rectangle 30">
            <a:extLst>
              <a:ext uri="{FF2B5EF4-FFF2-40B4-BE49-F238E27FC236}">
                <a16:creationId xmlns:a16="http://schemas.microsoft.com/office/drawing/2014/main" id="{EF1C492E-DC6F-4F2E-AFDA-2C55CAED73F5}"/>
              </a:ext>
            </a:extLst>
          </p:cNvPr>
          <p:cNvSpPr>
            <a:spLocks noGrp="1" noChangeArrowheads="1"/>
          </p:cNvSpPr>
          <p:nvPr>
            <p:ph type="body" idx="1"/>
          </p:nvPr>
        </p:nvSpPr>
        <p:spPr/>
        <p:txBody>
          <a:bodyPr/>
          <a:lstStyle/>
          <a:p>
            <a:pPr eaLnBrk="1" hangingPunct="1">
              <a:lnSpc>
                <a:spcPct val="90000"/>
              </a:lnSpc>
            </a:pPr>
            <a:r>
              <a:rPr lang="en-US" altLang="en-US" sz="2000"/>
              <a:t>One file depends on another file, if it uses the other file’s services;</a:t>
            </a:r>
          </a:p>
          <a:p>
            <a:pPr lvl="1" eaLnBrk="1" hangingPunct="1">
              <a:lnSpc>
                <a:spcPct val="90000"/>
              </a:lnSpc>
            </a:pPr>
            <a:r>
              <a:rPr lang="en-US" altLang="en-US" sz="1800"/>
              <a:t>Types</a:t>
            </a:r>
          </a:p>
          <a:p>
            <a:pPr lvl="1" eaLnBrk="1" hangingPunct="1">
              <a:lnSpc>
                <a:spcPct val="90000"/>
              </a:lnSpc>
            </a:pPr>
            <a:r>
              <a:rPr lang="en-US" altLang="en-US" sz="1800"/>
              <a:t>Global Functions</a:t>
            </a:r>
          </a:p>
          <a:p>
            <a:pPr lvl="1" eaLnBrk="1" hangingPunct="1">
              <a:lnSpc>
                <a:spcPct val="90000"/>
              </a:lnSpc>
            </a:pPr>
            <a:r>
              <a:rPr lang="en-US" altLang="en-US" sz="1800"/>
              <a:t>Global Variables</a:t>
            </a:r>
          </a:p>
          <a:p>
            <a:pPr eaLnBrk="1" hangingPunct="1">
              <a:lnSpc>
                <a:spcPct val="90000"/>
              </a:lnSpc>
            </a:pPr>
            <a:r>
              <a:rPr lang="en-US" altLang="en-US" sz="2000"/>
              <a:t>To solve the file dependency problems we need to find more than file to file dependency.  We check type-to-type, type-to-global function or variable, global function-to- type, global function-to-global function or variable.</a:t>
            </a:r>
          </a:p>
          <a:p>
            <a:pPr eaLnBrk="1" hangingPunct="1">
              <a:lnSpc>
                <a:spcPct val="90000"/>
              </a:lnSpc>
            </a:pPr>
            <a:r>
              <a:rPr lang="en-US" altLang="en-US" sz="2000"/>
              <a:t>If we obtain this information, we have fine-grain level dependencies. Now we can relocate some existing code to reduce dependency density among files.</a:t>
            </a:r>
          </a:p>
        </p:txBody>
      </p:sp>
      <p:sp>
        <p:nvSpPr>
          <p:cNvPr id="159749" name="Text Box 32">
            <a:extLst>
              <a:ext uri="{FF2B5EF4-FFF2-40B4-BE49-F238E27FC236}">
                <a16:creationId xmlns:a16="http://schemas.microsoft.com/office/drawing/2014/main" id="{BBC430CD-FAFB-4818-B7EB-4AD3E6795E0A}"/>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61794" name="Slide Number Placeholder 5">
            <a:extLst>
              <a:ext uri="{FF2B5EF4-FFF2-40B4-BE49-F238E27FC236}">
                <a16:creationId xmlns:a16="http://schemas.microsoft.com/office/drawing/2014/main" id="{B6E7E64E-5721-429B-ABEC-A17D2268CB30}"/>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C9CB0378-3028-4E23-9E09-DB0B61FE5A5C}" type="slidenum">
              <a:rPr lang="en-US" altLang="en-US" sz="1400"/>
              <a:pPr algn="r"/>
              <a:t>79</a:t>
            </a:fld>
            <a:endParaRPr lang="en-US" altLang="en-US" sz="1400"/>
          </a:p>
        </p:txBody>
      </p:sp>
      <p:sp>
        <p:nvSpPr>
          <p:cNvPr id="161795" name="Rectangle 5">
            <a:extLst>
              <a:ext uri="{FF2B5EF4-FFF2-40B4-BE49-F238E27FC236}">
                <a16:creationId xmlns:a16="http://schemas.microsoft.com/office/drawing/2014/main" id="{08FEF6D4-C27B-4459-92E1-C961A859D229}"/>
              </a:ext>
            </a:extLst>
          </p:cNvPr>
          <p:cNvSpPr>
            <a:spLocks noGrp="1" noChangeArrowheads="1"/>
          </p:cNvSpPr>
          <p:nvPr>
            <p:ph type="title"/>
          </p:nvPr>
        </p:nvSpPr>
        <p:spPr/>
        <p:txBody>
          <a:bodyPr/>
          <a:lstStyle/>
          <a:p>
            <a:pPr eaLnBrk="1" hangingPunct="1"/>
            <a:r>
              <a:rPr lang="en-US" altLang="en-US" sz="3200"/>
              <a:t>Method Used for Improving Dependency</a:t>
            </a:r>
            <a:r>
              <a:rPr lang="en-US" altLang="en-US" sz="3600"/>
              <a:t>	</a:t>
            </a:r>
          </a:p>
        </p:txBody>
      </p:sp>
      <p:sp>
        <p:nvSpPr>
          <p:cNvPr id="161796" name="Rectangle 6">
            <a:extLst>
              <a:ext uri="{FF2B5EF4-FFF2-40B4-BE49-F238E27FC236}">
                <a16:creationId xmlns:a16="http://schemas.microsoft.com/office/drawing/2014/main" id="{69149696-AA6E-4316-882D-1BC10C7EFD04}"/>
              </a:ext>
            </a:extLst>
          </p:cNvPr>
          <p:cNvSpPr>
            <a:spLocks noGrp="1" noChangeArrowheads="1"/>
          </p:cNvSpPr>
          <p:nvPr>
            <p:ph type="body" idx="1"/>
          </p:nvPr>
        </p:nvSpPr>
        <p:spPr/>
        <p:txBody>
          <a:bodyPr/>
          <a:lstStyle/>
          <a:p>
            <a:pPr eaLnBrk="1" hangingPunct="1"/>
            <a:r>
              <a:rPr lang="en-US" altLang="en-US"/>
              <a:t>Our target is to simplify dependency structure by moving types, global functions and variables among existing files, and/or introducing new files, keeping file complexity essentially constant.</a:t>
            </a:r>
          </a:p>
          <a:p>
            <a:pPr lvl="1" eaLnBrk="1" hangingPunct="1"/>
            <a:r>
              <a:rPr lang="en-US" altLang="en-US"/>
              <a:t>Still essentially future work.</a:t>
            </a:r>
          </a:p>
        </p:txBody>
      </p:sp>
      <p:sp>
        <p:nvSpPr>
          <p:cNvPr id="161797" name="Text Box 8">
            <a:extLst>
              <a:ext uri="{FF2B5EF4-FFF2-40B4-BE49-F238E27FC236}">
                <a16:creationId xmlns:a16="http://schemas.microsoft.com/office/drawing/2014/main" id="{C4EF5F6B-82A0-4A09-A88D-D2ABE93368DF}"/>
              </a:ext>
            </a:extLst>
          </p:cNvPr>
          <p:cNvSpPr txBox="1">
            <a:spLocks noChangeArrowheads="1"/>
          </p:cNvSpPr>
          <p:nvPr/>
        </p:nvSpPr>
        <p:spPr bwMode="auto">
          <a:xfrm>
            <a:off x="8686800" y="381000"/>
            <a:ext cx="381000" cy="457200"/>
          </a:xfrm>
          <a:prstGeom prst="rect">
            <a:avLst/>
          </a:prstGeom>
          <a:solidFill>
            <a:srgbClr val="FF0000">
              <a:alpha val="63136"/>
            </a:srgbClr>
          </a:solidFill>
          <a:ln>
            <a:noFill/>
          </a:ln>
          <a:effectLst>
            <a:outerShdw dist="35921" dir="2700000" algn="ctr" rotWithShape="0">
              <a:srgbClr val="808080">
                <a:alpha val="50000"/>
              </a:srgbClr>
            </a:outerShdw>
          </a:effectLst>
          <a:extLst>
            <a:ext uri="{91240B29-F687-4F45-9708-019B960494DF}">
              <a14:hiddenLine xmlns:a14="http://schemas.microsoft.com/office/drawing/2010/main" w="9525">
                <a:solidFill>
                  <a:srgbClr val="FF0000"/>
                </a:solidFill>
                <a:miter lim="800000"/>
                <a:headEnd/>
                <a:tailEnd/>
              </a14:hiddenLine>
            </a:ext>
          </a:extLst>
        </p:spPr>
        <p:txBody>
          <a:bodyP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a:solidFill>
                  <a:srgbClr val="FFFFFF"/>
                </a:solidFill>
              </a:rPr>
              <a:t>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6">
            <a:extLst>
              <a:ext uri="{FF2B5EF4-FFF2-40B4-BE49-F238E27FC236}">
                <a16:creationId xmlns:a16="http://schemas.microsoft.com/office/drawing/2014/main" id="{05D959F1-CD00-4F85-A14C-0AD1DB926AB0}"/>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94F9117C-FE4F-4ABD-A029-42844A89A08F}" type="slidenum">
              <a:rPr lang="en-US" altLang="en-US" sz="1400"/>
              <a:pPr algn="r"/>
              <a:t>8</a:t>
            </a:fld>
            <a:endParaRPr lang="en-US" altLang="en-US" sz="1400"/>
          </a:p>
        </p:txBody>
      </p:sp>
      <p:graphicFrame>
        <p:nvGraphicFramePr>
          <p:cNvPr id="17411" name="Object 2">
            <a:extLst>
              <a:ext uri="{FF2B5EF4-FFF2-40B4-BE49-F238E27FC236}">
                <a16:creationId xmlns:a16="http://schemas.microsoft.com/office/drawing/2014/main" id="{7DB11846-20B9-4335-BEC0-10C93B32E495}"/>
              </a:ext>
            </a:extLst>
          </p:cNvPr>
          <p:cNvGraphicFramePr>
            <a:graphicFrameLocks noChangeAspect="1"/>
          </p:cNvGraphicFramePr>
          <p:nvPr/>
        </p:nvGraphicFramePr>
        <p:xfrm>
          <a:off x="4724400" y="1828800"/>
          <a:ext cx="4191000" cy="4191000"/>
        </p:xfrm>
        <a:graphic>
          <a:graphicData uri="http://schemas.openxmlformats.org/presentationml/2006/ole">
            <mc:AlternateContent xmlns:mc="http://schemas.openxmlformats.org/markup-compatibility/2006">
              <mc:Choice xmlns:v="urn:schemas-microsoft-com:vml" Requires="v">
                <p:oleObj spid="_x0000_s17416" name="Bitmap Image" r:id="rId4" imgW="1848108" imgH="1838095" progId="Paint.Picture">
                  <p:embed/>
                </p:oleObj>
              </mc:Choice>
              <mc:Fallback>
                <p:oleObj name="Bitmap Image" r:id="rId4" imgW="1848108" imgH="1838095" progId="Paint.Picture">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1828800"/>
                        <a:ext cx="41910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412" name="Rectangle 3">
            <a:extLst>
              <a:ext uri="{FF2B5EF4-FFF2-40B4-BE49-F238E27FC236}">
                <a16:creationId xmlns:a16="http://schemas.microsoft.com/office/drawing/2014/main" id="{5EA02DE6-5852-4AA2-BD8F-C380221990E0}"/>
              </a:ext>
            </a:extLst>
          </p:cNvPr>
          <p:cNvSpPr>
            <a:spLocks noGrp="1" noChangeArrowheads="1"/>
          </p:cNvSpPr>
          <p:nvPr>
            <p:ph type="title"/>
          </p:nvPr>
        </p:nvSpPr>
        <p:spPr/>
        <p:txBody>
          <a:bodyPr/>
          <a:lstStyle/>
          <a:p>
            <a:pPr eaLnBrk="1" hangingPunct="1"/>
            <a:r>
              <a:rPr lang="en-US" altLang="en-US"/>
              <a:t>GKGFX Component Internals</a:t>
            </a:r>
          </a:p>
        </p:txBody>
      </p:sp>
      <p:sp>
        <p:nvSpPr>
          <p:cNvPr id="17413" name="Rectangle 4">
            <a:extLst>
              <a:ext uri="{FF2B5EF4-FFF2-40B4-BE49-F238E27FC236}">
                <a16:creationId xmlns:a16="http://schemas.microsoft.com/office/drawing/2014/main" id="{349A8AAC-5CC2-430B-97D0-5786B392205F}"/>
              </a:ext>
            </a:extLst>
          </p:cNvPr>
          <p:cNvSpPr>
            <a:spLocks noGrp="1" noChangeArrowheads="1"/>
          </p:cNvSpPr>
          <p:nvPr>
            <p:ph type="body" sz="half" idx="1"/>
          </p:nvPr>
        </p:nvSpPr>
        <p:spPr>
          <a:xfrm>
            <a:off x="304800" y="1600200"/>
            <a:ext cx="4038600" cy="4525963"/>
          </a:xfrm>
        </p:spPr>
        <p:txBody>
          <a:bodyPr/>
          <a:lstStyle/>
          <a:p>
            <a:pPr eaLnBrk="1" hangingPunct="1"/>
            <a:r>
              <a:rPr lang="en-US" altLang="en-US" sz="2000"/>
              <a:t>Here are the internal dependencies for largest strong component.</a:t>
            </a:r>
          </a:p>
          <a:p>
            <a:pPr eaLnBrk="1" hangingPunct="1"/>
            <a:r>
              <a:rPr lang="en-US" altLang="en-US" sz="2000"/>
              <a:t>We show, in the dissertation document using Product Risk Model, that high density of dependencies within a strong component  is a serious design flaw.</a:t>
            </a:r>
          </a:p>
        </p:txBody>
      </p:sp>
      <p:sp>
        <p:nvSpPr>
          <p:cNvPr id="264197" name="AutoShape 5">
            <a:extLst>
              <a:ext uri="{FF2B5EF4-FFF2-40B4-BE49-F238E27FC236}">
                <a16:creationId xmlns:a16="http://schemas.microsoft.com/office/drawing/2014/main" id="{EA59E0D3-AFD6-4510-9366-4D916710753A}"/>
              </a:ext>
            </a:extLst>
          </p:cNvPr>
          <p:cNvSpPr>
            <a:spLocks noChangeArrowheads="1"/>
          </p:cNvSpPr>
          <p:nvPr/>
        </p:nvSpPr>
        <p:spPr bwMode="auto">
          <a:xfrm>
            <a:off x="990600" y="5715000"/>
            <a:ext cx="4343400" cy="685800"/>
          </a:xfrm>
          <a:prstGeom prst="wedgeRoundRectCallout">
            <a:avLst>
              <a:gd name="adj1" fmla="val 50949"/>
              <a:gd name="adj2" fmla="val -178472"/>
              <a:gd name="adj3" fmla="val 16667"/>
            </a:avLst>
          </a:prstGeom>
          <a:solidFill>
            <a:srgbClr val="CC3300">
              <a:alpha val="83000"/>
            </a:srgbClr>
          </a:solidFill>
          <a:ln w="9525">
            <a:solidFill>
              <a:srgbClr val="9933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eaLnBrk="1" hangingPunct="1">
              <a:defRPr/>
            </a:pPr>
            <a:r>
              <a:rPr lang="en-US" altLang="en-US" sz="1600">
                <a:solidFill>
                  <a:schemeClr val="bg1"/>
                </a:solidFill>
                <a:effectLst>
                  <a:outerShdw blurRad="38100" dist="38100" dir="2700000" algn="tl">
                    <a:srgbClr val="000000"/>
                  </a:outerShdw>
                </a:effectLst>
                <a:latin typeface="Tahoma" panose="020B0604030504040204" pitchFamily="34" charset="0"/>
              </a:rPr>
              <a:t>What’s the problem? We don’t know. With DepAnal and DepView, we find out.</a:t>
            </a:r>
          </a:p>
        </p:txBody>
      </p:sp>
      <p:sp>
        <p:nvSpPr>
          <p:cNvPr id="17415" name="Rectangle 6">
            <a:extLst>
              <a:ext uri="{FF2B5EF4-FFF2-40B4-BE49-F238E27FC236}">
                <a16:creationId xmlns:a16="http://schemas.microsoft.com/office/drawing/2014/main" id="{D5633C3B-47C2-4E9D-8781-A98770EDE21E}"/>
              </a:ext>
            </a:extLst>
          </p:cNvPr>
          <p:cNvSpPr>
            <a:spLocks noChangeArrowheads="1"/>
          </p:cNvSpPr>
          <p:nvPr/>
        </p:nvSpPr>
        <p:spPr bwMode="auto">
          <a:xfrm>
            <a:off x="0" y="2533650"/>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6">
            <a:extLst>
              <a:ext uri="{FF2B5EF4-FFF2-40B4-BE49-F238E27FC236}">
                <a16:creationId xmlns:a16="http://schemas.microsoft.com/office/drawing/2014/main" id="{18673944-24B5-4EB7-8067-02D4058259CE}"/>
              </a:ext>
            </a:extLst>
          </p:cNvPr>
          <p:cNvSpPr>
            <a:spLocks noGrp="1"/>
          </p:cNvSpPr>
          <p:nvPr>
            <p:ph type="sldNum" sz="quarter" idx="12"/>
          </p:nvPr>
        </p:nvSpPr>
        <p:spPr>
          <a:noFill/>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algn="r"/>
            <a:fld id="{1406A0C8-697A-4A1B-9526-2D6F985BF18D}" type="slidenum">
              <a:rPr lang="en-US" altLang="en-US" sz="1400"/>
              <a:pPr algn="r"/>
              <a:t>9</a:t>
            </a:fld>
            <a:endParaRPr lang="en-US" altLang="en-US" sz="1400"/>
          </a:p>
        </p:txBody>
      </p:sp>
      <p:pic>
        <p:nvPicPr>
          <p:cNvPr id="19459" name="Picture 2">
            <a:extLst>
              <a:ext uri="{FF2B5EF4-FFF2-40B4-BE49-F238E27FC236}">
                <a16:creationId xmlns:a16="http://schemas.microsoft.com/office/drawing/2014/main" id="{5B7FAD91-4BA6-4B61-8355-50EB2272F77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447800"/>
            <a:ext cx="5283200" cy="422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Rectangle 3">
            <a:extLst>
              <a:ext uri="{FF2B5EF4-FFF2-40B4-BE49-F238E27FC236}">
                <a16:creationId xmlns:a16="http://schemas.microsoft.com/office/drawing/2014/main" id="{D628CB14-1F60-46C2-BFB7-CC5E40E93AC8}"/>
              </a:ext>
            </a:extLst>
          </p:cNvPr>
          <p:cNvSpPr>
            <a:spLocks noGrp="1" noChangeArrowheads="1"/>
          </p:cNvSpPr>
          <p:nvPr>
            <p:ph type="title"/>
          </p:nvPr>
        </p:nvSpPr>
        <p:spPr/>
        <p:txBody>
          <a:bodyPr/>
          <a:lstStyle/>
          <a:p>
            <a:pPr eaLnBrk="1" hangingPunct="1"/>
            <a:r>
              <a:rPr lang="en-US" altLang="en-US" sz="3000"/>
              <a:t>This is Mozilla, Version 1.4.1, Windows Build</a:t>
            </a:r>
            <a:br>
              <a:rPr lang="en-US" altLang="en-US" sz="1000"/>
            </a:br>
            <a:r>
              <a:rPr lang="en-US" altLang="en-US" sz="1800"/>
              <a:t>Plot for GKGFX Library shows some very large mutual dependencies</a:t>
            </a:r>
          </a:p>
        </p:txBody>
      </p:sp>
      <p:sp>
        <p:nvSpPr>
          <p:cNvPr id="334852" name="Rectangle 4">
            <a:extLst>
              <a:ext uri="{FF2B5EF4-FFF2-40B4-BE49-F238E27FC236}">
                <a16:creationId xmlns:a16="http://schemas.microsoft.com/office/drawing/2014/main" id="{2887EA64-D46E-4F3C-A1CE-AC52C36C23DA}"/>
              </a:ext>
            </a:extLst>
          </p:cNvPr>
          <p:cNvSpPr>
            <a:spLocks noGrp="1" noChangeArrowheads="1"/>
          </p:cNvSpPr>
          <p:nvPr>
            <p:ph type="body" sz="half" idx="2"/>
          </p:nvPr>
        </p:nvSpPr>
        <p:spPr>
          <a:xfrm>
            <a:off x="5638800" y="1447800"/>
            <a:ext cx="3429000" cy="4419600"/>
          </a:xfrm>
        </p:spPr>
        <p:txBody>
          <a:bodyPr/>
          <a:lstStyle/>
          <a:p>
            <a:pPr eaLnBrk="1" hangingPunct="1">
              <a:lnSpc>
                <a:spcPct val="90000"/>
              </a:lnSpc>
              <a:defRPr/>
            </a:pPr>
            <a:r>
              <a:rPr lang="en-US" altLang="en-US" sz="2000"/>
              <a:t>DepView shows that the GKGFX Library does indeed have significant structural problems, as predicted by the preceding views.</a:t>
            </a:r>
          </a:p>
          <a:p>
            <a:pPr eaLnBrk="1" hangingPunct="1">
              <a:lnSpc>
                <a:spcPct val="90000"/>
              </a:lnSpc>
              <a:defRPr/>
            </a:pPr>
            <a:r>
              <a:rPr lang="en-US" altLang="en-US" sz="2000"/>
              <a:t>Note that these problems, made visible by our tools, are normally </a:t>
            </a:r>
            <a:r>
              <a:rPr lang="en-US" altLang="en-US" sz="2000" b="1">
                <a:effectLst>
                  <a:outerShdw blurRad="38100" dist="38100" dir="2700000" algn="tl">
                    <a:srgbClr val="C0C0C0"/>
                  </a:outerShdw>
                </a:effectLst>
              </a:rPr>
              <a:t>invisible</a:t>
            </a:r>
            <a:r>
              <a:rPr lang="en-US" altLang="en-US" sz="2000"/>
              <a:t>!</a:t>
            </a:r>
          </a:p>
        </p:txBody>
      </p:sp>
      <p:sp>
        <p:nvSpPr>
          <p:cNvPr id="19462" name="AutoShape 5">
            <a:extLst>
              <a:ext uri="{FF2B5EF4-FFF2-40B4-BE49-F238E27FC236}">
                <a16:creationId xmlns:a16="http://schemas.microsoft.com/office/drawing/2014/main" id="{795DF529-EE11-4D59-83A6-3DF36B96EE92}"/>
              </a:ext>
            </a:extLst>
          </p:cNvPr>
          <p:cNvSpPr>
            <a:spLocks noChangeArrowheads="1"/>
          </p:cNvSpPr>
          <p:nvPr/>
        </p:nvSpPr>
        <p:spPr bwMode="auto">
          <a:xfrm>
            <a:off x="304800" y="5562600"/>
            <a:ext cx="3048000" cy="1066800"/>
          </a:xfrm>
          <a:prstGeom prst="wedgeRectCallout">
            <a:avLst>
              <a:gd name="adj1" fmla="val 19481"/>
              <a:gd name="adj2" fmla="val -65625"/>
            </a:avLst>
          </a:prstGeom>
          <a:solidFill>
            <a:srgbClr val="CC3300"/>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ctr">
              <a:defRPr sz="2400">
                <a:solidFill>
                  <a:schemeClr val="tx1"/>
                </a:solidFill>
                <a:latin typeface="Times New Roman" panose="02020603050405020304" pitchFamily="18" charset="0"/>
              </a:defRPr>
            </a:lvl1pPr>
            <a:lvl2pPr marL="742950" indent="-285750" algn="ctr">
              <a:defRPr sz="2400">
                <a:solidFill>
                  <a:schemeClr val="tx1"/>
                </a:solidFill>
                <a:latin typeface="Times New Roman" panose="02020603050405020304" pitchFamily="18" charset="0"/>
              </a:defRPr>
            </a:lvl2pPr>
            <a:lvl3pPr marL="1143000" indent="-228600" algn="ctr">
              <a:defRPr sz="2400">
                <a:solidFill>
                  <a:schemeClr val="tx1"/>
                </a:solidFill>
                <a:latin typeface="Times New Roman" panose="02020603050405020304" pitchFamily="18" charset="0"/>
              </a:defRPr>
            </a:lvl3pPr>
            <a:lvl4pPr marL="1600200" indent="-228600" algn="ctr">
              <a:defRPr sz="2400">
                <a:solidFill>
                  <a:schemeClr val="tx1"/>
                </a:solidFill>
                <a:latin typeface="Times New Roman" panose="02020603050405020304" pitchFamily="18" charset="0"/>
              </a:defRPr>
            </a:lvl4pPr>
            <a:lvl5pPr marL="2057400" indent="-228600" algn="ctr">
              <a:defRPr sz="2400">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lang="en-US" altLang="en-US" sz="2000">
                <a:solidFill>
                  <a:schemeClr val="bg1"/>
                </a:solidFill>
                <a:latin typeface="Arial" panose="020B0604020202020204" pitchFamily="34" charset="0"/>
              </a:rPr>
              <a:t>DepView provides precise definition of each strong component.</a:t>
            </a:r>
          </a:p>
        </p:txBody>
      </p:sp>
    </p:spTree>
  </p:cSld>
  <p:clrMapOvr>
    <a:masterClrMapping/>
  </p:clrMapOvr>
  <p:transition/>
</p:sld>
</file>

<file path=ppt/theme/theme1.xml><?xml version="1.0" encoding="utf-8"?>
<a:theme xmlns:a="http://schemas.openxmlformats.org/drawingml/2006/main" name="Murat1">
  <a:themeElements>
    <a:clrScheme name="Mura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urat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no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Murat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urat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urat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urat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urat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urat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urat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urat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urat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urat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urat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urat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28095</TotalTime>
  <Words>6390</Words>
  <Application>Microsoft Office PowerPoint</Application>
  <PresentationFormat>On-screen Show (4:3)</PresentationFormat>
  <Paragraphs>733</Paragraphs>
  <Slides>79</Slides>
  <Notes>76</Notes>
  <HiddenSlides>34</HiddenSlides>
  <MMClips>0</MMClips>
  <ScaleCrop>false</ScaleCrop>
  <HeadingPairs>
    <vt:vector size="10"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79</vt:i4>
      </vt:variant>
      <vt:variant>
        <vt:lpstr>Custom Shows</vt:lpstr>
      </vt:variant>
      <vt:variant>
        <vt:i4>2</vt:i4>
      </vt:variant>
    </vt:vector>
  </HeadingPairs>
  <TitlesOfParts>
    <vt:vector size="91" baseType="lpstr">
      <vt:lpstr>Times New Roman</vt:lpstr>
      <vt:lpstr>Arial</vt:lpstr>
      <vt:lpstr>Wingdings</vt:lpstr>
      <vt:lpstr>Tahoma</vt:lpstr>
      <vt:lpstr>Murat1</vt:lpstr>
      <vt:lpstr>Bitmap Image</vt:lpstr>
      <vt:lpstr>Microsoft Visio Drawing</vt:lpstr>
      <vt:lpstr>Microsoft Office Excel Chart</vt:lpstr>
      <vt:lpstr>Microsoft Office Excel Worksheet</vt:lpstr>
      <vt:lpstr>Microsoft Equation 3.0</vt:lpstr>
      <vt:lpstr>Segments</vt:lpstr>
      <vt:lpstr>Structural Models for Large Software Systems</vt:lpstr>
      <vt:lpstr>Table of Contents</vt:lpstr>
      <vt:lpstr>Introduction</vt:lpstr>
      <vt:lpstr>Goals of this Research</vt:lpstr>
      <vt:lpstr>A Real System</vt:lpstr>
      <vt:lpstr>Dependencies in GKGFX Mozilla Rendering Library – One of many libraries</vt:lpstr>
      <vt:lpstr>GKGFX Component Internals</vt:lpstr>
      <vt:lpstr>This is Mozilla, Version 1.4.1, Windows Build Plot for GKGFX Library shows some very large mutual dependencies</vt:lpstr>
      <vt:lpstr>Problem Definition</vt:lpstr>
      <vt:lpstr>Motivation</vt:lpstr>
      <vt:lpstr>Exploring Dependency Structure</vt:lpstr>
      <vt:lpstr>File Dependency Relationships How to Read</vt:lpstr>
      <vt:lpstr>Problem: Large Fan-out</vt:lpstr>
      <vt:lpstr>Problem: Large Fan-in</vt:lpstr>
      <vt:lpstr>Problem: Large Strong Components          Strong component is a set of mutual dependencies</vt:lpstr>
      <vt:lpstr>Topological Sort</vt:lpstr>
      <vt:lpstr>Ideal Test Order</vt:lpstr>
      <vt:lpstr>Ideal Dependency Structure </vt:lpstr>
      <vt:lpstr>This is Mozilla’s GKGFX Rendering Library   Plot shows some very large mutual dependencies</vt:lpstr>
      <vt:lpstr>GKGFX Component Internals</vt:lpstr>
      <vt:lpstr>Visibility</vt:lpstr>
      <vt:lpstr>Is Complex Dependency Really a Problem?</vt:lpstr>
      <vt:lpstr>Our Approach</vt:lpstr>
      <vt:lpstr>Scope of Study</vt:lpstr>
      <vt:lpstr>Contributions</vt:lpstr>
      <vt:lpstr>Project Monitoring</vt:lpstr>
      <vt:lpstr>Static Source Code Analysis</vt:lpstr>
      <vt:lpstr>Focus on Dependencies Among Files</vt:lpstr>
      <vt:lpstr>Dependency Model</vt:lpstr>
      <vt:lpstr>Apparatus for Empirical Study Science of Large Software Systems</vt:lpstr>
      <vt:lpstr>Data Gathering and Processing </vt:lpstr>
      <vt:lpstr>An Analysis – Mozilla, Version 1.4.1</vt:lpstr>
      <vt:lpstr>Dependency Analysis Results</vt:lpstr>
      <vt:lpstr>Fan-in Data  Mozilla GKGFX Library</vt:lpstr>
      <vt:lpstr>Fan-in Density  Mozilla GKGFX Library</vt:lpstr>
      <vt:lpstr>Fan-out Data Mozilla GKGFX Library</vt:lpstr>
      <vt:lpstr>Fan-out Density Mozilla GKGFX library</vt:lpstr>
      <vt:lpstr>Summary for High Level Views</vt:lpstr>
      <vt:lpstr>More Detailed Views</vt:lpstr>
      <vt:lpstr>Problem: Large Strong Components          Strong component is a set of mutual dependencies</vt:lpstr>
      <vt:lpstr>Analyzing Dependency Matrix Topological sort gives best test order – important information!</vt:lpstr>
      <vt:lpstr>Expanded Topological Sort  GKGFX Library</vt:lpstr>
      <vt:lpstr>This is Mozilla, Version 1.4.1, Windows Build Plot for GKGFX Library shows some very large mutual dependencies</vt:lpstr>
      <vt:lpstr>Dependencies in GKGFX Rendering Library</vt:lpstr>
      <vt:lpstr>GKGFX Component Internals</vt:lpstr>
      <vt:lpstr>Dependency Data  For the Entire Windows-Based Mozilla Build</vt:lpstr>
      <vt:lpstr>So how do we make sense of all this?</vt:lpstr>
      <vt:lpstr>Product Risk Model</vt:lpstr>
      <vt:lpstr>Product Risk Model Definitions</vt:lpstr>
      <vt:lpstr>Product Risk Model Definitions cont’d…</vt:lpstr>
      <vt:lpstr>Risk Model Applied  Mozilla GKGFX Library</vt:lpstr>
      <vt:lpstr>Risk Model Applied  MFC – Microsoft Foundation Classes</vt:lpstr>
      <vt:lpstr>Risk Model Applied  New Design vs. Old Design DepAnal</vt:lpstr>
      <vt:lpstr>Risk Model Applied Risk Values with File Names - New Design</vt:lpstr>
      <vt:lpstr>Change Impact Factor (αij) Estimation</vt:lpstr>
      <vt:lpstr>Results   Change Impact Factor </vt:lpstr>
      <vt:lpstr>File Reusability Ranking Model</vt:lpstr>
      <vt:lpstr>File Reusability Ranking Model Cont…</vt:lpstr>
      <vt:lpstr>Reusability Model Applied Mozilla GKGFX Library</vt:lpstr>
      <vt:lpstr>Reusability Model Applied MFC Library</vt:lpstr>
      <vt:lpstr>Reusability Model Applied DepAnal</vt:lpstr>
      <vt:lpstr>Simulating Constructive Changes</vt:lpstr>
      <vt:lpstr>Change in Risk Values Simulation of Global Data Elimination - GKGFX</vt:lpstr>
      <vt:lpstr>Change in Risk Values Simulation of Global Data Elimination - MFC</vt:lpstr>
      <vt:lpstr>Change in Risk Values Redesign and Simulation of Interface Addition - DepAnal</vt:lpstr>
      <vt:lpstr>Conclusions to this Point</vt:lpstr>
      <vt:lpstr>Further Details  Discussed in the Thesis Document</vt:lpstr>
      <vt:lpstr>Future Research Promised  at Proposal Defense</vt:lpstr>
      <vt:lpstr>Contributions</vt:lpstr>
      <vt:lpstr>Future Work</vt:lpstr>
      <vt:lpstr>Future Work: Developing Constructive Remedies</vt:lpstr>
      <vt:lpstr>Future Work: Strengthen Conclusions from Experiment</vt:lpstr>
      <vt:lpstr>Future Work: Developing Constructive Remedies</vt:lpstr>
      <vt:lpstr>Developing Constructive Remedies  Structural Improvements</vt:lpstr>
      <vt:lpstr> End of Presentation</vt:lpstr>
      <vt:lpstr>Files - Unit For Analysis</vt:lpstr>
      <vt:lpstr>Fine Grain Level Dependency</vt:lpstr>
      <vt:lpstr>Method Used for Improving Dependency </vt:lpstr>
      <vt:lpstr>Shorter Proposal 31 pp</vt:lpstr>
      <vt:lpstr>Original Proposal 42 pp</vt:lpstr>
    </vt:vector>
  </TitlesOfParts>
  <Company>SU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Yagmur</dc:creator>
  <cp:lastModifiedBy>James Fawcett</cp:lastModifiedBy>
  <cp:revision>404</cp:revision>
  <dcterms:created xsi:type="dcterms:W3CDTF">2004-06-30T14:36:49Z</dcterms:created>
  <dcterms:modified xsi:type="dcterms:W3CDTF">2017-08-23T01:10:36Z</dcterms:modified>
</cp:coreProperties>
</file>