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2"/>
  </p:notesMasterIdLst>
  <p:handoutMasterIdLst>
    <p:handoutMasterId r:id="rId83"/>
  </p:handoutMasterIdLst>
  <p:sldIdLst>
    <p:sldId id="338" r:id="rId2"/>
    <p:sldId id="256" r:id="rId3"/>
    <p:sldId id="339" r:id="rId4"/>
    <p:sldId id="297" r:id="rId5"/>
    <p:sldId id="307" r:id="rId6"/>
    <p:sldId id="337" r:id="rId7"/>
    <p:sldId id="308" r:id="rId8"/>
    <p:sldId id="303" r:id="rId9"/>
    <p:sldId id="311" r:id="rId10"/>
    <p:sldId id="301" r:id="rId11"/>
    <p:sldId id="257" r:id="rId12"/>
    <p:sldId id="304" r:id="rId13"/>
    <p:sldId id="305" r:id="rId14"/>
    <p:sldId id="309" r:id="rId15"/>
    <p:sldId id="298" r:id="rId16"/>
    <p:sldId id="315" r:id="rId17"/>
    <p:sldId id="260" r:id="rId18"/>
    <p:sldId id="279" r:id="rId19"/>
    <p:sldId id="259" r:id="rId20"/>
    <p:sldId id="316" r:id="rId21"/>
    <p:sldId id="317" r:id="rId22"/>
    <p:sldId id="318" r:id="rId23"/>
    <p:sldId id="295" r:id="rId24"/>
    <p:sldId id="319" r:id="rId25"/>
    <p:sldId id="273" r:id="rId26"/>
    <p:sldId id="329" r:id="rId27"/>
    <p:sldId id="268" r:id="rId28"/>
    <p:sldId id="275" r:id="rId29"/>
    <p:sldId id="299" r:id="rId30"/>
    <p:sldId id="320" r:id="rId31"/>
    <p:sldId id="267" r:id="rId32"/>
    <p:sldId id="306" r:id="rId33"/>
    <p:sldId id="335" r:id="rId34"/>
    <p:sldId id="294" r:id="rId35"/>
    <p:sldId id="341" r:id="rId36"/>
    <p:sldId id="313" r:id="rId37"/>
    <p:sldId id="328" r:id="rId38"/>
    <p:sldId id="333" r:id="rId39"/>
    <p:sldId id="278" r:id="rId40"/>
    <p:sldId id="312" r:id="rId41"/>
    <p:sldId id="302" r:id="rId42"/>
    <p:sldId id="280" r:id="rId43"/>
    <p:sldId id="336" r:id="rId44"/>
    <p:sldId id="330" r:id="rId45"/>
    <p:sldId id="258" r:id="rId46"/>
    <p:sldId id="276" r:id="rId47"/>
    <p:sldId id="284" r:id="rId48"/>
    <p:sldId id="261" r:id="rId49"/>
    <p:sldId id="292" r:id="rId50"/>
    <p:sldId id="293" r:id="rId51"/>
    <p:sldId id="326" r:id="rId52"/>
    <p:sldId id="271" r:id="rId53"/>
    <p:sldId id="274" r:id="rId54"/>
    <p:sldId id="300" r:id="rId55"/>
    <p:sldId id="266" r:id="rId56"/>
    <p:sldId id="272" r:id="rId57"/>
    <p:sldId id="286" r:id="rId58"/>
    <p:sldId id="277" r:id="rId59"/>
    <p:sldId id="327" r:id="rId60"/>
    <p:sldId id="281" r:id="rId61"/>
    <p:sldId id="282" r:id="rId62"/>
    <p:sldId id="283" r:id="rId63"/>
    <p:sldId id="332" r:id="rId64"/>
    <p:sldId id="331" r:id="rId65"/>
    <p:sldId id="314" r:id="rId66"/>
    <p:sldId id="287" r:id="rId67"/>
    <p:sldId id="289" r:id="rId68"/>
    <p:sldId id="288" r:id="rId69"/>
    <p:sldId id="290" r:id="rId70"/>
    <p:sldId id="321" r:id="rId71"/>
    <p:sldId id="322" r:id="rId72"/>
    <p:sldId id="325" r:id="rId73"/>
    <p:sldId id="323" r:id="rId74"/>
    <p:sldId id="324" r:id="rId75"/>
    <p:sldId id="269" r:id="rId76"/>
    <p:sldId id="340" r:id="rId77"/>
    <p:sldId id="310" r:id="rId78"/>
    <p:sldId id="334" r:id="rId79"/>
    <p:sldId id="342" r:id="rId80"/>
    <p:sldId id="291" r:id="rId8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60" y="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B6466B-E451-4AEC-983F-E7897EECB475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A09403-9A47-4307-88AE-B282CCEAA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64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F3368C-9482-4E1C-89BF-A0EB6C94197E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B11F22-F09B-4753-8800-E2504C1AC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4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11F22-F09B-4753-8800-E2504C1AC6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75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11F22-F09B-4753-8800-E2504C1AC6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1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11F22-F09B-4753-8800-E2504C1AC6C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85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11F22-F09B-4753-8800-E2504C1AC6C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1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5760E-7C2F-4553-8470-5A7CCCF76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79137C-1CDF-4450-A817-734094ADF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10000"/>
            <a:ext cx="6858000" cy="16764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1B9B4-EAF4-402E-B179-12AF9CB94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6597-4A8F-4C45-ADA7-A8ACAA83C9AA}" type="datetime1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A2E26-D593-427A-B6EF-646445C4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9E0E0-C94F-4999-AEFD-D0C809D8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4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79839-B04B-4427-A25A-A9F3AA33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C845A-FCB6-478C-8472-B4D6F2A42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A1D54-29EB-41A9-BE34-9E7FA33D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6199-83CC-4335-B797-B47D1E8CD19C}" type="datetime1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3B1F-C49E-41A9-95D0-38AEB7E8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3BCB8-EF33-4F04-9F23-03D211DB0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8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6EDE41-E374-49EC-B4E9-65B43B7F5F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245EF3-EDEE-4008-9F06-5BC740A00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ADDB9-2989-4EF8-A8FC-1A57FF11D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B441-18F3-441D-8C89-A3FE43BDAA4C}" type="datetime1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AC252-8E2E-42C9-8989-749C09982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52D57-DE38-4CA9-AE88-87781B8F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2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15BB-FAA7-4F5D-995F-E54D7EA56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EE020-FB1A-41A5-B4C6-68EE1761E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1101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sz="2400"/>
            </a:lvl1pPr>
            <a:lvl2pPr>
              <a:lnSpc>
                <a:spcPct val="100000"/>
              </a:lnSpc>
              <a:spcAft>
                <a:spcPts val="1200"/>
              </a:spcAft>
              <a:defRPr sz="2000"/>
            </a:lvl2pPr>
            <a:lvl3pPr>
              <a:lnSpc>
                <a:spcPct val="100000"/>
              </a:lnSpc>
              <a:spcAft>
                <a:spcPts val="1200"/>
              </a:spcAft>
              <a:defRPr sz="1600"/>
            </a:lvl3pPr>
            <a:lvl4pPr>
              <a:lnSpc>
                <a:spcPct val="100000"/>
              </a:lnSpc>
              <a:spcAft>
                <a:spcPts val="1200"/>
              </a:spcAft>
              <a:defRPr sz="1400"/>
            </a:lvl4pPr>
            <a:lvl5pPr>
              <a:lnSpc>
                <a:spcPct val="100000"/>
              </a:lnSpc>
              <a:spcAft>
                <a:spcPts val="1200"/>
              </a:spcAft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50FC7-9CCF-4BF1-9DA2-E5C8CF5C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718-7D76-4AF7-B750-F5E85E72D251}" type="datetime1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A8567-59D7-4566-860A-BFEC3340B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F92C6-C711-4A49-AC4D-C3D8685E6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6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23E2-E787-4057-9C7F-E4921A87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9739"/>
            <a:ext cx="7467600" cy="2557461"/>
          </a:xfrm>
        </p:spPr>
        <p:txBody>
          <a:bodyPr anchor="b">
            <a:normAutofit/>
          </a:bodyPr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C7661-C115-43C4-99F5-071C3408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589464"/>
            <a:ext cx="7467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30BD4-7EEF-4AA9-9968-5889E4AC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0B-D57D-4648-87FE-EF73D968C19C}" type="datetime1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8335E-3DFE-4BEF-A01A-FD27C9017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F12AB-78C1-4A2E-972D-84C348C0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7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D0572-4216-4E0D-9EDF-6B239046F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73503-EE01-431E-A1A6-DAF817DBA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50989"/>
            <a:ext cx="3886200" cy="46259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6467E-11BA-4518-9669-CDE703C1C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50989"/>
            <a:ext cx="3886200" cy="46259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5D6B5-5EE6-46CD-BF87-F16B76BA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DA95-8270-4537-8410-DD39F6CC136B}" type="datetime1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6B91B-F30A-4D2B-95D6-8DD45702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0E594-10A7-4568-B9D8-A7B4E7FF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B6C5-68D0-4AAC-960F-2D0D4E1A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F85C3-3D3B-4DE2-AD8D-A41C91EBB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61569-41D5-42DF-8DBD-4B8AD162E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6E01C0-F76F-4C8B-8430-1D82C776F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8717EE-2602-403E-943D-2733689C0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F15F2F-FC79-445C-A4C0-BCF88A1F3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3021-02F9-49E8-8B9E-852D44099CF3}" type="datetime1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6383BA-C4D1-4200-B78E-8BC5B053B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1EF23-BCB2-431B-BADF-AEC08F3A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8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5AA2-2176-4981-AF24-E92D397D8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8F57D5-A964-4A74-AB23-C5FF7233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B0CF-E09E-4E2E-A234-C40ABEFEE807}" type="datetime1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E6A8A5-0B42-44F1-8037-E4A313986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6CA49B-FB35-49C2-AA5F-F177FB22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4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2AFF9-920D-4079-BEA8-6A2B67473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79F0-ED81-45F9-9E86-EA883F14098C}" type="datetime1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BA625-D30F-4537-B0E4-3C9CFD88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8715C-89AA-4098-BF23-1FE1EE099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6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62531-6EA7-4E8C-9628-83E0B4E0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C6107-A9CE-444B-A957-D1BD7C473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DB5CF8-B82F-46B3-8829-C3C3F3703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98EB2-466B-4ADA-8864-B9EC9EECE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2D2E-B07F-4AF2-983B-CA11A4EE341E}" type="datetime1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6C513-0EF5-41A1-A129-20415496F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AC14C-1E0A-4DF5-BE09-EEB00173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3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C713C-3694-441E-85F4-4A7140EA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DC40C-E830-434B-BF2C-2F70D8380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81552-EABA-4C14-9EDC-5431B0E45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B0415-B52E-41DB-971C-0EAEEF032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693F-0F0C-4371-B017-84D56BDA7494}" type="datetime1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F7B6F-7AF3-4868-8895-CB6353EAA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3ADE7-42C9-4A87-AF9C-E6F15A58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9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A511F-6B8D-4A48-8A7D-34A5232B5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2E581-6B4D-4050-AE00-E552F54ED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3CA70-DCAE-4E39-BA2F-AF057ACC46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D6366-92DE-421C-AE02-180665E4C2E8}" type="datetime1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A482B-D2A8-4C08-9FA7-CE3499A71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Program Structure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D2CCB-A5B2-47E5-AC8D-6A3A26AEA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5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BlogParser.ht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rest/api/azure/" TargetMode="External"/><Relationship Id="rId2" Type="http://schemas.openxmlformats.org/officeDocument/2006/relationships/hyperlink" Target="https://docs.aws.amazon.com/apigateway/api-referen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bm.com/support/knowledgecenter/en/SSMKHH_10.0.0/com.ibm.etools.mft.doc/bi12017_.htm" TargetMode="External"/><Relationship Id="rId5" Type="http://schemas.openxmlformats.org/officeDocument/2006/relationships/hyperlink" Target="https://www.dell.com/support/manuals/us/en/04/force10-open-automation/oa_9.8.2.0_cli_config_pub/rest-api?guid=guid-3b60f154-bfd4-4da3-aa11-8e97c7018d4a&amp;lang=en-us" TargetMode="External"/><Relationship Id="rId4" Type="http://schemas.openxmlformats.org/officeDocument/2006/relationships/hyperlink" Target="https://developers.google.com/drive/api/v2/reference/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ProjectCenter.htm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CServ.htm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CSE681/Projects/Pr5Su09.doc" TargetMode="Externa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research.htm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Software Structure Presentation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28876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Segments</a:t>
            </a:r>
          </a:p>
          <a:p>
            <a:pPr lvl="1"/>
            <a:r>
              <a:rPr lang="en-US" dirty="0"/>
              <a:t>Overview – slides 2-7, time 15 minutes</a:t>
            </a:r>
          </a:p>
          <a:p>
            <a:pPr lvl="1"/>
            <a:r>
              <a:rPr lang="en-US" dirty="0"/>
              <a:t>Data Driven – slides  8-20</a:t>
            </a:r>
          </a:p>
          <a:p>
            <a:pPr lvl="2"/>
            <a:r>
              <a:rPr lang="en-US" dirty="0"/>
              <a:t>Client Server – slides 10-15, time 15 minutes</a:t>
            </a:r>
          </a:p>
          <a:p>
            <a:pPr lvl="2"/>
            <a:r>
              <a:rPr lang="en-US" dirty="0"/>
              <a:t>Three Tier – slides 16-20, 15 minutes</a:t>
            </a:r>
          </a:p>
          <a:p>
            <a:pPr lvl="2"/>
            <a:r>
              <a:rPr lang="en-US" dirty="0"/>
              <a:t>Slides 12, 14, 21-23 are hidden but should stay in deck</a:t>
            </a:r>
          </a:p>
          <a:p>
            <a:pPr lvl="1"/>
            <a:r>
              <a:rPr lang="en-US" dirty="0"/>
              <a:t>Layer Driven – slides 26-29, 10 minutes</a:t>
            </a:r>
          </a:p>
          <a:p>
            <a:pPr lvl="1"/>
            <a:r>
              <a:rPr lang="en-US" dirty="0"/>
              <a:t>Distributed Services – slides 30-34, 10 minutes</a:t>
            </a:r>
          </a:p>
          <a:p>
            <a:pPr lvl="1"/>
            <a:r>
              <a:rPr lang="en-US" dirty="0"/>
              <a:t>Analysis Driven – slides 35-38, 10 minutes</a:t>
            </a:r>
          </a:p>
          <a:p>
            <a:pPr lvl="1"/>
            <a:r>
              <a:rPr lang="en-US" dirty="0"/>
              <a:t>Communication Driven – slides 39-49, 20 minutes</a:t>
            </a:r>
          </a:p>
          <a:p>
            <a:pPr lvl="1"/>
            <a:r>
              <a:rPr lang="en-US" dirty="0"/>
              <a:t>Thread and Event Driven – slides 50-58, 20 minutes</a:t>
            </a:r>
          </a:p>
          <a:p>
            <a:pPr lvl="2"/>
            <a:r>
              <a:rPr lang="en-US" dirty="0"/>
              <a:t>Slides  59-63 are hidden but should stay in deck</a:t>
            </a:r>
          </a:p>
          <a:p>
            <a:pPr lvl="1"/>
            <a:r>
              <a:rPr lang="en-US" dirty="0"/>
              <a:t>Enterprise Computing – slides 64-70, 15 minutes</a:t>
            </a:r>
          </a:p>
          <a:p>
            <a:pPr lvl="2"/>
            <a:r>
              <a:rPr lang="en-US" dirty="0"/>
              <a:t>Slides 71-76 are hidden but should stay in deck</a:t>
            </a:r>
          </a:p>
          <a:p>
            <a:pPr lvl="1"/>
            <a:r>
              <a:rPr lang="en-US" dirty="0"/>
              <a:t>Total time 120 minutes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45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 Data Driven Structures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Some program structures are driven by the presentation and management of data:</a:t>
            </a:r>
          </a:p>
          <a:p>
            <a:pPr lvl="1"/>
            <a:r>
              <a:rPr lang="en-US" dirty="0"/>
              <a:t>Client-Server</a:t>
            </a:r>
          </a:p>
          <a:p>
            <a:pPr lvl="1"/>
            <a:r>
              <a:rPr lang="en-US" dirty="0"/>
              <a:t>Three-Tier</a:t>
            </a:r>
          </a:p>
          <a:p>
            <a:pPr lvl="1"/>
            <a:r>
              <a:rPr lang="en-US" dirty="0"/>
              <a:t>Model-View-Controller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7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Client-Server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4600"/>
            <a:ext cx="7886700" cy="33575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Behavior:</a:t>
            </a:r>
          </a:p>
          <a:p>
            <a:pPr lvl="1"/>
            <a:r>
              <a:rPr lang="en-US" dirty="0"/>
              <a:t>Server is passive, waits for client requests</a:t>
            </a:r>
          </a:p>
          <a:p>
            <a:pPr lvl="1"/>
            <a:r>
              <a:rPr lang="en-US" dirty="0"/>
              <a:t>Client requests are synchronous – after sending request client waits for reply</a:t>
            </a:r>
          </a:p>
          <a:p>
            <a:pPr lvl="1"/>
            <a:r>
              <a:rPr lang="en-US" dirty="0"/>
              <a:t>Server contains data shared among its clients</a:t>
            </a:r>
          </a:p>
          <a:p>
            <a:pPr lvl="1"/>
            <a:r>
              <a:rPr lang="en-US" dirty="0"/>
              <a:t>Server handles multiple concurrent clients</a:t>
            </a:r>
          </a:p>
          <a:p>
            <a:pPr lvl="1"/>
            <a:r>
              <a:rPr lang="en-US" dirty="0"/>
              <a:t>Without additional structure system may become tightly coupled and difficult to change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Web server and browser clients</a:t>
            </a:r>
          </a:p>
          <a:p>
            <a:pPr marL="454914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6160442-B53C-4743-B1A4-066DF02C1C4D}"/>
              </a:ext>
            </a:extLst>
          </p:cNvPr>
          <p:cNvGrpSpPr/>
          <p:nvPr/>
        </p:nvGrpSpPr>
        <p:grpSpPr>
          <a:xfrm>
            <a:off x="2133600" y="1371600"/>
            <a:ext cx="2819400" cy="609600"/>
            <a:chOff x="1752600" y="1676400"/>
            <a:chExt cx="2819400" cy="609600"/>
          </a:xfrm>
        </p:grpSpPr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3EFFB17C-796F-4A96-8E9A-BF4C1D03CE12}"/>
                </a:ext>
              </a:extLst>
            </p:cNvPr>
            <p:cNvSpPr/>
            <p:nvPr/>
          </p:nvSpPr>
          <p:spPr>
            <a:xfrm>
              <a:off x="2743200" y="1880394"/>
              <a:ext cx="838200" cy="20161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30EA451-7346-45EE-85C8-E07983D3C5BD}"/>
                </a:ext>
              </a:extLst>
            </p:cNvPr>
            <p:cNvSpPr/>
            <p:nvPr/>
          </p:nvSpPr>
          <p:spPr>
            <a:xfrm>
              <a:off x="1752600" y="1676400"/>
              <a:ext cx="990600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Client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8F7711C-D0F0-4010-9228-96EA76678374}"/>
                </a:ext>
              </a:extLst>
            </p:cNvPr>
            <p:cNvSpPr/>
            <p:nvPr/>
          </p:nvSpPr>
          <p:spPr>
            <a:xfrm>
              <a:off x="3581400" y="1676400"/>
              <a:ext cx="990600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Server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file not f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17" y="533400"/>
            <a:ext cx="8134884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30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file not f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8295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6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7893" y="457200"/>
            <a:ext cx="7585363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2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3"/>
          </a:xfrm>
        </p:spPr>
        <p:txBody>
          <a:bodyPr/>
          <a:lstStyle/>
          <a:p>
            <a:r>
              <a:rPr lang="en-US" dirty="0"/>
              <a:t>Sharing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12466"/>
            <a:ext cx="7886700" cy="5213351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/>
              <a:t>Relational Databases – SQL Server, </a:t>
            </a:r>
            <a:r>
              <a:rPr lang="en-US" sz="1600" dirty="0" err="1"/>
              <a:t>mySql</a:t>
            </a:r>
            <a:r>
              <a:rPr lang="en-US" sz="1600" dirty="0"/>
              <a:t>, …</a:t>
            </a:r>
          </a:p>
          <a:p>
            <a:pPr lvl="1"/>
            <a:r>
              <a:rPr lang="en-US" sz="1400" dirty="0"/>
              <a:t>ACID – Atomicity, Consistency, Isolation, Durability</a:t>
            </a:r>
          </a:p>
          <a:p>
            <a:pPr lvl="1"/>
            <a:r>
              <a:rPr lang="en-US" sz="1400" dirty="0"/>
              <a:t>ACID =&gt; Transactional</a:t>
            </a:r>
          </a:p>
          <a:p>
            <a:r>
              <a:rPr lang="en-US" sz="1600" dirty="0"/>
              <a:t>No SQL Databases – MongoDB, </a:t>
            </a:r>
            <a:r>
              <a:rPr lang="en-US" sz="1600" dirty="0" err="1"/>
              <a:t>CouchDB</a:t>
            </a:r>
            <a:endParaRPr lang="en-US" sz="1600" dirty="0"/>
          </a:p>
          <a:p>
            <a:pPr lvl="1"/>
            <a:r>
              <a:rPr lang="en-US" sz="1400" dirty="0"/>
              <a:t>Key-Value, Document, Hierarchal</a:t>
            </a:r>
          </a:p>
          <a:p>
            <a:pPr lvl="1"/>
            <a:r>
              <a:rPr lang="en-US" sz="1400" dirty="0"/>
              <a:t>Very flexible data structure</a:t>
            </a:r>
          </a:p>
          <a:p>
            <a:pPr lvl="1"/>
            <a:r>
              <a:rPr lang="en-US" sz="1400" dirty="0"/>
              <a:t>Consistency is pushed onto the application</a:t>
            </a:r>
          </a:p>
          <a:p>
            <a:r>
              <a:rPr lang="en-US" sz="1600" dirty="0"/>
              <a:t>File Systems</a:t>
            </a:r>
          </a:p>
          <a:p>
            <a:r>
              <a:rPr lang="en-US" sz="1600" dirty="0"/>
              <a:t>Ad. Hoc. in-memory repositories</a:t>
            </a:r>
          </a:p>
          <a:p>
            <a:r>
              <a:rPr lang="en-US" sz="1600" dirty="0"/>
              <a:t>Extensible Record Stores – Google’s Big Table</a:t>
            </a:r>
          </a:p>
          <a:p>
            <a:pPr lvl="1"/>
            <a:r>
              <a:rPr lang="en-US" sz="1400" dirty="0"/>
              <a:t>Distributed partitioned tables</a:t>
            </a:r>
          </a:p>
          <a:p>
            <a:r>
              <a:rPr lang="en-US" sz="1600" dirty="0"/>
              <a:t>Document Stores – </a:t>
            </a:r>
            <a:r>
              <a:rPr lang="en-US" sz="1600" dirty="0" err="1"/>
              <a:t>CouchDB</a:t>
            </a:r>
            <a:endParaRPr lang="en-US" sz="1600" dirty="0"/>
          </a:p>
          <a:p>
            <a:pPr lvl="1"/>
            <a:r>
              <a:rPr lang="en-US" sz="1400" dirty="0"/>
              <a:t>Multi-indexed objects aggregated into domains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41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 for the simplest of applications it’s not a good idea to bind presentation, control, and data together.</a:t>
            </a:r>
          </a:p>
          <a:p>
            <a:pPr lvl="1"/>
            <a:r>
              <a:rPr lang="en-US" dirty="0"/>
              <a:t>There often are many views, more than one application mode, many sources of data.</a:t>
            </a:r>
          </a:p>
          <a:p>
            <a:pPr lvl="1"/>
            <a:r>
              <a:rPr lang="en-US" dirty="0"/>
              <a:t>If we bind these all together we get spaghetti code</a:t>
            </a:r>
          </a:p>
          <a:p>
            <a:pPr lvl="2"/>
            <a:r>
              <a:rPr lang="en-US" dirty="0"/>
              <a:t>Very hard to test, hard to maintain, hard to document.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25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Three-Tier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Partitioned into presentation, application logic, and data management.</a:t>
            </a:r>
          </a:p>
          <a:p>
            <a:pPr lvl="1"/>
            <a:r>
              <a:rPr lang="en-US" dirty="0"/>
              <a:t>Intent is to loosely couple these three aspects of an application to make it resilient to change.</a:t>
            </a:r>
          </a:p>
          <a:p>
            <a:pPr lvl="1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Most well-designed applications.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MVC Structure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57400"/>
            <a:ext cx="8119709" cy="29622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MVC is a refined version of the Three-Tier structure, intended to support multiple views and data models.</a:t>
            </a:r>
          </a:p>
          <a:p>
            <a:pPr lvl="1"/>
            <a:r>
              <a:rPr lang="en-US" dirty="0"/>
              <a:t>Models do all data storage management.</a:t>
            </a:r>
          </a:p>
          <a:p>
            <a:pPr lvl="1"/>
            <a:r>
              <a:rPr lang="en-US" dirty="0"/>
              <a:t>Views present information to user, format output but do no other transformations on data.</a:t>
            </a:r>
          </a:p>
          <a:p>
            <a:pPr lvl="1"/>
            <a:r>
              <a:rPr lang="en-US" dirty="0"/>
              <a:t>Controllers accept inputs, implement application processing, and use Models and Views to provide the application’s behavior.</a:t>
            </a:r>
          </a:p>
          <a:p>
            <a:pPr lvl="1"/>
            <a:r>
              <a:rPr lang="en-US" dirty="0"/>
              <a:t>Application phases often have one controller each.</a:t>
            </a:r>
          </a:p>
          <a:p>
            <a:pPr lvl="1"/>
            <a:r>
              <a:rPr lang="en-US" dirty="0"/>
              <a:t>Models may be shared between controllers.</a:t>
            </a:r>
          </a:p>
          <a:p>
            <a:r>
              <a:rPr lang="en-US" dirty="0"/>
              <a:t>Example: </a:t>
            </a:r>
            <a:r>
              <a:rPr lang="en-US" dirty="0" err="1"/>
              <a:t>Asp.Net</a:t>
            </a:r>
            <a:r>
              <a:rPr lang="en-US" dirty="0"/>
              <a:t> MVC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Software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CSE681 – Software Modeling and Analysis</a:t>
            </a:r>
          </a:p>
          <a:p>
            <a:r>
              <a:rPr lang="en-US" dirty="0"/>
              <a:t>Fall 2017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MVC – With View &amp; Application Models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914400" y="1447800"/>
            <a:ext cx="7772400" cy="5257800"/>
          </a:xfrm>
          <a:prstGeom prst="rect">
            <a:avLst/>
          </a:prstGeom>
        </p:spPr>
        <p:txBody>
          <a:bodyPr/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Views and Models often have some substructure, e.g.: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971800"/>
            <a:ext cx="7738709" cy="26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75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View – View Model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295400"/>
            <a:ext cx="7772400" cy="5060950"/>
          </a:xfrm>
          <a:prstGeom prst="rect">
            <a:avLst/>
          </a:prstGeom>
        </p:spPr>
        <p:txBody>
          <a:bodyPr/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A view is what gets rendered</a:t>
            </a:r>
          </a:p>
          <a:p>
            <a:r>
              <a:rPr lang="en-US" dirty="0"/>
              <a:t>A view model is an abstraction that:</a:t>
            </a:r>
          </a:p>
          <a:p>
            <a:pPr lvl="1"/>
            <a:r>
              <a:rPr lang="en-US" dirty="0"/>
              <a:t>Defines resources that many be used in several places.</a:t>
            </a:r>
          </a:p>
          <a:p>
            <a:pPr lvl="1"/>
            <a:r>
              <a:rPr lang="en-US" dirty="0"/>
              <a:t>Defines styles that may be used in several places</a:t>
            </a:r>
          </a:p>
          <a:p>
            <a:pPr lvl="1"/>
            <a:r>
              <a:rPr lang="en-US" dirty="0"/>
              <a:t>Defines an object model for the application to manipulate</a:t>
            </a:r>
          </a:p>
        </p:txBody>
      </p:sp>
    </p:spTree>
    <p:extLst>
      <p:ext uri="{BB962C8B-B14F-4D97-AF65-F5344CB8AC3E}">
        <p14:creationId xmlns:p14="http://schemas.microsoft.com/office/powerpoint/2010/main" val="2070496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vs. Data Models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1219200"/>
            <a:ext cx="7772400" cy="4953000"/>
          </a:xfrm>
          <a:prstGeom prst="rect">
            <a:avLst/>
          </a:prstGeom>
        </p:spPr>
        <p:txBody>
          <a:bodyPr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en-US" dirty="0"/>
              <a:t>Application model</a:t>
            </a:r>
          </a:p>
          <a:p>
            <a:pPr lvl="1">
              <a:defRPr/>
            </a:pPr>
            <a:r>
              <a:rPr lang="en-US" dirty="0"/>
              <a:t>Defines classes for all the entities a user knows and cares about, e.g., orders, customers, products, etc.</a:t>
            </a:r>
          </a:p>
          <a:p>
            <a:pPr>
              <a:defRPr/>
            </a:pPr>
            <a:r>
              <a:rPr lang="en-US" dirty="0"/>
              <a:t>Data model</a:t>
            </a:r>
          </a:p>
          <a:p>
            <a:pPr lvl="1">
              <a:defRPr/>
            </a:pPr>
            <a:r>
              <a:rPr lang="en-US" dirty="0"/>
              <a:t>Defines wrapper classes for tables and stored procedures</a:t>
            </a:r>
          </a:p>
          <a:p>
            <a:pPr lvl="1">
              <a:defRPr/>
            </a:pPr>
            <a:r>
              <a:rPr lang="en-US" dirty="0"/>
              <a:t>Manages connections</a:t>
            </a:r>
          </a:p>
          <a:p>
            <a:pPr>
              <a:defRPr/>
            </a:pPr>
            <a:r>
              <a:rPr lang="en-US" dirty="0"/>
              <a:t>Object to Relational Mapping</a:t>
            </a:r>
          </a:p>
          <a:p>
            <a:pPr lvl="1">
              <a:defRPr/>
            </a:pPr>
            <a:r>
              <a:rPr lang="en-US" dirty="0"/>
              <a:t>Relationships between application objects and data objects.</a:t>
            </a:r>
          </a:p>
        </p:txBody>
      </p:sp>
    </p:spTree>
    <p:extLst>
      <p:ext uri="{BB962C8B-B14F-4D97-AF65-F5344CB8AC3E}">
        <p14:creationId xmlns:p14="http://schemas.microsoft.com/office/powerpoint/2010/main" val="1926272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</a:t>
            </a:r>
            <a:r>
              <a:rPr lang="en-US" dirty="0"/>
              <a:t>bject </a:t>
            </a:r>
            <a:r>
              <a:rPr lang="en-US" u="sng" dirty="0"/>
              <a:t>R</a:t>
            </a:r>
            <a:r>
              <a:rPr lang="en-US" dirty="0"/>
              <a:t>elational </a:t>
            </a:r>
            <a:r>
              <a:rPr lang="en-US" u="sng" dirty="0"/>
              <a:t>M</a:t>
            </a:r>
            <a:r>
              <a:rPr lang="en-US" dirty="0"/>
              <a:t>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Data Layers often have an ORM substructure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Examples: Hibernate, Microsoft Entity Framework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701" y="2438400"/>
            <a:ext cx="6560499" cy="257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531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N-Tier Structure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dirty="0"/>
              <a:t>So, the three tier MVC has morphed into a five tier </a:t>
            </a:r>
            <a:br>
              <a:rPr lang="en-US" dirty="0"/>
            </a:br>
            <a:r>
              <a:rPr lang="en-US" dirty="0"/>
              <a:t>V-VM-C-AM-DM</a:t>
            </a:r>
          </a:p>
          <a:p>
            <a:pPr lvl="1" eaLnBrk="1" hangingPunct="1"/>
            <a:r>
              <a:rPr lang="en-US" dirty="0"/>
              <a:t>View – what gets rendered</a:t>
            </a:r>
          </a:p>
          <a:p>
            <a:pPr lvl="1" eaLnBrk="1" hangingPunct="1"/>
            <a:r>
              <a:rPr lang="en-US" dirty="0"/>
              <a:t>View Model – an abstraction of the view</a:t>
            </a:r>
          </a:p>
          <a:p>
            <a:pPr lvl="1" eaLnBrk="1" hangingPunct="1"/>
            <a:r>
              <a:rPr lang="en-US" dirty="0"/>
              <a:t>Controller – routes View events to handlers in the Application Model</a:t>
            </a:r>
          </a:p>
          <a:p>
            <a:pPr lvl="1" eaLnBrk="1" hangingPunct="1"/>
            <a:r>
              <a:rPr lang="en-US" dirty="0"/>
              <a:t>Application Model – classes that model the “business” logic</a:t>
            </a:r>
          </a:p>
          <a:p>
            <a:pPr lvl="1" eaLnBrk="1" hangingPunct="1"/>
            <a:r>
              <a:rPr lang="en-US" dirty="0"/>
              <a:t>Data Model – models data storage tables</a:t>
            </a:r>
          </a:p>
          <a:p>
            <a:pPr lvl="2" eaLnBrk="1" hangingPunct="1"/>
            <a:r>
              <a:rPr lang="en-US" dirty="0"/>
              <a:t>Database, XML file, custom data structures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89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– Multiple Controllers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Data-Driven 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8597FC2-B484-4219-9553-D502A5118EA8}"/>
              </a:ext>
            </a:extLst>
          </p:cNvPr>
          <p:cNvGrpSpPr/>
          <p:nvPr/>
        </p:nvGrpSpPr>
        <p:grpSpPr>
          <a:xfrm>
            <a:off x="1333500" y="1425575"/>
            <a:ext cx="6477000" cy="4572000"/>
            <a:chOff x="1447800" y="1676400"/>
            <a:chExt cx="6477000" cy="4572000"/>
          </a:xfrm>
        </p:grpSpPr>
        <p:sp>
          <p:nvSpPr>
            <p:cNvPr id="6" name="Rectangle 5"/>
            <p:cNvSpPr/>
            <p:nvPr/>
          </p:nvSpPr>
          <p:spPr>
            <a:xfrm>
              <a:off x="1447800" y="1676400"/>
              <a:ext cx="6477000" cy="457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09800" y="1905000"/>
              <a:ext cx="5105400" cy="4114800"/>
            </a:xfrm>
            <a:prstGeom prst="rect">
              <a:avLst/>
            </a:prstGeom>
            <a:solidFill>
              <a:schemeClr val="bg1"/>
            </a:solidFill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Layer-Driven Structures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12CB51-398D-4D66-B719-45A39B3050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Components</a:t>
            </a:r>
          </a:p>
          <a:p>
            <a:r>
              <a:rPr lang="en-US" dirty="0"/>
              <a:t>Services</a:t>
            </a:r>
          </a:p>
          <a:p>
            <a:r>
              <a:rPr lang="en-US" dirty="0"/>
              <a:t>REST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1615038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Layered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A componentized system is composed of an application with many pluggable component parts.</a:t>
            </a:r>
          </a:p>
          <a:p>
            <a:pPr lvl="1"/>
            <a:r>
              <a:rPr lang="en-US" dirty="0"/>
              <a:t>A component is pluggable if it implements a plug-in interface, published by the application, provides an object factory for activating its internal objects, and is packaged as a dynamic link library (DLL).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sz="1600" dirty="0">
                <a:hlinkClick r:id="rId2"/>
              </a:rPr>
              <a:t>http://www.ecs.syr.edu/faculty/fawcett/handouts/webpages/BlogParser.htm</a:t>
            </a:r>
            <a:br>
              <a:rPr lang="en-US" dirty="0"/>
            </a:br>
            <a:r>
              <a:rPr lang="en-US" dirty="0"/>
              <a:t>almost implements.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Layer-Driven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1371600"/>
            <a:ext cx="7391400" cy="49902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Hiding Implementation Details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Layer-Driven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804806"/>
            <a:ext cx="4774615" cy="4224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Example Componentized System</a:t>
            </a:r>
            <a:br>
              <a:rPr lang="en-US" sz="3600" dirty="0"/>
            </a:br>
            <a:r>
              <a:rPr lang="en-US" sz="2000" dirty="0"/>
              <a:t>       Separate presentation from application logic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Layer-Driven 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303" y="1577400"/>
            <a:ext cx="6103393" cy="459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3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943C11E6-13B8-4626-9387-1A059CC7A1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Program Structure?</a:t>
            </a:r>
          </a:p>
          <a:p>
            <a:r>
              <a:rPr lang="en-US" dirty="0"/>
              <a:t>An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029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Service Layered Structure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/>
          <a:lstStyle/>
          <a:p>
            <a:pPr eaLnBrk="1" hangingPunct="1"/>
            <a:r>
              <a:rPr lang="en-US" dirty="0"/>
              <a:t>Provides a structure based on:</a:t>
            </a:r>
          </a:p>
          <a:p>
            <a:pPr lvl="1" eaLnBrk="1" hangingPunct="1"/>
            <a:r>
              <a:rPr lang="en-US" dirty="0"/>
              <a:t>System Services – things the user doesn’t think about</a:t>
            </a:r>
          </a:p>
          <a:p>
            <a:pPr lvl="2" eaLnBrk="1" hangingPunct="1"/>
            <a:r>
              <a:rPr lang="en-US" dirty="0"/>
              <a:t>Communication, storage, security, file caching, …</a:t>
            </a:r>
          </a:p>
          <a:p>
            <a:pPr lvl="1" eaLnBrk="1" hangingPunct="1"/>
            <a:r>
              <a:rPr lang="en-US" dirty="0"/>
              <a:t>User Services – things the user manipulates as part of the use of the system</a:t>
            </a:r>
          </a:p>
          <a:p>
            <a:pPr lvl="2" eaLnBrk="1" hangingPunct="1"/>
            <a:r>
              <a:rPr lang="en-US" dirty="0"/>
              <a:t>Input, Display, Check-in/Check-out, …</a:t>
            </a:r>
          </a:p>
          <a:p>
            <a:pPr lvl="1" eaLnBrk="1" hangingPunct="1"/>
            <a:r>
              <a:rPr lang="en-US" dirty="0"/>
              <a:t>Ancillary – Things that are not part of the system mission but are necessary</a:t>
            </a:r>
          </a:p>
          <a:p>
            <a:pPr lvl="2" eaLnBrk="1" hangingPunct="1"/>
            <a:r>
              <a:rPr lang="en-US" dirty="0"/>
              <a:t>Logging, extension hooks, test hooks, …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Layer-Driven 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02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Service oriented systems are simply client server.</a:t>
            </a:r>
          </a:p>
          <a:p>
            <a:pPr lvl="1"/>
            <a:r>
              <a:rPr lang="en-US" dirty="0"/>
              <a:t>Usually the server is implemented with a web service or operating system service.</a:t>
            </a:r>
          </a:p>
          <a:p>
            <a:pPr lvl="2"/>
            <a:r>
              <a:rPr lang="en-US" dirty="0"/>
              <a:t>Web service is a web application that provides an interface for client software to access.</a:t>
            </a:r>
          </a:p>
          <a:p>
            <a:pPr lvl="2"/>
            <a:r>
              <a:rPr lang="en-US" dirty="0"/>
              <a:t>OS service is a system application that provides an interface for requests and an administration interface for setting service startup and shutdown policies.</a:t>
            </a:r>
          </a:p>
          <a:p>
            <a:pPr lvl="1"/>
            <a:r>
              <a:rPr lang="en-US" dirty="0"/>
              <a:t>Windows Communication Foundation (WCF) has extended that model to support hosting in:</a:t>
            </a:r>
          </a:p>
          <a:p>
            <a:pPr lvl="2"/>
            <a:r>
              <a:rPr lang="en-US" dirty="0"/>
              <a:t> desktop application </a:t>
            </a:r>
          </a:p>
          <a:p>
            <a:pPr lvl="2"/>
            <a:r>
              <a:rPr lang="en-US" dirty="0"/>
              <a:t>windows service hosted with Windows Service Control Manager (SCM)</a:t>
            </a:r>
          </a:p>
          <a:p>
            <a:pPr lvl="2"/>
            <a:r>
              <a:rPr lang="en-US" dirty="0"/>
              <a:t>web service hosted by Internet Information Server (IIS).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Layer-Driven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385270"/>
              </p:ext>
            </p:extLst>
          </p:nvPr>
        </p:nvGraphicFramePr>
        <p:xfrm>
          <a:off x="1524000" y="685800"/>
          <a:ext cx="62484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VISIO" r:id="rId3" imgW="7858440" imgH="6335640" progId="Visio.Drawing.11">
                  <p:embed/>
                </p:oleObj>
              </mc:Choice>
              <mc:Fallback>
                <p:oleObj name="VISIO" r:id="rId3" imgW="7858440" imgH="633564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685800"/>
                        <a:ext cx="6248400" cy="54864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Layer-Driven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386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WCF Protocols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WCF supports:</a:t>
            </a:r>
          </a:p>
          <a:p>
            <a:pPr lvl="1"/>
            <a:r>
              <a:rPr lang="en-US" dirty="0"/>
              <a:t>Http – SOAP over Http in clear text - </a:t>
            </a:r>
            <a:r>
              <a:rPr lang="en-US" dirty="0" err="1"/>
              <a:t>BasicHttp</a:t>
            </a:r>
            <a:endParaRPr lang="en-US" dirty="0"/>
          </a:p>
          <a:p>
            <a:pPr lvl="1"/>
            <a:r>
              <a:rPr lang="en-US" dirty="0"/>
              <a:t>Http – SOAP with security extensions – </a:t>
            </a:r>
            <a:r>
              <a:rPr lang="en-US" dirty="0" err="1"/>
              <a:t>WsHttp</a:t>
            </a:r>
            <a:endParaRPr lang="en-US" dirty="0"/>
          </a:p>
          <a:p>
            <a:pPr lvl="1"/>
            <a:r>
              <a:rPr lang="en-US" dirty="0" err="1"/>
              <a:t>NetTcp</a:t>
            </a:r>
            <a:r>
              <a:rPr lang="en-US" dirty="0"/>
              <a:t> – SOAP over TCP</a:t>
            </a:r>
          </a:p>
          <a:p>
            <a:r>
              <a:rPr lang="en-US" dirty="0"/>
              <a:t>SOAP – Simple Object Access Protocol</a:t>
            </a:r>
          </a:p>
          <a:p>
            <a:pPr lvl="1"/>
            <a:r>
              <a:rPr lang="en-US" dirty="0"/>
              <a:t>An XML body for HTTP or TCP messages</a:t>
            </a:r>
          </a:p>
          <a:p>
            <a:pPr lvl="1"/>
            <a:r>
              <a:rPr lang="en-US" dirty="0"/>
              <a:t>Usually contains a message body in XML defined by a Data Contract</a:t>
            </a:r>
          </a:p>
          <a:p>
            <a:r>
              <a:rPr lang="en-US" dirty="0"/>
              <a:t>WCF is a very flexible, relatively easy to use, but heavy weight communication mechanism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Layer-Driven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153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err="1"/>
              <a:t>RE</a:t>
            </a:r>
            <a:r>
              <a:rPr lang="en-US" sz="3600" dirty="0" err="1"/>
              <a:t>presentational</a:t>
            </a:r>
            <a:r>
              <a:rPr lang="en-US" sz="3600" dirty="0"/>
              <a:t> </a:t>
            </a:r>
            <a:r>
              <a:rPr lang="en-US" sz="3600" u="sng" dirty="0"/>
              <a:t>S</a:t>
            </a:r>
            <a:r>
              <a:rPr lang="en-US" sz="3600" dirty="0"/>
              <a:t>tate </a:t>
            </a:r>
            <a:r>
              <a:rPr lang="en-US" sz="3600" u="sng" dirty="0"/>
              <a:t>T</a:t>
            </a:r>
            <a:r>
              <a:rPr lang="en-US" sz="3600" dirty="0"/>
              <a:t>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 is a message-passing communication system built on the HTTP protocol, using the Web verbs:</a:t>
            </a:r>
          </a:p>
          <a:p>
            <a:pPr lvl="1"/>
            <a:r>
              <a:rPr lang="en-US" dirty="0"/>
              <a:t>Get – retrieve a resource without changing the state of the server.</a:t>
            </a:r>
          </a:p>
          <a:p>
            <a:pPr lvl="1"/>
            <a:r>
              <a:rPr lang="en-US" dirty="0"/>
              <a:t>Post – send information to the server that may change its state.</a:t>
            </a:r>
          </a:p>
          <a:p>
            <a:pPr lvl="1"/>
            <a:r>
              <a:rPr lang="en-US" dirty="0"/>
              <a:t>Put – place a resource on the server.</a:t>
            </a:r>
          </a:p>
          <a:p>
            <a:pPr lvl="1"/>
            <a:r>
              <a:rPr lang="en-US" dirty="0"/>
              <a:t>Delete – remove a resource from the server.</a:t>
            </a:r>
          </a:p>
          <a:p>
            <a:r>
              <a:rPr lang="en-US" dirty="0"/>
              <a:t>Nouns – the resources exposed by the system – are identified by URIs – Uniform Resource Identifiers</a:t>
            </a:r>
          </a:p>
          <a:p>
            <a:r>
              <a:rPr lang="en-US" dirty="0"/>
              <a:t>Its encoding is UTF text, not SOAP or some other complex messaging format, but may use encryption, as in HTTPS.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Layer-Driven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638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ADD9C-7C84-43FE-B386-4150B7AF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Published REST APIs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D7C47-2C16-4B83-B08C-216E192B0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Amazon REST API</a:t>
            </a:r>
          </a:p>
          <a:p>
            <a:pPr lvl="1"/>
            <a:r>
              <a:rPr lang="en-US" sz="1200" dirty="0">
                <a:hlinkClick r:id="rId2"/>
              </a:rPr>
              <a:t>https://docs.aws.amazon.com/apigateway/api-reference/</a:t>
            </a:r>
            <a:endParaRPr lang="en-US" sz="1200" dirty="0"/>
          </a:p>
          <a:p>
            <a:r>
              <a:rPr lang="en-US" sz="1600" dirty="0"/>
              <a:t>Azure REST API</a:t>
            </a:r>
          </a:p>
          <a:p>
            <a:pPr lvl="1"/>
            <a:r>
              <a:rPr lang="en-US" sz="1200" dirty="0">
                <a:hlinkClick r:id="rId3"/>
              </a:rPr>
              <a:t>https://docs.microsoft.com/en-us/rest/api/azure/</a:t>
            </a:r>
            <a:endParaRPr lang="en-US" sz="1200" dirty="0"/>
          </a:p>
          <a:p>
            <a:r>
              <a:rPr lang="en-US" sz="1600" dirty="0"/>
              <a:t>Google Drive APIs</a:t>
            </a:r>
          </a:p>
          <a:p>
            <a:pPr lvl="1"/>
            <a:r>
              <a:rPr lang="en-US" sz="1200" dirty="0">
                <a:hlinkClick r:id="rId4"/>
              </a:rPr>
              <a:t>https://developers.google.com/drive/api/v2/reference/</a:t>
            </a:r>
            <a:endParaRPr lang="en-US" sz="1200" dirty="0"/>
          </a:p>
          <a:p>
            <a:r>
              <a:rPr lang="en-US" sz="1600" dirty="0"/>
              <a:t>Dell Open Automation Guide</a:t>
            </a:r>
          </a:p>
          <a:p>
            <a:pPr lvl="1"/>
            <a:r>
              <a:rPr lang="en-US" sz="1200" dirty="0">
                <a:hlinkClick r:id="rId5"/>
              </a:rPr>
              <a:t>https://www.dell.com/support/manuals/us/en/04/force10-open-automation/oa_9.8.2.0_cli_config_pub/rest-api?guid=guid-3b60f154-bfd4-4da3-aa11-8e97c7018d4a&amp;lang=en-us</a:t>
            </a:r>
            <a:endParaRPr lang="en-US" sz="1200" dirty="0"/>
          </a:p>
          <a:p>
            <a:r>
              <a:rPr lang="en-US" sz="1600" dirty="0"/>
              <a:t>IBM REST APIs</a:t>
            </a:r>
          </a:p>
          <a:p>
            <a:pPr lvl="1"/>
            <a:r>
              <a:rPr lang="en-US" sz="1200" dirty="0">
                <a:hlinkClick r:id="rId6"/>
              </a:rPr>
              <a:t>https://www.ibm.com/support/knowledgecenter/en/SSMKHH_10.0.0/com.ibm.etools.mft.doc/bi12017_.htm</a:t>
            </a: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21B3F8-9AE0-4F87-A8F1-86690068D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F22861-8FCD-471F-AACC-34DE20B8F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583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Driven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CC248C-E2C1-437D-808F-80CA79DBED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  <a:p>
            <a:r>
              <a:rPr lang="en-US" dirty="0"/>
              <a:t>Pipelines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/>
              <a:t>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360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Driven Structure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Packages </a:t>
            </a:r>
          </a:p>
          <a:p>
            <a:pPr lvl="1"/>
            <a:r>
              <a:rPr lang="en-US" dirty="0"/>
              <a:t>Gather working set (inputs needed for analysis)</a:t>
            </a:r>
          </a:p>
          <a:p>
            <a:pPr lvl="1"/>
            <a:r>
              <a:rPr lang="en-US" dirty="0"/>
              <a:t>Execute one or more phases of analysis</a:t>
            </a:r>
          </a:p>
          <a:p>
            <a:pPr lvl="1"/>
            <a:r>
              <a:rPr lang="en-US" dirty="0"/>
              <a:t>filter and interpret resulting data to provide information</a:t>
            </a:r>
          </a:p>
          <a:p>
            <a:pPr lvl="1"/>
            <a:r>
              <a:rPr lang="en-US" dirty="0"/>
              <a:t>Present the analysis information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Analysis-Driven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451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19200"/>
            <a:ext cx="8229600" cy="487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Package Structure – Analysis Driven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Analysis-Driven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852" y="1791000"/>
            <a:ext cx="7354295" cy="32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733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Pipelined Dependency Analysis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Analysis-Driven 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4CB629-1273-443A-AEAB-A37C0355115F}"/>
              </a:ext>
            </a:extLst>
          </p:cNvPr>
          <p:cNvGrpSpPr/>
          <p:nvPr/>
        </p:nvGrpSpPr>
        <p:grpSpPr>
          <a:xfrm>
            <a:off x="780056" y="1419231"/>
            <a:ext cx="7772400" cy="4916579"/>
            <a:chOff x="918210" y="1521167"/>
            <a:chExt cx="7772400" cy="4916579"/>
          </a:xfrm>
        </p:grpSpPr>
        <p:sp>
          <p:nvSpPr>
            <p:cNvPr id="5" name="Rectangle 4"/>
            <p:cNvSpPr/>
            <p:nvPr/>
          </p:nvSpPr>
          <p:spPr>
            <a:xfrm>
              <a:off x="918210" y="1521167"/>
              <a:ext cx="7772400" cy="49165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1752600"/>
              <a:ext cx="6629400" cy="4419600"/>
            </a:xfrm>
            <a:prstGeom prst="rect">
              <a:avLst/>
            </a:prstGeom>
            <a:solidFill>
              <a:schemeClr val="bg1"/>
            </a:solidFill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Software Structure?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Partitions – classes, packages, systems</a:t>
            </a:r>
          </a:p>
          <a:p>
            <a:pPr lvl="1"/>
            <a:r>
              <a:rPr lang="en-US" dirty="0"/>
              <a:t>Separation of concerns, rate of change, performance</a:t>
            </a:r>
          </a:p>
          <a:p>
            <a:r>
              <a:rPr lang="en-US" dirty="0"/>
              <a:t>Communication</a:t>
            </a:r>
          </a:p>
          <a:p>
            <a:pPr lvl="1"/>
            <a:r>
              <a:rPr lang="en-US" dirty="0"/>
              <a:t>How do the parts make requests and send notifications?</a:t>
            </a:r>
          </a:p>
          <a:p>
            <a:r>
              <a:rPr lang="en-US" dirty="0"/>
              <a:t>Sharing</a:t>
            </a:r>
          </a:p>
          <a:p>
            <a:pPr lvl="1"/>
            <a:r>
              <a:rPr lang="en-US" dirty="0"/>
              <a:t>How is data shared between the parts?</a:t>
            </a:r>
          </a:p>
          <a:p>
            <a:pPr lvl="1"/>
            <a:r>
              <a:rPr lang="en-US" dirty="0"/>
              <a:t>Performance</a:t>
            </a:r>
          </a:p>
          <a:p>
            <a:r>
              <a:rPr lang="en-US" dirty="0"/>
              <a:t>Control</a:t>
            </a:r>
          </a:p>
          <a:p>
            <a:pPr lvl="1"/>
            <a:r>
              <a:rPr lang="en-US" dirty="0"/>
              <a:t>Which parts interact with which other parts?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279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Communication Driven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EE8E8B-03CE-4595-A6CF-F66124B810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Client-Server</a:t>
            </a:r>
          </a:p>
          <a:p>
            <a:r>
              <a:rPr lang="en-US" dirty="0"/>
              <a:t>Peer-to-Peer</a:t>
            </a:r>
          </a:p>
          <a:p>
            <a:r>
              <a:rPr lang="en-US" dirty="0" err="1"/>
              <a:t>MiddleWare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441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sz="3600" dirty="0">
                <a:solidFill>
                  <a:schemeClr val="tx2"/>
                </a:solidFill>
              </a:rPr>
              <a:t>Communication Driven Structure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users, data, and application logic are distributed across processes and machines communication becomes important:</a:t>
            </a:r>
          </a:p>
          <a:p>
            <a:pPr lvl="1"/>
            <a:r>
              <a:rPr lang="en-US" dirty="0"/>
              <a:t>Client-Server</a:t>
            </a:r>
          </a:p>
          <a:p>
            <a:pPr lvl="1"/>
            <a:r>
              <a:rPr lang="en-US" dirty="0"/>
              <a:t>Peer-to-peer</a:t>
            </a:r>
          </a:p>
          <a:p>
            <a:pPr lvl="1"/>
            <a:r>
              <a:rPr lang="en-US" dirty="0"/>
              <a:t>Communication Middleware</a:t>
            </a:r>
          </a:p>
          <a:p>
            <a:pPr lvl="2"/>
            <a:r>
              <a:rPr lang="en-US" dirty="0"/>
              <a:t>RPC (RMI)</a:t>
            </a:r>
          </a:p>
          <a:p>
            <a:pPr lvl="2"/>
            <a:r>
              <a:rPr lang="en-US" dirty="0"/>
              <a:t>Message-Passing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Communication-Driven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659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Peer-To-Peer Asynchronous Message-Passing Structure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Communication-Driven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42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BF76923-A08B-4901-A0BB-3A7F644E1714}"/>
              </a:ext>
            </a:extLst>
          </p:cNvPr>
          <p:cNvGrpSpPr/>
          <p:nvPr/>
        </p:nvGrpSpPr>
        <p:grpSpPr>
          <a:xfrm>
            <a:off x="762000" y="1600200"/>
            <a:ext cx="7772400" cy="4495800"/>
            <a:chOff x="762000" y="1905000"/>
            <a:chExt cx="7772400" cy="4495800"/>
          </a:xfrm>
        </p:grpSpPr>
        <p:sp>
          <p:nvSpPr>
            <p:cNvPr id="6" name="Rectangle 5"/>
            <p:cNvSpPr/>
            <p:nvPr/>
          </p:nvSpPr>
          <p:spPr>
            <a:xfrm>
              <a:off x="1066800" y="1905000"/>
              <a:ext cx="7467600" cy="449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6950" y="2149938"/>
              <a:ext cx="5777855" cy="394560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" name="Rectangular Callout 1"/>
            <p:cNvSpPr/>
            <p:nvPr/>
          </p:nvSpPr>
          <p:spPr>
            <a:xfrm>
              <a:off x="762000" y="3962400"/>
              <a:ext cx="3352800" cy="762000"/>
            </a:xfrm>
            <a:prstGeom prst="wedgeRectCallout">
              <a:avLst>
                <a:gd name="adj1" fmla="val 28301"/>
                <a:gd name="adj2" fmla="val 87642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2">
                      <a:lumMod val="50000"/>
                    </a:schemeClr>
                  </a:solidFill>
                </a:rPr>
                <a:t>Each Peer is a separate process possibly on separate machines</a:t>
              </a:r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Suppose that processing a request takes T units of time if requester and provider are in the same process. </a:t>
            </a:r>
          </a:p>
          <a:p>
            <a:pPr>
              <a:lnSpc>
                <a:spcPct val="100000"/>
              </a:lnSpc>
            </a:pPr>
            <a:r>
              <a:rPr lang="en-US" dirty="0"/>
              <a:t>Executing the same request across processes takes about 10 T units of time.</a:t>
            </a:r>
          </a:p>
          <a:p>
            <a:pPr>
              <a:lnSpc>
                <a:spcPct val="100000"/>
              </a:lnSpc>
            </a:pPr>
            <a:r>
              <a:rPr lang="en-US" dirty="0"/>
              <a:t>Executing the same request across a network takes about 100 T units of time.</a:t>
            </a:r>
          </a:p>
          <a:p>
            <a:pPr>
              <a:lnSpc>
                <a:spcPct val="100000"/>
              </a:lnSpc>
            </a:pPr>
            <a:r>
              <a:rPr lang="en-US" dirty="0"/>
              <a:t>Executing the same request across the internet takes about 1000 T units of time.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Communication-Driven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094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Client-Server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Behavior:</a:t>
            </a:r>
          </a:p>
          <a:p>
            <a:pPr lvl="1"/>
            <a:r>
              <a:rPr lang="en-US" dirty="0"/>
              <a:t>Server is passive, waits for client requests</a:t>
            </a:r>
          </a:p>
          <a:p>
            <a:pPr lvl="1"/>
            <a:r>
              <a:rPr lang="en-US" dirty="0"/>
              <a:t>Server handles multiple concurrent clients</a:t>
            </a:r>
          </a:p>
          <a:p>
            <a:pPr lvl="1"/>
            <a:r>
              <a:rPr lang="en-US" dirty="0"/>
              <a:t>Without additional structure system may become tightly coupled and difficult to change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Web server and browser clients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Communication-Driven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22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Peer-To-Peer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Behavior:</a:t>
            </a:r>
          </a:p>
          <a:p>
            <a:pPr lvl="1"/>
            <a:r>
              <a:rPr lang="en-US" dirty="0"/>
              <a:t>Peers interact, sending and receiving messages from each other.</a:t>
            </a:r>
          </a:p>
          <a:p>
            <a:pPr lvl="1"/>
            <a:r>
              <a:rPr lang="en-US" dirty="0"/>
              <a:t>Peers are sometimes identical.</a:t>
            </a:r>
          </a:p>
          <a:p>
            <a:pPr lvl="1"/>
            <a:r>
              <a:rPr lang="en-US" dirty="0"/>
              <a:t>Many Peer-to-Peer models support central or distributed locater services.</a:t>
            </a:r>
          </a:p>
          <a:p>
            <a:pPr lvl="1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Project #4</a:t>
            </a:r>
          </a:p>
          <a:p>
            <a:pPr lvl="1"/>
            <a:r>
              <a:rPr lang="en-US" dirty="0"/>
              <a:t>Bit-Torrent</a:t>
            </a:r>
          </a:p>
          <a:p>
            <a:pPr lvl="1"/>
            <a:r>
              <a:rPr lang="en-US" dirty="0"/>
              <a:t>Napster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Communication-Driven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6423CBD-CF98-4E5C-AAED-67AE6D253BA2}"/>
              </a:ext>
            </a:extLst>
          </p:cNvPr>
          <p:cNvGrpSpPr/>
          <p:nvPr/>
        </p:nvGrpSpPr>
        <p:grpSpPr>
          <a:xfrm>
            <a:off x="3276600" y="3276600"/>
            <a:ext cx="4191000" cy="2819400"/>
            <a:chOff x="762000" y="1905000"/>
            <a:chExt cx="7772400" cy="44958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85589C-C73C-4588-8FE9-E1A5B0B140FE}"/>
                </a:ext>
              </a:extLst>
            </p:cNvPr>
            <p:cNvSpPr/>
            <p:nvPr/>
          </p:nvSpPr>
          <p:spPr>
            <a:xfrm>
              <a:off x="1066800" y="1905000"/>
              <a:ext cx="7467600" cy="449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AFB684F-9ED8-4F31-8789-ABFD74B55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6950" y="2149938"/>
              <a:ext cx="5777855" cy="394560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9" name="Rectangular Callout 1">
              <a:extLst>
                <a:ext uri="{FF2B5EF4-FFF2-40B4-BE49-F238E27FC236}">
                  <a16:creationId xmlns:a16="http://schemas.microsoft.com/office/drawing/2014/main" id="{30A9E4D5-1054-46AB-ADC9-F075661ADBD5}"/>
                </a:ext>
              </a:extLst>
            </p:cNvPr>
            <p:cNvSpPr/>
            <p:nvPr/>
          </p:nvSpPr>
          <p:spPr>
            <a:xfrm>
              <a:off x="762000" y="3962400"/>
              <a:ext cx="3352800" cy="762000"/>
            </a:xfrm>
            <a:prstGeom prst="wedgeRectCallout">
              <a:avLst>
                <a:gd name="adj1" fmla="val 28301"/>
                <a:gd name="adj2" fmla="val 87642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</a:rPr>
                <a:t>Each Peer is a separate process possibly on separate machines</a:t>
              </a:r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609600"/>
            <a:ext cx="7848600" cy="5654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Communication-Driven 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60" y="838200"/>
            <a:ext cx="7449440" cy="52578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Oval 1"/>
          <p:cNvSpPr/>
          <p:nvPr/>
        </p:nvSpPr>
        <p:spPr>
          <a:xfrm>
            <a:off x="6553200" y="3733800"/>
            <a:ext cx="990600" cy="2286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Processing</a:t>
            </a:r>
          </a:p>
        </p:txBody>
      </p:sp>
      <p:sp>
        <p:nvSpPr>
          <p:cNvPr id="6" name="Oval 5"/>
          <p:cNvSpPr/>
          <p:nvPr/>
        </p:nvSpPr>
        <p:spPr>
          <a:xfrm>
            <a:off x="1143000" y="5105400"/>
            <a:ext cx="990600" cy="2286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Processing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Remote Procedure Call (RPC):</a:t>
            </a:r>
          </a:p>
          <a:p>
            <a:pPr lvl="1"/>
            <a:r>
              <a:rPr lang="en-US" dirty="0"/>
              <a:t>Supports function call semantics between processes and machines.</a:t>
            </a:r>
          </a:p>
          <a:p>
            <a:pPr lvl="1"/>
            <a:r>
              <a:rPr lang="en-US" dirty="0"/>
              <a:t>Sends messages over wire but provides stack frames for client and server to support the function call model.</a:t>
            </a:r>
          </a:p>
          <a:p>
            <a:pPr lvl="1"/>
            <a:r>
              <a:rPr lang="en-US" dirty="0"/>
              <a:t>Examples: COM, CORBA, WCF</a:t>
            </a:r>
          </a:p>
          <a:p>
            <a:pPr lvl="1"/>
            <a:endParaRPr lang="en-US" dirty="0"/>
          </a:p>
          <a:p>
            <a:r>
              <a:rPr lang="en-US" dirty="0"/>
              <a:t>Message Passing:</a:t>
            </a:r>
          </a:p>
          <a:p>
            <a:pPr lvl="1"/>
            <a:r>
              <a:rPr lang="en-US" dirty="0"/>
              <a:t>Sends message with encoded request and/or data</a:t>
            </a:r>
          </a:p>
          <a:p>
            <a:pPr lvl="1"/>
            <a:r>
              <a:rPr lang="en-US" dirty="0"/>
              <a:t>Message contains endpoint information for routing</a:t>
            </a:r>
          </a:p>
          <a:p>
            <a:pPr lvl="1"/>
            <a:r>
              <a:rPr lang="en-US" dirty="0"/>
              <a:t>Directly supports asynchronous processing</a:t>
            </a:r>
          </a:p>
          <a:p>
            <a:pPr lvl="1"/>
            <a:r>
              <a:rPr lang="en-US" dirty="0"/>
              <a:t>Examples: Internet, Web, SMA and OOD projects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Communication-Driven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err="1"/>
              <a:t>TwoWay</a:t>
            </a:r>
            <a:r>
              <a:rPr lang="en-US" u="sng" dirty="0"/>
              <a:t>:</a:t>
            </a:r>
            <a:br>
              <a:rPr lang="en-US" dirty="0"/>
            </a:br>
            <a:r>
              <a:rPr lang="en-US" dirty="0"/>
              <a:t>Synchronous Request, wait for reply</a:t>
            </a:r>
          </a:p>
          <a:p>
            <a:r>
              <a:rPr lang="en-US" u="sng" dirty="0"/>
              <a:t>Duplex:</a:t>
            </a:r>
            <a:br>
              <a:rPr lang="en-US" dirty="0"/>
            </a:br>
            <a:r>
              <a:rPr lang="en-US" dirty="0"/>
              <a:t>asynchronous request, reply sent as callback</a:t>
            </a:r>
          </a:p>
          <a:p>
            <a:r>
              <a:rPr lang="en-US" u="sng" dirty="0" err="1"/>
              <a:t>OneWay</a:t>
            </a:r>
            <a:r>
              <a:rPr lang="en-US" u="sng" dirty="0"/>
              <a:t>:</a:t>
            </a:r>
            <a:br>
              <a:rPr lang="en-US" dirty="0"/>
            </a:br>
            <a:r>
              <a:rPr lang="en-US" dirty="0"/>
              <a:t>Send Message and forget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Receiver may send result back to requester as a subsequent </a:t>
            </a:r>
            <a:r>
              <a:rPr lang="en-US" dirty="0" err="1"/>
              <a:t>OneWay</a:t>
            </a:r>
            <a:r>
              <a:rPr lang="en-US" dirty="0"/>
              <a:t> message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All of the above are supported by WCF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Communication-Driven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Push Model</a:t>
            </a:r>
          </a:p>
          <a:p>
            <a:pPr lvl="1"/>
            <a:r>
              <a:rPr lang="en-US" dirty="0"/>
              <a:t>Send information to a remote endpoint via a service call, perhaps via a message:</a:t>
            </a:r>
            <a:br>
              <a:rPr lang="en-US" dirty="0"/>
            </a:br>
            <a:r>
              <a:rPr lang="en-US" dirty="0"/>
              <a:t> 	   void </a:t>
            </a:r>
            <a:r>
              <a:rPr lang="en-US" dirty="0" err="1"/>
              <a:t>PostMessage</a:t>
            </a:r>
            <a:r>
              <a:rPr lang="en-US" dirty="0"/>
              <a:t>(Message </a:t>
            </a:r>
            <a:r>
              <a:rPr lang="en-US" dirty="0" err="1"/>
              <a:t>msg</a:t>
            </a:r>
            <a:r>
              <a:rPr lang="en-US" dirty="0"/>
              <a:t>);</a:t>
            </a:r>
            <a:br>
              <a:rPr lang="en-US" dirty="0"/>
            </a:br>
            <a:endParaRPr lang="en-US" dirty="0"/>
          </a:p>
          <a:p>
            <a:r>
              <a:rPr lang="en-US" dirty="0"/>
              <a:t>Pull Model</a:t>
            </a:r>
          </a:p>
          <a:p>
            <a:pPr lvl="1"/>
            <a:r>
              <a:rPr lang="en-US" dirty="0"/>
              <a:t>Retrieve information from a remote endpoint via a service call, perhaps by a streaming download:</a:t>
            </a:r>
            <a:br>
              <a:rPr lang="en-US" dirty="0"/>
            </a:br>
            <a:r>
              <a:rPr lang="en-US" dirty="0"/>
              <a:t>	   Stream </a:t>
            </a:r>
            <a:r>
              <a:rPr lang="en-US" dirty="0" err="1"/>
              <a:t>downLoad</a:t>
            </a:r>
            <a:r>
              <a:rPr lang="en-US" dirty="0"/>
              <a:t>(string filename);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Communication-Driven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1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Logical – class structure:</a:t>
            </a:r>
          </a:p>
          <a:p>
            <a:pPr lvl="1"/>
            <a:r>
              <a:rPr lang="en-US" dirty="0"/>
              <a:t>Interfaces, classes, and class relationships</a:t>
            </a:r>
          </a:p>
          <a:p>
            <a:r>
              <a:rPr lang="en-US" dirty="0"/>
              <a:t>Package – code file structure:</a:t>
            </a:r>
          </a:p>
          <a:p>
            <a:pPr lvl="1"/>
            <a:r>
              <a:rPr lang="en-US" dirty="0"/>
              <a:t>Package dependency tree, as shown in package diagrams</a:t>
            </a:r>
          </a:p>
          <a:p>
            <a:pPr lvl="1"/>
            <a:r>
              <a:rPr lang="en-US" dirty="0"/>
              <a:t>Subsystems, e.g., collection of packages separated by interfaces with each focused on specialized processing</a:t>
            </a:r>
          </a:p>
          <a:p>
            <a:pPr lvl="2"/>
            <a:r>
              <a:rPr lang="en-US" dirty="0"/>
              <a:t>For a radar those might be: signal processing, beam forming, data management, operator control, communication.</a:t>
            </a:r>
          </a:p>
          <a:p>
            <a:r>
              <a:rPr lang="en-US" dirty="0"/>
              <a:t>Execution – binary structure:</a:t>
            </a:r>
          </a:p>
          <a:p>
            <a:pPr lvl="1"/>
            <a:r>
              <a:rPr lang="en-US" dirty="0"/>
              <a:t>Monolithic Program, e.g., an exe</a:t>
            </a:r>
          </a:p>
          <a:p>
            <a:pPr lvl="1"/>
            <a:r>
              <a:rPr lang="en-US" dirty="0"/>
              <a:t>Program with loadable Dynamic Link Libraries (DLLs)</a:t>
            </a:r>
          </a:p>
          <a:p>
            <a:pPr lvl="1"/>
            <a:r>
              <a:rPr lang="en-US" dirty="0"/>
              <a:t>Cooperating processes, e.g., client-server, server federation,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524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Pull Service and Caching</a:t>
            </a:r>
          </a:p>
          <a:p>
            <a:pPr lvl="1"/>
            <a:r>
              <a:rPr lang="en-US" dirty="0"/>
              <a:t>A Software Repository could expose a WCF service that provides information about its package contents including dependencies.</a:t>
            </a:r>
          </a:p>
          <a:p>
            <a:pPr lvl="1"/>
            <a:r>
              <a:rPr lang="en-US" dirty="0"/>
              <a:t>That allows a client, for example, to pull from the Repository all files in a package dependency list that are not already in its file cache.</a:t>
            </a:r>
          </a:p>
          <a:p>
            <a:pPr lvl="1"/>
            <a:r>
              <a:rPr lang="en-US" dirty="0"/>
              <a:t>That makes sense only if the packages are versioned, so we can distinguish between copies versus updates.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Communication-Driven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799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Thread &amp; Event Driven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164A5E-EC43-4591-88F3-DBDF8BA56A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Publish and Subscribe</a:t>
            </a:r>
          </a:p>
          <a:p>
            <a:r>
              <a:rPr lang="en-US" dirty="0"/>
              <a:t>Event Driven</a:t>
            </a:r>
          </a:p>
          <a:p>
            <a:r>
              <a:rPr lang="en-US" dirty="0"/>
              <a:t>Parallel Processing</a:t>
            </a:r>
          </a:p>
          <a:p>
            <a:r>
              <a:rPr lang="en-US" dirty="0"/>
              <a:t>Pipelines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38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Publish &amp; Subscribe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Many to many connection of Publishers and Subscribers.</a:t>
            </a:r>
          </a:p>
          <a:p>
            <a:pPr lvl="1"/>
            <a:r>
              <a:rPr lang="en-US" dirty="0"/>
              <a:t>Each subscriber registers for notifications with a specific interface.</a:t>
            </a:r>
          </a:p>
          <a:p>
            <a:pPr lvl="1"/>
            <a:r>
              <a:rPr lang="en-US" dirty="0"/>
              <a:t>Publishers send notifications to all enrolled subscribers when a publisher event occurs.</a:t>
            </a:r>
          </a:p>
          <a:p>
            <a:pPr lvl="1"/>
            <a:r>
              <a:rPr lang="en-US" dirty="0"/>
              <a:t>Publishers can support multiple events.</a:t>
            </a:r>
          </a:p>
          <a:p>
            <a:pPr lvl="1"/>
            <a:r>
              <a:rPr lang="en-US" dirty="0"/>
              <a:t>Publishers don’t need to know anything about the subscriber.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Event-Driven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609600"/>
            <a:ext cx="7696200" cy="571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Event-Driven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66800"/>
            <a:ext cx="6855275" cy="4846200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 Threading Driven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program structures are a consequence of specific threading models</a:t>
            </a:r>
          </a:p>
          <a:p>
            <a:pPr lvl="1"/>
            <a:r>
              <a:rPr lang="en-US" dirty="0"/>
              <a:t>Event-driven and Single Threaded Apartment (STA)</a:t>
            </a:r>
          </a:p>
          <a:p>
            <a:pPr lvl="1"/>
            <a:r>
              <a:rPr lang="en-US" dirty="0"/>
              <a:t>Parallel execution </a:t>
            </a:r>
          </a:p>
          <a:p>
            <a:pPr lvl="1"/>
            <a:r>
              <a:rPr lang="en-US" dirty="0"/>
              <a:t>Pipelined execution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Thread and Event-Driven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858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Event-Driven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Events from multiple concurrent sources generate messages which are </a:t>
            </a:r>
            <a:r>
              <a:rPr lang="en-US" dirty="0" err="1"/>
              <a:t>enqueued</a:t>
            </a:r>
            <a:r>
              <a:rPr lang="en-US" dirty="0"/>
              <a:t>, and typically are processed by a single handling thread.</a:t>
            </a:r>
          </a:p>
          <a:p>
            <a:pPr lvl="1"/>
            <a:r>
              <a:rPr lang="en-US" dirty="0"/>
              <a:t>Messages are dispatched to event-handlers for processing.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Windows processing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Thread and Event-Driven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7620000" cy="419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Processing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Thread and Event-Driven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70328"/>
            <a:ext cx="7315200" cy="3898343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Threaded Apartment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Graphical User Interfaces all use the STA model.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en-US" sz="2400" dirty="0"/>
              <a:t>Possibly concurrent clients send messages to the GUI’s message queue.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en-US" sz="2400" dirty="0"/>
              <a:t>All messages are retrieved by a single thread, the one that created the window.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en-US" sz="2400" dirty="0"/>
              <a:t>Child threads, often used to execute tasks for the GUI, are not allowed to directly interact with the window.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en-US" sz="2400" dirty="0"/>
              <a:t>Instead they must send or post messages to the window’s message queue.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en-US" sz="2400" dirty="0"/>
              <a:t>This is often done with </a:t>
            </a:r>
            <a:r>
              <a:rPr lang="en-US" sz="2400" dirty="0" err="1"/>
              <a:t>Form.Invoke</a:t>
            </a:r>
            <a:r>
              <a:rPr lang="en-US" sz="2400" dirty="0"/>
              <a:t> or </a:t>
            </a:r>
            <a:r>
              <a:rPr lang="en-US" sz="2400" dirty="0" err="1"/>
              <a:t>Dispatcher.Invoke</a:t>
            </a:r>
            <a:r>
              <a:rPr lang="en-US" sz="24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Thread and Event-Driven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Often concurrent programs provide </a:t>
            </a:r>
            <a:r>
              <a:rPr lang="en-US" dirty="0" err="1"/>
              <a:t>enqueued</a:t>
            </a:r>
            <a:r>
              <a:rPr lang="en-US" dirty="0"/>
              <a:t> task requests. </a:t>
            </a:r>
          </a:p>
          <a:p>
            <a:pPr lvl="1"/>
            <a:r>
              <a:rPr lang="en-US" dirty="0"/>
              <a:t>Threads, perhaps from a thread pool, are dispatched to handle each task.</a:t>
            </a:r>
          </a:p>
          <a:p>
            <a:pPr lvl="1"/>
            <a:r>
              <a:rPr lang="en-US" dirty="0"/>
              <a:t>Tasks must be independent in order to fully realize the benefits of concurrency.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Concurrent execution of dependency analysis tasks.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Thread-Driven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1962"/>
            <a:ext cx="8153400" cy="586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Thread-Driven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247" y="762000"/>
            <a:ext cx="7461553" cy="5334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95454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Analyzer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next slide shows the logical structure of a code analyzer, focusing on the front-end analysis.</a:t>
            </a:r>
          </a:p>
          <a:p>
            <a:r>
              <a:rPr lang="en-US" dirty="0"/>
              <a:t>There are four modules</a:t>
            </a:r>
          </a:p>
          <a:p>
            <a:pPr lvl="1"/>
            <a:r>
              <a:rPr lang="en-US" dirty="0"/>
              <a:t>Lexical Scanner – reads token groups from stream</a:t>
            </a:r>
          </a:p>
          <a:p>
            <a:pPr lvl="1"/>
            <a:r>
              <a:rPr lang="en-US" dirty="0"/>
              <a:t>Parser with Rules and Actions – builds AST</a:t>
            </a:r>
          </a:p>
          <a:p>
            <a:pPr lvl="1"/>
            <a:r>
              <a:rPr lang="en-US" dirty="0"/>
              <a:t>Executive with builder -  assembles all the parts</a:t>
            </a:r>
          </a:p>
          <a:p>
            <a:pPr lvl="1"/>
            <a:r>
              <a:rPr lang="en-US" dirty="0"/>
              <a:t>Display – maps AST data into information</a:t>
            </a:r>
          </a:p>
          <a:p>
            <a:r>
              <a:rPr lang="en-US" dirty="0"/>
              <a:t>You will find more discussion in the Parser Blog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615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Composed of cells.</a:t>
            </a:r>
          </a:p>
          <a:p>
            <a:pPr lvl="1"/>
            <a:r>
              <a:rPr lang="en-US" dirty="0"/>
              <a:t>Each cell has a message queue and a child thread that processes messages.</a:t>
            </a:r>
          </a:p>
          <a:p>
            <a:pPr lvl="1"/>
            <a:r>
              <a:rPr lang="en-US" dirty="0"/>
              <a:t>Result messages may be sent on to another cell.</a:t>
            </a:r>
          </a:p>
          <a:p>
            <a:pPr lvl="1"/>
            <a:r>
              <a:rPr lang="en-US" dirty="0"/>
              <a:t>Each cell type is defined by the way it overrides a virtual message processing function.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Project #4, CSE687 – OOD, Spring 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Thread-Driven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838200"/>
            <a:ext cx="7924800" cy="525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125" y="1209675"/>
            <a:ext cx="73977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Thread-Driven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131BF9B-D34F-4D99-A117-B4116CCF07AF}"/>
              </a:ext>
            </a:extLst>
          </p:cNvPr>
          <p:cNvGrpSpPr/>
          <p:nvPr/>
        </p:nvGrpSpPr>
        <p:grpSpPr>
          <a:xfrm>
            <a:off x="685800" y="609600"/>
            <a:ext cx="7848600" cy="5562600"/>
            <a:chOff x="685800" y="609600"/>
            <a:chExt cx="7848600" cy="5562600"/>
          </a:xfrm>
        </p:grpSpPr>
        <p:sp>
          <p:nvSpPr>
            <p:cNvPr id="3" name="Rectangle 2"/>
            <p:cNvSpPr/>
            <p:nvPr/>
          </p:nvSpPr>
          <p:spPr>
            <a:xfrm>
              <a:off x="685800" y="609600"/>
              <a:ext cx="7848600" cy="5562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95400" y="762000"/>
              <a:ext cx="6781800" cy="518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Thread-Driven 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Pipe-lined Cell Communicators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Vault (Project #4 – Fall 2013)</a:t>
            </a:r>
          </a:p>
          <a:p>
            <a:pPr lvl="1"/>
            <a:r>
              <a:rPr lang="en-US" dirty="0"/>
              <a:t>Uses pipe-lined cells as communicators</a:t>
            </a:r>
          </a:p>
          <a:p>
            <a:pPr lvl="1"/>
            <a:r>
              <a:rPr lang="en-US" dirty="0"/>
              <a:t>Mediator (dispatcher) controls routing of messages</a:t>
            </a:r>
          </a:p>
          <a:p>
            <a:pPr lvl="1"/>
            <a:r>
              <a:rPr lang="en-US" dirty="0"/>
              <a:t>Each cell has capability to send and receive messages</a:t>
            </a:r>
          </a:p>
          <a:p>
            <a:pPr lvl="1"/>
            <a:r>
              <a:rPr lang="en-US" dirty="0"/>
              <a:t>Makes very flexible configuration of client and server capabilities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Thread and Event-Driven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287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Thread and Event-Driven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81000"/>
            <a:ext cx="7620000" cy="58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7719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Computing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F6877-9980-441C-A19A-E6FC64FDCE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Federations</a:t>
            </a:r>
          </a:p>
          <a:p>
            <a:r>
              <a:rPr lang="en-US" dirty="0"/>
              <a:t>Collaboration Systems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632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 Enterprise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Large Enterprise Applications are usually constructed as a federation of lower level systems and subsystems.</a:t>
            </a:r>
          </a:p>
          <a:p>
            <a:pPr lvl="1"/>
            <a:r>
              <a:rPr lang="en-US" dirty="0"/>
              <a:t>The federation is glued together with network based middleware, or more commonly now, with web services.</a:t>
            </a:r>
          </a:p>
          <a:p>
            <a:r>
              <a:rPr lang="en-US" dirty="0"/>
              <a:t>Example: PeopleSoft, used by S.U.</a:t>
            </a:r>
          </a:p>
          <a:p>
            <a:pPr lvl="1"/>
            <a:r>
              <a:rPr lang="en-US" dirty="0"/>
              <a:t>Payroll and accounting</a:t>
            </a:r>
          </a:p>
          <a:p>
            <a:pPr lvl="1"/>
            <a:r>
              <a:rPr lang="en-US" dirty="0"/>
              <a:t>Academic planning and record keeping</a:t>
            </a:r>
          </a:p>
          <a:p>
            <a:pPr lvl="1"/>
            <a:r>
              <a:rPr lang="en-US" dirty="0"/>
              <a:t>Employee services</a:t>
            </a:r>
          </a:p>
          <a:p>
            <a:pPr lvl="1"/>
            <a:r>
              <a:rPr lang="en-US" dirty="0"/>
              <a:t>A variety of web applications, like </a:t>
            </a:r>
            <a:r>
              <a:rPr lang="en-US" dirty="0" err="1"/>
              <a:t>mySlice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Enterprise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Enterprise App: Project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Federation of tools supporting Software Development</a:t>
            </a:r>
          </a:p>
          <a:p>
            <a:pPr lvl="1"/>
            <a:r>
              <a:rPr lang="en-US" dirty="0"/>
              <a:t>Open source tools with integrating wrappers:</a:t>
            </a:r>
          </a:p>
          <a:p>
            <a:pPr lvl="2"/>
            <a:r>
              <a:rPr lang="en-US" dirty="0"/>
              <a:t>CVS – configuration </a:t>
            </a:r>
            <a:r>
              <a:rPr lang="en-US" dirty="0" err="1"/>
              <a:t>managment</a:t>
            </a:r>
            <a:endParaRPr lang="en-US" dirty="0"/>
          </a:p>
          <a:p>
            <a:pPr lvl="2"/>
            <a:r>
              <a:rPr lang="en-US" dirty="0" err="1"/>
              <a:t>Nant</a:t>
            </a:r>
            <a:r>
              <a:rPr lang="en-US" dirty="0"/>
              <a:t> – </a:t>
            </a:r>
            <a:r>
              <a:rPr lang="en-US" dirty="0" err="1"/>
              <a:t>sofware</a:t>
            </a:r>
            <a:r>
              <a:rPr lang="en-US" dirty="0"/>
              <a:t> builds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Nunit</a:t>
            </a:r>
            <a:r>
              <a:rPr lang="en-US" dirty="0"/>
              <a:t> – software testing</a:t>
            </a:r>
          </a:p>
          <a:p>
            <a:pPr lvl="1"/>
            <a:r>
              <a:rPr lang="en-US" dirty="0"/>
              <a:t>Newly developed and legacy tools:</a:t>
            </a:r>
          </a:p>
          <a:p>
            <a:pPr lvl="2"/>
            <a:r>
              <a:rPr lang="en-US" dirty="0"/>
              <a:t>Bug tracker, change tracker, project scheduler</a:t>
            </a:r>
          </a:p>
          <a:p>
            <a:r>
              <a:rPr lang="en-US" dirty="0">
                <a:hlinkClick r:id="rId2"/>
              </a:rPr>
              <a:t>http://www.ecs.syr.edu/faculty/fawcett/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handouts/</a:t>
            </a:r>
            <a:r>
              <a:rPr lang="en-US" dirty="0" err="1">
                <a:hlinkClick r:id="rId2"/>
              </a:rPr>
              <a:t>webpages</a:t>
            </a:r>
            <a:r>
              <a:rPr lang="en-US" dirty="0">
                <a:hlinkClick r:id="rId2"/>
              </a:rPr>
              <a:t>/ProjectCenter.htm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Enterprise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381000"/>
            <a:ext cx="7162800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Enterprise 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553" y="827088"/>
            <a:ext cx="4673293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Federation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Federated Systems often are based on one of two design patterns:</a:t>
            </a:r>
          </a:p>
          <a:p>
            <a:pPr lvl="1"/>
            <a:r>
              <a:rPr lang="en-US" b="1" i="1" dirty="0"/>
              <a:t>Façade</a:t>
            </a:r>
            <a:r>
              <a:rPr lang="en-US" dirty="0"/>
              <a:t> provides an integrating interface that  consolidates a, possibly large, set of system interfaces into a single application interface in an attempt to make the system easier to use than working directly with its individual parts.</a:t>
            </a:r>
          </a:p>
          <a:p>
            <a:pPr lvl="1"/>
            <a:r>
              <a:rPr lang="en-US" b="1" i="1" dirty="0"/>
              <a:t>Mediator</a:t>
            </a:r>
            <a:r>
              <a:rPr lang="en-US" dirty="0"/>
              <a:t> serves as a communication hub so that all the various subsystems need know only one interface, that of the mediator.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Enterprise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81534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8314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Collaboration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System that focuses on sharing of processes and products among peers with a common set of goals.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Primary focus is organizing and maintaining some complex, usually evolving, state: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Software development baseline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Set of work plans and schedules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Documentation and model of obligations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Communication of events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Example: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err="1"/>
              <a:t>Collab</a:t>
            </a:r>
            <a:r>
              <a:rPr lang="en-US" dirty="0"/>
              <a:t> – CSE784, Fall 2007, </a:t>
            </a:r>
            <a:r>
              <a:rPr lang="en-US" dirty="0">
                <a:hlinkClick r:id="rId2"/>
              </a:rPr>
              <a:t>http://www.ecs.syr.edu/faculty/fawcett/handouts/webpages/CServ.htm</a:t>
            </a:r>
            <a:endParaRPr lang="en-US" dirty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Enterprise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379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Example Collaboration System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127B6D-78BB-4B3A-916A-EAC37D453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Enterprise 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orbel" panose="020B0503020204020204" pitchFamily="34" charset="0"/>
            </a:endParaRP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6106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7967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System Structures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D6927-7B6F-4B05-B364-6051EF81BF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Agents</a:t>
            </a:r>
          </a:p>
          <a:p>
            <a:r>
              <a:rPr lang="en-US" dirty="0"/>
              <a:t>Cloud Computing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3338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Agent-Based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System uses Software Agents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Semi-autonomous, mobile, task oriented software entities.  Crawl web, or network, or data structure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May be scheduled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Provide scriptable user specific services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Collect information from a large set of data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Perform analyses on changing baseline and report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Conduct specific tests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Make narrowly specified modifications to baseline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Example: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CSE681 Project #5, summer 2009, </a:t>
            </a:r>
            <a:r>
              <a:rPr lang="en-US" dirty="0">
                <a:hlinkClick r:id="rId2"/>
              </a:rPr>
              <a:t>http://www.ecs.syr.edu/faculty/fawcett/handouts/CSE681/Projects/Pr5Su09.doc</a:t>
            </a: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066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200000"/>
                  </a:schemeClr>
                </a:solidFill>
              </a:rPr>
              <a:t>Master’s Thesis Research Examples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The following are all based on Software Matrix structure – Autonomous cells often  used with mediator</a:t>
            </a:r>
          </a:p>
          <a:p>
            <a:pPr lvl="1" eaLnBrk="1" hangingPunct="1"/>
            <a:r>
              <a:rPr lang="en-US"/>
              <a:t>Software Matrix – Gosh, 2004</a:t>
            </a:r>
          </a:p>
          <a:p>
            <a:pPr lvl="1" eaLnBrk="1" hangingPunct="1"/>
            <a:r>
              <a:rPr lang="en-US"/>
              <a:t>Self Healing Systems – Anirudha, 2005</a:t>
            </a:r>
          </a:p>
          <a:p>
            <a:pPr lvl="1" eaLnBrk="1" hangingPunct="1"/>
            <a:r>
              <a:rPr lang="en-US"/>
              <a:t>Cross Platform Development – Appadurai, 2007</a:t>
            </a:r>
          </a:p>
          <a:p>
            <a:pPr lvl="1" eaLnBrk="1" hangingPunct="1"/>
            <a:r>
              <a:rPr lang="en-US"/>
              <a:t>Model-Driven Development – Patel, 2007</a:t>
            </a:r>
          </a:p>
          <a:p>
            <a:pPr eaLnBrk="1" hangingPunct="1"/>
            <a:r>
              <a:rPr lang="en-US">
                <a:hlinkClick r:id="rId2"/>
              </a:rPr>
              <a:t>http://www.ecs.syr.edu/faculty/fawcett/handouts/webpages/research.htm</a:t>
            </a:r>
            <a:endParaRPr lang="en-US"/>
          </a:p>
          <a:p>
            <a:pPr eaLnBrk="1" hangingPunct="1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354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Structures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TeraScale</a:t>
            </a:r>
            <a:r>
              <a:rPr lang="en-US" dirty="0"/>
              <a:t> computing:</a:t>
            </a:r>
          </a:p>
          <a:p>
            <a:pPr lvl="1"/>
            <a:r>
              <a:rPr lang="en-US" dirty="0"/>
              <a:t>Term defined by Intel to describe parallel execution on a many core processor.</a:t>
            </a:r>
          </a:p>
          <a:p>
            <a:pPr lvl="2"/>
            <a:r>
              <a:rPr lang="en-US" dirty="0"/>
              <a:t>Expectations are chips with scores of processors</a:t>
            </a:r>
          </a:p>
          <a:p>
            <a:r>
              <a:rPr lang="en-US" dirty="0"/>
              <a:t>Cloud Computing</a:t>
            </a:r>
          </a:p>
          <a:p>
            <a:pPr lvl="1"/>
            <a:r>
              <a:rPr lang="en-US" dirty="0"/>
              <a:t>Term adopted by many to describe remote execution and storage of applications.  The cloud provides a stable endpoint that may map onto any one of a large set of computing resources.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Microsoft’s Azure platform</a:t>
            </a:r>
          </a:p>
          <a:p>
            <a:pPr lvl="2"/>
            <a:r>
              <a:rPr lang="en-US" dirty="0"/>
              <a:t>Amazon Web Services</a:t>
            </a:r>
          </a:p>
          <a:p>
            <a:pPr lvl="2"/>
            <a:r>
              <a:rPr lang="en-US" dirty="0"/>
              <a:t>Google Cloud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9B94A-6894-4C60-A528-6ACC6AF8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Structures we won’t 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A29F6-6416-4672-9F11-ECC788C1C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7886700" cy="4881563"/>
          </a:xfrm>
        </p:spPr>
        <p:txBody>
          <a:bodyPr/>
          <a:lstStyle/>
          <a:p>
            <a:r>
              <a:rPr lang="en-US" dirty="0"/>
              <a:t>GPU computing</a:t>
            </a:r>
          </a:p>
          <a:p>
            <a:r>
              <a:rPr lang="en-US" dirty="0"/>
              <a:t>Neural Networks</a:t>
            </a:r>
          </a:p>
          <a:p>
            <a:r>
              <a:rPr lang="en-US" dirty="0" err="1"/>
              <a:t>Baysian</a:t>
            </a:r>
            <a:r>
              <a:rPr lang="en-US" dirty="0"/>
              <a:t> Networks</a:t>
            </a:r>
          </a:p>
          <a:p>
            <a:r>
              <a:rPr lang="en-US" dirty="0"/>
              <a:t>Deep Learning Networks</a:t>
            </a:r>
          </a:p>
          <a:p>
            <a:r>
              <a:rPr lang="en-US" dirty="0"/>
              <a:t>Adversarial Networks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6CE2C-A787-48C3-A650-8B538167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F8DC5-8060-40AF-B20C-C3FAB8E31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180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 Projects - 2015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Project #2 – Fall 2015</a:t>
            </a:r>
          </a:p>
          <a:p>
            <a:pPr lvl="1"/>
            <a:r>
              <a:rPr lang="en-US" dirty="0" err="1"/>
              <a:t>NoSql</a:t>
            </a:r>
            <a:r>
              <a:rPr lang="en-US" dirty="0"/>
              <a:t> Database</a:t>
            </a:r>
          </a:p>
          <a:p>
            <a:pPr lvl="2"/>
            <a:r>
              <a:rPr lang="en-US" dirty="0"/>
              <a:t>Key/Value store</a:t>
            </a:r>
          </a:p>
          <a:p>
            <a:pPr lvl="2"/>
            <a:r>
              <a:rPr lang="en-US" dirty="0"/>
              <a:t>Provides cloning, persistence, querying, views</a:t>
            </a:r>
          </a:p>
          <a:p>
            <a:r>
              <a:rPr lang="en-US" dirty="0"/>
              <a:t>Project #4 – Fall 2015</a:t>
            </a:r>
          </a:p>
          <a:p>
            <a:pPr lvl="1"/>
            <a:r>
              <a:rPr lang="en-US" dirty="0"/>
              <a:t>Client-Server</a:t>
            </a:r>
          </a:p>
          <a:p>
            <a:pPr lvl="2"/>
            <a:r>
              <a:rPr lang="en-US" dirty="0"/>
              <a:t>Focus on </a:t>
            </a:r>
            <a:r>
              <a:rPr lang="en-US" dirty="0" err="1"/>
              <a:t>NoSqlDb</a:t>
            </a:r>
            <a:r>
              <a:rPr lang="en-US" dirty="0"/>
              <a:t> performance testing	</a:t>
            </a:r>
          </a:p>
          <a:p>
            <a:pPr lvl="2"/>
            <a:r>
              <a:rPr lang="en-US" dirty="0"/>
              <a:t>May have multiple concurrent clients</a:t>
            </a:r>
          </a:p>
          <a:p>
            <a:pPr lvl="2"/>
            <a:r>
              <a:rPr lang="en-US" dirty="0"/>
              <a:t>Both client and server may use DLLs for significant processing</a:t>
            </a:r>
          </a:p>
          <a:p>
            <a:r>
              <a:rPr lang="en-US" dirty="0"/>
              <a:t>Project #5 – Fall 2015</a:t>
            </a:r>
          </a:p>
          <a:p>
            <a:pPr lvl="1"/>
            <a:r>
              <a:rPr lang="en-US" dirty="0"/>
              <a:t>Federation of clients and servers</a:t>
            </a:r>
          </a:p>
          <a:p>
            <a:pPr lvl="2"/>
            <a:r>
              <a:rPr lang="en-US" dirty="0"/>
              <a:t>Focuses on data service layer</a:t>
            </a:r>
          </a:p>
          <a:p>
            <a:pPr lvl="2"/>
            <a:r>
              <a:rPr lang="en-US" dirty="0"/>
              <a:t>May have a dedicated virtual server with child services on each of the Federation servers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/>
              <a:t>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579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 Projects – Before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Project #2 – Fall 2013</a:t>
            </a:r>
          </a:p>
          <a:p>
            <a:pPr lvl="1"/>
            <a:r>
              <a:rPr lang="en-US" dirty="0"/>
              <a:t>Cooperating monolithic processes</a:t>
            </a:r>
          </a:p>
          <a:p>
            <a:pPr lvl="2"/>
            <a:r>
              <a:rPr lang="en-US" dirty="0"/>
              <a:t>Composite Text analyzer</a:t>
            </a:r>
          </a:p>
          <a:p>
            <a:pPr lvl="2"/>
            <a:r>
              <a:rPr lang="en-US" dirty="0"/>
              <a:t>Metadata generator</a:t>
            </a:r>
          </a:p>
          <a:p>
            <a:r>
              <a:rPr lang="en-US" dirty="0"/>
              <a:t>Project #4 – Fall 2014</a:t>
            </a:r>
          </a:p>
          <a:p>
            <a:pPr lvl="1"/>
            <a:r>
              <a:rPr lang="en-US" dirty="0"/>
              <a:t>Client-Server</a:t>
            </a:r>
          </a:p>
          <a:p>
            <a:pPr lvl="2"/>
            <a:r>
              <a:rPr lang="en-US" dirty="0"/>
              <a:t>May have multiple concurrent clients</a:t>
            </a:r>
          </a:p>
          <a:p>
            <a:pPr lvl="2"/>
            <a:r>
              <a:rPr lang="en-US" dirty="0"/>
              <a:t>Both client and server use DLLs for significant processing</a:t>
            </a:r>
          </a:p>
          <a:p>
            <a:r>
              <a:rPr lang="en-US" dirty="0"/>
              <a:t>Project #5 – Fall 2013</a:t>
            </a:r>
          </a:p>
          <a:p>
            <a:pPr lvl="1"/>
            <a:r>
              <a:rPr lang="en-US" dirty="0"/>
              <a:t>Federation of clients and servers</a:t>
            </a:r>
          </a:p>
          <a:p>
            <a:pPr lvl="2"/>
            <a:r>
              <a:rPr lang="en-US" dirty="0"/>
              <a:t>Focuses on Software Repository server</a:t>
            </a:r>
          </a:p>
          <a:p>
            <a:pPr lvl="2"/>
            <a:r>
              <a:rPr lang="en-US" dirty="0"/>
              <a:t>May wish to use virtual servers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172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2E052-BF19-49AC-B321-784699EF0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449A-7A12-4960-8244-358887BAF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Clonable</a:t>
            </a:r>
            <a:r>
              <a:rPr lang="en-US" dirty="0"/>
              <a:t> Server</a:t>
            </a:r>
          </a:p>
          <a:p>
            <a:pPr lvl="1"/>
            <a:r>
              <a:rPr lang="en-US" dirty="0"/>
              <a:t>Create an instance of some running server on my desktop</a:t>
            </a:r>
          </a:p>
          <a:p>
            <a:pPr lvl="1"/>
            <a:r>
              <a:rPr lang="en-US" dirty="0"/>
              <a:t>Clone some part of it’s data store</a:t>
            </a:r>
          </a:p>
          <a:p>
            <a:r>
              <a:rPr lang="en-US" dirty="0"/>
              <a:t>Examples – Originals hosted by development project</a:t>
            </a:r>
          </a:p>
          <a:p>
            <a:pPr lvl="1"/>
            <a:r>
              <a:rPr lang="en-US" dirty="0"/>
              <a:t>Repository – holds my team’s code resources</a:t>
            </a:r>
          </a:p>
          <a:p>
            <a:pPr lvl="1"/>
            <a:r>
              <a:rPr lang="en-US" dirty="0" err="1"/>
              <a:t>TestHarness</a:t>
            </a:r>
            <a:r>
              <a:rPr lang="en-US" dirty="0"/>
              <a:t> – used to test locally before checking in to Project</a:t>
            </a:r>
          </a:p>
          <a:p>
            <a:pPr lvl="1"/>
            <a:r>
              <a:rPr lang="en-US" dirty="0"/>
              <a:t>Collab – holds my team’s work plans, status information</a:t>
            </a:r>
          </a:p>
          <a:p>
            <a:pPr lvl="2"/>
            <a:r>
              <a:rPr lang="en-US" dirty="0"/>
              <a:t>Provides whiteboard with webcam and document views to collaborate with remote team.</a:t>
            </a:r>
          </a:p>
          <a:p>
            <a:pPr lvl="1"/>
            <a:r>
              <a:rPr lang="en-US" dirty="0"/>
              <a:t>Clients – Enables access and use of the other parts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7B09B-A80F-47D3-9501-4E45693E5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50E93-A6B4-4E9B-912C-FA748F20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3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Structure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Data Driven</a:t>
            </a:r>
          </a:p>
          <a:p>
            <a:pPr lvl="1"/>
            <a:r>
              <a:rPr lang="en-US" dirty="0"/>
              <a:t>Client server</a:t>
            </a:r>
          </a:p>
          <a:p>
            <a:pPr lvl="1"/>
            <a:r>
              <a:rPr lang="en-US" dirty="0"/>
              <a:t>Three tier</a:t>
            </a:r>
          </a:p>
          <a:p>
            <a:pPr lvl="1"/>
            <a:r>
              <a:rPr lang="en-US" dirty="0"/>
              <a:t>Model-View-Controller</a:t>
            </a:r>
          </a:p>
          <a:p>
            <a:r>
              <a:rPr lang="en-US" b="1" dirty="0"/>
              <a:t>Layered Structure Driven</a:t>
            </a:r>
          </a:p>
          <a:p>
            <a:pPr lvl="1"/>
            <a:r>
              <a:rPr lang="en-US" dirty="0"/>
              <a:t>Components</a:t>
            </a:r>
          </a:p>
          <a:p>
            <a:pPr lvl="1"/>
            <a:r>
              <a:rPr lang="en-US" dirty="0"/>
              <a:t>Services</a:t>
            </a:r>
          </a:p>
          <a:p>
            <a:r>
              <a:rPr lang="en-US" b="1" dirty="0"/>
              <a:t>Analysis Driven</a:t>
            </a:r>
          </a:p>
          <a:p>
            <a:pPr lvl="1"/>
            <a:r>
              <a:rPr lang="en-US" dirty="0"/>
              <a:t>One pass</a:t>
            </a:r>
          </a:p>
          <a:p>
            <a:pPr lvl="1"/>
            <a:r>
              <a:rPr lang="en-US" dirty="0"/>
              <a:t>Two passes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494972" y="914400"/>
            <a:ext cx="4344228" cy="49037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Communication Driven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Client Server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Peer-to-peer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Middleware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Thread &amp; Event Driven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Single Threaded Apartment (STA)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Parallel execution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Pipeline execution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Enterprise Computing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Federated systems</a:t>
            </a:r>
          </a:p>
        </p:txBody>
      </p:sp>
    </p:spTree>
    <p:extLst>
      <p:ext uri="{BB962C8B-B14F-4D97-AF65-F5344CB8AC3E}">
        <p14:creationId xmlns:p14="http://schemas.microsoft.com/office/powerpoint/2010/main" val="37352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735093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Driven Structures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A71AC7-A680-487E-BC26-254B4E7C8C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Programs that are dominated by management of data</a:t>
            </a:r>
          </a:p>
          <a:p>
            <a:r>
              <a:rPr lang="en-US" dirty="0"/>
              <a:t>Web applications are often Data Driven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226354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10214</TotalTime>
  <Words>3311</Words>
  <Application>Microsoft Office PowerPoint</Application>
  <PresentationFormat>On-screen Show (4:3)</PresentationFormat>
  <Paragraphs>622</Paragraphs>
  <Slides>80</Slides>
  <Notes>4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8" baseType="lpstr">
      <vt:lpstr>Arial</vt:lpstr>
      <vt:lpstr>Calibri</vt:lpstr>
      <vt:lpstr>Calibri Light</vt:lpstr>
      <vt:lpstr>Corbel</vt:lpstr>
      <vt:lpstr>Wingdings</vt:lpstr>
      <vt:lpstr>Wingdings 2</vt:lpstr>
      <vt:lpstr>Office Theme</vt:lpstr>
      <vt:lpstr>VISIO</vt:lpstr>
      <vt:lpstr>Software Structure Presentation Notes</vt:lpstr>
      <vt:lpstr>Software Structure</vt:lpstr>
      <vt:lpstr>Introduction</vt:lpstr>
      <vt:lpstr>What is Software Structure?</vt:lpstr>
      <vt:lpstr>Program Structure</vt:lpstr>
      <vt:lpstr>Code Analyzer Example</vt:lpstr>
      <vt:lpstr>PowerPoint Presentation</vt:lpstr>
      <vt:lpstr>Software Structure Contents</vt:lpstr>
      <vt:lpstr>Data Driven Structures</vt:lpstr>
      <vt:lpstr> Data Driven Structures</vt:lpstr>
      <vt:lpstr>Structure: Client-Server</vt:lpstr>
      <vt:lpstr>PowerPoint Presentation</vt:lpstr>
      <vt:lpstr>PowerPoint Presentation</vt:lpstr>
      <vt:lpstr>PowerPoint Presentation</vt:lpstr>
      <vt:lpstr>Sharing Data</vt:lpstr>
      <vt:lpstr>Separation of Concerns</vt:lpstr>
      <vt:lpstr>Structure: Three-Tier</vt:lpstr>
      <vt:lpstr>Basic MVC Structure</vt:lpstr>
      <vt:lpstr>Model-View-Controller</vt:lpstr>
      <vt:lpstr>MVC – With View &amp; Application Models</vt:lpstr>
      <vt:lpstr>View – View Model</vt:lpstr>
      <vt:lpstr>Application vs. Data Models</vt:lpstr>
      <vt:lpstr>Object Relational Mapping</vt:lpstr>
      <vt:lpstr>N-Tier Structure</vt:lpstr>
      <vt:lpstr>MVC – Multiple Controllers</vt:lpstr>
      <vt:lpstr>Layer-Driven Structures</vt:lpstr>
      <vt:lpstr>Component Layered Structure</vt:lpstr>
      <vt:lpstr>Hiding Implementation Details</vt:lpstr>
      <vt:lpstr>Example Componentized System        Separate presentation from application logic</vt:lpstr>
      <vt:lpstr>Service Layered Structure</vt:lpstr>
      <vt:lpstr>Distributed Services</vt:lpstr>
      <vt:lpstr>PowerPoint Presentation</vt:lpstr>
      <vt:lpstr>WCF Protocols</vt:lpstr>
      <vt:lpstr>REpresentational State Transfer</vt:lpstr>
      <vt:lpstr>Published REST APIs</vt:lpstr>
      <vt:lpstr>Analysis Driven Structure</vt:lpstr>
      <vt:lpstr>Analysis Driven Structure</vt:lpstr>
      <vt:lpstr>Package Structure – Analysis Driven</vt:lpstr>
      <vt:lpstr>Pipelined Dependency Analysis</vt:lpstr>
      <vt:lpstr>Communication Driven Structure</vt:lpstr>
      <vt:lpstr> Communication Driven Structure</vt:lpstr>
      <vt:lpstr>Peer-To-Peer Asynchronous Message-Passing Structure</vt:lpstr>
      <vt:lpstr>Communication Performance</vt:lpstr>
      <vt:lpstr>Structure: Client-Server</vt:lpstr>
      <vt:lpstr>Structure: Peer-To-Peer</vt:lpstr>
      <vt:lpstr>PowerPoint Presentation</vt:lpstr>
      <vt:lpstr>Communication Types</vt:lpstr>
      <vt:lpstr>Communication Patterns</vt:lpstr>
      <vt:lpstr>Communication Style</vt:lpstr>
      <vt:lpstr>Communication Style</vt:lpstr>
      <vt:lpstr>Thread &amp; Event Driven Structure</vt:lpstr>
      <vt:lpstr>Structure: Publish &amp; Subscribe</vt:lpstr>
      <vt:lpstr>PowerPoint Presentation</vt:lpstr>
      <vt:lpstr> Threading Driven Structure</vt:lpstr>
      <vt:lpstr>Structure: Event-Driven</vt:lpstr>
      <vt:lpstr>Windows Processing</vt:lpstr>
      <vt:lpstr>Single Threaded Apartment</vt:lpstr>
      <vt:lpstr>Parallel Execution</vt:lpstr>
      <vt:lpstr>PowerPoint Presentation</vt:lpstr>
      <vt:lpstr>Pipeline Execution</vt:lpstr>
      <vt:lpstr>PowerPoint Presentation</vt:lpstr>
      <vt:lpstr>PowerPoint Presentation</vt:lpstr>
      <vt:lpstr>Pipe-lined Cell Communicators</vt:lpstr>
      <vt:lpstr>PowerPoint Presentation</vt:lpstr>
      <vt:lpstr>Enterprise Computing</vt:lpstr>
      <vt:lpstr> Enterprise Computing</vt:lpstr>
      <vt:lpstr>Enterprise App: Project Center</vt:lpstr>
      <vt:lpstr>PowerPoint Presentation</vt:lpstr>
      <vt:lpstr>Federation Structure</vt:lpstr>
      <vt:lpstr>Collaboration System</vt:lpstr>
      <vt:lpstr>Example Collaboration System</vt:lpstr>
      <vt:lpstr>Other System Structures</vt:lpstr>
      <vt:lpstr>Agent-Based</vt:lpstr>
      <vt:lpstr>Master’s Thesis Research Examples</vt:lpstr>
      <vt:lpstr>Other Structures </vt:lpstr>
      <vt:lpstr>Other Structures we won’t discuss</vt:lpstr>
      <vt:lpstr>SMA Projects - 2015</vt:lpstr>
      <vt:lpstr>SMA Projects – Before 2015</vt:lpstr>
      <vt:lpstr>Virtual Server</vt:lpstr>
      <vt:lpstr>The End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Structure</dc:title>
  <dc:creator>Jim Fawcett</dc:creator>
  <cp:lastModifiedBy>James Fawcett</cp:lastModifiedBy>
  <cp:revision>814</cp:revision>
  <cp:lastPrinted>2017-01-28T22:57:27Z</cp:lastPrinted>
  <dcterms:created xsi:type="dcterms:W3CDTF">2010-08-22T20:50:03Z</dcterms:created>
  <dcterms:modified xsi:type="dcterms:W3CDTF">2018-11-21T13:47:55Z</dcterms:modified>
</cp:coreProperties>
</file>