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2"/>
  </p:notesMasterIdLst>
  <p:handoutMasterIdLst>
    <p:handoutMasterId r:id="rId23"/>
  </p:handoutMasterIdLst>
  <p:sldIdLst>
    <p:sldId id="304" r:id="rId2"/>
    <p:sldId id="256" r:id="rId3"/>
    <p:sldId id="266" r:id="rId4"/>
    <p:sldId id="267" r:id="rId5"/>
    <p:sldId id="301" r:id="rId6"/>
    <p:sldId id="302" r:id="rId7"/>
    <p:sldId id="300" r:id="rId8"/>
    <p:sldId id="299" r:id="rId9"/>
    <p:sldId id="261" r:id="rId10"/>
    <p:sldId id="257" r:id="rId11"/>
    <p:sldId id="303" r:id="rId12"/>
    <p:sldId id="258" r:id="rId13"/>
    <p:sldId id="259" r:id="rId14"/>
    <p:sldId id="262" r:id="rId15"/>
    <p:sldId id="264" r:id="rId16"/>
    <p:sldId id="263" r:id="rId17"/>
    <p:sldId id="260" r:id="rId18"/>
    <p:sldId id="268" r:id="rId19"/>
    <p:sldId id="298" r:id="rId20"/>
    <p:sldId id="297" r:id="rId2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84" autoAdjust="0"/>
    <p:restoredTop sz="94660"/>
  </p:normalViewPr>
  <p:slideViewPr>
    <p:cSldViewPr>
      <p:cViewPr varScale="1">
        <p:scale>
          <a:sx n="116" d="100"/>
          <a:sy n="116" d="100"/>
        </p:scale>
        <p:origin x="13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75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1075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75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3C4BBCA1-EC21-433A-A306-511802781B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105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05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105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18C2755C-1350-4FBA-A9C5-FF333B7FAB8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A73F22A0-F0C3-480B-85B4-848C0E168E1C}" type="slidenum">
              <a:rPr lang="en-US" altLang="en-US" smtClean="0">
                <a:latin typeface="Times New Roman" panose="02020603050405020304" pitchFamily="18" charset="0"/>
              </a:rPr>
              <a:pPr fontAlgn="base">
                <a:spcBef>
                  <a:spcPct val="0"/>
                </a:spcBef>
                <a:spcAft>
                  <a:spcPct val="0"/>
                </a:spcAft>
              </a:pPr>
              <a:t>2</a:t>
            </a:fld>
            <a:endParaRPr lang="en-US" altLang="en-US">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6A703F6-EEB5-49B5-9AB5-E5D251DEBA79}" type="slidenum">
              <a:rPr lang="en-US" altLang="en-US" smtClean="0">
                <a:latin typeface="Times New Roman" panose="02020603050405020304" pitchFamily="18" charset="0"/>
              </a:rPr>
              <a:pPr fontAlgn="base">
                <a:spcBef>
                  <a:spcPct val="0"/>
                </a:spcBef>
                <a:spcAft>
                  <a:spcPct val="0"/>
                </a:spcAft>
              </a:pPr>
              <a:t>16</a:t>
            </a:fld>
            <a:endParaRPr lang="en-US" altLang="en-US">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5F8A53C9-72A2-4735-9ACE-083AE2278761}" type="slidenum">
              <a:rPr lang="en-US" altLang="en-US" smtClean="0">
                <a:latin typeface="Times New Roman" panose="02020603050405020304" pitchFamily="18" charset="0"/>
              </a:rPr>
              <a:pPr fontAlgn="base">
                <a:spcBef>
                  <a:spcPct val="0"/>
                </a:spcBef>
                <a:spcAft>
                  <a:spcPct val="0"/>
                </a:spcAft>
              </a:pPr>
              <a:t>17</a:t>
            </a:fld>
            <a:endParaRPr lang="en-US" altLang="en-US">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241172CF-AE9E-434C-A230-D4022811F73A}" type="slidenum">
              <a:rPr lang="en-US" altLang="en-US" smtClean="0">
                <a:latin typeface="Times New Roman" panose="02020603050405020304" pitchFamily="18" charset="0"/>
              </a:rPr>
              <a:pPr fontAlgn="base">
                <a:spcBef>
                  <a:spcPct val="0"/>
                </a:spcBef>
                <a:spcAft>
                  <a:spcPct val="0"/>
                </a:spcAft>
              </a:pPr>
              <a:t>18</a:t>
            </a:fld>
            <a:endParaRPr lang="en-US" altLang="en-US">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4B02494-CE67-4045-8255-69C291E2207C}" type="slidenum">
              <a:rPr lang="en-US" altLang="en-US" smtClean="0">
                <a:latin typeface="Times New Roman" panose="02020603050405020304" pitchFamily="18" charset="0"/>
              </a:rPr>
              <a:pPr fontAlgn="base">
                <a:spcBef>
                  <a:spcPct val="0"/>
                </a:spcBef>
                <a:spcAft>
                  <a:spcPct val="0"/>
                </a:spcAft>
              </a:pPr>
              <a:t>19</a:t>
            </a:fld>
            <a:endParaRPr lang="en-US" altLang="en-US">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6D853762-B327-44C9-8E4A-19E741BE34D1}" type="slidenum">
              <a:rPr lang="en-US" altLang="en-US" smtClean="0">
                <a:latin typeface="Times New Roman" panose="02020603050405020304" pitchFamily="18" charset="0"/>
              </a:rPr>
              <a:pPr fontAlgn="base">
                <a:spcBef>
                  <a:spcPct val="0"/>
                </a:spcBef>
                <a:spcAft>
                  <a:spcPct val="0"/>
                </a:spcAft>
              </a:pPr>
              <a:t>20</a:t>
            </a:fld>
            <a:endParaRPr lang="en-US" altLang="en-US">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D1CD430E-1FE4-42DD-BA22-54ACB59EF51A}" type="slidenum">
              <a:rPr lang="en-US" altLang="en-US" smtClean="0">
                <a:latin typeface="Times New Roman" panose="02020603050405020304" pitchFamily="18" charset="0"/>
              </a:rPr>
              <a:pPr fontAlgn="base">
                <a:spcBef>
                  <a:spcPct val="0"/>
                </a:spcBef>
                <a:spcAft>
                  <a:spcPct val="0"/>
                </a:spcAft>
              </a:pPr>
              <a:t>3</a:t>
            </a:fld>
            <a:endParaRPr lang="en-US" altLang="en-US">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0D0E14D-D7D6-46F7-BF0E-5C9DDBEBF759}" type="slidenum">
              <a:rPr lang="en-US" altLang="en-US" smtClean="0">
                <a:latin typeface="Times New Roman" panose="02020603050405020304" pitchFamily="18" charset="0"/>
              </a:rPr>
              <a:pPr fontAlgn="base">
                <a:spcBef>
                  <a:spcPct val="0"/>
                </a:spcBef>
                <a:spcAft>
                  <a:spcPct val="0"/>
                </a:spcAft>
              </a:pPr>
              <a:t>4</a:t>
            </a:fld>
            <a:endParaRPr lang="en-US" altLang="en-US">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16BF56B-9EC2-46A5-A8C5-7348D5FA1856}" type="slidenum">
              <a:rPr lang="en-US" altLang="en-US" smtClean="0">
                <a:latin typeface="Times New Roman" panose="02020603050405020304" pitchFamily="18" charset="0"/>
              </a:rPr>
              <a:pPr fontAlgn="base">
                <a:spcBef>
                  <a:spcPct val="0"/>
                </a:spcBef>
                <a:spcAft>
                  <a:spcPct val="0"/>
                </a:spcAft>
              </a:pPr>
              <a:t>9</a:t>
            </a:fld>
            <a:endParaRPr lang="en-US" altLang="en-US">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86B8C755-7583-4F7F-BDE2-48D373B69465}" type="slidenum">
              <a:rPr lang="en-US" altLang="en-US" smtClean="0">
                <a:latin typeface="Times New Roman" panose="02020603050405020304" pitchFamily="18" charset="0"/>
              </a:rPr>
              <a:pPr fontAlgn="base">
                <a:spcBef>
                  <a:spcPct val="0"/>
                </a:spcBef>
                <a:spcAft>
                  <a:spcPct val="0"/>
                </a:spcAft>
              </a:pPr>
              <a:t>10</a:t>
            </a:fld>
            <a:endParaRPr lang="en-US" altLang="en-US">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6BEE9AC0-38BE-441D-99E1-3D33F99E80D4}" type="slidenum">
              <a:rPr lang="en-US" altLang="en-US" smtClean="0">
                <a:latin typeface="Times New Roman" panose="02020603050405020304" pitchFamily="18" charset="0"/>
              </a:rPr>
              <a:pPr fontAlgn="base">
                <a:spcBef>
                  <a:spcPct val="0"/>
                </a:spcBef>
                <a:spcAft>
                  <a:spcPct val="0"/>
                </a:spcAft>
              </a:pPr>
              <a:t>12</a:t>
            </a:fld>
            <a:endParaRPr lang="en-US" altLang="en-US">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49107B86-AD11-4D4A-9586-BE3A4F5EB24F}" type="slidenum">
              <a:rPr lang="en-US" altLang="en-US" smtClean="0">
                <a:latin typeface="Times New Roman" panose="02020603050405020304" pitchFamily="18" charset="0"/>
              </a:rPr>
              <a:pPr fontAlgn="base">
                <a:spcBef>
                  <a:spcPct val="0"/>
                </a:spcBef>
                <a:spcAft>
                  <a:spcPct val="0"/>
                </a:spcAft>
              </a:pPr>
              <a:t>13</a:t>
            </a:fld>
            <a:endParaRPr lang="en-US" alt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80A6FA89-DEA0-4B1E-A4EC-FCBF7D50705A}" type="slidenum">
              <a:rPr lang="en-US" altLang="en-US" smtClean="0">
                <a:latin typeface="Times New Roman" panose="02020603050405020304" pitchFamily="18" charset="0"/>
              </a:rPr>
              <a:pPr fontAlgn="base">
                <a:spcBef>
                  <a:spcPct val="0"/>
                </a:spcBef>
                <a:spcAft>
                  <a:spcPct val="0"/>
                </a:spcAft>
              </a:pPr>
              <a:t>14</a:t>
            </a:fld>
            <a:endParaRPr lang="en-US" altLang="en-US">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06680C47-A9C1-4161-A2A2-06DFBC711480}" type="slidenum">
              <a:rPr lang="en-US" altLang="en-US" smtClean="0">
                <a:latin typeface="Times New Roman" panose="02020603050405020304" pitchFamily="18" charset="0"/>
              </a:rPr>
              <a:pPr fontAlgn="base">
                <a:spcBef>
                  <a:spcPct val="0"/>
                </a:spcBef>
                <a:spcAft>
                  <a:spcPct val="0"/>
                </a:spcAft>
              </a:pPr>
              <a:t>15</a:t>
            </a:fld>
            <a:endParaRPr lang="en-US" altLang="en-US">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2395538" y="3529013"/>
            <a:ext cx="56197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396319" y="802299"/>
            <a:ext cx="5618515" cy="2541431"/>
          </a:xfrm>
        </p:spPr>
        <p:txBody>
          <a:bodyPr bIns="0" anchor="b"/>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BC57753-C519-4872-963E-8AB4A2B2F0A2}" type="datetimeFigureOut">
              <a:rPr lang="en-US"/>
              <a:pPr>
                <a:defRPr/>
              </a:pPr>
              <a:t>8/20/2017</a:t>
            </a:fld>
            <a:endParaRPr lang="en-US"/>
          </a:p>
        </p:txBody>
      </p:sp>
      <p:sp>
        <p:nvSpPr>
          <p:cNvPr id="6" name="Footer Placeholder 4"/>
          <p:cNvSpPr>
            <a:spLocks noGrp="1"/>
          </p:cNvSpPr>
          <p:nvPr>
            <p:ph type="ftr" sz="quarter" idx="11"/>
          </p:nvPr>
        </p:nvSpPr>
        <p:spPr>
          <a:xfrm>
            <a:off x="2395538" y="328613"/>
            <a:ext cx="3087687" cy="309562"/>
          </a:xfrm>
        </p:spPr>
        <p:txBody>
          <a:bodyPr/>
          <a:lstStyle>
            <a:lvl1pPr>
              <a:defRPr/>
            </a:lvl1pPr>
          </a:lstStyle>
          <a:p>
            <a:pPr>
              <a:defRPr/>
            </a:pPr>
            <a:r>
              <a:rPr lang="en-US"/>
              <a:t>Software Architecture</a:t>
            </a:r>
          </a:p>
        </p:txBody>
      </p:sp>
      <p:sp>
        <p:nvSpPr>
          <p:cNvPr id="7" name="Slide Number Placeholder 5"/>
          <p:cNvSpPr>
            <a:spLocks noGrp="1"/>
          </p:cNvSpPr>
          <p:nvPr>
            <p:ph type="sldNum" sz="quarter" idx="12"/>
          </p:nvPr>
        </p:nvSpPr>
        <p:spPr>
          <a:xfrm>
            <a:off x="1435100" y="798513"/>
            <a:ext cx="801688" cy="504825"/>
          </a:xfrm>
        </p:spPr>
        <p:txBody>
          <a:bodyPr/>
          <a:lstStyle>
            <a:lvl1pPr>
              <a:defRPr/>
            </a:lvl1pPr>
          </a:lstStyle>
          <a:p>
            <a:pPr>
              <a:defRPr/>
            </a:pPr>
            <a:fld id="{E1340208-A24A-45D9-B287-7F706A1CEB62}" type="slidenum">
              <a:rPr lang="en-US" altLang="en-US"/>
              <a:pPr>
                <a:defRPr/>
              </a:pPr>
              <a:t>‹#›</a:t>
            </a:fld>
            <a:endParaRPr lang="en-US" altLang="en-US"/>
          </a:p>
        </p:txBody>
      </p:sp>
    </p:spTree>
    <p:extLst>
      <p:ext uri="{BB962C8B-B14F-4D97-AF65-F5344CB8AC3E}">
        <p14:creationId xmlns:p14="http://schemas.microsoft.com/office/powerpoint/2010/main" val="164874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7EB7B4-7F68-466B-9405-80326B4EBB27}" type="datetimeFigureOut">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Software Architecture</a:t>
            </a:r>
          </a:p>
        </p:txBody>
      </p:sp>
      <p:sp>
        <p:nvSpPr>
          <p:cNvPr id="7" name="Slide Number Placeholder 5"/>
          <p:cNvSpPr>
            <a:spLocks noGrp="1"/>
          </p:cNvSpPr>
          <p:nvPr>
            <p:ph type="sldNum" sz="quarter" idx="12"/>
          </p:nvPr>
        </p:nvSpPr>
        <p:spPr/>
        <p:txBody>
          <a:bodyPr/>
          <a:lstStyle>
            <a:lvl1pPr>
              <a:defRPr/>
            </a:lvl1pPr>
          </a:lstStyle>
          <a:p>
            <a:pPr>
              <a:defRPr/>
            </a:pPr>
            <a:fld id="{A76A033B-41DE-4693-9AB4-64F663A55BB4}" type="slidenum">
              <a:rPr lang="en-US" altLang="en-US"/>
              <a:pPr>
                <a:defRPr/>
              </a:pPr>
              <a:t>‹#›</a:t>
            </a:fld>
            <a:endParaRPr lang="en-US" altLang="en-US"/>
          </a:p>
        </p:txBody>
      </p:sp>
    </p:spTree>
    <p:extLst>
      <p:ext uri="{BB962C8B-B14F-4D97-AF65-F5344CB8AC3E}">
        <p14:creationId xmlns:p14="http://schemas.microsoft.com/office/powerpoint/2010/main" val="214105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p:nvCxnSpPr>
        <p:spPr>
          <a:xfrm>
            <a:off x="6918325" y="798513"/>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DC942E-718B-4C19-842D-61F72A34EF29}" type="datetimeFigureOut">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Software Architecture</a:t>
            </a:r>
          </a:p>
        </p:txBody>
      </p:sp>
      <p:sp>
        <p:nvSpPr>
          <p:cNvPr id="7" name="Slide Number Placeholder 5"/>
          <p:cNvSpPr>
            <a:spLocks noGrp="1"/>
          </p:cNvSpPr>
          <p:nvPr>
            <p:ph type="sldNum" sz="quarter" idx="12"/>
          </p:nvPr>
        </p:nvSpPr>
        <p:spPr/>
        <p:txBody>
          <a:bodyPr/>
          <a:lstStyle>
            <a:lvl1pPr>
              <a:defRPr/>
            </a:lvl1pPr>
          </a:lstStyle>
          <a:p>
            <a:pPr>
              <a:defRPr/>
            </a:pPr>
            <a:fld id="{1176403E-2BA0-496E-BE9C-5AC90125B284}" type="slidenum">
              <a:rPr lang="en-US" altLang="en-US"/>
              <a:pPr>
                <a:defRPr/>
              </a:pPr>
              <a:t>‹#›</a:t>
            </a:fld>
            <a:endParaRPr lang="en-US" altLang="en-US"/>
          </a:p>
        </p:txBody>
      </p:sp>
    </p:spTree>
    <p:extLst>
      <p:ext uri="{BB962C8B-B14F-4D97-AF65-F5344CB8AC3E}">
        <p14:creationId xmlns:p14="http://schemas.microsoft.com/office/powerpoint/2010/main" val="48771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804520"/>
            <a:ext cx="8000999" cy="498031"/>
          </a:xfrm>
        </p:spPr>
        <p:txBody>
          <a:bodyPr>
            <a:noAutofit/>
          </a:bodyPr>
          <a:lstStyle>
            <a:lvl1pPr>
              <a:defRPr sz="32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533401" y="1593051"/>
            <a:ext cx="8000998" cy="3873296"/>
          </a:xfrm>
        </p:spPr>
        <p:txBody>
          <a:bodyPr>
            <a:normAutofit/>
          </a:bodyPr>
          <a:lstStyle>
            <a:lvl1pPr>
              <a:buClrTx/>
              <a:defRPr sz="2400"/>
            </a:lvl1pPr>
            <a:lvl2pPr>
              <a:buClrTx/>
              <a:defRPr sz="1800"/>
            </a:lvl2pPr>
            <a:lvl3pPr>
              <a:buClrTx/>
              <a:defRPr sz="1800"/>
            </a:lvl3pPr>
            <a:lvl4pPr>
              <a:buClrTx/>
              <a:defRPr sz="1600"/>
            </a:lvl4pPr>
            <a:lvl5pPr>
              <a:buClrTx/>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sz="1100"/>
            </a:lvl1pPr>
          </a:lstStyle>
          <a:p>
            <a:pPr>
              <a:defRPr/>
            </a:pPr>
            <a:fld id="{1DB173F1-07C5-415F-A0BE-D535A7652363}" type="datetimeFigureOut">
              <a:rPr lang="en-US"/>
              <a:pPr>
                <a:defRPr/>
              </a:pPr>
              <a:t>8/20/2017</a:t>
            </a:fld>
            <a:endParaRPr lang="en-US" dirty="0"/>
          </a:p>
        </p:txBody>
      </p:sp>
      <p:sp>
        <p:nvSpPr>
          <p:cNvPr id="6" name="Footer Placeholder 4"/>
          <p:cNvSpPr>
            <a:spLocks noGrp="1"/>
          </p:cNvSpPr>
          <p:nvPr>
            <p:ph type="ftr" sz="quarter" idx="11"/>
          </p:nvPr>
        </p:nvSpPr>
        <p:spPr/>
        <p:txBody>
          <a:bodyPr/>
          <a:lstStyle>
            <a:lvl1pPr>
              <a:defRPr sz="1100"/>
            </a:lvl1pPr>
          </a:lstStyle>
          <a:p>
            <a:pPr>
              <a:defRPr/>
            </a:pPr>
            <a:r>
              <a:rPr lang="en-US"/>
              <a:t>Software Architecture</a:t>
            </a:r>
          </a:p>
        </p:txBody>
      </p:sp>
      <p:sp>
        <p:nvSpPr>
          <p:cNvPr id="7" name="Slide Number Placeholder 5"/>
          <p:cNvSpPr>
            <a:spLocks noGrp="1"/>
          </p:cNvSpPr>
          <p:nvPr>
            <p:ph type="sldNum" sz="quarter" idx="12"/>
          </p:nvPr>
        </p:nvSpPr>
        <p:spPr>
          <a:xfrm>
            <a:off x="-76200" y="6019800"/>
            <a:ext cx="795338" cy="503238"/>
          </a:xfrm>
        </p:spPr>
        <p:txBody>
          <a:bodyPr/>
          <a:lstStyle>
            <a:lvl1pPr>
              <a:defRPr/>
            </a:lvl1pPr>
          </a:lstStyle>
          <a:p>
            <a:pPr>
              <a:defRPr/>
            </a:pPr>
            <a:fld id="{CC21A2AC-BF27-43AF-A53B-16573997415B}" type="slidenum">
              <a:rPr lang="en-US" altLang="en-US"/>
              <a:pPr>
                <a:defRPr/>
              </a:pPr>
              <a:t>‹#›</a:t>
            </a:fld>
            <a:endParaRPr lang="en-US" altLang="en-US" dirty="0"/>
          </a:p>
        </p:txBody>
      </p:sp>
    </p:spTree>
    <p:extLst>
      <p:ext uri="{BB962C8B-B14F-4D97-AF65-F5344CB8AC3E}">
        <p14:creationId xmlns:p14="http://schemas.microsoft.com/office/powerpoint/2010/main" val="229123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443038" y="3805238"/>
            <a:ext cx="561816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1756130"/>
            <a:ext cx="5617002" cy="1887950"/>
          </a:xfrm>
        </p:spPr>
        <p:txBody>
          <a:bodyPr anchor="b"/>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E6FDEDD-0B79-43F4-A740-2436C3C37256}" type="datetimeFigureOut">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Software Architecture</a:t>
            </a:r>
          </a:p>
        </p:txBody>
      </p:sp>
      <p:sp>
        <p:nvSpPr>
          <p:cNvPr id="7" name="Slide Number Placeholder 5"/>
          <p:cNvSpPr>
            <a:spLocks noGrp="1"/>
          </p:cNvSpPr>
          <p:nvPr>
            <p:ph type="sldNum" sz="quarter" idx="12"/>
          </p:nvPr>
        </p:nvSpPr>
        <p:spPr/>
        <p:txBody>
          <a:bodyPr/>
          <a:lstStyle>
            <a:lvl1pPr>
              <a:defRPr/>
            </a:lvl1pPr>
          </a:lstStyle>
          <a:p>
            <a:pPr>
              <a:defRPr/>
            </a:pPr>
            <a:fld id="{77EA7D16-0141-4416-A3B3-94BC8302ABB5}" type="slidenum">
              <a:rPr lang="en-US" altLang="en-US"/>
              <a:pPr>
                <a:defRPr/>
              </a:pPr>
              <a:t>‹#›</a:t>
            </a:fld>
            <a:endParaRPr lang="en-US" altLang="en-US"/>
          </a:p>
        </p:txBody>
      </p:sp>
    </p:spTree>
    <p:extLst>
      <p:ext uri="{BB962C8B-B14F-4D97-AF65-F5344CB8AC3E}">
        <p14:creationId xmlns:p14="http://schemas.microsoft.com/office/powerpoint/2010/main" val="231501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7F2C5B66-34EF-4528-A96D-86D732243709}" type="datetimeFigureOut">
              <a:rPr lang="en-US"/>
              <a:pPr>
                <a:defRPr/>
              </a:pPr>
              <a:t>8/20/2017</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Software Architecture</a:t>
            </a:r>
          </a:p>
        </p:txBody>
      </p:sp>
      <p:sp>
        <p:nvSpPr>
          <p:cNvPr id="8" name="Slide Number Placeholder 6"/>
          <p:cNvSpPr>
            <a:spLocks noGrp="1"/>
          </p:cNvSpPr>
          <p:nvPr>
            <p:ph type="sldNum" sz="quarter" idx="12"/>
          </p:nvPr>
        </p:nvSpPr>
        <p:spPr/>
        <p:txBody>
          <a:bodyPr/>
          <a:lstStyle>
            <a:lvl1pPr>
              <a:defRPr/>
            </a:lvl1pPr>
          </a:lstStyle>
          <a:p>
            <a:pPr>
              <a:defRPr/>
            </a:pPr>
            <a:fld id="{8405BB6B-8E91-4434-8AC7-4ACE5A83D027}" type="slidenum">
              <a:rPr lang="en-US" altLang="en-US"/>
              <a:pPr>
                <a:defRPr/>
              </a:pPr>
              <a:t>‹#›</a:t>
            </a:fld>
            <a:endParaRPr lang="en-US" altLang="en-US"/>
          </a:p>
        </p:txBody>
      </p:sp>
    </p:spTree>
    <p:extLst>
      <p:ext uri="{BB962C8B-B14F-4D97-AF65-F5344CB8AC3E}">
        <p14:creationId xmlns:p14="http://schemas.microsoft.com/office/powerpoint/2010/main" val="362780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1DA351FC-8245-45A0-AEF2-49D7BE931709}" type="datetimeFigureOut">
              <a:rPr lang="en-US"/>
              <a:pPr>
                <a:defRPr/>
              </a:pPr>
              <a:t>8/20/2017</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Software Architecture</a:t>
            </a:r>
          </a:p>
        </p:txBody>
      </p:sp>
      <p:sp>
        <p:nvSpPr>
          <p:cNvPr id="10" name="Slide Number Placeholder 8"/>
          <p:cNvSpPr>
            <a:spLocks noGrp="1"/>
          </p:cNvSpPr>
          <p:nvPr>
            <p:ph type="sldNum" sz="quarter" idx="12"/>
          </p:nvPr>
        </p:nvSpPr>
        <p:spPr/>
        <p:txBody>
          <a:bodyPr/>
          <a:lstStyle>
            <a:lvl1pPr>
              <a:defRPr/>
            </a:lvl1pPr>
          </a:lstStyle>
          <a:p>
            <a:pPr>
              <a:defRPr/>
            </a:pPr>
            <a:fld id="{C1AB5A03-1CC9-4331-84F4-3B6CB883973A}" type="slidenum">
              <a:rPr lang="en-US" altLang="en-US"/>
              <a:pPr>
                <a:defRPr/>
              </a:pPr>
              <a:t>‹#›</a:t>
            </a:fld>
            <a:endParaRPr lang="en-US" altLang="en-US"/>
          </a:p>
        </p:txBody>
      </p:sp>
    </p:spTree>
    <p:extLst>
      <p:ext uri="{BB962C8B-B14F-4D97-AF65-F5344CB8AC3E}">
        <p14:creationId xmlns:p14="http://schemas.microsoft.com/office/powerpoint/2010/main" val="121471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41869617-D2DA-45E8-AEFF-6F38A25D240B}" type="datetimeFigureOut">
              <a:rPr lang="en-US"/>
              <a:pPr>
                <a:defRPr/>
              </a:pPr>
              <a:t>8/20/2017</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Software Architecture</a:t>
            </a:r>
          </a:p>
        </p:txBody>
      </p:sp>
      <p:sp>
        <p:nvSpPr>
          <p:cNvPr id="6" name="Slide Number Placeholder 4"/>
          <p:cNvSpPr>
            <a:spLocks noGrp="1"/>
          </p:cNvSpPr>
          <p:nvPr>
            <p:ph type="sldNum" sz="quarter" idx="12"/>
          </p:nvPr>
        </p:nvSpPr>
        <p:spPr/>
        <p:txBody>
          <a:bodyPr/>
          <a:lstStyle>
            <a:lvl1pPr>
              <a:defRPr/>
            </a:lvl1pPr>
          </a:lstStyle>
          <a:p>
            <a:pPr>
              <a:defRPr/>
            </a:pPr>
            <a:fld id="{53147BF4-BCF2-4622-B954-3D816346CADD}" type="slidenum">
              <a:rPr lang="en-US" altLang="en-US"/>
              <a:pPr>
                <a:defRPr/>
              </a:pPr>
              <a:t>‹#›</a:t>
            </a:fld>
            <a:endParaRPr lang="en-US" altLang="en-US"/>
          </a:p>
        </p:txBody>
      </p:sp>
    </p:spTree>
    <p:extLst>
      <p:ext uri="{BB962C8B-B14F-4D97-AF65-F5344CB8AC3E}">
        <p14:creationId xmlns:p14="http://schemas.microsoft.com/office/powerpoint/2010/main" val="236745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2250C5-8DDB-432E-88B9-9C037FFED4EC}" type="datetimeFigureOut">
              <a:rPr lang="en-US"/>
              <a:pPr>
                <a:defRPr/>
              </a:pPr>
              <a:t>8/20/2017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Software Architecture</a:t>
            </a:r>
          </a:p>
        </p:txBody>
      </p:sp>
      <p:sp>
        <p:nvSpPr>
          <p:cNvPr id="4" name="Slide Number Placeholder 5"/>
          <p:cNvSpPr>
            <a:spLocks noGrp="1"/>
          </p:cNvSpPr>
          <p:nvPr>
            <p:ph type="sldNum" sz="quarter" idx="12"/>
          </p:nvPr>
        </p:nvSpPr>
        <p:spPr/>
        <p:txBody>
          <a:bodyPr/>
          <a:lstStyle>
            <a:lvl1pPr>
              <a:defRPr/>
            </a:lvl1pPr>
          </a:lstStyle>
          <a:p>
            <a:pPr>
              <a:defRPr/>
            </a:pPr>
            <a:fld id="{30B0752A-3F4F-4371-8037-64EC7E6625A0}" type="slidenum">
              <a:rPr lang="en-US" altLang="en-US"/>
              <a:pPr>
                <a:defRPr/>
              </a:pPr>
              <a:t>‹#›</a:t>
            </a:fld>
            <a:endParaRPr lang="en-US" altLang="en-US"/>
          </a:p>
        </p:txBody>
      </p:sp>
    </p:spTree>
    <p:extLst>
      <p:ext uri="{BB962C8B-B14F-4D97-AF65-F5344CB8AC3E}">
        <p14:creationId xmlns:p14="http://schemas.microsoft.com/office/powerpoint/2010/main" val="300185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a:off x="1441450" y="3205163"/>
            <a:ext cx="242411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39042" y="798973"/>
            <a:ext cx="2425950"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a:defRPr/>
            </a:pPr>
            <a:fld id="{D5AC3098-25E3-4A5D-9EDE-83F8B00BB2AE}" type="datetimeFigureOut">
              <a:rPr lang="en-US"/>
              <a:pPr>
                <a:defRPr/>
              </a:pPr>
              <a:t>8/20/2017</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Software Architecture</a:t>
            </a:r>
          </a:p>
        </p:txBody>
      </p:sp>
      <p:sp>
        <p:nvSpPr>
          <p:cNvPr id="8" name="Slide Number Placeholder 6"/>
          <p:cNvSpPr>
            <a:spLocks noGrp="1"/>
          </p:cNvSpPr>
          <p:nvPr>
            <p:ph type="sldNum" sz="quarter" idx="12"/>
          </p:nvPr>
        </p:nvSpPr>
        <p:spPr/>
        <p:txBody>
          <a:bodyPr/>
          <a:lstStyle>
            <a:lvl1pPr>
              <a:defRPr/>
            </a:lvl1pPr>
          </a:lstStyle>
          <a:p>
            <a:pPr>
              <a:defRPr/>
            </a:pPr>
            <a:fld id="{313B2FA5-B846-43E4-9510-730030DB0B29}" type="slidenum">
              <a:rPr lang="en-US" altLang="en-US"/>
              <a:pPr>
                <a:defRPr/>
              </a:pPr>
              <a:t>‹#›</a:t>
            </a:fld>
            <a:endParaRPr lang="en-US" altLang="en-US"/>
          </a:p>
        </p:txBody>
      </p:sp>
    </p:spTree>
    <p:extLst>
      <p:ext uri="{BB962C8B-B14F-4D97-AF65-F5344CB8AC3E}">
        <p14:creationId xmlns:p14="http://schemas.microsoft.com/office/powerpoint/2010/main" val="332326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4995863" y="482600"/>
            <a:ext cx="3511550" cy="5148263"/>
            <a:chOff x="6852919" y="583365"/>
            <a:chExt cx="4681849" cy="5181928"/>
          </a:xfrm>
        </p:grpSpPr>
        <p:sp>
          <p:nvSpPr>
            <p:cNvPr id="6" name="Rectangle 5"/>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7"/>
          <p:cNvCxnSpPr/>
          <p:nvPr/>
        </p:nvCxnSpPr>
        <p:spPr>
          <a:xfrm>
            <a:off x="1441450" y="3143250"/>
            <a:ext cx="3241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4148" y="1129513"/>
            <a:ext cx="3244935"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rtlCol="0">
            <a:norm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9" name="Date Placeholder 4"/>
          <p:cNvSpPr>
            <a:spLocks noGrp="1"/>
          </p:cNvSpPr>
          <p:nvPr>
            <p:ph type="dt" sz="half" idx="10"/>
          </p:nvPr>
        </p:nvSpPr>
        <p:spPr>
          <a:xfrm>
            <a:off x="1436688" y="5470525"/>
            <a:ext cx="3252787" cy="319088"/>
          </a:xfrm>
        </p:spPr>
        <p:txBody>
          <a:bodyPr/>
          <a:lstStyle>
            <a:lvl1pPr algn="l">
              <a:defRPr/>
            </a:lvl1pPr>
          </a:lstStyle>
          <a:p>
            <a:pPr>
              <a:defRPr/>
            </a:pPr>
            <a:fld id="{B4466A85-14FA-44DE-BAA3-65C9E9E8BE65}" type="datetimeFigureOut">
              <a:rPr lang="en-US"/>
              <a:pPr>
                <a:defRPr/>
              </a:pPr>
              <a:t>8/20/2017</a:t>
            </a:fld>
            <a:endParaRPr lang="en-US"/>
          </a:p>
        </p:txBody>
      </p:sp>
      <p:sp>
        <p:nvSpPr>
          <p:cNvPr id="10" name="Footer Placeholder 5"/>
          <p:cNvSpPr>
            <a:spLocks noGrp="1"/>
          </p:cNvSpPr>
          <p:nvPr>
            <p:ph type="ftr" sz="quarter" idx="11"/>
          </p:nvPr>
        </p:nvSpPr>
        <p:spPr>
          <a:xfrm>
            <a:off x="1438275" y="319088"/>
            <a:ext cx="3251200" cy="320675"/>
          </a:xfrm>
        </p:spPr>
        <p:txBody>
          <a:bodyPr/>
          <a:lstStyle>
            <a:lvl1pPr>
              <a:defRPr/>
            </a:lvl1pPr>
          </a:lstStyle>
          <a:p>
            <a:pPr>
              <a:defRPr/>
            </a:pPr>
            <a:r>
              <a:rPr lang="en-US"/>
              <a:t>Software Architecture</a:t>
            </a:r>
          </a:p>
        </p:txBody>
      </p:sp>
      <p:sp>
        <p:nvSpPr>
          <p:cNvPr id="11" name="Slide Number Placeholder 6"/>
          <p:cNvSpPr>
            <a:spLocks noGrp="1"/>
          </p:cNvSpPr>
          <p:nvPr>
            <p:ph type="sldNum" sz="quarter" idx="12"/>
          </p:nvPr>
        </p:nvSpPr>
        <p:spPr/>
        <p:txBody>
          <a:bodyPr/>
          <a:lstStyle>
            <a:lvl1pPr>
              <a:defRPr/>
            </a:lvl1pPr>
          </a:lstStyle>
          <a:p>
            <a:pPr>
              <a:defRPr/>
            </a:pPr>
            <a:fld id="{8AFDF943-5C16-4078-8E8B-6B209AFB7294}" type="slidenum">
              <a:rPr lang="en-US" altLang="en-US"/>
              <a:pPr>
                <a:defRPr/>
              </a:pPr>
              <a:t>‹#›</a:t>
            </a:fld>
            <a:endParaRPr lang="en-US" altLang="en-US"/>
          </a:p>
        </p:txBody>
      </p:sp>
    </p:spTree>
    <p:extLst>
      <p:ext uri="{BB962C8B-B14F-4D97-AF65-F5344CB8AC3E}">
        <p14:creationId xmlns:p14="http://schemas.microsoft.com/office/powerpoint/2010/main" val="133430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016125"/>
            <a:ext cx="9144000" cy="407987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11"/>
          <p:cNvPicPr>
            <a:picLocks noChangeAspect="1"/>
          </p:cNvPicPr>
          <p:nvPr/>
        </p:nvPicPr>
        <p:blipFill>
          <a:blip r:embed="rId13">
            <a:extLst>
              <a:ext uri="{28A0092B-C50C-407E-A947-70E740481C1C}">
                <a14:useLocalDpi xmlns:a14="http://schemas.microsoft.com/office/drawing/2010/main" val="0"/>
              </a:ext>
            </a:extLst>
          </a:blip>
          <a:srcRect l="12500" t="1538" r="12500" b="-1538"/>
          <a:stretch>
            <a:fillRect/>
          </a:stretch>
        </p:blipFill>
        <p:spPr bwMode="auto">
          <a:xfrm>
            <a:off x="0" y="609600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a:off x="0" y="610076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038" y="804863"/>
            <a:ext cx="6572250" cy="104933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30" name="Text Placeholder 2"/>
          <p:cNvSpPr>
            <a:spLocks noGrp="1"/>
          </p:cNvSpPr>
          <p:nvPr>
            <p:ph type="body" idx="1"/>
          </p:nvPr>
        </p:nvSpPr>
        <p:spPr bwMode="auto">
          <a:xfrm>
            <a:off x="1443038" y="2016125"/>
            <a:ext cx="6572250"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5646738" y="330200"/>
            <a:ext cx="2368550"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F65708C6-6944-4C38-B29A-0B6B721FDC02}" type="datetimeFigureOut">
              <a:rPr lang="en-US"/>
              <a:pPr>
                <a:defRPr/>
              </a:pPr>
              <a:t>8/20/2017</a:t>
            </a:fld>
            <a:endParaRPr lang="en-US"/>
          </a:p>
        </p:txBody>
      </p:sp>
      <p:sp>
        <p:nvSpPr>
          <p:cNvPr id="5" name="Footer Placeholder 4"/>
          <p:cNvSpPr>
            <a:spLocks noGrp="1"/>
          </p:cNvSpPr>
          <p:nvPr>
            <p:ph type="ftr" sz="quarter" idx="3"/>
          </p:nvPr>
        </p:nvSpPr>
        <p:spPr>
          <a:xfrm>
            <a:off x="1443038" y="328613"/>
            <a:ext cx="4033837"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r>
              <a:rPr lang="en-US"/>
              <a:t>Software Architecture</a:t>
            </a:r>
          </a:p>
        </p:txBody>
      </p:sp>
      <p:sp>
        <p:nvSpPr>
          <p:cNvPr id="6" name="Slide Number Placeholder 5"/>
          <p:cNvSpPr>
            <a:spLocks noGrp="1"/>
          </p:cNvSpPr>
          <p:nvPr>
            <p:ph type="sldNum" sz="quarter" idx="4"/>
          </p:nvPr>
        </p:nvSpPr>
        <p:spPr>
          <a:xfrm>
            <a:off x="487363" y="798513"/>
            <a:ext cx="795337"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812A0ABA-73E6-4AF2-8521-034479523DA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44" r:id="rId7"/>
    <p:sldLayoutId id="2147483851" r:id="rId8"/>
    <p:sldLayoutId id="2147483852" r:id="rId9"/>
    <p:sldLayoutId id="2147483853" r:id="rId10"/>
    <p:sldLayoutId id="2147483854" r:id="rId11"/>
  </p:sldLayoutIdLst>
  <p:hf hdr="0" dt="0"/>
  <p:txStyles>
    <p:titleStyle>
      <a:lvl1pPr algn="l" defTabSz="685800" rtl="0" eaLnBrk="0" fontAlgn="base" hangingPunct="0">
        <a:lnSpc>
          <a:spcPct val="90000"/>
        </a:lnSpc>
        <a:spcBef>
          <a:spcPct val="0"/>
        </a:spcBef>
        <a:spcAft>
          <a:spcPct val="0"/>
        </a:spcAft>
        <a:defRPr sz="3200" kern="1200" cap="all">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2pPr>
      <a:lvl3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3pPr>
      <a:lvl4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4pPr>
      <a:lvl5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5pPr>
      <a:lvl6pPr marL="457200" algn="l" defTabSz="685800" rtl="0" fontAlgn="base">
        <a:lnSpc>
          <a:spcPct val="90000"/>
        </a:lnSpc>
        <a:spcBef>
          <a:spcPct val="0"/>
        </a:spcBef>
        <a:spcAft>
          <a:spcPct val="0"/>
        </a:spcAft>
        <a:defRPr sz="3200">
          <a:solidFill>
            <a:schemeClr val="tx1"/>
          </a:solidFill>
          <a:latin typeface="Gill Sans MT" panose="020B0502020104020203" pitchFamily="34" charset="0"/>
        </a:defRPr>
      </a:lvl6pPr>
      <a:lvl7pPr marL="914400" algn="l" defTabSz="685800" rtl="0" fontAlgn="base">
        <a:lnSpc>
          <a:spcPct val="90000"/>
        </a:lnSpc>
        <a:spcBef>
          <a:spcPct val="0"/>
        </a:spcBef>
        <a:spcAft>
          <a:spcPct val="0"/>
        </a:spcAft>
        <a:defRPr sz="3200">
          <a:solidFill>
            <a:schemeClr val="tx1"/>
          </a:solidFill>
          <a:latin typeface="Gill Sans MT" panose="020B0502020104020203" pitchFamily="34" charset="0"/>
        </a:defRPr>
      </a:lvl7pPr>
      <a:lvl8pPr marL="1371600" algn="l" defTabSz="685800" rtl="0" fontAlgn="base">
        <a:lnSpc>
          <a:spcPct val="90000"/>
        </a:lnSpc>
        <a:spcBef>
          <a:spcPct val="0"/>
        </a:spcBef>
        <a:spcAft>
          <a:spcPct val="0"/>
        </a:spcAft>
        <a:defRPr sz="3200">
          <a:solidFill>
            <a:schemeClr val="tx1"/>
          </a:solidFill>
          <a:latin typeface="Gill Sans MT" panose="020B0502020104020203" pitchFamily="34" charset="0"/>
        </a:defRPr>
      </a:lvl8pPr>
      <a:lvl9pPr marL="1828800" algn="l" defTabSz="685800" rtl="0" fontAlgn="base">
        <a:lnSpc>
          <a:spcPct val="90000"/>
        </a:lnSpc>
        <a:spcBef>
          <a:spcPct val="0"/>
        </a:spcBef>
        <a:spcAft>
          <a:spcPct val="0"/>
        </a:spcAft>
        <a:defRPr sz="3200">
          <a:solidFill>
            <a:schemeClr val="tx1"/>
          </a:solidFill>
          <a:latin typeface="Gill Sans MT" panose="020B0502020104020203" pitchFamily="34" charset="0"/>
        </a:defRPr>
      </a:lvl9pPr>
    </p:titleStyle>
    <p:bodyStyle>
      <a:lvl1pPr marL="228600" indent="-228600" algn="l" defTabSz="685800"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Segments</a:t>
            </a:r>
          </a:p>
        </p:txBody>
      </p:sp>
      <p:sp>
        <p:nvSpPr>
          <p:cNvPr id="3" name="Content Placeholder 2"/>
          <p:cNvSpPr>
            <a:spLocks noGrp="1"/>
          </p:cNvSpPr>
          <p:nvPr>
            <p:ph idx="1"/>
          </p:nvPr>
        </p:nvSpPr>
        <p:spPr/>
        <p:txBody>
          <a:bodyPr/>
          <a:lstStyle/>
          <a:p>
            <a:r>
              <a:rPr lang="en-US" dirty="0"/>
              <a:t>Introduction: slides 2-6		15 minutes</a:t>
            </a:r>
          </a:p>
          <a:p>
            <a:r>
              <a:rPr lang="en-US" dirty="0"/>
              <a:t>Details: slides 7-11			15 minutes</a:t>
            </a:r>
          </a:p>
          <a:p>
            <a:r>
              <a:rPr lang="en-US" dirty="0"/>
              <a:t>Won’t present slides 12-19 but they should stay in slide deck</a:t>
            </a:r>
          </a:p>
        </p:txBody>
      </p:sp>
      <p:sp>
        <p:nvSpPr>
          <p:cNvPr id="4" name="Footer Placeholder 3"/>
          <p:cNvSpPr>
            <a:spLocks noGrp="1"/>
          </p:cNvSpPr>
          <p:nvPr>
            <p:ph type="ftr" sz="quarter" idx="11"/>
          </p:nvPr>
        </p:nvSpPr>
        <p:spPr/>
        <p:txBody>
          <a:bodyPr/>
          <a:lstStyle/>
          <a:p>
            <a:pPr>
              <a:defRPr/>
            </a:pPr>
            <a:r>
              <a:rPr lang="en-US"/>
              <a:t>Software Architecture</a:t>
            </a:r>
          </a:p>
        </p:txBody>
      </p:sp>
      <p:sp>
        <p:nvSpPr>
          <p:cNvPr id="5" name="Slide Number Placeholder 4"/>
          <p:cNvSpPr>
            <a:spLocks noGrp="1"/>
          </p:cNvSpPr>
          <p:nvPr>
            <p:ph type="sldNum" sz="quarter" idx="12"/>
          </p:nvPr>
        </p:nvSpPr>
        <p:spPr/>
        <p:txBody>
          <a:bodyPr/>
          <a:lstStyle/>
          <a:p>
            <a:pPr>
              <a:defRPr/>
            </a:pPr>
            <a:fld id="{CC21A2AC-BF27-43AF-A53B-16573997415B}" type="slidenum">
              <a:rPr lang="en-US" altLang="en-US" smtClean="0"/>
              <a:pPr>
                <a:defRPr/>
              </a:pPr>
              <a:t>1</a:t>
            </a:fld>
            <a:endParaRPr lang="en-US" altLang="en-US" dirty="0"/>
          </a:p>
        </p:txBody>
      </p:sp>
    </p:spTree>
    <p:extLst>
      <p:ext uri="{BB962C8B-B14F-4D97-AF65-F5344CB8AC3E}">
        <p14:creationId xmlns:p14="http://schemas.microsoft.com/office/powerpoint/2010/main" val="931451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fontAlgn="auto" hangingPunct="1">
              <a:spcAft>
                <a:spcPts val="0"/>
              </a:spcAft>
              <a:defRPr/>
            </a:pPr>
            <a:r>
              <a:rPr lang="en-US" altLang="en-US" dirty="0"/>
              <a:t>Architectural concerns</a:t>
            </a:r>
          </a:p>
        </p:txBody>
      </p:sp>
      <p:sp>
        <p:nvSpPr>
          <p:cNvPr id="26627" name="Rectangle 3"/>
          <p:cNvSpPr>
            <a:spLocks noGrp="1" noChangeArrowheads="1"/>
          </p:cNvSpPr>
          <p:nvPr>
            <p:ph idx="1"/>
          </p:nvPr>
        </p:nvSpPr>
        <p:spPr/>
        <p:txBody>
          <a:bodyPr>
            <a:normAutofit fontScale="85000" lnSpcReduction="20000"/>
          </a:bodyPr>
          <a:lstStyle/>
          <a:p>
            <a:pPr eaLnBrk="1" hangingPunct="1">
              <a:lnSpc>
                <a:spcPct val="90000"/>
              </a:lnSpc>
            </a:pPr>
            <a:r>
              <a:rPr lang="en-US" altLang="en-US" sz="1800" dirty="0"/>
              <a:t>Software architecture is concerned with:</a:t>
            </a:r>
          </a:p>
          <a:p>
            <a:pPr lvl="1" eaLnBrk="1" hangingPunct="1">
              <a:lnSpc>
                <a:spcPct val="90000"/>
              </a:lnSpc>
            </a:pPr>
            <a:r>
              <a:rPr lang="en-US" altLang="en-US" sz="1600" b="1" i="1" dirty="0"/>
              <a:t>Goals:</a:t>
            </a:r>
          </a:p>
          <a:p>
            <a:pPr lvl="2" eaLnBrk="1" hangingPunct="1">
              <a:lnSpc>
                <a:spcPct val="90000"/>
              </a:lnSpc>
            </a:pPr>
            <a:r>
              <a:rPr lang="en-US" altLang="en-US" sz="1400" dirty="0"/>
              <a:t>main objectives of the system</a:t>
            </a:r>
          </a:p>
          <a:p>
            <a:pPr lvl="1" eaLnBrk="1" hangingPunct="1">
              <a:lnSpc>
                <a:spcPct val="90000"/>
              </a:lnSpc>
            </a:pPr>
            <a:r>
              <a:rPr lang="en-US" altLang="en-US" sz="1600" b="1" i="1" dirty="0"/>
              <a:t>Uses:</a:t>
            </a:r>
          </a:p>
          <a:p>
            <a:pPr lvl="2" eaLnBrk="1" hangingPunct="1">
              <a:lnSpc>
                <a:spcPct val="90000"/>
              </a:lnSpc>
            </a:pPr>
            <a:r>
              <a:rPr lang="en-US" altLang="en-US" sz="1400" dirty="0"/>
              <a:t>how people and other software will interact with the system</a:t>
            </a:r>
          </a:p>
          <a:p>
            <a:pPr lvl="1" eaLnBrk="1" hangingPunct="1">
              <a:lnSpc>
                <a:spcPct val="90000"/>
              </a:lnSpc>
            </a:pPr>
            <a:r>
              <a:rPr lang="en-US" altLang="en-US" sz="1600" b="1" i="1" dirty="0"/>
              <a:t>Tasks:</a:t>
            </a:r>
          </a:p>
          <a:p>
            <a:pPr lvl="2" eaLnBrk="1" hangingPunct="1">
              <a:lnSpc>
                <a:spcPct val="90000"/>
              </a:lnSpc>
            </a:pPr>
            <a:r>
              <a:rPr lang="en-US" altLang="en-US" sz="1400" dirty="0"/>
              <a:t>activities for a system and its major partitions</a:t>
            </a:r>
          </a:p>
          <a:p>
            <a:pPr lvl="1" eaLnBrk="1" hangingPunct="1">
              <a:lnSpc>
                <a:spcPct val="90000"/>
              </a:lnSpc>
            </a:pPr>
            <a:r>
              <a:rPr lang="en-US" altLang="en-US" sz="1600" b="1" i="1" dirty="0"/>
              <a:t>Partitions:</a:t>
            </a:r>
          </a:p>
          <a:p>
            <a:pPr lvl="2" eaLnBrk="1" hangingPunct="1">
              <a:lnSpc>
                <a:spcPct val="90000"/>
              </a:lnSpc>
            </a:pPr>
            <a:r>
              <a:rPr lang="en-US" altLang="en-US" sz="1400" dirty="0"/>
              <a:t>Subsystems, packages, and classes that make up the system</a:t>
            </a:r>
          </a:p>
          <a:p>
            <a:pPr lvl="2" eaLnBrk="1" hangingPunct="1">
              <a:lnSpc>
                <a:spcPct val="90000"/>
              </a:lnSpc>
            </a:pPr>
            <a:r>
              <a:rPr lang="en-US" altLang="en-US" sz="1400" dirty="0"/>
              <a:t>responsibilities</a:t>
            </a:r>
          </a:p>
          <a:p>
            <a:pPr lvl="1" eaLnBrk="1" hangingPunct="1">
              <a:lnSpc>
                <a:spcPct val="90000"/>
              </a:lnSpc>
            </a:pPr>
            <a:r>
              <a:rPr lang="en-US" altLang="en-US" sz="1600" b="1" i="1" dirty="0"/>
              <a:t>Interactions:</a:t>
            </a:r>
          </a:p>
          <a:p>
            <a:pPr lvl="2" eaLnBrk="1" hangingPunct="1">
              <a:lnSpc>
                <a:spcPct val="90000"/>
              </a:lnSpc>
            </a:pPr>
            <a:r>
              <a:rPr lang="en-US" altLang="en-US" sz="1400" dirty="0"/>
              <a:t>the relationships and data flows between partitions, and assumptions that partitions have about each other</a:t>
            </a:r>
          </a:p>
          <a:p>
            <a:pPr lvl="1" eaLnBrk="1" hangingPunct="1">
              <a:lnSpc>
                <a:spcPct val="90000"/>
              </a:lnSpc>
            </a:pPr>
            <a:r>
              <a:rPr lang="en-US" altLang="en-US" sz="1600" b="1" i="1" dirty="0"/>
              <a:t>Events:</a:t>
            </a:r>
          </a:p>
          <a:p>
            <a:pPr lvl="2" eaLnBrk="1" hangingPunct="1">
              <a:lnSpc>
                <a:spcPct val="90000"/>
              </a:lnSpc>
            </a:pPr>
            <a:r>
              <a:rPr lang="en-US" altLang="en-US" sz="1400" dirty="0"/>
              <a:t>any occurrence that affects system activities</a:t>
            </a:r>
          </a:p>
          <a:p>
            <a:pPr lvl="1" eaLnBrk="1" hangingPunct="1">
              <a:lnSpc>
                <a:spcPct val="90000"/>
              </a:lnSpc>
            </a:pPr>
            <a:r>
              <a:rPr lang="en-US" altLang="en-US" sz="1600" b="1" i="1" dirty="0"/>
              <a:t>Views:</a:t>
            </a:r>
          </a:p>
          <a:p>
            <a:pPr lvl="2" eaLnBrk="1" hangingPunct="1">
              <a:lnSpc>
                <a:spcPct val="90000"/>
              </a:lnSpc>
            </a:pPr>
            <a:r>
              <a:rPr lang="en-US" altLang="en-US" sz="1400" dirty="0"/>
              <a:t>appearance of the system to users and its designers</a:t>
            </a:r>
          </a:p>
          <a:p>
            <a:pPr lvl="1" eaLnBrk="1" hangingPunct="1">
              <a:lnSpc>
                <a:spcPct val="90000"/>
              </a:lnSpc>
            </a:pPr>
            <a:r>
              <a:rPr lang="en-US" altLang="en-US" sz="1600" b="1" i="1" dirty="0"/>
              <a:t>Performance:</a:t>
            </a:r>
          </a:p>
          <a:p>
            <a:pPr lvl="2" eaLnBrk="1" hangingPunct="1">
              <a:lnSpc>
                <a:spcPct val="90000"/>
              </a:lnSpc>
            </a:pPr>
            <a:r>
              <a:rPr lang="en-US" altLang="en-US" sz="1400" dirty="0"/>
              <a:t>Efficient use of computer resources – processor cycles, network bandwidth, memory</a:t>
            </a:r>
          </a:p>
          <a:p>
            <a:pPr eaLnBrk="1" hangingPunct="1">
              <a:lnSpc>
                <a:spcPct val="90000"/>
              </a:lnSpc>
            </a:pPr>
            <a:endParaRPr lang="en-US" altLang="en-US" sz="1800" dirty="0"/>
          </a:p>
        </p:txBody>
      </p:sp>
      <p:sp>
        <p:nvSpPr>
          <p:cNvPr id="2662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266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AF5269CD-7641-4378-B5A1-70ED06BA84DA}"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10</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Asynchronous Presentation</a:t>
            </a:r>
          </a:p>
        </p:txBody>
      </p:sp>
      <p:sp>
        <p:nvSpPr>
          <p:cNvPr id="3" name="Content Placeholder 2"/>
          <p:cNvSpPr>
            <a:spLocks noGrp="1"/>
          </p:cNvSpPr>
          <p:nvPr>
            <p:ph idx="1"/>
          </p:nvPr>
        </p:nvSpPr>
        <p:spPr/>
        <p:txBody>
          <a:bodyPr/>
          <a:lstStyle/>
          <a:p>
            <a:pPr marL="0" indent="0">
              <a:buNone/>
            </a:pPr>
            <a:r>
              <a:rPr lang="en-US" dirty="0"/>
              <a:t>Please read the remaining slides, where each of the architecture concerns are discussed, before joining the first synchronous session.</a:t>
            </a:r>
          </a:p>
        </p:txBody>
      </p:sp>
      <p:sp>
        <p:nvSpPr>
          <p:cNvPr id="4" name="Footer Placeholder 3"/>
          <p:cNvSpPr>
            <a:spLocks noGrp="1"/>
          </p:cNvSpPr>
          <p:nvPr>
            <p:ph type="ftr" sz="quarter" idx="11"/>
          </p:nvPr>
        </p:nvSpPr>
        <p:spPr/>
        <p:txBody>
          <a:bodyPr/>
          <a:lstStyle/>
          <a:p>
            <a:pPr>
              <a:defRPr/>
            </a:pPr>
            <a:r>
              <a:rPr lang="en-US"/>
              <a:t>Software Architecture</a:t>
            </a:r>
          </a:p>
        </p:txBody>
      </p:sp>
      <p:sp>
        <p:nvSpPr>
          <p:cNvPr id="5" name="Slide Number Placeholder 4"/>
          <p:cNvSpPr>
            <a:spLocks noGrp="1"/>
          </p:cNvSpPr>
          <p:nvPr>
            <p:ph type="sldNum" sz="quarter" idx="12"/>
          </p:nvPr>
        </p:nvSpPr>
        <p:spPr/>
        <p:txBody>
          <a:bodyPr/>
          <a:lstStyle/>
          <a:p>
            <a:pPr>
              <a:defRPr/>
            </a:pPr>
            <a:fld id="{CC21A2AC-BF27-43AF-A53B-16573997415B}" type="slidenum">
              <a:rPr lang="en-US" altLang="en-US" smtClean="0"/>
              <a:pPr>
                <a:defRPr/>
              </a:pPr>
              <a:t>11</a:t>
            </a:fld>
            <a:endParaRPr lang="en-US" altLang="en-US" dirty="0"/>
          </a:p>
        </p:txBody>
      </p:sp>
    </p:spTree>
    <p:extLst>
      <p:ext uri="{BB962C8B-B14F-4D97-AF65-F5344CB8AC3E}">
        <p14:creationId xmlns:p14="http://schemas.microsoft.com/office/powerpoint/2010/main" val="386073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fontAlgn="auto" hangingPunct="1">
              <a:spcAft>
                <a:spcPts val="0"/>
              </a:spcAft>
              <a:defRPr/>
            </a:pPr>
            <a:r>
              <a:rPr lang="en-US" altLang="en-US"/>
              <a:t>Uses</a:t>
            </a:r>
          </a:p>
        </p:txBody>
      </p:sp>
      <p:sp>
        <p:nvSpPr>
          <p:cNvPr id="28675" name="Rectangle 3"/>
          <p:cNvSpPr>
            <a:spLocks noGrp="1" noChangeArrowheads="1"/>
          </p:cNvSpPr>
          <p:nvPr>
            <p:ph idx="1"/>
          </p:nvPr>
        </p:nvSpPr>
        <p:spPr/>
        <p:txBody>
          <a:bodyPr>
            <a:normAutofit fontScale="92500" lnSpcReduction="10000"/>
          </a:bodyPr>
          <a:lstStyle/>
          <a:p>
            <a:pPr eaLnBrk="1" hangingPunct="1">
              <a:lnSpc>
                <a:spcPct val="80000"/>
              </a:lnSpc>
            </a:pPr>
            <a:r>
              <a:rPr lang="en-US" altLang="en-US" sz="1600"/>
              <a:t>Uses describe the way users and other software components interact with the system.</a:t>
            </a:r>
          </a:p>
          <a:p>
            <a:pPr lvl="1" eaLnBrk="1" hangingPunct="1">
              <a:lnSpc>
                <a:spcPct val="80000"/>
              </a:lnSpc>
            </a:pPr>
            <a:r>
              <a:rPr lang="en-US" altLang="en-US" sz="1400"/>
              <a:t>What is the user trying to accomplish?</a:t>
            </a:r>
          </a:p>
          <a:p>
            <a:pPr lvl="1" eaLnBrk="1" hangingPunct="1">
              <a:lnSpc>
                <a:spcPct val="80000"/>
              </a:lnSpc>
            </a:pPr>
            <a:r>
              <a:rPr lang="en-US" altLang="en-US" sz="1400"/>
              <a:t>What are the required inputs that the user supplies?</a:t>
            </a:r>
          </a:p>
          <a:p>
            <a:pPr lvl="1" eaLnBrk="1" hangingPunct="1">
              <a:lnSpc>
                <a:spcPct val="80000"/>
              </a:lnSpc>
            </a:pPr>
            <a:r>
              <a:rPr lang="en-US" altLang="en-US" sz="1400"/>
              <a:t>What are the system outputs that the user expects?</a:t>
            </a:r>
          </a:p>
          <a:p>
            <a:pPr lvl="1" eaLnBrk="1" hangingPunct="1">
              <a:lnSpc>
                <a:spcPct val="80000"/>
              </a:lnSpc>
            </a:pPr>
            <a:r>
              <a:rPr lang="en-US" altLang="en-US" sz="1400"/>
              <a:t>What controls will the user want to affect system operation?</a:t>
            </a:r>
            <a:br>
              <a:rPr lang="en-US" altLang="en-US" sz="1400"/>
            </a:br>
            <a:endParaRPr lang="en-US" altLang="en-US" sz="800"/>
          </a:p>
          <a:p>
            <a:pPr eaLnBrk="1" hangingPunct="1">
              <a:lnSpc>
                <a:spcPct val="80000"/>
              </a:lnSpc>
            </a:pPr>
            <a:r>
              <a:rPr lang="en-US" altLang="en-US" sz="1600"/>
              <a:t>Uses are often developed as scenarios, called use cases.</a:t>
            </a:r>
          </a:p>
          <a:p>
            <a:pPr lvl="1" eaLnBrk="1" hangingPunct="1">
              <a:lnSpc>
                <a:spcPct val="80000"/>
              </a:lnSpc>
            </a:pPr>
            <a:r>
              <a:rPr lang="en-US" altLang="en-US" sz="1400"/>
              <a:t>Each scenario describes on or more of the following:</a:t>
            </a:r>
          </a:p>
          <a:p>
            <a:pPr lvl="2" eaLnBrk="1" hangingPunct="1">
              <a:lnSpc>
                <a:spcPct val="80000"/>
              </a:lnSpc>
            </a:pPr>
            <a:r>
              <a:rPr lang="en-US" altLang="en-US" sz="1200"/>
              <a:t>User roles, e.g., developer, manager, quality assurance, …</a:t>
            </a:r>
          </a:p>
          <a:p>
            <a:pPr lvl="2" eaLnBrk="1" hangingPunct="1">
              <a:lnSpc>
                <a:spcPct val="80000"/>
              </a:lnSpc>
            </a:pPr>
            <a:r>
              <a:rPr lang="en-US" altLang="en-US" sz="1200"/>
              <a:t>Mode of operation, e.g., data collection, data analysis, data presentation.</a:t>
            </a:r>
          </a:p>
          <a:p>
            <a:pPr lvl="2" eaLnBrk="1" hangingPunct="1">
              <a:lnSpc>
                <a:spcPct val="80000"/>
              </a:lnSpc>
            </a:pPr>
            <a:r>
              <a:rPr lang="en-US" altLang="en-US" sz="1200"/>
              <a:t>Responses to specific important events, e.g., initialization, user inputs, computational errors, system output.</a:t>
            </a:r>
            <a:br>
              <a:rPr lang="en-US" altLang="en-US" sz="700"/>
            </a:br>
            <a:endParaRPr lang="en-US" altLang="en-US" sz="800"/>
          </a:p>
          <a:p>
            <a:pPr eaLnBrk="1" hangingPunct="1">
              <a:lnSpc>
                <a:spcPct val="80000"/>
              </a:lnSpc>
            </a:pPr>
            <a:r>
              <a:rPr lang="en-US" altLang="en-US" sz="1600"/>
              <a:t>Are there effective uses that go beyond the system specification, but would be relatively easy to implement?</a:t>
            </a:r>
          </a:p>
          <a:p>
            <a:pPr lvl="1" eaLnBrk="1" hangingPunct="1">
              <a:lnSpc>
                <a:spcPct val="80000"/>
              </a:lnSpc>
            </a:pPr>
            <a:r>
              <a:rPr lang="en-US" altLang="en-US" sz="1400"/>
              <a:t>Can we select a structure that will be easy to extend to these new applications without significant impact on meeting the current requirements? </a:t>
            </a:r>
          </a:p>
          <a:p>
            <a:pPr lvl="1" eaLnBrk="1" hangingPunct="1">
              <a:lnSpc>
                <a:spcPct val="80000"/>
              </a:lnSpc>
            </a:pPr>
            <a:r>
              <a:rPr lang="en-US" altLang="en-US" sz="1400"/>
              <a:t>This could result in efficient development of new products and services. </a:t>
            </a:r>
            <a:br>
              <a:rPr lang="en-US" altLang="en-US" sz="800"/>
            </a:br>
            <a:endParaRPr lang="en-US" altLang="en-US" sz="800"/>
          </a:p>
          <a:p>
            <a:pPr eaLnBrk="1" hangingPunct="1">
              <a:lnSpc>
                <a:spcPct val="80000"/>
              </a:lnSpc>
            </a:pPr>
            <a:r>
              <a:rPr lang="en-US" altLang="en-US" sz="1600"/>
              <a:t>Impact on design</a:t>
            </a:r>
          </a:p>
          <a:p>
            <a:pPr lvl="1" eaLnBrk="1" hangingPunct="1">
              <a:lnSpc>
                <a:spcPct val="80000"/>
              </a:lnSpc>
            </a:pPr>
            <a:r>
              <a:rPr lang="en-US" altLang="en-US" sz="1400"/>
              <a:t>How will the identified uses affect the structure of the system and its design?</a:t>
            </a:r>
          </a:p>
        </p:txBody>
      </p:sp>
      <p:sp>
        <p:nvSpPr>
          <p:cNvPr id="2867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286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54DB31E1-B410-47AC-B49A-C42FBF8FCB8E}"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12</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fontAlgn="auto" hangingPunct="1">
              <a:spcAft>
                <a:spcPts val="0"/>
              </a:spcAft>
              <a:defRPr/>
            </a:pPr>
            <a:r>
              <a:rPr lang="en-US" altLang="en-US"/>
              <a:t>Tasks</a:t>
            </a:r>
          </a:p>
        </p:txBody>
      </p:sp>
      <p:sp>
        <p:nvSpPr>
          <p:cNvPr id="8197" name="Rectangle 3"/>
          <p:cNvSpPr>
            <a:spLocks noGrp="1" noChangeArrowheads="1"/>
          </p:cNvSpPr>
          <p:nvPr>
            <p:ph idx="1"/>
          </p:nvPr>
        </p:nvSpPr>
        <p:spPr/>
        <p:txBody>
          <a:bodyPr rtlCol="0">
            <a:normAutofit fontScale="92500" lnSpcReduction="20000"/>
          </a:bodyPr>
          <a:lstStyle/>
          <a:p>
            <a:pPr eaLnBrk="1" fontAlgn="auto" hangingPunct="1">
              <a:spcAft>
                <a:spcPts val="0"/>
              </a:spcAft>
              <a:defRPr/>
            </a:pPr>
            <a:r>
              <a:rPr lang="en-US" altLang="en-US" dirty="0"/>
              <a:t>Tasks are a high level list of the activities that the system will need to carry out.</a:t>
            </a:r>
          </a:p>
          <a:p>
            <a:pPr lvl="1" eaLnBrk="1" fontAlgn="auto" hangingPunct="1">
              <a:spcAft>
                <a:spcPts val="0"/>
              </a:spcAft>
              <a:defRPr/>
            </a:pPr>
            <a:r>
              <a:rPr lang="en-US" altLang="en-US" dirty="0"/>
              <a:t>First developed for the system as a whole.</a:t>
            </a:r>
          </a:p>
          <a:p>
            <a:pPr lvl="1" eaLnBrk="1" fontAlgn="auto" hangingPunct="1">
              <a:spcAft>
                <a:spcPts val="0"/>
              </a:spcAft>
              <a:defRPr/>
            </a:pPr>
            <a:r>
              <a:rPr lang="en-US" altLang="en-US" dirty="0"/>
              <a:t>Later, allocated to the major system partitions.</a:t>
            </a:r>
            <a:br>
              <a:rPr lang="en-US" altLang="en-US" dirty="0"/>
            </a:br>
            <a:endParaRPr lang="en-US" altLang="en-US" dirty="0"/>
          </a:p>
          <a:p>
            <a:pPr eaLnBrk="1" fontAlgn="auto" hangingPunct="1">
              <a:spcAft>
                <a:spcPts val="0"/>
              </a:spcAft>
              <a:defRPr/>
            </a:pPr>
            <a:r>
              <a:rPr lang="en-US" altLang="en-US" dirty="0"/>
              <a:t>Tasks are usually presented as lists and in activity diagrams.</a:t>
            </a:r>
          </a:p>
          <a:p>
            <a:pPr lvl="1" eaLnBrk="1" fontAlgn="auto" hangingPunct="1">
              <a:spcAft>
                <a:spcPts val="0"/>
              </a:spcAft>
              <a:defRPr/>
            </a:pPr>
            <a:r>
              <a:rPr lang="en-US" altLang="en-US" dirty="0"/>
              <a:t>Activity diagrams are like flow charts, but at a higher level.</a:t>
            </a:r>
          </a:p>
          <a:p>
            <a:pPr lvl="1" eaLnBrk="1" fontAlgn="auto" hangingPunct="1">
              <a:spcAft>
                <a:spcPts val="0"/>
              </a:spcAft>
              <a:defRPr/>
            </a:pPr>
            <a:r>
              <a:rPr lang="en-US" altLang="en-US" dirty="0"/>
              <a:t>They describe activities that are important for the system or its major partitions.</a:t>
            </a:r>
          </a:p>
          <a:p>
            <a:pPr lvl="1" eaLnBrk="1" fontAlgn="auto" hangingPunct="1">
              <a:spcAft>
                <a:spcPts val="0"/>
              </a:spcAft>
              <a:defRPr/>
            </a:pPr>
            <a:r>
              <a:rPr lang="en-US" altLang="en-US" dirty="0"/>
              <a:t>Activity diagrams show required sequencing and synchronization of tasks.</a:t>
            </a:r>
          </a:p>
          <a:p>
            <a:pPr lvl="1" eaLnBrk="1" fontAlgn="auto" hangingPunct="1">
              <a:spcAft>
                <a:spcPts val="0"/>
              </a:spcAft>
              <a:defRPr/>
            </a:pPr>
            <a:r>
              <a:rPr lang="en-US" altLang="en-US" dirty="0"/>
              <a:t>When software is implemented tasks allocated to each package are described in the package’s manual page.</a:t>
            </a:r>
          </a:p>
        </p:txBody>
      </p:sp>
      <p:sp>
        <p:nvSpPr>
          <p:cNvPr id="3072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3072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A84275C0-5FB1-41F1-BEED-6534322E37BE}"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13</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fontAlgn="auto" hangingPunct="1">
              <a:spcAft>
                <a:spcPts val="0"/>
              </a:spcAft>
              <a:defRPr/>
            </a:pPr>
            <a:r>
              <a:rPr lang="en-US" altLang="en-US"/>
              <a:t>Partitions</a:t>
            </a:r>
          </a:p>
        </p:txBody>
      </p:sp>
      <p:sp>
        <p:nvSpPr>
          <p:cNvPr id="9221" name="Rectangle 3"/>
          <p:cNvSpPr>
            <a:spLocks noGrp="1" noChangeArrowheads="1"/>
          </p:cNvSpPr>
          <p:nvPr>
            <p:ph idx="1"/>
          </p:nvPr>
        </p:nvSpPr>
        <p:spPr/>
        <p:txBody>
          <a:bodyPr rtlCol="0">
            <a:normAutofit fontScale="85000" lnSpcReduction="20000"/>
          </a:bodyPr>
          <a:lstStyle/>
          <a:p>
            <a:pPr eaLnBrk="1" fontAlgn="auto" hangingPunct="1">
              <a:spcAft>
                <a:spcPts val="0"/>
              </a:spcAft>
              <a:defRPr/>
            </a:pPr>
            <a:r>
              <a:rPr lang="en-US" altLang="en-US" dirty="0"/>
              <a:t>Partitions represent the grouping of system activities into logical and physical entities.</a:t>
            </a:r>
          </a:p>
          <a:p>
            <a:pPr lvl="1" eaLnBrk="1" fontAlgn="auto" hangingPunct="1">
              <a:spcAft>
                <a:spcPts val="0"/>
              </a:spcAft>
              <a:defRPr/>
            </a:pPr>
            <a:r>
              <a:rPr lang="en-US" altLang="en-US" dirty="0"/>
              <a:t>Package and Module diagrams show the physical packaging of system processing into files.</a:t>
            </a:r>
          </a:p>
          <a:p>
            <a:pPr lvl="1" eaLnBrk="1" fontAlgn="auto" hangingPunct="1">
              <a:spcAft>
                <a:spcPts val="0"/>
              </a:spcAft>
              <a:defRPr/>
            </a:pPr>
            <a:r>
              <a:rPr lang="en-US" altLang="en-US" dirty="0"/>
              <a:t>Activity and Data Flow Diagrams represent the partitioning of system activities into logical processes, showing the flow of information between the external environment and each process.</a:t>
            </a:r>
          </a:p>
          <a:p>
            <a:pPr lvl="1" eaLnBrk="1" fontAlgn="auto" hangingPunct="1">
              <a:spcAft>
                <a:spcPts val="0"/>
              </a:spcAft>
              <a:defRPr/>
            </a:pPr>
            <a:r>
              <a:rPr lang="en-US" altLang="en-US" dirty="0"/>
              <a:t>Classes show the logical partitioning of system data and processing into low-level program constructs.</a:t>
            </a:r>
            <a:br>
              <a:rPr lang="en-US" altLang="en-US" dirty="0"/>
            </a:br>
            <a:endParaRPr lang="en-US" altLang="en-US" sz="800" dirty="0"/>
          </a:p>
          <a:p>
            <a:pPr eaLnBrk="1" fontAlgn="auto" hangingPunct="1">
              <a:spcAft>
                <a:spcPts val="0"/>
              </a:spcAft>
              <a:defRPr/>
            </a:pPr>
            <a:r>
              <a:rPr lang="en-US" altLang="en-US" dirty="0"/>
              <a:t>Partitions are the second most important part of the architecture concept, after the definition of its tasks.</a:t>
            </a:r>
          </a:p>
          <a:p>
            <a:pPr lvl="1" eaLnBrk="1" fontAlgn="auto" hangingPunct="1">
              <a:spcAft>
                <a:spcPts val="0"/>
              </a:spcAft>
              <a:defRPr/>
            </a:pPr>
            <a:r>
              <a:rPr lang="en-US" altLang="en-US" dirty="0"/>
              <a:t>Sequence of concept development is often: (1) uses, (2) tasks, (3) partitions, (4) interactions,  (5)  events, and (6) views.</a:t>
            </a:r>
          </a:p>
        </p:txBody>
      </p:sp>
      <p:sp>
        <p:nvSpPr>
          <p:cNvPr id="3277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327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3834EE04-C4C4-4EC7-B824-BCE430A66827}"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14</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fontAlgn="auto" hangingPunct="1">
              <a:spcAft>
                <a:spcPts val="0"/>
              </a:spcAft>
              <a:defRPr/>
            </a:pPr>
            <a:r>
              <a:rPr lang="en-US" altLang="en-US"/>
              <a:t>Interactions</a:t>
            </a:r>
          </a:p>
        </p:txBody>
      </p:sp>
      <p:sp>
        <p:nvSpPr>
          <p:cNvPr id="34819" name="Rectangle 3"/>
          <p:cNvSpPr>
            <a:spLocks noGrp="1" noChangeArrowheads="1"/>
          </p:cNvSpPr>
          <p:nvPr>
            <p:ph idx="1"/>
          </p:nvPr>
        </p:nvSpPr>
        <p:spPr/>
        <p:txBody>
          <a:bodyPr>
            <a:normAutofit fontScale="85000" lnSpcReduction="10000"/>
          </a:bodyPr>
          <a:lstStyle/>
          <a:p>
            <a:pPr eaLnBrk="1" hangingPunct="1"/>
            <a:r>
              <a:rPr lang="en-US" altLang="en-US" sz="1800" dirty="0"/>
              <a:t>Interactions describe the relationships between system partitions.  They are described by:</a:t>
            </a:r>
          </a:p>
          <a:p>
            <a:pPr lvl="1" eaLnBrk="1" hangingPunct="1"/>
            <a:r>
              <a:rPr lang="en-US" altLang="en-US" sz="1600" b="1" i="1" dirty="0"/>
              <a:t>Data flow diagrams:</a:t>
            </a:r>
            <a:br>
              <a:rPr lang="en-US" altLang="en-US" sz="1600" b="1" i="1" dirty="0"/>
            </a:br>
            <a:r>
              <a:rPr lang="en-US" altLang="en-US" sz="1600" dirty="0"/>
              <a:t>Used in the early phases of architecture and requirements development.</a:t>
            </a:r>
          </a:p>
          <a:p>
            <a:pPr lvl="1" eaLnBrk="1" hangingPunct="1"/>
            <a:r>
              <a:rPr lang="en-US" altLang="en-US" sz="1600" b="1" i="1" dirty="0"/>
              <a:t>Package diagrams:</a:t>
            </a:r>
            <a:br>
              <a:rPr lang="en-US" altLang="en-US" sz="1600" b="1" i="1" dirty="0"/>
            </a:br>
            <a:r>
              <a:rPr lang="en-US" altLang="en-US" sz="1600" dirty="0"/>
              <a:t>Describe static relationships between the system’s physical partitions.</a:t>
            </a:r>
          </a:p>
          <a:p>
            <a:pPr lvl="1" eaLnBrk="1" hangingPunct="1"/>
            <a:r>
              <a:rPr lang="en-US" altLang="en-US" sz="1600" b="1" i="1" dirty="0"/>
              <a:t>Class diagrams:</a:t>
            </a:r>
            <a:br>
              <a:rPr lang="en-US" altLang="en-US" sz="1600" b="1" i="1" dirty="0"/>
            </a:br>
            <a:r>
              <a:rPr lang="en-US" altLang="en-US" sz="1600" dirty="0"/>
              <a:t>Describe the static relationships between the system’s logical components.</a:t>
            </a:r>
          </a:p>
          <a:p>
            <a:pPr lvl="1" eaLnBrk="1" hangingPunct="1"/>
            <a:r>
              <a:rPr lang="en-US" altLang="en-US" sz="1600" b="1" i="1" dirty="0"/>
              <a:t>Event trace diagrams:</a:t>
            </a:r>
            <a:br>
              <a:rPr lang="en-US" altLang="en-US" sz="1600" b="1" i="1" dirty="0"/>
            </a:br>
            <a:r>
              <a:rPr lang="en-US" altLang="en-US" sz="1600" dirty="0"/>
              <a:t>Show the dynamic relationships between system components.</a:t>
            </a:r>
          </a:p>
          <a:p>
            <a:pPr lvl="1" eaLnBrk="1" hangingPunct="1"/>
            <a:r>
              <a:rPr lang="en-US" altLang="en-US" sz="1600" b="1" i="1" dirty="0"/>
              <a:t>Structure charts:</a:t>
            </a:r>
            <a:br>
              <a:rPr lang="en-US" altLang="en-US" sz="1600" b="1" i="1" dirty="0"/>
            </a:br>
            <a:r>
              <a:rPr lang="en-US" altLang="en-US" sz="1600" dirty="0"/>
              <a:t>Describes the relationships between the system’s functions.</a:t>
            </a:r>
            <a:endParaRPr lang="en-US" altLang="en-US" sz="1600" b="1" i="1" dirty="0"/>
          </a:p>
          <a:p>
            <a:pPr lvl="1" eaLnBrk="1" hangingPunct="1"/>
            <a:r>
              <a:rPr lang="en-US" altLang="en-US" sz="1600" b="1" i="1" dirty="0"/>
              <a:t>State charts:</a:t>
            </a:r>
            <a:br>
              <a:rPr lang="en-US" altLang="en-US" sz="1600" b="1" i="1" dirty="0"/>
            </a:br>
            <a:r>
              <a:rPr lang="en-US" altLang="en-US" sz="1600" dirty="0"/>
              <a:t>Describe the dynamic relationships between the system’s computations.</a:t>
            </a:r>
            <a:br>
              <a:rPr lang="en-US" altLang="en-US" sz="1600" dirty="0"/>
            </a:br>
            <a:endParaRPr lang="en-US" altLang="en-US" sz="1600" dirty="0"/>
          </a:p>
        </p:txBody>
      </p:sp>
      <p:sp>
        <p:nvSpPr>
          <p:cNvPr id="3482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348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990E2DE3-D46D-4E05-A65A-F84348DDE1BD}"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15</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fontAlgn="auto" hangingPunct="1">
              <a:spcAft>
                <a:spcPts val="0"/>
              </a:spcAft>
              <a:defRPr/>
            </a:pPr>
            <a:r>
              <a:rPr lang="en-US" altLang="en-US"/>
              <a:t>Events</a:t>
            </a:r>
          </a:p>
        </p:txBody>
      </p:sp>
      <p:sp>
        <p:nvSpPr>
          <p:cNvPr id="11269" name="Rectangle 3"/>
          <p:cNvSpPr>
            <a:spLocks noGrp="1" noChangeArrowheads="1"/>
          </p:cNvSpPr>
          <p:nvPr>
            <p:ph idx="1"/>
          </p:nvPr>
        </p:nvSpPr>
        <p:spPr/>
        <p:txBody>
          <a:bodyPr rtlCol="0">
            <a:normAutofit fontScale="85000" lnSpcReduction="10000"/>
          </a:bodyPr>
          <a:lstStyle/>
          <a:p>
            <a:pPr eaLnBrk="1" fontAlgn="auto" hangingPunct="1">
              <a:spcAft>
                <a:spcPts val="0"/>
              </a:spcAft>
              <a:defRPr/>
            </a:pPr>
            <a:r>
              <a:rPr lang="en-US" altLang="en-US" sz="1800" dirty="0"/>
              <a:t>Events describe specific occurrences to which the system must respond, or that affect its modes of operation.</a:t>
            </a:r>
            <a:br>
              <a:rPr lang="en-US" altLang="en-US" sz="1800" dirty="0"/>
            </a:br>
            <a:endParaRPr lang="en-US" altLang="en-US" sz="1200" dirty="0"/>
          </a:p>
          <a:p>
            <a:pPr lvl="1" eaLnBrk="1" fontAlgn="auto" hangingPunct="1">
              <a:spcAft>
                <a:spcPts val="0"/>
              </a:spcAft>
              <a:defRPr/>
            </a:pPr>
            <a:r>
              <a:rPr lang="en-US" altLang="en-US" sz="1600" dirty="0"/>
              <a:t>Events are critically important for real-time systems, e.g., systems that must respond to asynchronous events from the outside environment.</a:t>
            </a:r>
            <a:br>
              <a:rPr lang="en-US" altLang="en-US" sz="1600" dirty="0"/>
            </a:br>
            <a:endParaRPr lang="en-US" altLang="en-US" sz="800" dirty="0"/>
          </a:p>
          <a:p>
            <a:pPr lvl="1" eaLnBrk="1" fontAlgn="auto" hangingPunct="1">
              <a:spcAft>
                <a:spcPts val="0"/>
              </a:spcAft>
              <a:defRPr/>
            </a:pPr>
            <a:r>
              <a:rPr lang="en-US" altLang="en-US" sz="1600" dirty="0"/>
              <a:t>For these systems, architecture development may revolve around the definition of critical threads.</a:t>
            </a:r>
          </a:p>
          <a:p>
            <a:pPr lvl="2" eaLnBrk="1" fontAlgn="auto" hangingPunct="1">
              <a:spcAft>
                <a:spcPts val="0"/>
              </a:spcAft>
              <a:defRPr/>
            </a:pPr>
            <a:r>
              <a:rPr lang="en-US" altLang="en-US" sz="1400" dirty="0"/>
              <a:t>A thread, as defined by the architecture concept, is all the processing that results from a specific event, e.g., a radar detection, user input, power on, computational error, etc.</a:t>
            </a:r>
          </a:p>
          <a:p>
            <a:pPr lvl="2" eaLnBrk="1" fontAlgn="auto" hangingPunct="1">
              <a:spcAft>
                <a:spcPts val="0"/>
              </a:spcAft>
              <a:defRPr/>
            </a:pPr>
            <a:r>
              <a:rPr lang="en-US" altLang="en-US" sz="1400" dirty="0"/>
              <a:t>Many threads are defined, then sorted by importance, relative to the system requirements.  The architecture isn’t complete until processing is defined that will support system requirements for each of the critical threads.</a:t>
            </a:r>
            <a:br>
              <a:rPr lang="en-US" altLang="en-US" sz="800" dirty="0"/>
            </a:br>
            <a:endParaRPr lang="en-US" altLang="en-US" sz="800" dirty="0"/>
          </a:p>
          <a:p>
            <a:pPr lvl="1" eaLnBrk="1" fontAlgn="auto" hangingPunct="1">
              <a:spcAft>
                <a:spcPts val="0"/>
              </a:spcAft>
              <a:defRPr/>
            </a:pPr>
            <a:r>
              <a:rPr lang="en-US" altLang="en-US" sz="1600" dirty="0"/>
              <a:t>Threads are usually described by activity and/or event trace diagrams.</a:t>
            </a:r>
            <a:br>
              <a:rPr lang="en-US" altLang="en-US" sz="1600" dirty="0"/>
            </a:br>
            <a:endParaRPr lang="en-US" altLang="en-US" sz="800" dirty="0"/>
          </a:p>
          <a:p>
            <a:pPr lvl="1" eaLnBrk="1" fontAlgn="auto" hangingPunct="1">
              <a:spcAft>
                <a:spcPts val="0"/>
              </a:spcAft>
              <a:defRPr/>
            </a:pPr>
            <a:r>
              <a:rPr lang="en-US" altLang="en-US" sz="1600" dirty="0"/>
              <a:t>In some non-real-time systems events play only a minor role in developing the system architecture.</a:t>
            </a:r>
          </a:p>
        </p:txBody>
      </p:sp>
      <p:sp>
        <p:nvSpPr>
          <p:cNvPr id="3686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3686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DCEA61C9-DFB5-4299-A02F-CA103832D3CF}"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16</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fontAlgn="auto" hangingPunct="1">
              <a:spcAft>
                <a:spcPts val="0"/>
              </a:spcAft>
              <a:defRPr/>
            </a:pPr>
            <a:r>
              <a:rPr lang="en-US" altLang="en-US"/>
              <a:t>Views</a:t>
            </a:r>
          </a:p>
        </p:txBody>
      </p:sp>
      <p:sp>
        <p:nvSpPr>
          <p:cNvPr id="12293" name="Rectangle 3"/>
          <p:cNvSpPr>
            <a:spLocks noGrp="1" noChangeArrowheads="1"/>
          </p:cNvSpPr>
          <p:nvPr>
            <p:ph idx="1"/>
          </p:nvPr>
        </p:nvSpPr>
        <p:spPr/>
        <p:txBody>
          <a:bodyPr rtlCol="0">
            <a:normAutofit fontScale="92500" lnSpcReduction="20000"/>
          </a:bodyPr>
          <a:lstStyle/>
          <a:p>
            <a:pPr eaLnBrk="1" fontAlgn="auto" hangingPunct="1">
              <a:spcAft>
                <a:spcPts val="0"/>
              </a:spcAft>
              <a:defRPr/>
            </a:pPr>
            <a:r>
              <a:rPr lang="en-US" altLang="en-US" dirty="0"/>
              <a:t>Views are used in two ways:</a:t>
            </a:r>
            <a:br>
              <a:rPr lang="en-US" altLang="en-US" dirty="0"/>
            </a:br>
            <a:endParaRPr lang="en-US" altLang="en-US" sz="1200" dirty="0"/>
          </a:p>
          <a:p>
            <a:pPr lvl="1" eaLnBrk="1" fontAlgn="auto" hangingPunct="1">
              <a:spcAft>
                <a:spcPts val="0"/>
              </a:spcAft>
              <a:defRPr/>
            </a:pPr>
            <a:r>
              <a:rPr lang="en-US" altLang="en-US" dirty="0"/>
              <a:t>Views describe the user interface as it appears to the user.</a:t>
            </a:r>
          </a:p>
          <a:p>
            <a:pPr lvl="2" eaLnBrk="1" fontAlgn="auto" hangingPunct="1">
              <a:spcAft>
                <a:spcPts val="0"/>
              </a:spcAft>
              <a:defRPr/>
            </a:pPr>
            <a:r>
              <a:rPr lang="en-US" altLang="en-US" dirty="0"/>
              <a:t>Layouts of controls and screens.</a:t>
            </a:r>
          </a:p>
          <a:p>
            <a:pPr lvl="2" eaLnBrk="1" fontAlgn="auto" hangingPunct="1">
              <a:spcAft>
                <a:spcPts val="0"/>
              </a:spcAft>
              <a:defRPr/>
            </a:pPr>
            <a:r>
              <a:rPr lang="en-US" altLang="en-US" dirty="0"/>
              <a:t>Screen shots showing what the user will see when entering data.</a:t>
            </a:r>
          </a:p>
          <a:p>
            <a:pPr lvl="2" eaLnBrk="1" fontAlgn="auto" hangingPunct="1">
              <a:spcAft>
                <a:spcPts val="0"/>
              </a:spcAft>
              <a:defRPr/>
            </a:pPr>
            <a:r>
              <a:rPr lang="en-US" altLang="en-US" dirty="0"/>
              <a:t>Screen shots showing what the user will see when observing operation.</a:t>
            </a:r>
          </a:p>
          <a:p>
            <a:pPr lvl="2" eaLnBrk="1" fontAlgn="auto" hangingPunct="1">
              <a:spcAft>
                <a:spcPts val="0"/>
              </a:spcAft>
              <a:defRPr/>
            </a:pPr>
            <a:r>
              <a:rPr lang="en-US" altLang="en-US" dirty="0"/>
              <a:t>Each of these views is accompanied with text describing how the user interacts with the controls and screens.</a:t>
            </a:r>
            <a:br>
              <a:rPr lang="en-US" altLang="en-US" dirty="0"/>
            </a:br>
            <a:endParaRPr lang="en-US" altLang="en-US" sz="800" dirty="0"/>
          </a:p>
          <a:p>
            <a:pPr lvl="1" eaLnBrk="1" fontAlgn="auto" hangingPunct="1">
              <a:spcAft>
                <a:spcPts val="0"/>
              </a:spcAft>
              <a:defRPr/>
            </a:pPr>
            <a:r>
              <a:rPr lang="en-US" altLang="en-US" dirty="0"/>
              <a:t>Views also describe the most important data structures and algorithms as they appear to the developer:</a:t>
            </a:r>
          </a:p>
          <a:p>
            <a:pPr lvl="2" eaLnBrk="1" fontAlgn="auto" hangingPunct="1">
              <a:spcAft>
                <a:spcPts val="0"/>
              </a:spcAft>
              <a:defRPr/>
            </a:pPr>
            <a:r>
              <a:rPr lang="en-US" altLang="en-US" dirty="0"/>
              <a:t>Data structure diagrams are ad hoc diagrams that show how data elements relate to each other.</a:t>
            </a:r>
          </a:p>
          <a:p>
            <a:pPr lvl="2" eaLnBrk="1" fontAlgn="auto" hangingPunct="1">
              <a:spcAft>
                <a:spcPts val="0"/>
              </a:spcAft>
              <a:defRPr/>
            </a:pPr>
            <a:endParaRPr lang="en-US" altLang="en-US" dirty="0"/>
          </a:p>
          <a:p>
            <a:pPr lvl="1" eaLnBrk="1" fontAlgn="auto" hangingPunct="1">
              <a:spcAft>
                <a:spcPts val="0"/>
              </a:spcAft>
              <a:defRPr/>
            </a:pPr>
            <a:endParaRPr lang="en-US" altLang="en-US" dirty="0"/>
          </a:p>
        </p:txBody>
      </p:sp>
      <p:sp>
        <p:nvSpPr>
          <p:cNvPr id="3891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3891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479C1B0D-A133-4590-909A-F0A043F95CFB}"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17</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fontAlgn="auto" hangingPunct="1">
              <a:spcAft>
                <a:spcPts val="0"/>
              </a:spcAft>
              <a:defRPr/>
            </a:pPr>
            <a:r>
              <a:rPr lang="en-US" altLang="en-US"/>
              <a:t>Performance</a:t>
            </a:r>
          </a:p>
        </p:txBody>
      </p:sp>
      <p:sp>
        <p:nvSpPr>
          <p:cNvPr id="13317" name="Rectangle 3"/>
          <p:cNvSpPr>
            <a:spLocks noGrp="1" noChangeArrowheads="1"/>
          </p:cNvSpPr>
          <p:nvPr>
            <p:ph idx="1"/>
          </p:nvPr>
        </p:nvSpPr>
        <p:spPr/>
        <p:txBody>
          <a:bodyPr rtlCol="0">
            <a:normAutofit fontScale="77500" lnSpcReduction="20000"/>
          </a:bodyPr>
          <a:lstStyle/>
          <a:p>
            <a:pPr eaLnBrk="1" fontAlgn="auto" hangingPunct="1">
              <a:spcAft>
                <a:spcPts val="0"/>
              </a:spcAft>
              <a:defRPr/>
            </a:pPr>
            <a:r>
              <a:rPr lang="en-US" altLang="en-US" sz="1800"/>
              <a:t>Level of communication affects performance by orders of magnitude:</a:t>
            </a:r>
          </a:p>
          <a:p>
            <a:pPr lvl="1" eaLnBrk="1" fontAlgn="auto" hangingPunct="1">
              <a:spcAft>
                <a:spcPts val="0"/>
              </a:spcAft>
              <a:defRPr/>
            </a:pPr>
            <a:r>
              <a:rPr lang="en-US" altLang="en-US" sz="1600"/>
              <a:t>Within a process</a:t>
            </a:r>
          </a:p>
          <a:p>
            <a:pPr lvl="1" eaLnBrk="1" fontAlgn="auto" hangingPunct="1">
              <a:spcAft>
                <a:spcPts val="0"/>
              </a:spcAft>
              <a:defRPr/>
            </a:pPr>
            <a:r>
              <a:rPr lang="en-US" altLang="en-US" sz="1600"/>
              <a:t>Between local processes on a single machine</a:t>
            </a:r>
          </a:p>
          <a:p>
            <a:pPr lvl="1" eaLnBrk="1" fontAlgn="auto" hangingPunct="1">
              <a:spcAft>
                <a:spcPts val="0"/>
              </a:spcAft>
              <a:defRPr/>
            </a:pPr>
            <a:r>
              <a:rPr lang="en-US" altLang="en-US" sz="1600"/>
              <a:t>Between machines in a network</a:t>
            </a:r>
          </a:p>
          <a:p>
            <a:pPr lvl="1" eaLnBrk="1" fontAlgn="auto" hangingPunct="1">
              <a:spcAft>
                <a:spcPts val="0"/>
              </a:spcAft>
              <a:defRPr/>
            </a:pPr>
            <a:r>
              <a:rPr lang="en-US" altLang="en-US" sz="1600"/>
              <a:t>Between networks, e.g., across the internet</a:t>
            </a:r>
          </a:p>
          <a:p>
            <a:pPr eaLnBrk="1" fontAlgn="auto" hangingPunct="1">
              <a:spcAft>
                <a:spcPts val="0"/>
              </a:spcAft>
              <a:defRPr/>
            </a:pPr>
            <a:r>
              <a:rPr lang="en-US" altLang="en-US" sz="1800"/>
              <a:t>Lazy communication:</a:t>
            </a:r>
          </a:p>
          <a:p>
            <a:pPr lvl="1" eaLnBrk="1" fontAlgn="auto" hangingPunct="1">
              <a:spcAft>
                <a:spcPts val="0"/>
              </a:spcAft>
              <a:defRPr/>
            </a:pPr>
            <a:r>
              <a:rPr lang="en-US" altLang="en-US" sz="1600"/>
              <a:t>Send information only when needed</a:t>
            </a:r>
          </a:p>
          <a:p>
            <a:pPr lvl="1" eaLnBrk="1" fontAlgn="auto" hangingPunct="1">
              <a:spcAft>
                <a:spcPts val="0"/>
              </a:spcAft>
              <a:defRPr/>
            </a:pPr>
            <a:r>
              <a:rPr lang="en-US" altLang="en-US" sz="1600"/>
              <a:t>Send only the specific information needed</a:t>
            </a:r>
          </a:p>
          <a:p>
            <a:pPr eaLnBrk="1" fontAlgn="auto" hangingPunct="1">
              <a:spcAft>
                <a:spcPts val="0"/>
              </a:spcAft>
              <a:defRPr/>
            </a:pPr>
            <a:r>
              <a:rPr lang="en-US" altLang="en-US" sz="1800"/>
              <a:t>Data caching:</a:t>
            </a:r>
          </a:p>
          <a:p>
            <a:pPr lvl="1" eaLnBrk="1" fontAlgn="auto" hangingPunct="1">
              <a:spcAft>
                <a:spcPts val="0"/>
              </a:spcAft>
              <a:defRPr/>
            </a:pPr>
            <a:r>
              <a:rPr lang="en-US" altLang="en-US" sz="1600"/>
              <a:t>Store information locally so that it need not be requested repeatedly</a:t>
            </a:r>
          </a:p>
          <a:p>
            <a:pPr eaLnBrk="1" fontAlgn="auto" hangingPunct="1">
              <a:spcAft>
                <a:spcPts val="0"/>
              </a:spcAft>
              <a:defRPr/>
            </a:pPr>
            <a:r>
              <a:rPr lang="en-US" altLang="en-US" sz="1800"/>
              <a:t>Minimize remote connectivity:</a:t>
            </a:r>
          </a:p>
          <a:p>
            <a:pPr lvl="1" eaLnBrk="1" fontAlgn="auto" hangingPunct="1">
              <a:spcAft>
                <a:spcPts val="0"/>
              </a:spcAft>
              <a:defRPr/>
            </a:pPr>
            <a:r>
              <a:rPr lang="en-US" altLang="en-US" sz="1600"/>
              <a:t>Connections consume threads, CPU cycles, memory</a:t>
            </a:r>
          </a:p>
          <a:p>
            <a:pPr lvl="1" eaLnBrk="1" fontAlgn="auto" hangingPunct="1">
              <a:spcAft>
                <a:spcPts val="0"/>
              </a:spcAft>
              <a:defRPr/>
            </a:pPr>
            <a:r>
              <a:rPr lang="en-US" altLang="en-US" sz="1600"/>
              <a:t>Make connection time least necessary to complete request, then disconnect.</a:t>
            </a:r>
          </a:p>
        </p:txBody>
      </p:sp>
      <p:sp>
        <p:nvSpPr>
          <p:cNvPr id="4096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409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FA05378D-FF4E-413A-87AD-9329B1BBCBFD}"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18</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fontAlgn="auto" hangingPunct="1">
              <a:spcAft>
                <a:spcPts val="0"/>
              </a:spcAft>
              <a:defRPr/>
            </a:pPr>
            <a:r>
              <a:rPr lang="en-US" altLang="en-US"/>
              <a:t>Analysis</a:t>
            </a:r>
          </a:p>
        </p:txBody>
      </p:sp>
      <p:sp>
        <p:nvSpPr>
          <p:cNvPr id="43011" name="Rectangle 3"/>
          <p:cNvSpPr>
            <a:spLocks noGrp="1" noChangeArrowheads="1"/>
          </p:cNvSpPr>
          <p:nvPr>
            <p:ph idx="1"/>
          </p:nvPr>
        </p:nvSpPr>
        <p:spPr/>
        <p:txBody>
          <a:bodyPr>
            <a:normAutofit fontScale="92500" lnSpcReduction="20000"/>
          </a:bodyPr>
          <a:lstStyle/>
          <a:p>
            <a:pPr eaLnBrk="1" hangingPunct="1">
              <a:lnSpc>
                <a:spcPct val="90000"/>
              </a:lnSpc>
            </a:pPr>
            <a:r>
              <a:rPr lang="en-US" altLang="en-US" sz="1800"/>
              <a:t>Analysis of the architecture of a software system entails:</a:t>
            </a:r>
          </a:p>
          <a:p>
            <a:pPr lvl="1" eaLnBrk="1" hangingPunct="1">
              <a:lnSpc>
                <a:spcPct val="90000"/>
              </a:lnSpc>
            </a:pPr>
            <a:r>
              <a:rPr lang="en-US" altLang="en-US" sz="1600"/>
              <a:t>Analysis of scale</a:t>
            </a:r>
          </a:p>
          <a:p>
            <a:pPr lvl="2" eaLnBrk="1" hangingPunct="1">
              <a:lnSpc>
                <a:spcPct val="90000"/>
              </a:lnSpc>
            </a:pPr>
            <a:r>
              <a:rPr lang="en-US" altLang="en-US" sz="1400"/>
              <a:t>How many users, files, storage size, working set size?</a:t>
            </a:r>
          </a:p>
          <a:p>
            <a:pPr lvl="1" eaLnBrk="1" hangingPunct="1">
              <a:lnSpc>
                <a:spcPct val="90000"/>
              </a:lnSpc>
            </a:pPr>
            <a:r>
              <a:rPr lang="en-US" altLang="en-US" sz="1600"/>
              <a:t>Analysis of load</a:t>
            </a:r>
          </a:p>
          <a:p>
            <a:pPr lvl="2" eaLnBrk="1" hangingPunct="1">
              <a:lnSpc>
                <a:spcPct val="90000"/>
              </a:lnSpc>
            </a:pPr>
            <a:r>
              <a:rPr lang="en-US" altLang="en-US" sz="1400"/>
              <a:t>Number of concurrent users, open files, open connections</a:t>
            </a:r>
          </a:p>
          <a:p>
            <a:pPr lvl="2" eaLnBrk="1" hangingPunct="1">
              <a:lnSpc>
                <a:spcPct val="90000"/>
              </a:lnSpc>
            </a:pPr>
            <a:r>
              <a:rPr lang="en-US" altLang="en-US" sz="1400"/>
              <a:t>Peak and average data flows between process, machines, networks</a:t>
            </a:r>
          </a:p>
          <a:p>
            <a:pPr lvl="1" eaLnBrk="1" hangingPunct="1">
              <a:lnSpc>
                <a:spcPct val="90000"/>
              </a:lnSpc>
            </a:pPr>
            <a:r>
              <a:rPr lang="en-US" altLang="en-US" sz="1600"/>
              <a:t>Analysis of timelines</a:t>
            </a:r>
          </a:p>
          <a:p>
            <a:pPr lvl="2" eaLnBrk="1" hangingPunct="1">
              <a:lnSpc>
                <a:spcPct val="90000"/>
              </a:lnSpc>
            </a:pPr>
            <a:r>
              <a:rPr lang="en-US" altLang="en-US" sz="1400"/>
              <a:t>How long to initialize and perform key operations?</a:t>
            </a:r>
          </a:p>
          <a:p>
            <a:pPr lvl="1" eaLnBrk="1" hangingPunct="1">
              <a:lnSpc>
                <a:spcPct val="90000"/>
              </a:lnSpc>
            </a:pPr>
            <a:r>
              <a:rPr lang="en-US" altLang="en-US" sz="1600"/>
              <a:t>Analysis of function</a:t>
            </a:r>
          </a:p>
          <a:p>
            <a:pPr lvl="2" eaLnBrk="1" hangingPunct="1">
              <a:lnSpc>
                <a:spcPct val="90000"/>
              </a:lnSpc>
            </a:pPr>
            <a:r>
              <a:rPr lang="en-US" altLang="en-US" sz="1400"/>
              <a:t>What tasks and operations are essential?</a:t>
            </a:r>
          </a:p>
          <a:p>
            <a:pPr lvl="2" eaLnBrk="1" hangingPunct="1">
              <a:lnSpc>
                <a:spcPct val="90000"/>
              </a:lnSpc>
            </a:pPr>
            <a:r>
              <a:rPr lang="en-US" altLang="en-US" sz="1400"/>
              <a:t>How should they be organized?</a:t>
            </a:r>
          </a:p>
          <a:p>
            <a:pPr lvl="3" eaLnBrk="1" hangingPunct="1">
              <a:lnSpc>
                <a:spcPct val="90000"/>
              </a:lnSpc>
            </a:pPr>
            <a:r>
              <a:rPr lang="en-US" altLang="en-US" sz="1400"/>
              <a:t>Logical organization is easier to understand, develop, and maintain</a:t>
            </a:r>
          </a:p>
          <a:p>
            <a:pPr lvl="3" eaLnBrk="1" hangingPunct="1">
              <a:lnSpc>
                <a:spcPct val="90000"/>
              </a:lnSpc>
            </a:pPr>
            <a:r>
              <a:rPr lang="en-US" altLang="en-US" sz="1400"/>
              <a:t>Data flow often dominates performance</a:t>
            </a:r>
          </a:p>
          <a:p>
            <a:pPr lvl="1" eaLnBrk="1" hangingPunct="1">
              <a:lnSpc>
                <a:spcPct val="90000"/>
              </a:lnSpc>
            </a:pPr>
            <a:r>
              <a:rPr lang="en-US" altLang="en-US" sz="1600"/>
              <a:t>Analysis of risk</a:t>
            </a:r>
          </a:p>
          <a:p>
            <a:pPr lvl="2" eaLnBrk="1" hangingPunct="1">
              <a:lnSpc>
                <a:spcPct val="90000"/>
              </a:lnSpc>
            </a:pPr>
            <a:r>
              <a:rPr lang="en-US" altLang="en-US" sz="1400"/>
              <a:t>High risk tasks and operations</a:t>
            </a:r>
          </a:p>
          <a:p>
            <a:pPr lvl="1" eaLnBrk="1" hangingPunct="1">
              <a:lnSpc>
                <a:spcPct val="90000"/>
              </a:lnSpc>
            </a:pPr>
            <a:r>
              <a:rPr lang="en-US" altLang="en-US" sz="1600"/>
              <a:t>Means of risk abatement</a:t>
            </a:r>
          </a:p>
          <a:p>
            <a:pPr lvl="2" eaLnBrk="1" hangingPunct="1">
              <a:lnSpc>
                <a:spcPct val="90000"/>
              </a:lnSpc>
            </a:pPr>
            <a:r>
              <a:rPr lang="en-US" altLang="en-US" sz="1400"/>
              <a:t>What steps can we take to minimize the impact of risk areas?</a:t>
            </a:r>
          </a:p>
          <a:p>
            <a:pPr lvl="1" eaLnBrk="1" hangingPunct="1">
              <a:lnSpc>
                <a:spcPct val="90000"/>
              </a:lnSpc>
            </a:pPr>
            <a:endParaRPr lang="en-US" altLang="en-US" sz="1600"/>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430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C530AC0B-52B4-4A02-AC0E-8DC43693C2ED}"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19</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pPr eaLnBrk="1" fontAlgn="auto" hangingPunct="1">
              <a:spcAft>
                <a:spcPts val="0"/>
              </a:spcAft>
              <a:defRPr/>
            </a:pPr>
            <a:r>
              <a:rPr lang="en-US" altLang="en-US"/>
              <a:t>Software Architecture</a:t>
            </a:r>
          </a:p>
        </p:txBody>
      </p:sp>
      <p:sp>
        <p:nvSpPr>
          <p:cNvPr id="2051" name="Rectangle 3"/>
          <p:cNvSpPr>
            <a:spLocks noGrp="1" noChangeArrowheads="1"/>
          </p:cNvSpPr>
          <p:nvPr>
            <p:ph type="subTitle" idx="1"/>
          </p:nvPr>
        </p:nvSpPr>
        <p:spPr>
          <a:xfrm>
            <a:off x="1168400" y="3733800"/>
            <a:ext cx="7213600" cy="1447800"/>
          </a:xfrm>
        </p:spPr>
        <p:txBody>
          <a:bodyPr rtlCol="0">
            <a:noAutofit/>
          </a:bodyPr>
          <a:lstStyle/>
          <a:p>
            <a:pPr eaLnBrk="1" fontAlgn="auto" hangingPunct="1">
              <a:spcAft>
                <a:spcPts val="0"/>
              </a:spcAft>
              <a:defRPr/>
            </a:pPr>
            <a:r>
              <a:rPr lang="en-US" altLang="en-US" sz="1100" dirty="0"/>
              <a:t>Jim Fawcett</a:t>
            </a:r>
          </a:p>
          <a:p>
            <a:pPr eaLnBrk="1" fontAlgn="auto" hangingPunct="1">
              <a:spcAft>
                <a:spcPts val="0"/>
              </a:spcAft>
              <a:defRPr/>
            </a:pPr>
            <a:r>
              <a:rPr lang="en-US" altLang="en-US" sz="1100" dirty="0"/>
              <a:t>Copyright © 1999-2017</a:t>
            </a:r>
          </a:p>
          <a:p>
            <a:pPr eaLnBrk="1" fontAlgn="auto" hangingPunct="1">
              <a:spcAft>
                <a:spcPts val="0"/>
              </a:spcAft>
              <a:defRPr/>
            </a:pPr>
            <a:r>
              <a:rPr lang="en-US" altLang="en-US" sz="1100" dirty="0"/>
              <a:t>CSE681 – Software Modeling and Analysis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1981199" y="1756130"/>
            <a:ext cx="5079293" cy="1887950"/>
          </a:xfrm>
        </p:spPr>
        <p:txBody>
          <a:bodyPr/>
          <a:lstStyle/>
          <a:p>
            <a:pPr eaLnBrk="1" fontAlgn="auto" hangingPunct="1">
              <a:spcAft>
                <a:spcPts val="0"/>
              </a:spcAft>
              <a:defRPr/>
            </a:pPr>
            <a:r>
              <a:rPr lang="en-US" altLang="en-US" dirty="0"/>
              <a:t>End of Presentation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fontAlgn="auto" hangingPunct="1">
              <a:spcAft>
                <a:spcPts val="0"/>
              </a:spcAft>
              <a:defRPr/>
            </a:pPr>
            <a:r>
              <a:rPr lang="en-US" altLang="en-US" dirty="0"/>
              <a:t>Definitions</a:t>
            </a:r>
          </a:p>
        </p:txBody>
      </p:sp>
      <p:sp>
        <p:nvSpPr>
          <p:cNvPr id="3077" name="Rectangle 3"/>
          <p:cNvSpPr>
            <a:spLocks noGrp="1" noChangeArrowheads="1"/>
          </p:cNvSpPr>
          <p:nvPr>
            <p:ph idx="1"/>
          </p:nvPr>
        </p:nvSpPr>
        <p:spPr/>
        <p:txBody>
          <a:bodyPr rtlCol="0">
            <a:normAutofit fontScale="85000" lnSpcReduction="20000"/>
          </a:bodyPr>
          <a:lstStyle/>
          <a:p>
            <a:pPr eaLnBrk="1" fontAlgn="auto" hangingPunct="1">
              <a:lnSpc>
                <a:spcPct val="90000"/>
              </a:lnSpc>
              <a:spcAft>
                <a:spcPts val="0"/>
              </a:spcAft>
              <a:defRPr/>
            </a:pPr>
            <a:r>
              <a:rPr lang="en-US" altLang="en-US" dirty="0"/>
              <a:t>“An architecture is the set of significant decisions about the organization of a software system, the selection of the structural elements and their interfaces … together with their behavior as specified in the collaborations among those elements, …”</a:t>
            </a:r>
            <a:r>
              <a:rPr lang="en-US" altLang="en-US" baseline="30000" dirty="0"/>
              <a:t>[1]</a:t>
            </a:r>
            <a:r>
              <a:rPr lang="en-US" altLang="en-US" dirty="0"/>
              <a:t> </a:t>
            </a:r>
            <a:br>
              <a:rPr lang="en-US" altLang="en-US" dirty="0"/>
            </a:br>
            <a:endParaRPr lang="en-US" altLang="en-US" dirty="0"/>
          </a:p>
          <a:p>
            <a:pPr eaLnBrk="1" fontAlgn="auto" hangingPunct="1">
              <a:lnSpc>
                <a:spcPct val="90000"/>
              </a:lnSpc>
              <a:spcAft>
                <a:spcPts val="0"/>
              </a:spcAft>
              <a:defRPr/>
            </a:pPr>
            <a:r>
              <a:rPr lang="en-US" altLang="en-US" dirty="0"/>
              <a:t>“… abstract away some information from the system … and yet provide enough information to be a basis for analysis, decision making, and hence risk reduction.”</a:t>
            </a:r>
            <a:r>
              <a:rPr lang="en-US" altLang="en-US" baseline="30000" dirty="0"/>
              <a:t>[2] </a:t>
            </a:r>
            <a:br>
              <a:rPr lang="en-US" altLang="en-US" baseline="30000" dirty="0"/>
            </a:br>
            <a:endParaRPr lang="en-US" altLang="en-US" baseline="30000" dirty="0"/>
          </a:p>
          <a:p>
            <a:pPr eaLnBrk="1" fontAlgn="auto" hangingPunct="1">
              <a:lnSpc>
                <a:spcPct val="90000"/>
              </a:lnSpc>
              <a:spcAft>
                <a:spcPts val="0"/>
              </a:spcAft>
              <a:defRPr/>
            </a:pPr>
            <a:r>
              <a:rPr lang="en-US" altLang="en-US" dirty="0"/>
              <a:t>“…designing and specifying the overall system structure emerges as a new kind of problem.  Structural issues include gross organization and global control structure; protocols for communication, synchronization, and data access; assignment of functionality to design elements; physical distribution; composition of design elements; scaling and performance; and selection among design alternatives.”</a:t>
            </a:r>
            <a:r>
              <a:rPr lang="en-US" altLang="en-US" baseline="30000" dirty="0"/>
              <a:t>[3]</a:t>
            </a:r>
            <a:r>
              <a:rPr lang="en-US" altLang="en-US" dirty="0"/>
              <a:t> </a:t>
            </a:r>
          </a:p>
          <a:p>
            <a:pPr eaLnBrk="1" fontAlgn="auto" hangingPunct="1">
              <a:lnSpc>
                <a:spcPct val="90000"/>
              </a:lnSpc>
              <a:spcAft>
                <a:spcPts val="0"/>
              </a:spcAft>
              <a:defRPr/>
            </a:pPr>
            <a:endParaRPr lang="en-US" altLang="en-US" baseline="30000" dirty="0"/>
          </a:p>
          <a:p>
            <a:pPr eaLnBrk="1" fontAlgn="auto" hangingPunct="1">
              <a:lnSpc>
                <a:spcPct val="90000"/>
              </a:lnSpc>
              <a:spcAft>
                <a:spcPts val="0"/>
              </a:spcAft>
              <a:defRPr/>
            </a:pPr>
            <a:endParaRPr lang="en-US" altLang="en-US" dirty="0"/>
          </a:p>
        </p:txBody>
      </p:sp>
      <p:sp>
        <p:nvSpPr>
          <p:cNvPr id="163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163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84BB4F9E-73F7-49D3-BF59-113A3BB17F15}"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3</a:t>
            </a:fld>
            <a:endParaRPr lang="en-US" altLang="en-US" sz="2400" dirty="0">
              <a:solidFill>
                <a:schemeClr val="accent2"/>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fontAlgn="auto" hangingPunct="1">
              <a:spcAft>
                <a:spcPts val="0"/>
              </a:spcAft>
              <a:defRPr/>
            </a:pPr>
            <a:r>
              <a:rPr lang="en-US" altLang="en-US"/>
              <a:t>References</a:t>
            </a:r>
          </a:p>
        </p:txBody>
      </p:sp>
      <p:sp>
        <p:nvSpPr>
          <p:cNvPr id="4101" name="Rectangle 3"/>
          <p:cNvSpPr>
            <a:spLocks noGrp="1" noChangeArrowheads="1"/>
          </p:cNvSpPr>
          <p:nvPr>
            <p:ph idx="1"/>
          </p:nvPr>
        </p:nvSpPr>
        <p:spPr/>
        <p:txBody>
          <a:bodyPr rtlCol="0">
            <a:normAutofit fontScale="92500" lnSpcReduction="10000"/>
          </a:bodyPr>
          <a:lstStyle/>
          <a:p>
            <a:pPr marL="381000" indent="-381000" eaLnBrk="1" fontAlgn="auto" hangingPunct="1">
              <a:spcAft>
                <a:spcPts val="0"/>
              </a:spcAft>
              <a:buFont typeface="Symbol" panose="05050102010706020507" pitchFamily="18" charset="2"/>
              <a:buAutoNum type="arabicPeriod"/>
              <a:defRPr/>
            </a:pPr>
            <a:r>
              <a:rPr lang="en-US" altLang="en-US"/>
              <a:t>Booch, Rumbaugh, and Jacobson, </a:t>
            </a:r>
            <a:r>
              <a:rPr lang="en-US" altLang="en-US" u="sng"/>
              <a:t>The UML Modeling Language User Guide</a:t>
            </a:r>
            <a:r>
              <a:rPr lang="en-US" altLang="en-US"/>
              <a:t>, Addison-Wesley, 1999.</a:t>
            </a:r>
          </a:p>
          <a:p>
            <a:pPr marL="381000" indent="-381000" eaLnBrk="1" fontAlgn="auto" hangingPunct="1">
              <a:spcAft>
                <a:spcPts val="0"/>
              </a:spcAft>
              <a:buFont typeface="Symbol" panose="05050102010706020507" pitchFamily="18" charset="2"/>
              <a:buAutoNum type="arabicPeriod"/>
              <a:defRPr/>
            </a:pPr>
            <a:r>
              <a:rPr lang="en-US" altLang="en-US"/>
              <a:t>Bass, Clements, and Kazman.  </a:t>
            </a:r>
            <a:r>
              <a:rPr lang="en-US" altLang="en-US" u="sng"/>
              <a:t>Software Architecture in Practice</a:t>
            </a:r>
            <a:r>
              <a:rPr lang="en-US" altLang="en-US"/>
              <a:t>, Addison-Wesley 1997.</a:t>
            </a:r>
          </a:p>
          <a:p>
            <a:pPr marL="381000" indent="-381000" eaLnBrk="1" fontAlgn="auto" hangingPunct="1">
              <a:spcAft>
                <a:spcPts val="0"/>
              </a:spcAft>
              <a:buFont typeface="Symbol" panose="05050102010706020507" pitchFamily="18" charset="2"/>
              <a:buAutoNum type="arabicPeriod"/>
              <a:defRPr/>
            </a:pPr>
            <a:r>
              <a:rPr lang="en-US" altLang="en-US"/>
              <a:t>Mary Shaw and David Garlan. </a:t>
            </a:r>
            <a:r>
              <a:rPr lang="en-US" altLang="en-US" u="sng"/>
              <a:t>An introduction to software architecture</a:t>
            </a:r>
            <a:r>
              <a:rPr lang="en-US" altLang="en-US"/>
              <a:t>. In V. Ambriola an G. Tortora, editor, Advances in Software Engineering and Knowledge Engineering, volume I. World Scientific Publishing Company, 1993.</a:t>
            </a:r>
            <a:br>
              <a:rPr lang="en-US" altLang="en-US"/>
            </a:br>
            <a:endParaRPr lang="en-US" altLang="en-US"/>
          </a:p>
          <a:p>
            <a:pPr marL="381000" indent="-381000" eaLnBrk="1" fontAlgn="auto" hangingPunct="1">
              <a:spcAft>
                <a:spcPts val="0"/>
              </a:spcAft>
              <a:buFont typeface="Symbol" panose="05050102010706020507" pitchFamily="18" charset="2"/>
              <a:buAutoNum type="arabicPeriod"/>
              <a:defRPr/>
            </a:pPr>
            <a:endParaRPr lang="en-US" altLang="en-US"/>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184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D4B9B7C9-BCFC-4355-8761-D79ED632B0CB}" type="slidenum">
              <a:rPr lang="en-US" altLang="en-US" sz="28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4</a:t>
            </a:fld>
            <a:endParaRPr lang="en-US" altLang="en-US" sz="2400" dirty="0">
              <a:solidFill>
                <a:schemeClr val="accent2"/>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Definitions of software parts</a:t>
            </a:r>
          </a:p>
        </p:txBody>
      </p:sp>
      <p:sp>
        <p:nvSpPr>
          <p:cNvPr id="3" name="Content Placeholder 2"/>
          <p:cNvSpPr>
            <a:spLocks noGrp="1"/>
          </p:cNvSpPr>
          <p:nvPr>
            <p:ph idx="1"/>
          </p:nvPr>
        </p:nvSpPr>
        <p:spPr/>
        <p:txBody>
          <a:bodyPr>
            <a:normAutofit fontScale="85000" lnSpcReduction="10000"/>
          </a:bodyPr>
          <a:lstStyle/>
          <a:p>
            <a:pPr>
              <a:defRPr/>
            </a:pPr>
            <a:r>
              <a:rPr lang="en-US" dirty="0"/>
              <a:t>Class:</a:t>
            </a:r>
          </a:p>
          <a:p>
            <a:pPr lvl="1">
              <a:defRPr/>
            </a:pPr>
            <a:r>
              <a:rPr lang="en-US" dirty="0"/>
              <a:t>C# language construct that groups methods and data to satisfy a single responsibility</a:t>
            </a:r>
          </a:p>
          <a:p>
            <a:pPr>
              <a:defRPr/>
            </a:pPr>
            <a:r>
              <a:rPr lang="en-US" dirty="0"/>
              <a:t>Package:</a:t>
            </a:r>
          </a:p>
          <a:p>
            <a:pPr lvl="1">
              <a:defRPr/>
            </a:pPr>
            <a:r>
              <a:rPr lang="en-US" dirty="0"/>
              <a:t>Single C# file with prologue comments, class definitions, and test stub</a:t>
            </a:r>
          </a:p>
          <a:p>
            <a:pPr>
              <a:defRPr/>
            </a:pPr>
            <a:r>
              <a:rPr lang="en-US" dirty="0"/>
              <a:t>Module a.k.a. Subsystem:</a:t>
            </a:r>
          </a:p>
          <a:p>
            <a:pPr lvl="1">
              <a:defRPr/>
            </a:pPr>
            <a:r>
              <a:rPr lang="en-US" dirty="0"/>
              <a:t>A collection of packages that focuses on a closely related set of operations</a:t>
            </a:r>
          </a:p>
          <a:p>
            <a:pPr>
              <a:defRPr/>
            </a:pPr>
            <a:r>
              <a:rPr lang="en-US" dirty="0"/>
              <a:t>Program:</a:t>
            </a:r>
          </a:p>
          <a:p>
            <a:pPr lvl="1">
              <a:defRPr/>
            </a:pPr>
            <a:r>
              <a:rPr lang="en-US" dirty="0"/>
              <a:t>A set of packages or subsystems that builds to create an executable</a:t>
            </a:r>
          </a:p>
          <a:p>
            <a:pPr>
              <a:defRPr/>
            </a:pPr>
            <a:r>
              <a:rPr lang="en-US" dirty="0"/>
              <a:t>System:</a:t>
            </a:r>
          </a:p>
          <a:p>
            <a:pPr lvl="1">
              <a:defRPr/>
            </a:pPr>
            <a:r>
              <a:rPr lang="en-US" dirty="0"/>
              <a:t>A set of cooperating programs that collaborate to provide some useful facility</a:t>
            </a:r>
          </a:p>
        </p:txBody>
      </p:sp>
      <p:sp>
        <p:nvSpPr>
          <p:cNvPr id="4" name="Footer Placeholder 3"/>
          <p:cNvSpPr>
            <a:spLocks noGrp="1"/>
          </p:cNvSpPr>
          <p:nvPr>
            <p:ph type="ftr" sz="quarter" idx="11"/>
          </p:nvPr>
        </p:nvSpPr>
        <p:spPr/>
        <p:txBody>
          <a:bodyPr/>
          <a:lstStyle/>
          <a:p>
            <a:pPr>
              <a:defRPr/>
            </a:pPr>
            <a:r>
              <a:rPr lang="en-US"/>
              <a:t>Software Architecture</a:t>
            </a:r>
          </a:p>
        </p:txBody>
      </p:sp>
      <p:sp>
        <p:nvSpPr>
          <p:cNvPr id="5" name="Slide Number Placeholder 4"/>
          <p:cNvSpPr>
            <a:spLocks noGrp="1"/>
          </p:cNvSpPr>
          <p:nvPr>
            <p:ph type="sldNum" sz="quarter" idx="12"/>
          </p:nvPr>
        </p:nvSpPr>
        <p:spPr/>
        <p:txBody>
          <a:bodyPr/>
          <a:lstStyle/>
          <a:p>
            <a:pPr>
              <a:defRPr/>
            </a:pPr>
            <a:fld id="{0B6360B8-276A-4835-9844-16E7CA7D52C9}"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Architecture: Our Definition</a:t>
            </a:r>
          </a:p>
        </p:txBody>
      </p:sp>
      <p:sp>
        <p:nvSpPr>
          <p:cNvPr id="3" name="Content Placeholder 2"/>
          <p:cNvSpPr>
            <a:spLocks noGrp="1"/>
          </p:cNvSpPr>
          <p:nvPr>
            <p:ph idx="1"/>
          </p:nvPr>
        </p:nvSpPr>
        <p:spPr/>
        <p:txBody>
          <a:bodyPr/>
          <a:lstStyle/>
          <a:p>
            <a:pPr>
              <a:defRPr/>
            </a:pPr>
            <a:r>
              <a:rPr lang="en-US" dirty="0"/>
              <a:t>Software Architecture</a:t>
            </a:r>
          </a:p>
          <a:p>
            <a:pPr lvl="1">
              <a:defRPr/>
            </a:pPr>
            <a:r>
              <a:rPr lang="en-US" dirty="0"/>
              <a:t>An abstraction for a software part (System, Program, Package, Class) that focuses on uses, structure, issues, and risks.</a:t>
            </a:r>
          </a:p>
          <a:p>
            <a:pPr lvl="1">
              <a:defRPr/>
            </a:pPr>
            <a:r>
              <a:rPr lang="en-US" b="1" dirty="0"/>
              <a:t>Uses</a:t>
            </a:r>
            <a:r>
              <a:rPr lang="en-US" dirty="0"/>
              <a:t>: how users (people and other software) interact with a part and how the part responds.</a:t>
            </a:r>
          </a:p>
          <a:p>
            <a:pPr lvl="1">
              <a:defRPr/>
            </a:pPr>
            <a:r>
              <a:rPr lang="en-US" b="1" dirty="0"/>
              <a:t>Structure</a:t>
            </a:r>
            <a:r>
              <a:rPr lang="en-US" dirty="0"/>
              <a:t>: the collection of parts and their interactions and dependencies.</a:t>
            </a:r>
          </a:p>
          <a:p>
            <a:pPr lvl="1">
              <a:defRPr/>
            </a:pPr>
            <a:r>
              <a:rPr lang="en-US" b="1" dirty="0"/>
              <a:t>Issues</a:t>
            </a:r>
            <a:r>
              <a:rPr lang="en-US" dirty="0"/>
              <a:t>: things that developers are concerned about, like complexity for a large system, ease of use, robustness.</a:t>
            </a:r>
          </a:p>
          <a:p>
            <a:pPr lvl="1">
              <a:defRPr/>
            </a:pPr>
            <a:r>
              <a:rPr lang="en-US" b="1" dirty="0"/>
              <a:t>Risks</a:t>
            </a:r>
            <a:r>
              <a:rPr lang="en-US" dirty="0"/>
              <a:t>: potential for unwanted results, often related to performance, safety, and financial and security threats.</a:t>
            </a:r>
          </a:p>
          <a:p>
            <a:pPr marL="457200" lvl="1" indent="0">
              <a:buFont typeface="Arial" panose="020B0604020202020204" pitchFamily="34" charset="0"/>
              <a:buNone/>
              <a:defRPr/>
            </a:pPr>
            <a:endParaRPr lang="en-US" dirty="0"/>
          </a:p>
        </p:txBody>
      </p:sp>
      <p:sp>
        <p:nvSpPr>
          <p:cNvPr id="4" name="Footer Placeholder 3"/>
          <p:cNvSpPr>
            <a:spLocks noGrp="1"/>
          </p:cNvSpPr>
          <p:nvPr>
            <p:ph type="ftr" sz="quarter" idx="11"/>
          </p:nvPr>
        </p:nvSpPr>
        <p:spPr/>
        <p:txBody>
          <a:bodyPr/>
          <a:lstStyle/>
          <a:p>
            <a:pPr>
              <a:defRPr/>
            </a:pPr>
            <a:r>
              <a:rPr lang="en-US"/>
              <a:t>Software Architecture</a:t>
            </a:r>
          </a:p>
        </p:txBody>
      </p:sp>
      <p:sp>
        <p:nvSpPr>
          <p:cNvPr id="5" name="Slide Number Placeholder 4"/>
          <p:cNvSpPr>
            <a:spLocks noGrp="1"/>
          </p:cNvSpPr>
          <p:nvPr>
            <p:ph type="sldNum" sz="quarter" idx="12"/>
          </p:nvPr>
        </p:nvSpPr>
        <p:spPr/>
        <p:txBody>
          <a:bodyPr/>
          <a:lstStyle/>
          <a:p>
            <a:pPr>
              <a:defRPr/>
            </a:pPr>
            <a:fld id="{556E6BC2-3094-4EB8-962E-5120D016D491}" type="slidenum">
              <a:rPr lang="en-US" altLang="en-US" smtClean="0"/>
              <a:pPr>
                <a:defRPr/>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Intent</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a:t>When we develop software, we want our software to have an architecture developed explicitly, not accidentally. </a:t>
            </a:r>
          </a:p>
          <a:p>
            <a:pPr eaLnBrk="1" fontAlgn="auto" hangingPunct="1">
              <a:spcAft>
                <a:spcPts val="0"/>
              </a:spcAft>
              <a:defRPr/>
            </a:pPr>
            <a:r>
              <a:rPr lang="en-US" dirty="0"/>
              <a:t>Its purpose is to allow us to think critically about a product we are developing before committing to code.</a:t>
            </a:r>
          </a:p>
          <a:p>
            <a:pPr eaLnBrk="1" fontAlgn="auto" hangingPunct="1">
              <a:spcAft>
                <a:spcPts val="0"/>
              </a:spcAft>
              <a:defRPr/>
            </a:pPr>
            <a:r>
              <a:rPr lang="en-US" dirty="0"/>
              <a:t>For large systems an architecture may be represented by a, possibly large, document.</a:t>
            </a:r>
          </a:p>
          <a:p>
            <a:pPr eaLnBrk="1" fontAlgn="auto" hangingPunct="1">
              <a:spcAft>
                <a:spcPts val="0"/>
              </a:spcAft>
              <a:defRPr/>
            </a:pPr>
            <a:r>
              <a:rPr lang="en-US" dirty="0"/>
              <a:t>For smaller systems and programs it may be presented on a webpage or small collection of diagrams and notes, bound together in some form of accessible container.</a:t>
            </a:r>
          </a:p>
        </p:txBody>
      </p:sp>
      <p:sp>
        <p:nvSpPr>
          <p:cNvPr id="4" name="Footer Placeholder 3"/>
          <p:cNvSpPr>
            <a:spLocks noGrp="1"/>
          </p:cNvSpPr>
          <p:nvPr>
            <p:ph type="ftr" sz="quarter" idx="11"/>
          </p:nvPr>
        </p:nvSpPr>
        <p:spPr/>
        <p:txBody>
          <a:bodyPr/>
          <a:lstStyle/>
          <a:p>
            <a:pPr>
              <a:defRPr/>
            </a:pPr>
            <a:r>
              <a:rPr lang="en-US" sz="1400" dirty="0"/>
              <a:t>Software Architecture</a:t>
            </a:r>
          </a:p>
        </p:txBody>
      </p:sp>
      <p:sp>
        <p:nvSpPr>
          <p:cNvPr id="2253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85A21395-A841-42F9-A6A4-C2F325FD0CC0}" type="slidenum">
              <a:rPr lang="en-US" altLang="en-US" sz="2800" smtClean="0">
                <a:solidFill>
                  <a:schemeClr val="accent1"/>
                </a:solidFill>
              </a:rPr>
              <a:pPr fontAlgn="base">
                <a:lnSpc>
                  <a:spcPct val="100000"/>
                </a:lnSpc>
                <a:spcBef>
                  <a:spcPct val="0"/>
                </a:spcBef>
                <a:spcAft>
                  <a:spcPct val="0"/>
                </a:spcAft>
                <a:buClrTx/>
                <a:buSzTx/>
                <a:buFontTx/>
                <a:buNone/>
              </a:pPr>
              <a:t>7</a:t>
            </a:fld>
            <a:endParaRPr lang="en-US" altLang="en-US" sz="280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Architecture Level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a:t>Systems</a:t>
            </a:r>
          </a:p>
          <a:p>
            <a:pPr lvl="1" eaLnBrk="1" fontAlgn="auto" hangingPunct="1">
              <a:spcAft>
                <a:spcPts val="0"/>
              </a:spcAft>
              <a:defRPr/>
            </a:pPr>
            <a:r>
              <a:rPr lang="en-US" dirty="0"/>
              <a:t>We usually think of an architecture as describing some large, distributed, system.</a:t>
            </a:r>
          </a:p>
          <a:p>
            <a:pPr eaLnBrk="1" fontAlgn="auto" hangingPunct="1">
              <a:spcAft>
                <a:spcPts val="0"/>
              </a:spcAft>
              <a:defRPr/>
            </a:pPr>
            <a:r>
              <a:rPr lang="en-US" dirty="0"/>
              <a:t>Packages</a:t>
            </a:r>
          </a:p>
          <a:p>
            <a:pPr lvl="1" eaLnBrk="1" fontAlgn="auto" hangingPunct="1">
              <a:spcAft>
                <a:spcPts val="0"/>
              </a:spcAft>
              <a:defRPr/>
            </a:pPr>
            <a:r>
              <a:rPr lang="en-US" dirty="0"/>
              <a:t>But packages also have architectures: Uses, Users, Structure, and Issues.</a:t>
            </a:r>
          </a:p>
          <a:p>
            <a:pPr lvl="1" eaLnBrk="1" fontAlgn="auto" hangingPunct="1">
              <a:spcAft>
                <a:spcPts val="0"/>
              </a:spcAft>
              <a:defRPr/>
            </a:pPr>
            <a:r>
              <a:rPr lang="en-US" dirty="0"/>
              <a:t>Package structure relates to the package’s classes and how they interact.</a:t>
            </a:r>
          </a:p>
          <a:p>
            <a:pPr eaLnBrk="1" fontAlgn="auto" hangingPunct="1">
              <a:spcAft>
                <a:spcPts val="0"/>
              </a:spcAft>
              <a:defRPr/>
            </a:pPr>
            <a:r>
              <a:rPr lang="en-US" dirty="0"/>
              <a:t>Classes</a:t>
            </a:r>
          </a:p>
          <a:p>
            <a:pPr lvl="1" eaLnBrk="1" fontAlgn="auto" hangingPunct="1">
              <a:spcAft>
                <a:spcPts val="0"/>
              </a:spcAft>
              <a:defRPr/>
            </a:pPr>
            <a:r>
              <a:rPr lang="en-US" dirty="0"/>
              <a:t>Even a class has an architecture defined by its methods, data structures, and how they interact.</a:t>
            </a:r>
          </a:p>
        </p:txBody>
      </p:sp>
      <p:sp>
        <p:nvSpPr>
          <p:cNvPr id="4" name="Footer Placeholder 3"/>
          <p:cNvSpPr>
            <a:spLocks noGrp="1"/>
          </p:cNvSpPr>
          <p:nvPr>
            <p:ph type="ftr" sz="quarter" idx="11"/>
          </p:nvPr>
        </p:nvSpPr>
        <p:spPr/>
        <p:txBody>
          <a:bodyPr/>
          <a:lstStyle/>
          <a:p>
            <a:pPr>
              <a:defRPr/>
            </a:pPr>
            <a:r>
              <a:rPr lang="en-US" dirty="0"/>
              <a:t>Software </a:t>
            </a:r>
            <a:r>
              <a:rPr lang="en-US" sz="1400" dirty="0"/>
              <a:t>Architecture</a:t>
            </a:r>
            <a:endParaRPr lang="en-US" dirty="0"/>
          </a:p>
        </p:txBody>
      </p:sp>
      <p:sp>
        <p:nvSpPr>
          <p:cNvPr id="235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3D07CA90-5E61-49D1-8DAA-BA7BA6790D07}" type="slidenum">
              <a:rPr lang="en-US" altLang="en-US" sz="2800" smtClean="0">
                <a:solidFill>
                  <a:schemeClr val="accent1"/>
                </a:solidFill>
              </a:rPr>
              <a:pPr fontAlgn="base">
                <a:lnSpc>
                  <a:spcPct val="100000"/>
                </a:lnSpc>
                <a:spcBef>
                  <a:spcPct val="0"/>
                </a:spcBef>
                <a:spcAft>
                  <a:spcPct val="0"/>
                </a:spcAft>
                <a:buClrTx/>
                <a:buSzTx/>
                <a:buFontTx/>
                <a:buNone/>
              </a:pPr>
              <a:t>8</a:t>
            </a:fld>
            <a:endParaRPr lang="en-US" altLang="en-US" sz="280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fontAlgn="auto" hangingPunct="1">
              <a:spcAft>
                <a:spcPts val="0"/>
              </a:spcAft>
              <a:defRPr/>
            </a:pPr>
            <a:r>
              <a:rPr lang="en-US" altLang="en-US"/>
              <a:t>What is Software Architecture?</a:t>
            </a:r>
          </a:p>
        </p:txBody>
      </p:sp>
      <p:sp>
        <p:nvSpPr>
          <p:cNvPr id="24579" name="Rectangle 3"/>
          <p:cNvSpPr>
            <a:spLocks noGrp="1" noChangeArrowheads="1"/>
          </p:cNvSpPr>
          <p:nvPr>
            <p:ph idx="1"/>
          </p:nvPr>
        </p:nvSpPr>
        <p:spPr/>
        <p:txBody>
          <a:bodyPr>
            <a:normAutofit fontScale="85000" lnSpcReduction="20000"/>
          </a:bodyPr>
          <a:lstStyle/>
          <a:p>
            <a:pPr eaLnBrk="1" hangingPunct="1"/>
            <a:r>
              <a:rPr lang="en-US" altLang="en-US" sz="1800" dirty="0"/>
              <a:t>The architecture of a software system captures major features and design ideas for a software development project.</a:t>
            </a:r>
          </a:p>
          <a:p>
            <a:pPr lvl="1" eaLnBrk="1" hangingPunct="1"/>
            <a:r>
              <a:rPr lang="en-US" altLang="en-US" sz="1600" dirty="0"/>
              <a:t>Describes relationship of users with the system.</a:t>
            </a:r>
          </a:p>
          <a:p>
            <a:pPr lvl="1" eaLnBrk="1" hangingPunct="1"/>
            <a:r>
              <a:rPr lang="en-US" altLang="en-US" sz="1600" dirty="0"/>
              <a:t>Describes structure and organizing principles of the system.</a:t>
            </a:r>
          </a:p>
          <a:p>
            <a:pPr lvl="2" eaLnBrk="1" hangingPunct="1"/>
            <a:r>
              <a:rPr lang="en-US" altLang="en-US" sz="1400" dirty="0"/>
              <a:t>major partitions within the system and their interfaces</a:t>
            </a:r>
          </a:p>
          <a:p>
            <a:pPr lvl="2" eaLnBrk="1" hangingPunct="1"/>
            <a:r>
              <a:rPr lang="en-US" altLang="en-US" sz="1400" dirty="0"/>
              <a:t>responsibilities of, and resources needed by, each partition</a:t>
            </a:r>
          </a:p>
          <a:p>
            <a:pPr lvl="2" eaLnBrk="1" hangingPunct="1"/>
            <a:r>
              <a:rPr lang="en-US" altLang="en-US" sz="1400" dirty="0"/>
              <a:t>design concepts: data structures, algorithms, data flows, that help developers understand and implement their piece of the system.</a:t>
            </a:r>
          </a:p>
          <a:p>
            <a:pPr lvl="1" eaLnBrk="1" hangingPunct="1"/>
            <a:r>
              <a:rPr lang="en-US" altLang="en-US" sz="1600" dirty="0"/>
              <a:t>Identifies major threads of execution</a:t>
            </a:r>
          </a:p>
          <a:p>
            <a:pPr lvl="2" eaLnBrk="1" hangingPunct="1"/>
            <a:r>
              <a:rPr lang="en-US" altLang="en-US" sz="1400" dirty="0"/>
              <a:t>A thread is the sequence of activities that result from some system event.  Examples are system startup, response to operator requests, and processing of errors.</a:t>
            </a:r>
          </a:p>
          <a:p>
            <a:pPr lvl="1" eaLnBrk="1" hangingPunct="1"/>
            <a:r>
              <a:rPr lang="en-US" altLang="en-US" sz="1600" dirty="0"/>
              <a:t>Identifies critical time-lines and risk areas</a:t>
            </a:r>
          </a:p>
          <a:p>
            <a:pPr lvl="2" eaLnBrk="1" hangingPunct="1"/>
            <a:r>
              <a:rPr lang="en-US" altLang="en-US" sz="1400" dirty="0"/>
              <a:t>A time-line is a time-based budget for critical threads.</a:t>
            </a:r>
          </a:p>
          <a:p>
            <a:pPr lvl="2" eaLnBrk="1" hangingPunct="1"/>
            <a:r>
              <a:rPr lang="en-US" altLang="en-US" sz="1400" dirty="0"/>
              <a:t>A risk area identifies objectives and requirements that will be difficult to meet under the current architectural and design concept or susceptibility to threats.</a:t>
            </a:r>
          </a:p>
          <a:p>
            <a:pPr eaLnBrk="1" hangingPunct="1"/>
            <a:endParaRPr lang="en-US" altLang="en-US" sz="1800" dirty="0"/>
          </a:p>
        </p:txBody>
      </p:sp>
      <p:sp>
        <p:nvSpPr>
          <p:cNvPr id="2458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en-US" altLang="en-US" sz="1400">
                <a:solidFill>
                  <a:schemeClr val="accent2"/>
                </a:solidFill>
                <a:latin typeface="Times New Roman" panose="02020603050405020304" pitchFamily="18" charset="0"/>
              </a:rPr>
              <a:t>Software Architecture</a:t>
            </a:r>
          </a:p>
        </p:txBody>
      </p:sp>
      <p:sp>
        <p:nvSpPr>
          <p:cNvPr id="245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fld id="{552AA0A0-B5B9-414B-BAB6-5ECE4A9537C8}" type="slidenum">
              <a:rPr lang="en-US" altLang="en-US" sz="2400" smtClean="0">
                <a:solidFill>
                  <a:schemeClr val="accent2"/>
                </a:solidFill>
                <a:latin typeface="Times New Roman" panose="02020603050405020304" pitchFamily="18" charset="0"/>
              </a:rPr>
              <a:pPr fontAlgn="base">
                <a:lnSpc>
                  <a:spcPct val="100000"/>
                </a:lnSpc>
                <a:spcBef>
                  <a:spcPct val="0"/>
                </a:spcBef>
                <a:spcAft>
                  <a:spcPct val="0"/>
                </a:spcAft>
                <a:buClrTx/>
                <a:buSzTx/>
                <a:buFontTx/>
                <a:buNone/>
              </a:pPr>
              <a:t>9</a:t>
            </a:fld>
            <a:endParaRPr lang="en-US" altLang="en-US" sz="1400" dirty="0">
              <a:solidFill>
                <a:schemeClr val="accent2"/>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Gallery">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3207</TotalTime>
  <Words>1253</Words>
  <Application>Microsoft Office PowerPoint</Application>
  <PresentationFormat>On-screen Show (4:3)</PresentationFormat>
  <Paragraphs>220</Paragraphs>
  <Slides>20</Slides>
  <Notes>14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Gill Sans MT</vt:lpstr>
      <vt:lpstr>Symbol</vt:lpstr>
      <vt:lpstr>Times New Roman</vt:lpstr>
      <vt:lpstr>Gallery</vt:lpstr>
      <vt:lpstr>Segments</vt:lpstr>
      <vt:lpstr>Software Architecture</vt:lpstr>
      <vt:lpstr>Definitions</vt:lpstr>
      <vt:lpstr>References</vt:lpstr>
      <vt:lpstr>Definitions of software parts</vt:lpstr>
      <vt:lpstr>Architecture: Our Definition</vt:lpstr>
      <vt:lpstr>Intent</vt:lpstr>
      <vt:lpstr>Architecture Level</vt:lpstr>
      <vt:lpstr>What is Software Architecture?</vt:lpstr>
      <vt:lpstr>Architectural concerns</vt:lpstr>
      <vt:lpstr>End of Asynchronous Presentation</vt:lpstr>
      <vt:lpstr>Uses</vt:lpstr>
      <vt:lpstr>Tasks</vt:lpstr>
      <vt:lpstr>Partitions</vt:lpstr>
      <vt:lpstr>Interactions</vt:lpstr>
      <vt:lpstr>Events</vt:lpstr>
      <vt:lpstr>Views</vt:lpstr>
      <vt:lpstr>Performance</vt:lpstr>
      <vt:lpstr>Analysis</vt:lpstr>
      <vt:lpstr>End of Presentation</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Concept Documents</dc:title>
  <dc:creator>Jim Fawcett</dc:creator>
  <cp:lastModifiedBy>James Fawcett</cp:lastModifiedBy>
  <cp:revision>52</cp:revision>
  <cp:lastPrinted>1601-01-01T00:00:00Z</cp:lastPrinted>
  <dcterms:created xsi:type="dcterms:W3CDTF">2000-09-06T13:25:14Z</dcterms:created>
  <dcterms:modified xsi:type="dcterms:W3CDTF">2017-08-20T12:15:44Z</dcterms:modified>
</cp:coreProperties>
</file>