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6" r:id="rId3"/>
    <p:sldId id="258" r:id="rId4"/>
    <p:sldId id="257" r:id="rId5"/>
    <p:sldId id="262" r:id="rId6"/>
    <p:sldId id="261" r:id="rId7"/>
    <p:sldId id="259" r:id="rId8"/>
    <p:sldId id="260" r:id="rId9"/>
    <p:sldId id="263" r:id="rId10"/>
    <p:sldId id="272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0252B-481F-4A22-9C4F-FA8265C04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154237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02990-F178-4699-A66B-D284C5D09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66B9-9D87-4142-A258-DD0AA127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0C17C-9A95-482E-A1E1-C4146EE1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8A4A3-82D1-4B01-9A49-80164D48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1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5A18D-8D27-4C18-A142-9FEED83CC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C8EBD-43E7-44AA-8FA4-0C4C91721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560BD-DFA2-4B02-9707-B653B799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77905-EC15-4FAE-A246-BEA87752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926E9-C3C6-429D-8831-83A3D2E9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4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E2CBD-E82C-4CA2-8B34-2171D7570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CBCF8-CB34-4FF0-B428-8D1BA1106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C5A55-6D37-4787-BA22-3C111897F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D25A0-4944-4592-B175-09150FAB7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6F13B-3645-40DC-8462-B107F9FA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5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AC96-2F69-48E5-B5F6-B8AF53039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FEC31-2FD4-4020-8896-C860EB824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F2B26-7102-4929-AA1C-DB108F6C8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DECA2-7651-4C39-B0EA-01D43542A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C3689-511E-4539-9D8E-9AD93E63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309C3-E4FC-47DA-A46F-ACBB12730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50994-33B1-4F26-93F3-21E8649C5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45CF-A927-4CCA-B52E-03E357F7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273A0-E3CB-4E44-9C51-4A1C92435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A8CDD-2EB4-4788-8F77-47DDD974E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D6B0-0E4C-4435-9232-FE2C1E188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B1BA6-74B4-46A6-90B1-B2E166D23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474789"/>
            <a:ext cx="3886200" cy="4702174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CEB63-2CC1-4DC1-B991-C78C77AAC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74789"/>
            <a:ext cx="3886200" cy="4702174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8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86E84-5EF9-4A35-A266-642D8DB5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62C28-A3A9-4371-9FCF-CE90441F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62F69-35DC-477E-9620-1D88444B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3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C58E6-EB0E-4CD9-9DB5-7CD5A4FF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00CE2-C38D-4B54-B8D0-CB359FDE7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22E4F-AB9D-4BC2-A780-E1B00FD09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42448-1111-43CC-B335-4EEA964D1B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8D4714-E04E-4FB5-B972-912D43F76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E2BC0-7879-45CC-B80C-A1B62BFD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5D9995-4D41-4616-84A1-ADD8A949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168C67-8F75-4698-9052-7F6D759EA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6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B0B5B-8541-4679-B06D-3744C2903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5800"/>
            <a:ext cx="7886700" cy="132556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0314E-90F3-4947-A9F1-9A38AA531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F30D35-BB87-4DC7-BEE9-5CA46B3DB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EE8905-6930-4B5C-BB65-9ECE76C9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5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B5E3B9-CDBC-40B9-80ED-E6D4AD3CA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73965-7CEB-458D-B331-4E125F88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44AAB-285E-429D-A870-4A219409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9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4013-5606-46C2-9C53-95E1BF9C8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0B84F-67B2-4387-8451-53A837B05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14FCF-E543-4272-BADE-C38C2F536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DB083-4F4C-430B-84EF-3608D365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1B258-8ED6-4A5C-BBF5-82DF4698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52678-48EF-4C85-B70D-AC2C65A0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1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6107B-6A5B-4A07-809D-45C02B49E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82491-237A-4AF6-AB4F-1C5F9F171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746D20-6D61-49D4-B313-F962DF239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BD4F4-C746-431B-A99A-8E162D01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BD6AF-2259-4BA8-8165-654574D6C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F8D68-F497-4E0B-9F6E-4F94AE205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21770-88D8-4859-B9AD-20D7CD221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F4E0D-C605-46E9-9278-AD5FE238F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4000"/>
            <a:ext cx="7886700" cy="4656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EB620-28C2-47DE-AC77-168D3428B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F3303-28CD-4C96-B82B-4C65A459B737}" type="datetimeFigureOut">
              <a:rPr lang="en-US" smtClean="0"/>
              <a:t>8/20/2017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C8EE6-00AB-4CD8-9AFF-6B89F23B8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4C6D2-96AA-4DB7-9FE4-3A0FBC18A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6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Introduction: slides 2-6, 8	time 10 minutes</a:t>
            </a:r>
          </a:p>
          <a:p>
            <a:r>
              <a:rPr lang="en-US" dirty="0" err="1"/>
              <a:t>Illities</a:t>
            </a:r>
            <a:r>
              <a:rPr lang="en-US" dirty="0"/>
              <a:t>: slides 9-16		time 15 minutes</a:t>
            </a:r>
          </a:p>
        </p:txBody>
      </p:sp>
    </p:spTree>
    <p:extLst>
      <p:ext uri="{BB962C8B-B14F-4D97-AF65-F5344CB8AC3E}">
        <p14:creationId xmlns:p14="http://schemas.microsoft.com/office/powerpoint/2010/main" val="2670252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80C7029-1A8B-454B-A4DE-1CDD2A3A3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200"/>
            <a:ext cx="7886700" cy="609600"/>
          </a:xfrm>
        </p:spPr>
        <p:txBody>
          <a:bodyPr/>
          <a:lstStyle/>
          <a:p>
            <a:r>
              <a:rPr lang="en-US" dirty="0"/>
              <a:t>Software Collaboration Federation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0FA8C4DF-C4F0-400D-B2AF-B133AE584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54873"/>
            <a:ext cx="86106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52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11936"/>
          </a:xfrm>
        </p:spPr>
        <p:txBody>
          <a:bodyPr/>
          <a:lstStyle/>
          <a:p>
            <a:r>
              <a:rPr lang="en-US" dirty="0"/>
              <a:t>Usability</a:t>
            </a:r>
            <a:br>
              <a:rPr lang="en-US" dirty="0"/>
            </a:br>
            <a:r>
              <a:rPr lang="en-US" sz="2000" dirty="0"/>
              <a:t>Software Collaboration Federation (SCF)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6029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Users don’t wait for anything</a:t>
            </a:r>
          </a:p>
          <a:p>
            <a:pPr lvl="1"/>
            <a:r>
              <a:rPr lang="en-US" dirty="0"/>
              <a:t>All tasks are asynchronous</a:t>
            </a:r>
          </a:p>
          <a:p>
            <a:r>
              <a:rPr lang="en-US" dirty="0"/>
              <a:t>Simple models</a:t>
            </a:r>
          </a:p>
          <a:p>
            <a:pPr lvl="1"/>
            <a:r>
              <a:rPr lang="en-US" dirty="0"/>
              <a:t>Everything is immutable</a:t>
            </a:r>
          </a:p>
          <a:p>
            <a:pPr lvl="1"/>
            <a:r>
              <a:rPr lang="en-US" dirty="0"/>
              <a:t>Only control is check-in</a:t>
            </a:r>
          </a:p>
          <a:p>
            <a:pPr lvl="1"/>
            <a:r>
              <a:rPr lang="en-US" dirty="0"/>
              <a:t>Concurrency models are simple and hidden from user</a:t>
            </a:r>
          </a:p>
          <a:p>
            <a:r>
              <a:rPr lang="en-US" dirty="0"/>
              <a:t>All work is task driven:</a:t>
            </a:r>
          </a:p>
          <a:p>
            <a:pPr lvl="1"/>
            <a:r>
              <a:rPr lang="en-US" dirty="0"/>
              <a:t>Check-in products</a:t>
            </a:r>
          </a:p>
          <a:p>
            <a:pPr lvl="1"/>
            <a:r>
              <a:rPr lang="en-US" dirty="0"/>
              <a:t>Test code products</a:t>
            </a:r>
          </a:p>
          <a:p>
            <a:pPr lvl="1"/>
            <a:r>
              <a:rPr lang="en-US" dirty="0"/>
              <a:t>Analyze results</a:t>
            </a:r>
          </a:p>
        </p:txBody>
      </p:sp>
    </p:spTree>
    <p:extLst>
      <p:ext uri="{BB962C8B-B14F-4D97-AF65-F5344CB8AC3E}">
        <p14:creationId xmlns:p14="http://schemas.microsoft.com/office/powerpoint/2010/main" val="207040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SCF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platform-based authentication</a:t>
            </a:r>
          </a:p>
          <a:p>
            <a:pPr lvl="1"/>
            <a:r>
              <a:rPr lang="en-US" dirty="0" err="1"/>
              <a:t>Asp.Net</a:t>
            </a:r>
            <a:r>
              <a:rPr lang="en-US" dirty="0"/>
              <a:t> like authentication and roles</a:t>
            </a:r>
          </a:p>
          <a:p>
            <a:r>
              <a:rPr lang="en-US" dirty="0"/>
              <a:t>Use secure communication</a:t>
            </a:r>
          </a:p>
          <a:p>
            <a:pPr lvl="1"/>
            <a:r>
              <a:rPr lang="en-US" dirty="0" err="1"/>
              <a:t>WSHttp</a:t>
            </a:r>
            <a:r>
              <a:rPr lang="en-US" dirty="0"/>
              <a:t> encrypts transmissions</a:t>
            </a:r>
          </a:p>
          <a:p>
            <a:r>
              <a:rPr lang="en-US" dirty="0"/>
              <a:t>Products contain encrypted hash to prevent tampering</a:t>
            </a:r>
          </a:p>
          <a:p>
            <a:r>
              <a:rPr lang="en-US" dirty="0"/>
              <a:t>Message logs support traceability if needed</a:t>
            </a:r>
          </a:p>
        </p:txBody>
      </p:sp>
    </p:spTree>
    <p:extLst>
      <p:ext uri="{BB962C8B-B14F-4D97-AF65-F5344CB8AC3E}">
        <p14:creationId xmlns:p14="http://schemas.microsoft.com/office/powerpoint/2010/main" val="2272535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SCF 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Test Harness (prime load – test execution)</a:t>
            </a:r>
          </a:p>
          <a:p>
            <a:pPr lvl="1"/>
            <a:r>
              <a:rPr lang="en-US" dirty="0"/>
              <a:t>Concurrent test suites use available cores</a:t>
            </a:r>
          </a:p>
          <a:p>
            <a:pPr lvl="1"/>
            <a:r>
              <a:rPr lang="en-US" dirty="0"/>
              <a:t>File caching avoids unnecessary network traffic</a:t>
            </a:r>
          </a:p>
          <a:p>
            <a:pPr lvl="1"/>
            <a:r>
              <a:rPr lang="en-US" dirty="0"/>
              <a:t>Tests are independent so very little is required to support load-balancing of multiple Test Harness servers</a:t>
            </a:r>
          </a:p>
          <a:p>
            <a:r>
              <a:rPr lang="en-US" dirty="0"/>
              <a:t>Repository (prime load – builds)</a:t>
            </a:r>
          </a:p>
          <a:p>
            <a:pPr lvl="1"/>
            <a:r>
              <a:rPr lang="en-US" dirty="0"/>
              <a:t>Check-ins are independent so each can run on own thread, using available cores for building</a:t>
            </a:r>
          </a:p>
          <a:p>
            <a:pPr lvl="1"/>
            <a:r>
              <a:rPr lang="en-US" dirty="0"/>
              <a:t>File caching avoids unnecessary network traffic</a:t>
            </a:r>
          </a:p>
          <a:p>
            <a:pPr lvl="1"/>
            <a:r>
              <a:rPr lang="en-US" dirty="0"/>
              <a:t>Fine-grained availability is not important, so can host on multiple servers, synchronized at night.</a:t>
            </a:r>
          </a:p>
        </p:txBody>
      </p:sp>
    </p:spTree>
    <p:extLst>
      <p:ext uri="{BB962C8B-B14F-4D97-AF65-F5344CB8AC3E}">
        <p14:creationId xmlns:p14="http://schemas.microsoft.com/office/powerpoint/2010/main" val="1313073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SCF 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Harness:</a:t>
            </a:r>
          </a:p>
          <a:p>
            <a:pPr lvl="1"/>
            <a:r>
              <a:rPr lang="en-US" dirty="0"/>
              <a:t>Functions are configuration, testing, reporting, notification, and communication</a:t>
            </a:r>
          </a:p>
          <a:p>
            <a:pPr lvl="2"/>
            <a:r>
              <a:rPr lang="en-US" dirty="0"/>
              <a:t>Test development is a client activity</a:t>
            </a:r>
          </a:p>
          <a:p>
            <a:pPr lvl="2"/>
            <a:r>
              <a:rPr lang="en-US" dirty="0"/>
              <a:t>Notification can be supported by Test Harness but implemented by tests, e.g., tests use T.H. notification facilities to report to client.</a:t>
            </a:r>
          </a:p>
          <a:p>
            <a:pPr lvl="1"/>
            <a:r>
              <a:rPr lang="en-US" dirty="0"/>
              <a:t>These are all cohesive, easily encapsulated, easy to change without breaking other parts</a:t>
            </a:r>
          </a:p>
          <a:p>
            <a:pPr lvl="1"/>
            <a:r>
              <a:rPr lang="en-US" dirty="0"/>
              <a:t>Only configuration and reporting are likely to change</a:t>
            </a:r>
          </a:p>
          <a:p>
            <a:pPr lvl="1"/>
            <a:r>
              <a:rPr lang="en-US" dirty="0"/>
              <a:t>Functions are conceptually simple, and so, likely to be stable and free of critical errors</a:t>
            </a:r>
          </a:p>
        </p:txBody>
      </p:sp>
    </p:spTree>
    <p:extLst>
      <p:ext uri="{BB962C8B-B14F-4D97-AF65-F5344CB8AC3E}">
        <p14:creationId xmlns:p14="http://schemas.microsoft.com/office/powerpoint/2010/main" val="4076213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SCF 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Repository:</a:t>
            </a:r>
          </a:p>
          <a:p>
            <a:pPr lvl="1"/>
            <a:r>
              <a:rPr lang="en-US" dirty="0"/>
              <a:t>Functions are check-in, versioning, metadata management, building, publishing, and communication.</a:t>
            </a:r>
          </a:p>
          <a:p>
            <a:pPr lvl="1"/>
            <a:r>
              <a:rPr lang="en-US" dirty="0"/>
              <a:t>Check-in and versioning will use different policies for Project, Company, and Developer Repositories.</a:t>
            </a:r>
          </a:p>
          <a:p>
            <a:pPr lvl="2"/>
            <a:r>
              <a:rPr lang="en-US" dirty="0"/>
              <a:t>Should make these rule-based.  How?</a:t>
            </a:r>
          </a:p>
          <a:p>
            <a:pPr lvl="1"/>
            <a:r>
              <a:rPr lang="en-US" dirty="0"/>
              <a:t>These are all cohesive, easily encapsulated, and independent, so easy to change without breaking other parts.</a:t>
            </a:r>
          </a:p>
          <a:p>
            <a:pPr lvl="1"/>
            <a:r>
              <a:rPr lang="en-US" dirty="0"/>
              <a:t>Check-in and Versioning are conceptually the most complicated parts of SCF, and so will need a lot of attention.</a:t>
            </a:r>
          </a:p>
        </p:txBody>
      </p:sp>
    </p:spTree>
    <p:extLst>
      <p:ext uri="{BB962C8B-B14F-4D97-AF65-F5344CB8AC3E}">
        <p14:creationId xmlns:p14="http://schemas.microsoft.com/office/powerpoint/2010/main" val="2143540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SCF 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1"/>
            <a:ext cx="7772400" cy="4831560"/>
          </a:xfrm>
        </p:spPr>
        <p:txBody>
          <a:bodyPr>
            <a:normAutofit/>
          </a:bodyPr>
          <a:lstStyle/>
          <a:p>
            <a:r>
              <a:rPr lang="en-US" dirty="0"/>
              <a:t>Client:</a:t>
            </a:r>
          </a:p>
          <a:p>
            <a:pPr lvl="1"/>
            <a:r>
              <a:rPr lang="en-US" dirty="0"/>
              <a:t>Functions are check-in, building tests and Test Suites, reviewing results and logs, processing notifications, and communication.</a:t>
            </a:r>
          </a:p>
          <a:p>
            <a:pPr lvl="1"/>
            <a:r>
              <a:rPr lang="en-US" dirty="0"/>
              <a:t>Users will want to configure Client UI to support their own work activities.</a:t>
            </a:r>
          </a:p>
          <a:p>
            <a:pPr lvl="2"/>
            <a:r>
              <a:rPr lang="en-US" dirty="0"/>
              <a:t>Could make part of the UI a web portal like construct that will allow users to paste gadgets into portal regions, e.g., team test history for month, work calendar.</a:t>
            </a:r>
          </a:p>
          <a:p>
            <a:pPr lvl="2"/>
            <a:r>
              <a:rPr lang="en-US" dirty="0"/>
              <a:t>Creating and using Queries into test data need to be flexible, language driven, and </a:t>
            </a:r>
            <a:r>
              <a:rPr lang="en-US" dirty="0" err="1"/>
              <a:t>invocable</a:t>
            </a:r>
            <a:r>
              <a:rPr lang="en-US" dirty="0"/>
              <a:t> by name and scheduled.</a:t>
            </a:r>
          </a:p>
          <a:p>
            <a:pPr lvl="1"/>
            <a:r>
              <a:rPr lang="en-US" dirty="0"/>
              <a:t>Clients will be central to running SCF, so must have core functionality running early.</a:t>
            </a:r>
          </a:p>
        </p:txBody>
      </p:sp>
    </p:spTree>
    <p:extLst>
      <p:ext uri="{BB962C8B-B14F-4D97-AF65-F5344CB8AC3E}">
        <p14:creationId xmlns:p14="http://schemas.microsoft.com/office/powerpoint/2010/main" val="834654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543800" cy="990600"/>
          </a:xfrm>
        </p:spPr>
        <p:txBody>
          <a:bodyPr/>
          <a:lstStyle/>
          <a:p>
            <a:pPr algn="ctr"/>
            <a:r>
              <a:rPr lang="en-US" dirty="0"/>
              <a:t>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70999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Enterprise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CSE681 – Software Modeling and Analysis</a:t>
            </a:r>
          </a:p>
          <a:p>
            <a:r>
              <a:rPr lang="en-US" dirty="0"/>
              <a:t>Fall 2015</a:t>
            </a:r>
          </a:p>
        </p:txBody>
      </p:sp>
    </p:spTree>
    <p:extLst>
      <p:ext uri="{BB962C8B-B14F-4D97-AF65-F5344CB8AC3E}">
        <p14:creationId xmlns:p14="http://schemas.microsoft.com/office/powerpoint/2010/main" val="36020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Beautiful Architecture, O’Reilly, 2009</a:t>
            </a:r>
          </a:p>
          <a:p>
            <a:pPr lvl="1"/>
            <a:r>
              <a:rPr lang="en-US" dirty="0"/>
              <a:t>Will become required reading for this course</a:t>
            </a:r>
          </a:p>
          <a:p>
            <a:pPr lvl="1"/>
            <a:r>
              <a:rPr lang="en-US" dirty="0"/>
              <a:t>Interesting examples:</a:t>
            </a:r>
          </a:p>
          <a:p>
            <a:pPr lvl="2"/>
            <a:r>
              <a:rPr lang="en-US" dirty="0"/>
              <a:t>Massive Multi-player on-line games</a:t>
            </a:r>
          </a:p>
          <a:p>
            <a:pPr lvl="2"/>
            <a:r>
              <a:rPr lang="en-US" dirty="0"/>
              <a:t>Facebook data management</a:t>
            </a:r>
          </a:p>
          <a:p>
            <a:pPr lvl="2"/>
            <a:r>
              <a:rPr lang="en-US" dirty="0"/>
              <a:t>Surfing business data like surfing web pages using REST</a:t>
            </a:r>
          </a:p>
          <a:p>
            <a:r>
              <a:rPr lang="en-US" dirty="0"/>
              <a:t>Beyond Software </a:t>
            </a:r>
            <a:r>
              <a:rPr lang="en-US" dirty="0" err="1"/>
              <a:t>Architectue</a:t>
            </a:r>
            <a:r>
              <a:rPr lang="en-US" dirty="0"/>
              <a:t>, Luke </a:t>
            </a:r>
            <a:r>
              <a:rPr lang="en-US" dirty="0" err="1"/>
              <a:t>Hohmann</a:t>
            </a:r>
            <a:r>
              <a:rPr lang="en-US" dirty="0"/>
              <a:t>, Addison-Wesley, 2003</a:t>
            </a:r>
          </a:p>
          <a:p>
            <a:pPr lvl="1"/>
            <a:r>
              <a:rPr lang="en-US" dirty="0"/>
              <a:t>Places software architecture in the context of a business process (concept, plan, marketing, development, deployment, extension, security)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1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Driven by:</a:t>
            </a:r>
          </a:p>
          <a:p>
            <a:pPr lvl="1"/>
            <a:r>
              <a:rPr lang="en-US" dirty="0"/>
              <a:t>System complexity</a:t>
            </a:r>
          </a:p>
          <a:p>
            <a:pPr lvl="1"/>
            <a:r>
              <a:rPr lang="en-US" dirty="0"/>
              <a:t>Performance requirements</a:t>
            </a:r>
          </a:p>
          <a:p>
            <a:pPr lvl="1"/>
            <a:r>
              <a:rPr lang="en-US" dirty="0"/>
              <a:t>Need for flexibility</a:t>
            </a:r>
          </a:p>
          <a:p>
            <a:pPr lvl="2"/>
            <a:r>
              <a:rPr lang="en-US" dirty="0"/>
              <a:t>To accommodate changing business objectives</a:t>
            </a:r>
          </a:p>
          <a:p>
            <a:pPr lvl="2"/>
            <a:r>
              <a:rPr lang="en-US" dirty="0"/>
              <a:t>To replace aging technologies</a:t>
            </a:r>
          </a:p>
          <a:p>
            <a:pPr lvl="2"/>
            <a:r>
              <a:rPr lang="en-US" dirty="0"/>
              <a:t>To cooperate with other applications</a:t>
            </a:r>
          </a:p>
          <a:p>
            <a:pPr lvl="1"/>
            <a:r>
              <a:rPr lang="en-US" dirty="0"/>
              <a:t>Security</a:t>
            </a:r>
          </a:p>
          <a:p>
            <a:pPr lvl="2"/>
            <a:r>
              <a:rPr lang="en-US" dirty="0"/>
              <a:t>Visibility and mutability based on authorization</a:t>
            </a:r>
          </a:p>
          <a:p>
            <a:pPr lvl="2"/>
            <a:r>
              <a:rPr lang="en-US" dirty="0"/>
              <a:t>May need audits to prove compliance with regulations</a:t>
            </a:r>
          </a:p>
        </p:txBody>
      </p:sp>
    </p:spTree>
    <p:extLst>
      <p:ext uri="{BB962C8B-B14F-4D97-AF65-F5344CB8AC3E}">
        <p14:creationId xmlns:p14="http://schemas.microsoft.com/office/powerpoint/2010/main" val="331355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driven by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Longevity</a:t>
            </a:r>
          </a:p>
          <a:p>
            <a:pPr lvl="1"/>
            <a:r>
              <a:rPr lang="en-US" dirty="0"/>
              <a:t>Enterprise system are expensive to build and deploy.</a:t>
            </a:r>
          </a:p>
          <a:p>
            <a:pPr lvl="1"/>
            <a:r>
              <a:rPr lang="en-US" dirty="0"/>
              <a:t>We want them to last a long time to get significant return on investment.</a:t>
            </a:r>
          </a:p>
          <a:p>
            <a:r>
              <a:rPr lang="en-US" dirty="0"/>
              <a:t>Stability:</a:t>
            </a:r>
          </a:p>
          <a:p>
            <a:pPr lvl="1"/>
            <a:r>
              <a:rPr lang="en-US" dirty="0"/>
              <a:t>We want the core system to remain stable as development proceeds and later as maintenance adds new features</a:t>
            </a:r>
          </a:p>
        </p:txBody>
      </p:sp>
    </p:spTree>
    <p:extLst>
      <p:ext uri="{BB962C8B-B14F-4D97-AF65-F5344CB8AC3E}">
        <p14:creationId xmlns:p14="http://schemas.microsoft.com/office/powerpoint/2010/main" val="117237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Questions (BA)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first questions an architect asks are not about functionality:</a:t>
            </a:r>
          </a:p>
          <a:p>
            <a:pPr lvl="1"/>
            <a:r>
              <a:rPr lang="en-US" dirty="0"/>
              <a:t>Who are the stakeholders?</a:t>
            </a:r>
          </a:p>
          <a:p>
            <a:pPr lvl="1"/>
            <a:r>
              <a:rPr lang="en-US" dirty="0"/>
              <a:t>On what platform will the system be built?</a:t>
            </a:r>
          </a:p>
          <a:p>
            <a:pPr lvl="1"/>
            <a:r>
              <a:rPr lang="en-US" dirty="0"/>
              <a:t>How many concurrent users?</a:t>
            </a:r>
          </a:p>
          <a:p>
            <a:pPr lvl="2"/>
            <a:r>
              <a:rPr lang="en-US" dirty="0"/>
              <a:t>Load model</a:t>
            </a:r>
          </a:p>
          <a:p>
            <a:pPr lvl="2"/>
            <a:r>
              <a:rPr lang="en-US" dirty="0"/>
              <a:t>latency</a:t>
            </a:r>
          </a:p>
          <a:p>
            <a:pPr lvl="1"/>
            <a:r>
              <a:rPr lang="en-US" dirty="0"/>
              <a:t>How secure does the system need to be?</a:t>
            </a:r>
          </a:p>
          <a:p>
            <a:pPr lvl="2"/>
            <a:r>
              <a:rPr lang="en-US" dirty="0"/>
              <a:t>Intranet or internet?</a:t>
            </a:r>
          </a:p>
          <a:p>
            <a:pPr lvl="2"/>
            <a:r>
              <a:rPr lang="en-US" dirty="0"/>
              <a:t>How sensitive is the information?</a:t>
            </a:r>
          </a:p>
          <a:p>
            <a:pPr lvl="1"/>
            <a:r>
              <a:rPr lang="en-US" dirty="0"/>
              <a:t>How scalable must the system be?</a:t>
            </a:r>
          </a:p>
          <a:p>
            <a:pPr lvl="2"/>
            <a:r>
              <a:rPr lang="en-US" dirty="0"/>
              <a:t>Orders of magnitude?</a:t>
            </a:r>
          </a:p>
        </p:txBody>
      </p:sp>
    </p:spTree>
    <p:extLst>
      <p:ext uri="{BB962C8B-B14F-4D97-AF65-F5344CB8AC3E}">
        <p14:creationId xmlns:p14="http://schemas.microsoft.com/office/powerpoint/2010/main" val="187449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Architectural Principles (BA)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1"/>
            <a:ext cx="7924800" cy="5060159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One fact in one place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both value and behavior</a:t>
            </a:r>
          </a:p>
          <a:p>
            <a:pPr>
              <a:spcAft>
                <a:spcPts val="600"/>
              </a:spcAft>
            </a:pPr>
            <a:r>
              <a:rPr lang="en-US" dirty="0"/>
              <a:t>Automatic propagation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Performance may dictate duplication, so propagate from single source (data record or object factory) – one place to change.</a:t>
            </a:r>
          </a:p>
          <a:p>
            <a:pPr>
              <a:spcAft>
                <a:spcPts val="600"/>
              </a:spcAft>
            </a:pPr>
            <a:r>
              <a:rPr lang="en-US" dirty="0"/>
              <a:t>Architecture includes construction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Describes not only run-time, but how to build.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Use tools to build the system.</a:t>
            </a:r>
          </a:p>
          <a:p>
            <a:pPr>
              <a:spcAft>
                <a:spcPts val="600"/>
              </a:spcAft>
            </a:pPr>
            <a:r>
              <a:rPr lang="en-US" dirty="0"/>
              <a:t>Minimize mechanisms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Use a few “good” mechanisms rather that many “perfect” ones.</a:t>
            </a:r>
          </a:p>
          <a:p>
            <a:pPr>
              <a:spcAft>
                <a:spcPts val="600"/>
              </a:spcAft>
            </a:pPr>
            <a:r>
              <a:rPr lang="en-US" dirty="0"/>
              <a:t>Construct engines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Flexible architectures rely on use of virtual machines, e.g., engines that are programmed by data provided by higher layers.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Each layer is a cohesive abstraction</a:t>
            </a:r>
          </a:p>
          <a:p>
            <a:pPr>
              <a:spcAft>
                <a:spcPts val="600"/>
              </a:spcAft>
            </a:pPr>
            <a:r>
              <a:rPr lang="en-US" dirty="0"/>
              <a:t>Use Principles and Metaphors to resist entropy</a:t>
            </a:r>
          </a:p>
        </p:txBody>
      </p:sp>
    </p:spTree>
    <p:extLst>
      <p:ext uri="{BB962C8B-B14F-4D97-AF65-F5344CB8AC3E}">
        <p14:creationId xmlns:p14="http://schemas.microsoft.com/office/powerpoint/2010/main" val="237990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Goals of an Architecture (BA)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Build systems that: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Satisfy project goals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Are: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friendly and responsive to the user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free of critical errors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maintainable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easy to install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reliable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Communicate in standard ways</a:t>
            </a:r>
          </a:p>
        </p:txBody>
      </p:sp>
    </p:spTree>
    <p:extLst>
      <p:ext uri="{BB962C8B-B14F-4D97-AF65-F5344CB8AC3E}">
        <p14:creationId xmlns:p14="http://schemas.microsoft.com/office/powerpoint/2010/main" val="47056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Quality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Usability</a:t>
            </a:r>
          </a:p>
          <a:p>
            <a:pPr lvl="1"/>
            <a:r>
              <a:rPr lang="en-US" sz="2000" dirty="0"/>
              <a:t>Free of critical errors</a:t>
            </a:r>
          </a:p>
          <a:p>
            <a:pPr lvl="1"/>
            <a:r>
              <a:rPr lang="en-US" sz="2000" dirty="0"/>
              <a:t>Metaphors</a:t>
            </a:r>
          </a:p>
          <a:p>
            <a:pPr lvl="1"/>
            <a:r>
              <a:rPr lang="en-US" sz="2000" dirty="0"/>
              <a:t>Performance</a:t>
            </a:r>
          </a:p>
          <a:p>
            <a:r>
              <a:rPr lang="en-US" sz="2400" dirty="0"/>
              <a:t>Security</a:t>
            </a:r>
          </a:p>
          <a:p>
            <a:pPr lvl="1"/>
            <a:r>
              <a:rPr lang="en-US" sz="2000" dirty="0"/>
              <a:t>Safe</a:t>
            </a:r>
          </a:p>
          <a:p>
            <a:pPr lvl="1"/>
            <a:r>
              <a:rPr lang="en-US" sz="2000" dirty="0"/>
              <a:t>Traceable</a:t>
            </a:r>
          </a:p>
          <a:p>
            <a:endParaRPr lang="en-US" sz="2400" dirty="0"/>
          </a:p>
          <a:p>
            <a:pPr lvl="1"/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Scalability</a:t>
            </a:r>
          </a:p>
          <a:p>
            <a:pPr lvl="1"/>
            <a:r>
              <a:rPr lang="en-US" sz="2000" dirty="0"/>
              <a:t>Add more functions</a:t>
            </a:r>
          </a:p>
          <a:p>
            <a:pPr lvl="1"/>
            <a:r>
              <a:rPr lang="en-US" sz="2000" dirty="0"/>
              <a:t>Add more users</a:t>
            </a:r>
          </a:p>
          <a:p>
            <a:pPr lvl="1"/>
            <a:r>
              <a:rPr lang="en-US" sz="2000" dirty="0"/>
              <a:t>Add more data</a:t>
            </a:r>
          </a:p>
          <a:p>
            <a:r>
              <a:rPr lang="en-US" sz="2400" dirty="0"/>
              <a:t>Maintainability</a:t>
            </a:r>
          </a:p>
          <a:p>
            <a:pPr lvl="1"/>
            <a:r>
              <a:rPr lang="en-US" sz="2000" dirty="0"/>
              <a:t>Changeable</a:t>
            </a:r>
          </a:p>
          <a:p>
            <a:pPr lvl="1"/>
            <a:r>
              <a:rPr lang="en-US" sz="2000" dirty="0"/>
              <a:t>Stable</a:t>
            </a:r>
          </a:p>
        </p:txBody>
      </p:sp>
    </p:spTree>
    <p:extLst>
      <p:ext uri="{BB962C8B-B14F-4D97-AF65-F5344CB8AC3E}">
        <p14:creationId xmlns:p14="http://schemas.microsoft.com/office/powerpoint/2010/main" val="620298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872</Words>
  <Application>Microsoft Office PowerPoint</Application>
  <PresentationFormat>On-screen Show (4:3)</PresentationFormat>
  <Paragraphs>135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Segments</vt:lpstr>
      <vt:lpstr>Enterprise Architecture</vt:lpstr>
      <vt:lpstr>References</vt:lpstr>
      <vt:lpstr>Need for Architecture</vt:lpstr>
      <vt:lpstr>Needs driven by Size</vt:lpstr>
      <vt:lpstr>First Questions (BA)</vt:lpstr>
      <vt:lpstr>Architectural Principles (BA)</vt:lpstr>
      <vt:lpstr>Goals of an Architecture (BA)</vt:lpstr>
      <vt:lpstr>Architecture Quality Factors</vt:lpstr>
      <vt:lpstr>Software Collaboration Federation</vt:lpstr>
      <vt:lpstr>Usability Software Collaboration Federation (SCF)</vt:lpstr>
      <vt:lpstr>SCF Security</vt:lpstr>
      <vt:lpstr>SCF Scalability</vt:lpstr>
      <vt:lpstr>SCF Maintainability</vt:lpstr>
      <vt:lpstr>SCF Maintainability</vt:lpstr>
      <vt:lpstr>SCF Maintainability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Architecture</dc:title>
  <dc:creator>Jim Fawcett</dc:creator>
  <cp:lastModifiedBy>James Fawcett</cp:lastModifiedBy>
  <cp:revision>25</cp:revision>
  <dcterms:created xsi:type="dcterms:W3CDTF">2010-11-27T16:20:17Z</dcterms:created>
  <dcterms:modified xsi:type="dcterms:W3CDTF">2017-08-20T15:16:59Z</dcterms:modified>
</cp:coreProperties>
</file>