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5" r:id="rId1"/>
    <p:sldMasterId id="2147483869" r:id="rId2"/>
  </p:sldMasterIdLst>
  <p:notesMasterIdLst>
    <p:notesMasterId r:id="rId23"/>
  </p:notesMasterIdLst>
  <p:handoutMasterIdLst>
    <p:handoutMasterId r:id="rId24"/>
  </p:handoutMasterIdLst>
  <p:sldIdLst>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5179"/>
  </p:normalViewPr>
  <p:slideViewPr>
    <p:cSldViewPr>
      <p:cViewPr varScale="1">
        <p:scale>
          <a:sx n="88" d="100"/>
          <a:sy n="88" d="100"/>
        </p:scale>
        <p:origin x="12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75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1075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75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3C4BBCA1-EC21-433A-A306-511802781B6B}" type="slidenum">
              <a:rPr lang="en-US" altLang="en-US"/>
              <a:pPr>
                <a:defRPr/>
              </a:pPr>
              <a:t>‹#›</a:t>
            </a:fld>
            <a:endParaRPr lang="en-US" altLang="en-US"/>
          </a:p>
        </p:txBody>
      </p:sp>
    </p:spTree>
    <p:extLst>
      <p:ext uri="{BB962C8B-B14F-4D97-AF65-F5344CB8AC3E}">
        <p14:creationId xmlns:p14="http://schemas.microsoft.com/office/powerpoint/2010/main" val="1672857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105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05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105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18C2755C-1350-4FBA-A9C5-FF333B7FAB8F}" type="slidenum">
              <a:rPr lang="en-US" altLang="en-US"/>
              <a:pPr>
                <a:defRPr/>
              </a:pPr>
              <a:t>‹#›</a:t>
            </a:fld>
            <a:endParaRPr lang="en-US" altLang="en-US"/>
          </a:p>
        </p:txBody>
      </p:sp>
    </p:spTree>
    <p:extLst>
      <p:ext uri="{BB962C8B-B14F-4D97-AF65-F5344CB8AC3E}">
        <p14:creationId xmlns:p14="http://schemas.microsoft.com/office/powerpoint/2010/main" val="1398648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5BC57753-C519-4872-963E-8AB4A2B2F0A2}" type="datetimeFigureOut">
              <a:rPr lang="en-US" smtClean="0"/>
              <a:pPr>
                <a:defRPr/>
              </a:pPr>
              <a:t>3/29/2017</a:t>
            </a:fld>
            <a:endParaRPr lang="en-US"/>
          </a:p>
        </p:txBody>
      </p:sp>
      <p:sp>
        <p:nvSpPr>
          <p:cNvPr id="5" name="Footer Placeholder 4"/>
          <p:cNvSpPr>
            <a:spLocks noGrp="1"/>
          </p:cNvSpPr>
          <p:nvPr>
            <p:ph type="ftr" sz="quarter" idx="11"/>
          </p:nvPr>
        </p:nvSpPr>
        <p:spPr/>
        <p:txBody>
          <a:bodyPr/>
          <a:lstStyle/>
          <a:p>
            <a:pPr>
              <a:defRPr/>
            </a:pPr>
            <a:r>
              <a:rPr lang="en-US"/>
              <a:t>Software Architecture</a:t>
            </a:r>
          </a:p>
        </p:txBody>
      </p:sp>
      <p:sp>
        <p:nvSpPr>
          <p:cNvPr id="6" name="Slide Number Placeholder 5"/>
          <p:cNvSpPr>
            <a:spLocks noGrp="1"/>
          </p:cNvSpPr>
          <p:nvPr>
            <p:ph type="sldNum" sz="quarter" idx="12"/>
          </p:nvPr>
        </p:nvSpPr>
        <p:spPr/>
        <p:txBody>
          <a:bodyPr/>
          <a:lstStyle/>
          <a:p>
            <a:pPr>
              <a:defRPr/>
            </a:pPr>
            <a:fld id="{E1340208-A24A-45D9-B287-7F706A1CEB62}" type="slidenum">
              <a:rPr lang="en-US" altLang="en-US" smtClean="0"/>
              <a:pPr>
                <a:defRPr/>
              </a:pPr>
              <a:t>‹#›</a:t>
            </a:fld>
            <a:endParaRPr lang="en-US" alt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18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07EB7B4-7F68-466B-9405-80326B4EBB27}" type="datetimeFigureOut">
              <a:rPr lang="en-US" smtClean="0"/>
              <a:pPr>
                <a:defRPr/>
              </a:pPr>
              <a:t>3/29/2017</a:t>
            </a:fld>
            <a:endParaRPr lang="en-US"/>
          </a:p>
        </p:txBody>
      </p:sp>
      <p:sp>
        <p:nvSpPr>
          <p:cNvPr id="5" name="Footer Placeholder 4"/>
          <p:cNvSpPr>
            <a:spLocks noGrp="1"/>
          </p:cNvSpPr>
          <p:nvPr>
            <p:ph type="ftr" sz="quarter" idx="11"/>
          </p:nvPr>
        </p:nvSpPr>
        <p:spPr/>
        <p:txBody>
          <a:bodyPr/>
          <a:lstStyle/>
          <a:p>
            <a:pPr>
              <a:defRPr/>
            </a:pPr>
            <a:r>
              <a:rPr lang="en-US"/>
              <a:t>Software Architecture</a:t>
            </a:r>
          </a:p>
        </p:txBody>
      </p:sp>
      <p:sp>
        <p:nvSpPr>
          <p:cNvPr id="6" name="Slide Number Placeholder 5"/>
          <p:cNvSpPr>
            <a:spLocks noGrp="1"/>
          </p:cNvSpPr>
          <p:nvPr>
            <p:ph type="sldNum" sz="quarter" idx="12"/>
          </p:nvPr>
        </p:nvSpPr>
        <p:spPr/>
        <p:txBody>
          <a:bodyPr/>
          <a:lstStyle/>
          <a:p>
            <a:pPr>
              <a:defRPr/>
            </a:pPr>
            <a:fld id="{A76A033B-41DE-4693-9AB4-64F663A55BB4}" type="slidenum">
              <a:rPr lang="en-US" altLang="en-US" smtClean="0"/>
              <a:pPr>
                <a:defRPr/>
              </a:pPr>
              <a:t>‹#›</a:t>
            </a:fld>
            <a:endParaRPr lang="en-US" altLang="en-US"/>
          </a:p>
        </p:txBody>
      </p:sp>
    </p:spTree>
    <p:extLst>
      <p:ext uri="{BB962C8B-B14F-4D97-AF65-F5344CB8AC3E}">
        <p14:creationId xmlns:p14="http://schemas.microsoft.com/office/powerpoint/2010/main" val="168643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9DC942E-718B-4C19-842D-61F72A34EF29}" type="datetimeFigureOut">
              <a:rPr lang="en-US" smtClean="0"/>
              <a:pPr>
                <a:defRPr/>
              </a:pPr>
              <a:t>3/29/2017</a:t>
            </a:fld>
            <a:endParaRPr lang="en-US"/>
          </a:p>
        </p:txBody>
      </p:sp>
      <p:sp>
        <p:nvSpPr>
          <p:cNvPr id="5" name="Footer Placeholder 4"/>
          <p:cNvSpPr>
            <a:spLocks noGrp="1"/>
          </p:cNvSpPr>
          <p:nvPr>
            <p:ph type="ftr" sz="quarter" idx="11"/>
          </p:nvPr>
        </p:nvSpPr>
        <p:spPr/>
        <p:txBody>
          <a:bodyPr/>
          <a:lstStyle/>
          <a:p>
            <a:pPr>
              <a:defRPr/>
            </a:pPr>
            <a:r>
              <a:rPr lang="en-US"/>
              <a:t>Software Architecture</a:t>
            </a:r>
          </a:p>
        </p:txBody>
      </p:sp>
      <p:sp>
        <p:nvSpPr>
          <p:cNvPr id="6" name="Slide Number Placeholder 5"/>
          <p:cNvSpPr>
            <a:spLocks noGrp="1"/>
          </p:cNvSpPr>
          <p:nvPr>
            <p:ph type="sldNum" sz="quarter" idx="12"/>
          </p:nvPr>
        </p:nvSpPr>
        <p:spPr/>
        <p:txBody>
          <a:bodyPr/>
          <a:lstStyle/>
          <a:p>
            <a:pPr>
              <a:defRPr/>
            </a:pPr>
            <a:fld id="{1176403E-2BA0-496E-BE9C-5AC90125B284}" type="slidenum">
              <a:rPr lang="en-US" altLang="en-US" smtClean="0"/>
              <a:pPr>
                <a:defRPr/>
              </a:pPr>
              <a:t>‹#›</a:t>
            </a:fld>
            <a:endParaRPr lang="en-US" altLang="en-US"/>
          </a:p>
        </p:txBody>
      </p:sp>
    </p:spTree>
    <p:extLst>
      <p:ext uri="{BB962C8B-B14F-4D97-AF65-F5344CB8AC3E}">
        <p14:creationId xmlns:p14="http://schemas.microsoft.com/office/powerpoint/2010/main" val="144780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F65708C6-6944-4C38-B29A-0B6B721FDC02}" type="datetimeFigureOut">
              <a:rPr lang="en-US" smtClean="0"/>
              <a:pPr>
                <a:defRPr/>
              </a:pPr>
              <a:t>3/29/2017</a:t>
            </a:fld>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Software Architecture</a:t>
            </a:r>
          </a:p>
        </p:txBody>
      </p:sp>
      <p:sp>
        <p:nvSpPr>
          <p:cNvPr id="7" name="Rectangle 5"/>
          <p:cNvSpPr>
            <a:spLocks noGrp="1" noChangeArrowheads="1"/>
          </p:cNvSpPr>
          <p:nvPr>
            <p:ph type="sldNum" sz="quarter" idx="12"/>
          </p:nvPr>
        </p:nvSpPr>
        <p:spPr>
          <a:ln/>
        </p:spPr>
        <p:txBody>
          <a:bodyPr/>
          <a:lstStyle>
            <a:lvl1pPr>
              <a:defRPr/>
            </a:lvl1pPr>
          </a:lstStyle>
          <a:p>
            <a:pPr>
              <a:defRPr/>
            </a:pPr>
            <a:fld id="{812A0ABA-73E6-4AF2-8521-034479523DAC}" type="slidenum">
              <a:rPr lang="en-US" altLang="en-US" smtClean="0"/>
              <a:pPr>
                <a:defRPr/>
              </a:pPr>
              <a:t>‹#›</a:t>
            </a:fld>
            <a:endParaRPr lang="en-US" altLang="en-US"/>
          </a:p>
        </p:txBody>
      </p:sp>
    </p:spTree>
    <p:extLst>
      <p:ext uri="{BB962C8B-B14F-4D97-AF65-F5344CB8AC3E}">
        <p14:creationId xmlns:p14="http://schemas.microsoft.com/office/powerpoint/2010/main" val="122472877"/>
      </p:ext>
    </p:extLst>
  </p:cSld>
  <p:clrMapOvr>
    <a:masterClrMapping/>
  </p:clrMapOvr>
  <p:transition spd="med">
    <p:zoom/>
  </p:transition>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111230991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61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457200" y="1406704"/>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67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15381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063391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March 29,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324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March 29,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8016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DB173F1-07C5-415F-A0BE-D535A7652363}" type="datetimeFigureOut">
              <a:rPr lang="en-US" smtClean="0"/>
              <a:pPr>
                <a:defRPr/>
              </a:pPr>
              <a:t>3/29/2017</a:t>
            </a:fld>
            <a:endParaRPr lang="en-US" dirty="0"/>
          </a:p>
        </p:txBody>
      </p:sp>
      <p:sp>
        <p:nvSpPr>
          <p:cNvPr id="5" name="Footer Placeholder 4"/>
          <p:cNvSpPr>
            <a:spLocks noGrp="1"/>
          </p:cNvSpPr>
          <p:nvPr>
            <p:ph type="ftr" sz="quarter" idx="11"/>
          </p:nvPr>
        </p:nvSpPr>
        <p:spPr/>
        <p:txBody>
          <a:bodyPr/>
          <a:lstStyle/>
          <a:p>
            <a:pPr>
              <a:defRPr/>
            </a:pPr>
            <a:r>
              <a:rPr lang="en-US"/>
              <a:t>Software Architecture</a:t>
            </a:r>
          </a:p>
        </p:txBody>
      </p:sp>
      <p:sp>
        <p:nvSpPr>
          <p:cNvPr id="6" name="Slide Number Placeholder 5"/>
          <p:cNvSpPr>
            <a:spLocks noGrp="1"/>
          </p:cNvSpPr>
          <p:nvPr>
            <p:ph type="sldNum" sz="quarter" idx="12"/>
          </p:nvPr>
        </p:nvSpPr>
        <p:spPr/>
        <p:txBody>
          <a:bodyPr/>
          <a:lstStyle/>
          <a:p>
            <a:pPr>
              <a:defRPr/>
            </a:pPr>
            <a:fld id="{CC21A2AC-BF27-43AF-A53B-16573997415B}" type="slidenum">
              <a:rPr lang="en-US" altLang="en-US" smtClean="0"/>
              <a:pPr>
                <a:defRPr/>
              </a:pPr>
              <a:t>‹#›</a:t>
            </a:fld>
            <a:endParaRPr lang="en-US" altLang="en-US" dirty="0"/>
          </a:p>
        </p:txBody>
      </p:sp>
      <p:cxnSp>
        <p:nvCxnSpPr>
          <p:cNvPr id="7" name="Straight Connector 6"/>
          <p:cNvCxnSpPr/>
          <p:nvPr/>
        </p:nvCxnSpPr>
        <p:spPr>
          <a:xfrm>
            <a:off x="457200" y="129397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436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March 29,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40525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75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644242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62211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343642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9035FF7D-CD67-47BE-92C4-30E33F3FAE6F}" type="slidenum">
              <a:rPr lang="en-US"/>
              <a:pPr>
                <a:defRPr/>
              </a:pPr>
              <a:t>‹#›</a:t>
            </a:fld>
            <a:endParaRPr lang="en-US"/>
          </a:p>
        </p:txBody>
      </p:sp>
    </p:spTree>
    <p:extLst>
      <p:ext uri="{BB962C8B-B14F-4D97-AF65-F5344CB8AC3E}">
        <p14:creationId xmlns:p14="http://schemas.microsoft.com/office/powerpoint/2010/main" val="1804445019"/>
      </p:ext>
    </p:extLst>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5433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E6FDEDD-0B79-43F4-A740-2436C3C37256}" type="datetimeFigureOut">
              <a:rPr lang="en-US" smtClean="0"/>
              <a:pPr>
                <a:defRPr/>
              </a:pPr>
              <a:t>3/29/2017</a:t>
            </a:fld>
            <a:endParaRPr lang="en-US"/>
          </a:p>
        </p:txBody>
      </p:sp>
      <p:sp>
        <p:nvSpPr>
          <p:cNvPr id="5" name="Footer Placeholder 4"/>
          <p:cNvSpPr>
            <a:spLocks noGrp="1"/>
          </p:cNvSpPr>
          <p:nvPr>
            <p:ph type="ftr" sz="quarter" idx="11"/>
          </p:nvPr>
        </p:nvSpPr>
        <p:spPr/>
        <p:txBody>
          <a:bodyPr/>
          <a:lstStyle/>
          <a:p>
            <a:pPr>
              <a:defRPr/>
            </a:pPr>
            <a:r>
              <a:rPr lang="en-US"/>
              <a:t>Software Architecture</a:t>
            </a:r>
          </a:p>
        </p:txBody>
      </p:sp>
      <p:sp>
        <p:nvSpPr>
          <p:cNvPr id="6" name="Slide Number Placeholder 5"/>
          <p:cNvSpPr>
            <a:spLocks noGrp="1"/>
          </p:cNvSpPr>
          <p:nvPr>
            <p:ph type="sldNum" sz="quarter" idx="12"/>
          </p:nvPr>
        </p:nvSpPr>
        <p:spPr/>
        <p:txBody>
          <a:bodyPr/>
          <a:lstStyle/>
          <a:p>
            <a:pPr>
              <a:defRPr/>
            </a:pPr>
            <a:fld id="{77EA7D16-0141-4416-A3B3-94BC8302ABB5}" type="slidenum">
              <a:rPr lang="en-US" altLang="en-US" smtClean="0"/>
              <a:pPr>
                <a:defRPr/>
              </a:pPr>
              <a:t>‹#›</a:t>
            </a:fld>
            <a:endParaRPr lang="en-US" alt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5476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F2C5B66-34EF-4528-A96D-86D732243709}" type="datetimeFigureOut">
              <a:rPr lang="en-US" smtClean="0"/>
              <a:pPr>
                <a:defRPr/>
              </a:pPr>
              <a:t>3/29/2017</a:t>
            </a:fld>
            <a:endParaRPr lang="en-US"/>
          </a:p>
        </p:txBody>
      </p:sp>
      <p:sp>
        <p:nvSpPr>
          <p:cNvPr id="6" name="Footer Placeholder 5"/>
          <p:cNvSpPr>
            <a:spLocks noGrp="1"/>
          </p:cNvSpPr>
          <p:nvPr>
            <p:ph type="ftr" sz="quarter" idx="11"/>
          </p:nvPr>
        </p:nvSpPr>
        <p:spPr/>
        <p:txBody>
          <a:bodyPr/>
          <a:lstStyle/>
          <a:p>
            <a:pPr>
              <a:defRPr/>
            </a:pPr>
            <a:r>
              <a:rPr lang="en-US"/>
              <a:t>Software Architecture</a:t>
            </a:r>
          </a:p>
        </p:txBody>
      </p:sp>
      <p:sp>
        <p:nvSpPr>
          <p:cNvPr id="7" name="Slide Number Placeholder 6"/>
          <p:cNvSpPr>
            <a:spLocks noGrp="1"/>
          </p:cNvSpPr>
          <p:nvPr>
            <p:ph type="sldNum" sz="quarter" idx="12"/>
          </p:nvPr>
        </p:nvSpPr>
        <p:spPr/>
        <p:txBody>
          <a:bodyPr/>
          <a:lstStyle/>
          <a:p>
            <a:pPr>
              <a:defRPr/>
            </a:pPr>
            <a:fld id="{8405BB6B-8E91-4434-8AC7-4ACE5A83D027}" type="slidenum">
              <a:rPr lang="en-US" altLang="en-US" smtClean="0"/>
              <a:pPr>
                <a:defRPr/>
              </a:pPr>
              <a:t>‹#›</a:t>
            </a:fld>
            <a:endParaRPr lang="en-US" altLang="en-US"/>
          </a:p>
        </p:txBody>
      </p:sp>
    </p:spTree>
    <p:extLst>
      <p:ext uri="{BB962C8B-B14F-4D97-AF65-F5344CB8AC3E}">
        <p14:creationId xmlns:p14="http://schemas.microsoft.com/office/powerpoint/2010/main" val="82557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DA351FC-8245-45A0-AEF2-49D7BE931709}" type="datetimeFigureOut">
              <a:rPr lang="en-US" smtClean="0"/>
              <a:pPr>
                <a:defRPr/>
              </a:pPr>
              <a:t>3/29/2017</a:t>
            </a:fld>
            <a:endParaRPr lang="en-US"/>
          </a:p>
        </p:txBody>
      </p:sp>
      <p:sp>
        <p:nvSpPr>
          <p:cNvPr id="8" name="Footer Placeholder 7"/>
          <p:cNvSpPr>
            <a:spLocks noGrp="1"/>
          </p:cNvSpPr>
          <p:nvPr>
            <p:ph type="ftr" sz="quarter" idx="11"/>
          </p:nvPr>
        </p:nvSpPr>
        <p:spPr/>
        <p:txBody>
          <a:bodyPr/>
          <a:lstStyle/>
          <a:p>
            <a:pPr>
              <a:defRPr/>
            </a:pPr>
            <a:r>
              <a:rPr lang="en-US"/>
              <a:t>Software Architecture</a:t>
            </a:r>
          </a:p>
        </p:txBody>
      </p:sp>
      <p:sp>
        <p:nvSpPr>
          <p:cNvPr id="9" name="Slide Number Placeholder 8"/>
          <p:cNvSpPr>
            <a:spLocks noGrp="1"/>
          </p:cNvSpPr>
          <p:nvPr>
            <p:ph type="sldNum" sz="quarter" idx="12"/>
          </p:nvPr>
        </p:nvSpPr>
        <p:spPr/>
        <p:txBody>
          <a:bodyPr/>
          <a:lstStyle/>
          <a:p>
            <a:pPr>
              <a:defRPr/>
            </a:pPr>
            <a:fld id="{C1AB5A03-1CC9-4331-84F4-3B6CB883973A}" type="slidenum">
              <a:rPr lang="en-US" altLang="en-US" smtClean="0"/>
              <a:pPr>
                <a:defRPr/>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92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41869617-D2DA-45E8-AEFF-6F38A25D240B}" type="datetimeFigureOut">
              <a:rPr lang="en-US" smtClean="0"/>
              <a:pPr>
                <a:defRPr/>
              </a:pPr>
              <a:t>3/29/2017</a:t>
            </a:fld>
            <a:endParaRPr lang="en-US"/>
          </a:p>
        </p:txBody>
      </p:sp>
      <p:sp>
        <p:nvSpPr>
          <p:cNvPr id="4" name="Footer Placeholder 3"/>
          <p:cNvSpPr>
            <a:spLocks noGrp="1"/>
          </p:cNvSpPr>
          <p:nvPr>
            <p:ph type="ftr" sz="quarter" idx="11"/>
          </p:nvPr>
        </p:nvSpPr>
        <p:spPr/>
        <p:txBody>
          <a:bodyPr/>
          <a:lstStyle/>
          <a:p>
            <a:pPr>
              <a:defRPr/>
            </a:pPr>
            <a:r>
              <a:rPr lang="en-US"/>
              <a:t>Software Architecture</a:t>
            </a:r>
          </a:p>
        </p:txBody>
      </p:sp>
      <p:sp>
        <p:nvSpPr>
          <p:cNvPr id="5" name="Slide Number Placeholder 4"/>
          <p:cNvSpPr>
            <a:spLocks noGrp="1"/>
          </p:cNvSpPr>
          <p:nvPr>
            <p:ph type="sldNum" sz="quarter" idx="12"/>
          </p:nvPr>
        </p:nvSpPr>
        <p:spPr/>
        <p:txBody>
          <a:bodyPr/>
          <a:lstStyle/>
          <a:p>
            <a:pPr>
              <a:defRPr/>
            </a:pPr>
            <a:fld id="{53147BF4-BCF2-4622-B954-3D816346CADD}" type="slidenum">
              <a:rPr lang="en-US" altLang="en-US" smtClean="0"/>
              <a:pPr>
                <a:defRPr/>
              </a:pPr>
              <a:t>‹#›</a:t>
            </a:fld>
            <a:endParaRPr lang="en-US" altLang="en-US"/>
          </a:p>
        </p:txBody>
      </p:sp>
    </p:spTree>
    <p:extLst>
      <p:ext uri="{BB962C8B-B14F-4D97-AF65-F5344CB8AC3E}">
        <p14:creationId xmlns:p14="http://schemas.microsoft.com/office/powerpoint/2010/main" val="146438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2250C5-8DDB-432E-88B9-9C037FFED4EC}" type="datetimeFigureOut">
              <a:rPr lang="en-US" smtClean="0"/>
              <a:pPr>
                <a:defRPr/>
              </a:pPr>
              <a:t>3/29/2017</a:t>
            </a:fld>
            <a:endParaRPr lang="en-US"/>
          </a:p>
        </p:txBody>
      </p:sp>
      <p:sp>
        <p:nvSpPr>
          <p:cNvPr id="3" name="Footer Placeholder 2"/>
          <p:cNvSpPr>
            <a:spLocks noGrp="1"/>
          </p:cNvSpPr>
          <p:nvPr>
            <p:ph type="ftr" sz="quarter" idx="11"/>
          </p:nvPr>
        </p:nvSpPr>
        <p:spPr/>
        <p:txBody>
          <a:bodyPr/>
          <a:lstStyle/>
          <a:p>
            <a:pPr>
              <a:defRPr/>
            </a:pPr>
            <a:r>
              <a:rPr lang="en-US"/>
              <a:t>Software Architecture</a:t>
            </a:r>
          </a:p>
        </p:txBody>
      </p:sp>
      <p:sp>
        <p:nvSpPr>
          <p:cNvPr id="4" name="Slide Number Placeholder 3"/>
          <p:cNvSpPr>
            <a:spLocks noGrp="1"/>
          </p:cNvSpPr>
          <p:nvPr>
            <p:ph type="sldNum" sz="quarter" idx="12"/>
          </p:nvPr>
        </p:nvSpPr>
        <p:spPr/>
        <p:txBody>
          <a:bodyPr/>
          <a:lstStyle/>
          <a:p>
            <a:pPr>
              <a:defRPr/>
            </a:pPr>
            <a:fld id="{30B0752A-3F4F-4371-8037-64EC7E6625A0}" type="slidenum">
              <a:rPr lang="en-US" altLang="en-US" smtClean="0"/>
              <a:pPr>
                <a:defRPr/>
              </a:pPr>
              <a:t>‹#›</a:t>
            </a:fld>
            <a:endParaRPr lang="en-US" altLang="en-US"/>
          </a:p>
        </p:txBody>
      </p:sp>
    </p:spTree>
    <p:extLst>
      <p:ext uri="{BB962C8B-B14F-4D97-AF65-F5344CB8AC3E}">
        <p14:creationId xmlns:p14="http://schemas.microsoft.com/office/powerpoint/2010/main" val="169722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5AC3098-25E3-4A5D-9EDE-83F8B00BB2AE}" type="datetimeFigureOut">
              <a:rPr lang="en-US" smtClean="0"/>
              <a:pPr>
                <a:defRPr/>
              </a:pPr>
              <a:t>3/29/2017</a:t>
            </a:fld>
            <a:endParaRPr lang="en-US"/>
          </a:p>
        </p:txBody>
      </p:sp>
      <p:sp>
        <p:nvSpPr>
          <p:cNvPr id="6" name="Footer Placeholder 5"/>
          <p:cNvSpPr>
            <a:spLocks noGrp="1"/>
          </p:cNvSpPr>
          <p:nvPr>
            <p:ph type="ftr" sz="quarter" idx="11"/>
          </p:nvPr>
        </p:nvSpPr>
        <p:spPr/>
        <p:txBody>
          <a:bodyPr/>
          <a:lstStyle/>
          <a:p>
            <a:pPr>
              <a:defRPr/>
            </a:pPr>
            <a:r>
              <a:rPr lang="en-US"/>
              <a:t>Software Architecture</a:t>
            </a:r>
          </a:p>
        </p:txBody>
      </p:sp>
      <p:sp>
        <p:nvSpPr>
          <p:cNvPr id="7" name="Slide Number Placeholder 6"/>
          <p:cNvSpPr>
            <a:spLocks noGrp="1"/>
          </p:cNvSpPr>
          <p:nvPr>
            <p:ph type="sldNum" sz="quarter" idx="12"/>
          </p:nvPr>
        </p:nvSpPr>
        <p:spPr/>
        <p:txBody>
          <a:bodyPr/>
          <a:lstStyle/>
          <a:p>
            <a:pPr>
              <a:defRPr/>
            </a:pPr>
            <a:fld id="{313B2FA5-B846-43E4-9510-730030DB0B29}" type="slidenum">
              <a:rPr lang="en-US" altLang="en-US" smtClean="0"/>
              <a:pPr>
                <a:defRPr/>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0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4466A85-14FA-44DE-BAA3-65C9E9E8BE65}" type="datetimeFigureOut">
              <a:rPr lang="en-US" smtClean="0"/>
              <a:pPr>
                <a:defRPr/>
              </a:pPr>
              <a:t>3/29/2017</a:t>
            </a:fld>
            <a:endParaRPr lang="en-US"/>
          </a:p>
        </p:txBody>
      </p:sp>
      <p:sp>
        <p:nvSpPr>
          <p:cNvPr id="6" name="Footer Placeholder 5"/>
          <p:cNvSpPr>
            <a:spLocks noGrp="1"/>
          </p:cNvSpPr>
          <p:nvPr>
            <p:ph type="ftr" sz="quarter" idx="11"/>
          </p:nvPr>
        </p:nvSpPr>
        <p:spPr/>
        <p:txBody>
          <a:bodyPr/>
          <a:lstStyle/>
          <a:p>
            <a:pPr>
              <a:defRPr/>
            </a:pPr>
            <a:r>
              <a:rPr lang="en-US"/>
              <a:t>Software Architecture</a:t>
            </a:r>
          </a:p>
        </p:txBody>
      </p:sp>
      <p:sp>
        <p:nvSpPr>
          <p:cNvPr id="7" name="Slide Number Placeholder 6"/>
          <p:cNvSpPr>
            <a:spLocks noGrp="1"/>
          </p:cNvSpPr>
          <p:nvPr>
            <p:ph type="sldNum" sz="quarter" idx="12"/>
          </p:nvPr>
        </p:nvSpPr>
        <p:spPr/>
        <p:txBody>
          <a:bodyPr/>
          <a:lstStyle/>
          <a:p>
            <a:pPr>
              <a:defRPr/>
            </a:pPr>
            <a:fld id="{8AFDF943-5C16-4078-8E8B-6B209AFB7294}" type="slidenum">
              <a:rPr lang="en-US" altLang="en-US" smtClean="0"/>
              <a:pPr>
                <a:defRPr/>
              </a:pPr>
              <a:t>‹#›</a:t>
            </a:fld>
            <a:endParaRPr lang="en-US" altLang="en-US"/>
          </a:p>
        </p:txBody>
      </p:sp>
    </p:spTree>
    <p:extLst>
      <p:ext uri="{BB962C8B-B14F-4D97-AF65-F5344CB8AC3E}">
        <p14:creationId xmlns:p14="http://schemas.microsoft.com/office/powerpoint/2010/main" val="184067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F65708C6-6944-4C38-B29A-0B6B721FDC02}" type="datetimeFigureOut">
              <a:rPr lang="en-US" smtClean="0"/>
              <a:pPr>
                <a:defRPr/>
              </a:pPr>
              <a:t>3/29/2017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Software Architecture</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812A0ABA-73E6-4AF2-8521-034479523DAC}" type="slidenum">
              <a:rPr lang="en-US" altLang="en-US" smtClean="0"/>
              <a:pPr>
                <a:defRPr/>
              </a:pPr>
              <a:t>‹#›</a:t>
            </a:fld>
            <a:endParaRPr lang="en-US" altLang="en-US"/>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njones\Dropbox (2U)\Work\Designing Slides\Syracuse\03 Engin and CS\logo\logo_SYR-EngAtSYR.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243121" y="6422102"/>
            <a:ext cx="2032000" cy="18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70823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March 29,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560656"/>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pPr algn="ctr"/>
            <a:r>
              <a:rPr lang="en-US" dirty="0">
                <a:cs typeface="Arial" panose="020B0604020202020204" pitchFamily="34" charset="0"/>
              </a:rPr>
              <a:t>Segments</a:t>
            </a:r>
          </a:p>
        </p:txBody>
      </p:sp>
      <p:sp>
        <p:nvSpPr>
          <p:cNvPr id="3" name="Content Placeholder 2"/>
          <p:cNvSpPr>
            <a:spLocks noGrp="1"/>
          </p:cNvSpPr>
          <p:nvPr>
            <p:ph idx="1"/>
          </p:nvPr>
        </p:nvSpPr>
        <p:spPr/>
        <p:txBody>
          <a:bodyPr>
            <a:normAutofit/>
          </a:bodyPr>
          <a:lstStyle/>
          <a:p>
            <a:pPr>
              <a:buFont typeface="Arial" charset="0"/>
              <a:buChar char="•"/>
            </a:pPr>
            <a:r>
              <a:rPr lang="en-US" sz="3200" dirty="0"/>
              <a:t>Introduction: slides 2–6		15 minutes</a:t>
            </a:r>
          </a:p>
          <a:p>
            <a:pPr>
              <a:buFont typeface="Arial" charset="0"/>
              <a:buChar char="•"/>
            </a:pPr>
            <a:r>
              <a:rPr lang="en-US" sz="3200" dirty="0"/>
              <a:t>Details</a:t>
            </a:r>
            <a:r>
              <a:rPr lang="en-US" sz="3200"/>
              <a:t>: </a:t>
            </a:r>
            <a:r>
              <a:rPr lang="en-US" sz="3200" dirty="0"/>
              <a:t>s</a:t>
            </a:r>
            <a:r>
              <a:rPr lang="en-US" sz="3200"/>
              <a:t>lides </a:t>
            </a:r>
            <a:r>
              <a:rPr lang="en-US" sz="3200" dirty="0"/>
              <a:t>7–11		15 minutes</a:t>
            </a:r>
          </a:p>
          <a:p>
            <a:pPr>
              <a:buFont typeface="Arial" charset="0"/>
              <a:buChar char="•"/>
            </a:pPr>
            <a:r>
              <a:rPr lang="en-US" sz="3200" dirty="0"/>
              <a:t>Won’t present slides 12–19, but they should stay in slide deck</a:t>
            </a:r>
          </a:p>
        </p:txBody>
      </p:sp>
    </p:spTree>
    <p:extLst>
      <p:ext uri="{BB962C8B-B14F-4D97-AF65-F5344CB8AC3E}">
        <p14:creationId xmlns:p14="http://schemas.microsoft.com/office/powerpoint/2010/main" val="527469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Architectural Concerns</a:t>
            </a:r>
          </a:p>
        </p:txBody>
      </p:sp>
      <p:sp>
        <p:nvSpPr>
          <p:cNvPr id="3" name="Content Placeholder 2"/>
          <p:cNvSpPr>
            <a:spLocks noGrp="1"/>
          </p:cNvSpPr>
          <p:nvPr>
            <p:ph idx="1"/>
          </p:nvPr>
        </p:nvSpPr>
        <p:spPr/>
        <p:txBody>
          <a:bodyPr/>
          <a:lstStyle/>
          <a:p>
            <a:pPr>
              <a:lnSpc>
                <a:spcPct val="90000"/>
              </a:lnSpc>
            </a:pPr>
            <a:r>
              <a:rPr lang="en-US" altLang="en-US" sz="1800" dirty="0"/>
              <a:t>Software architecture is concerned with:</a:t>
            </a:r>
          </a:p>
          <a:p>
            <a:pPr lvl="1">
              <a:lnSpc>
                <a:spcPct val="90000"/>
              </a:lnSpc>
            </a:pPr>
            <a:r>
              <a:rPr lang="en-US" altLang="en-US" sz="1600" b="1" dirty="0"/>
              <a:t>Goals:</a:t>
            </a:r>
          </a:p>
          <a:p>
            <a:pPr lvl="2">
              <a:lnSpc>
                <a:spcPct val="90000"/>
              </a:lnSpc>
            </a:pPr>
            <a:r>
              <a:rPr lang="en-US" altLang="en-US" sz="1400" dirty="0"/>
              <a:t>Main objectives of the system</a:t>
            </a:r>
          </a:p>
          <a:p>
            <a:pPr lvl="1">
              <a:lnSpc>
                <a:spcPct val="90000"/>
              </a:lnSpc>
            </a:pPr>
            <a:r>
              <a:rPr lang="en-US" altLang="en-US" sz="1600" b="1" dirty="0"/>
              <a:t>Uses:</a:t>
            </a:r>
          </a:p>
          <a:p>
            <a:pPr lvl="2">
              <a:lnSpc>
                <a:spcPct val="90000"/>
              </a:lnSpc>
            </a:pPr>
            <a:r>
              <a:rPr lang="en-US" altLang="en-US" sz="1400" dirty="0"/>
              <a:t>How people and other software will interact with the system</a:t>
            </a:r>
          </a:p>
          <a:p>
            <a:pPr lvl="1">
              <a:lnSpc>
                <a:spcPct val="90000"/>
              </a:lnSpc>
            </a:pPr>
            <a:r>
              <a:rPr lang="en-US" altLang="en-US" sz="1600" b="1" dirty="0"/>
              <a:t>Tasks:</a:t>
            </a:r>
          </a:p>
          <a:p>
            <a:pPr lvl="2">
              <a:lnSpc>
                <a:spcPct val="90000"/>
              </a:lnSpc>
            </a:pPr>
            <a:r>
              <a:rPr lang="en-US" altLang="en-US" sz="1400" dirty="0"/>
              <a:t>Activities for a system and its major partitions</a:t>
            </a:r>
          </a:p>
          <a:p>
            <a:pPr lvl="1">
              <a:lnSpc>
                <a:spcPct val="90000"/>
              </a:lnSpc>
            </a:pPr>
            <a:r>
              <a:rPr lang="en-US" altLang="en-US" sz="1600" b="1" dirty="0"/>
              <a:t>Partitions:</a:t>
            </a:r>
          </a:p>
          <a:p>
            <a:pPr lvl="2">
              <a:lnSpc>
                <a:spcPct val="90000"/>
              </a:lnSpc>
            </a:pPr>
            <a:r>
              <a:rPr lang="en-US" altLang="en-US" sz="1400" dirty="0"/>
              <a:t>Subsystems, packages, and classes that make up the system</a:t>
            </a:r>
          </a:p>
          <a:p>
            <a:pPr lvl="2">
              <a:lnSpc>
                <a:spcPct val="90000"/>
              </a:lnSpc>
            </a:pPr>
            <a:r>
              <a:rPr lang="en-US" altLang="en-US" sz="1400" dirty="0"/>
              <a:t>responsibilities</a:t>
            </a:r>
          </a:p>
          <a:p>
            <a:pPr lvl="1">
              <a:lnSpc>
                <a:spcPct val="90000"/>
              </a:lnSpc>
            </a:pPr>
            <a:r>
              <a:rPr lang="en-US" altLang="en-US" sz="1600" b="1" dirty="0"/>
              <a:t>Interactions:</a:t>
            </a:r>
          </a:p>
          <a:p>
            <a:pPr lvl="2">
              <a:lnSpc>
                <a:spcPct val="90000"/>
              </a:lnSpc>
            </a:pPr>
            <a:r>
              <a:rPr lang="en-US" altLang="en-US" sz="1400" dirty="0"/>
              <a:t>The relationships and data flows between partitions, and assumptions that partitions have about each other</a:t>
            </a:r>
          </a:p>
          <a:p>
            <a:pPr lvl="1">
              <a:lnSpc>
                <a:spcPct val="90000"/>
              </a:lnSpc>
            </a:pPr>
            <a:r>
              <a:rPr lang="en-US" altLang="en-US" sz="1600" b="1" dirty="0"/>
              <a:t>Events:</a:t>
            </a:r>
          </a:p>
          <a:p>
            <a:pPr lvl="2">
              <a:lnSpc>
                <a:spcPct val="90000"/>
              </a:lnSpc>
            </a:pPr>
            <a:r>
              <a:rPr lang="en-US" altLang="en-US" sz="1400" dirty="0"/>
              <a:t>Any occurrence that affects system activities</a:t>
            </a:r>
          </a:p>
          <a:p>
            <a:pPr lvl="1">
              <a:lnSpc>
                <a:spcPct val="90000"/>
              </a:lnSpc>
            </a:pPr>
            <a:r>
              <a:rPr lang="en-US" altLang="en-US" sz="1600" b="1" dirty="0"/>
              <a:t>Views:</a:t>
            </a:r>
          </a:p>
          <a:p>
            <a:pPr lvl="2">
              <a:lnSpc>
                <a:spcPct val="90000"/>
              </a:lnSpc>
            </a:pPr>
            <a:r>
              <a:rPr lang="en-US" altLang="en-US" sz="1400" dirty="0"/>
              <a:t>Appearance of the system to users and its designers</a:t>
            </a:r>
          </a:p>
          <a:p>
            <a:pPr lvl="1">
              <a:lnSpc>
                <a:spcPct val="90000"/>
              </a:lnSpc>
            </a:pPr>
            <a:r>
              <a:rPr lang="en-US" altLang="en-US" sz="1600" b="1" dirty="0"/>
              <a:t>Performance:</a:t>
            </a:r>
          </a:p>
          <a:p>
            <a:pPr lvl="2">
              <a:lnSpc>
                <a:spcPct val="90000"/>
              </a:lnSpc>
            </a:pPr>
            <a:r>
              <a:rPr lang="en-US" altLang="en-US" sz="1400" dirty="0"/>
              <a:t>Efficient use of computer resources—processor cycles, network bandwidth, memory</a:t>
            </a:r>
          </a:p>
        </p:txBody>
      </p:sp>
    </p:spTree>
    <p:extLst>
      <p:ext uri="{BB962C8B-B14F-4D97-AF65-F5344CB8AC3E}">
        <p14:creationId xmlns:p14="http://schemas.microsoft.com/office/powerpoint/2010/main" val="58945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End of Asynchronous Presentation</a:t>
            </a:r>
          </a:p>
        </p:txBody>
      </p:sp>
      <p:sp>
        <p:nvSpPr>
          <p:cNvPr id="3" name="Content Placeholder 2"/>
          <p:cNvSpPr>
            <a:spLocks noGrp="1"/>
          </p:cNvSpPr>
          <p:nvPr>
            <p:ph idx="1"/>
          </p:nvPr>
        </p:nvSpPr>
        <p:spPr>
          <a:xfrm>
            <a:off x="457200" y="2362200"/>
            <a:ext cx="8229600" cy="1524000"/>
          </a:xfrm>
        </p:spPr>
        <p:txBody>
          <a:bodyPr>
            <a:noAutofit/>
          </a:bodyPr>
          <a:lstStyle/>
          <a:p>
            <a:pPr marL="0" indent="0" algn="ctr">
              <a:buNone/>
            </a:pPr>
            <a:r>
              <a:rPr lang="en-US" sz="3200" dirty="0"/>
              <a:t>Please read the remaining slides, where each of the architecture concerns are discussed, before joining the first synchronous session.</a:t>
            </a:r>
          </a:p>
          <a:p>
            <a:endParaRPr lang="en-US" sz="3200" dirty="0"/>
          </a:p>
        </p:txBody>
      </p:sp>
    </p:spTree>
    <p:extLst>
      <p:ext uri="{BB962C8B-B14F-4D97-AF65-F5344CB8AC3E}">
        <p14:creationId xmlns:p14="http://schemas.microsoft.com/office/powerpoint/2010/main" val="85381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a:t>Uses</a:t>
            </a:r>
          </a:p>
        </p:txBody>
      </p:sp>
      <p:sp>
        <p:nvSpPr>
          <p:cNvPr id="3" name="Content Placeholder 2"/>
          <p:cNvSpPr>
            <a:spLocks noGrp="1"/>
          </p:cNvSpPr>
          <p:nvPr>
            <p:ph idx="1"/>
          </p:nvPr>
        </p:nvSpPr>
        <p:spPr>
          <a:xfrm>
            <a:off x="457200" y="1475874"/>
            <a:ext cx="8229600" cy="4876800"/>
          </a:xfrm>
        </p:spPr>
        <p:txBody>
          <a:bodyPr>
            <a:normAutofit/>
          </a:bodyPr>
          <a:lstStyle/>
          <a:p>
            <a:pPr>
              <a:lnSpc>
                <a:spcPct val="80000"/>
              </a:lnSpc>
            </a:pPr>
            <a:r>
              <a:rPr lang="en-US" altLang="en-US" sz="1800" dirty="0"/>
              <a:t>Uses describe the way users and other software components interact with the system.</a:t>
            </a:r>
          </a:p>
          <a:p>
            <a:pPr lvl="1">
              <a:lnSpc>
                <a:spcPct val="80000"/>
              </a:lnSpc>
            </a:pPr>
            <a:r>
              <a:rPr lang="en-US" altLang="en-US" sz="1600" dirty="0"/>
              <a:t>What is the user trying to accomplish?</a:t>
            </a:r>
          </a:p>
          <a:p>
            <a:pPr lvl="1">
              <a:lnSpc>
                <a:spcPct val="80000"/>
              </a:lnSpc>
            </a:pPr>
            <a:r>
              <a:rPr lang="en-US" altLang="en-US" sz="1600" dirty="0"/>
              <a:t>What are the required inputs that the user supplies?</a:t>
            </a:r>
          </a:p>
          <a:p>
            <a:pPr lvl="1">
              <a:lnSpc>
                <a:spcPct val="80000"/>
              </a:lnSpc>
            </a:pPr>
            <a:r>
              <a:rPr lang="en-US" altLang="en-US" sz="1600" dirty="0"/>
              <a:t>What are the system outputs that the user expects?</a:t>
            </a:r>
          </a:p>
          <a:p>
            <a:pPr lvl="1">
              <a:lnSpc>
                <a:spcPct val="80000"/>
              </a:lnSpc>
            </a:pPr>
            <a:r>
              <a:rPr lang="en-US" altLang="en-US" sz="1600" dirty="0"/>
              <a:t>What controls will the user want to affect system operation?</a:t>
            </a:r>
            <a:br>
              <a:rPr lang="en-US" altLang="en-US" sz="1600" dirty="0"/>
            </a:br>
            <a:endParaRPr lang="en-US" altLang="en-US" sz="900" dirty="0"/>
          </a:p>
          <a:p>
            <a:pPr>
              <a:lnSpc>
                <a:spcPct val="80000"/>
              </a:lnSpc>
            </a:pPr>
            <a:r>
              <a:rPr lang="en-US" altLang="en-US" sz="1800" dirty="0"/>
              <a:t>Uses are often developed as scenarios, called use cases.</a:t>
            </a:r>
          </a:p>
          <a:p>
            <a:pPr lvl="1">
              <a:lnSpc>
                <a:spcPct val="80000"/>
              </a:lnSpc>
            </a:pPr>
            <a:r>
              <a:rPr lang="en-US" altLang="en-US" sz="1600" dirty="0"/>
              <a:t>Each scenario describes one or more of the following:</a:t>
            </a:r>
          </a:p>
          <a:p>
            <a:pPr lvl="2">
              <a:lnSpc>
                <a:spcPct val="80000"/>
              </a:lnSpc>
            </a:pPr>
            <a:r>
              <a:rPr lang="en-US" altLang="en-US" sz="1400" dirty="0"/>
              <a:t>User roles, e.g., developer, manager, quality assurance.</a:t>
            </a:r>
          </a:p>
          <a:p>
            <a:pPr lvl="2">
              <a:lnSpc>
                <a:spcPct val="80000"/>
              </a:lnSpc>
            </a:pPr>
            <a:r>
              <a:rPr lang="en-US" altLang="en-US" sz="1400" dirty="0"/>
              <a:t>Mode of operation, e.g., data collection, data analysis, data presentation.</a:t>
            </a:r>
          </a:p>
          <a:p>
            <a:pPr lvl="2">
              <a:lnSpc>
                <a:spcPct val="80000"/>
              </a:lnSpc>
            </a:pPr>
            <a:r>
              <a:rPr lang="en-US" altLang="en-US" sz="1400" dirty="0"/>
              <a:t>Responses to specific important events, e.g., initialization, user inputs, computational errors, system output.</a:t>
            </a:r>
            <a:br>
              <a:rPr lang="en-US" altLang="en-US" sz="800" dirty="0"/>
            </a:br>
            <a:endParaRPr lang="en-US" altLang="en-US" sz="900" dirty="0"/>
          </a:p>
          <a:p>
            <a:pPr>
              <a:lnSpc>
                <a:spcPct val="80000"/>
              </a:lnSpc>
            </a:pPr>
            <a:r>
              <a:rPr lang="en-US" altLang="en-US" sz="1800" dirty="0"/>
              <a:t>Are there effective uses that go beyond the system specification but would be relatively easy to implement?</a:t>
            </a:r>
          </a:p>
          <a:p>
            <a:pPr lvl="1">
              <a:lnSpc>
                <a:spcPct val="80000"/>
              </a:lnSpc>
            </a:pPr>
            <a:r>
              <a:rPr lang="en-US" altLang="en-US" sz="1600" dirty="0"/>
              <a:t>Can we select a structure that will be easy to extend to these new applications without significant impact on meeting the current requirements? </a:t>
            </a:r>
          </a:p>
          <a:p>
            <a:pPr lvl="1">
              <a:lnSpc>
                <a:spcPct val="80000"/>
              </a:lnSpc>
            </a:pPr>
            <a:r>
              <a:rPr lang="en-US" altLang="en-US" sz="1600" dirty="0"/>
              <a:t>This could result in efficient development of new products and services. </a:t>
            </a:r>
            <a:endParaRPr lang="en-US" altLang="en-US" sz="900" dirty="0"/>
          </a:p>
          <a:p>
            <a:pPr lvl="1">
              <a:lnSpc>
                <a:spcPct val="80000"/>
              </a:lnSpc>
            </a:pPr>
            <a:endParaRPr lang="en-US" altLang="en-US" sz="800" dirty="0"/>
          </a:p>
          <a:p>
            <a:pPr>
              <a:lnSpc>
                <a:spcPct val="80000"/>
              </a:lnSpc>
            </a:pPr>
            <a:r>
              <a:rPr lang="en-US" altLang="en-US" sz="1800" dirty="0"/>
              <a:t>Impact on design</a:t>
            </a:r>
          </a:p>
          <a:p>
            <a:pPr lvl="1">
              <a:lnSpc>
                <a:spcPct val="80000"/>
              </a:lnSpc>
            </a:pPr>
            <a:r>
              <a:rPr lang="en-US" altLang="en-US" sz="1600" dirty="0"/>
              <a:t>How will the identified uses affect the structure of the system and its design?</a:t>
            </a:r>
          </a:p>
        </p:txBody>
      </p:sp>
    </p:spTree>
    <p:extLst>
      <p:ext uri="{BB962C8B-B14F-4D97-AF65-F5344CB8AC3E}">
        <p14:creationId xmlns:p14="http://schemas.microsoft.com/office/powerpoint/2010/main" val="71161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a:t>Tasks</a:t>
            </a:r>
          </a:p>
        </p:txBody>
      </p:sp>
      <p:sp>
        <p:nvSpPr>
          <p:cNvPr id="3" name="Content Placeholder 2"/>
          <p:cNvSpPr>
            <a:spLocks noGrp="1"/>
          </p:cNvSpPr>
          <p:nvPr>
            <p:ph idx="1"/>
          </p:nvPr>
        </p:nvSpPr>
        <p:spPr/>
        <p:txBody>
          <a:bodyPr>
            <a:normAutofit lnSpcReduction="10000"/>
          </a:bodyPr>
          <a:lstStyle/>
          <a:p>
            <a:pPr>
              <a:defRPr/>
            </a:pPr>
            <a:r>
              <a:rPr lang="en-US" altLang="en-US" dirty="0"/>
              <a:t>Tasks are a high-level list of the activities that the system will need to carry out.</a:t>
            </a:r>
          </a:p>
          <a:p>
            <a:pPr lvl="1">
              <a:defRPr/>
            </a:pPr>
            <a:r>
              <a:rPr lang="en-US" altLang="en-US" dirty="0"/>
              <a:t>First developed for the system as a whole.</a:t>
            </a:r>
          </a:p>
          <a:p>
            <a:pPr lvl="1">
              <a:defRPr/>
            </a:pPr>
            <a:r>
              <a:rPr lang="en-US" altLang="en-US" dirty="0"/>
              <a:t>Later, allocated to the major system partitions.</a:t>
            </a:r>
          </a:p>
          <a:p>
            <a:pPr lvl="1">
              <a:defRPr/>
            </a:pPr>
            <a:endParaRPr lang="en-US" altLang="en-US" sz="800" dirty="0"/>
          </a:p>
          <a:p>
            <a:pPr>
              <a:defRPr/>
            </a:pPr>
            <a:r>
              <a:rPr lang="en-US" altLang="en-US" dirty="0"/>
              <a:t>Tasks are usually presented as lists and in activity diagrams.</a:t>
            </a:r>
          </a:p>
          <a:p>
            <a:pPr lvl="1">
              <a:defRPr/>
            </a:pPr>
            <a:r>
              <a:rPr lang="en-US" altLang="en-US" dirty="0"/>
              <a:t>Activity diagrams are like flow charts but at a higher level.</a:t>
            </a:r>
          </a:p>
          <a:p>
            <a:pPr lvl="1">
              <a:defRPr/>
            </a:pPr>
            <a:r>
              <a:rPr lang="en-US" altLang="en-US" dirty="0"/>
              <a:t>They describe activities that are important for the system or its major partitions.</a:t>
            </a:r>
          </a:p>
          <a:p>
            <a:pPr lvl="1">
              <a:defRPr/>
            </a:pPr>
            <a:r>
              <a:rPr lang="en-US" altLang="en-US" dirty="0"/>
              <a:t>Activity diagrams show required sequencing and synchronization of tasks.</a:t>
            </a:r>
          </a:p>
          <a:p>
            <a:pPr lvl="1">
              <a:defRPr/>
            </a:pPr>
            <a:r>
              <a:rPr lang="en-US" altLang="en-US" dirty="0"/>
              <a:t>When software is implemented, tasks allocated to each package are described in the package’s manual page.</a:t>
            </a:r>
          </a:p>
        </p:txBody>
      </p:sp>
    </p:spTree>
    <p:extLst>
      <p:ext uri="{BB962C8B-B14F-4D97-AF65-F5344CB8AC3E}">
        <p14:creationId xmlns:p14="http://schemas.microsoft.com/office/powerpoint/2010/main" val="201308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pPr algn="ctr"/>
            <a:r>
              <a:rPr lang="en-US"/>
              <a:t>Partitions</a:t>
            </a:r>
          </a:p>
        </p:txBody>
      </p:sp>
      <p:sp>
        <p:nvSpPr>
          <p:cNvPr id="3" name="Content Placeholder 2"/>
          <p:cNvSpPr>
            <a:spLocks noGrp="1"/>
          </p:cNvSpPr>
          <p:nvPr>
            <p:ph idx="1"/>
          </p:nvPr>
        </p:nvSpPr>
        <p:spPr>
          <a:xfrm>
            <a:off x="457200" y="1471863"/>
            <a:ext cx="8229600" cy="4876800"/>
          </a:xfrm>
        </p:spPr>
        <p:txBody>
          <a:bodyPr/>
          <a:lstStyle/>
          <a:p>
            <a:pPr>
              <a:defRPr/>
            </a:pPr>
            <a:r>
              <a:rPr lang="en-US" altLang="en-US" dirty="0"/>
              <a:t>Partitions represent the grouping of system activities into logical and physical entities.</a:t>
            </a:r>
          </a:p>
          <a:p>
            <a:pPr lvl="1">
              <a:defRPr/>
            </a:pPr>
            <a:r>
              <a:rPr lang="en-US" altLang="en-US" dirty="0"/>
              <a:t>Package and module diagrams show the physical packaging of system processing into files.</a:t>
            </a:r>
          </a:p>
          <a:p>
            <a:pPr lvl="1">
              <a:defRPr/>
            </a:pPr>
            <a:r>
              <a:rPr lang="en-US" altLang="en-US" dirty="0"/>
              <a:t>Activity and data flow diagrams represent the partitioning of system activities into logical processes, showing the flow of information between the external environment and each process.</a:t>
            </a:r>
          </a:p>
          <a:p>
            <a:pPr lvl="1">
              <a:defRPr/>
            </a:pPr>
            <a:r>
              <a:rPr lang="en-US" altLang="en-US" dirty="0"/>
              <a:t>Classes show the logical partitioning of system data and processing into low-level program constructs.</a:t>
            </a:r>
            <a:br>
              <a:rPr lang="en-US" altLang="en-US" dirty="0"/>
            </a:br>
            <a:endParaRPr lang="en-US" altLang="en-US" sz="800" dirty="0"/>
          </a:p>
          <a:p>
            <a:pPr>
              <a:defRPr/>
            </a:pPr>
            <a:r>
              <a:rPr lang="en-US" altLang="en-US" dirty="0"/>
              <a:t>Partitions are the second most important part of the architecture concept, after the definition of its tasks.</a:t>
            </a:r>
          </a:p>
          <a:p>
            <a:pPr lvl="1">
              <a:defRPr/>
            </a:pPr>
            <a:r>
              <a:rPr lang="en-US" altLang="en-US" dirty="0"/>
              <a:t>Sequence of concept development is often: (1) uses, (2) tasks, (3) partitions, (4) interactions, (5) events, and (6) views.</a:t>
            </a:r>
          </a:p>
        </p:txBody>
      </p:sp>
    </p:spTree>
    <p:extLst>
      <p:ext uri="{BB962C8B-B14F-4D97-AF65-F5344CB8AC3E}">
        <p14:creationId xmlns:p14="http://schemas.microsoft.com/office/powerpoint/2010/main" val="825531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a:t>Interactions</a:t>
            </a:r>
          </a:p>
        </p:txBody>
      </p:sp>
      <p:sp>
        <p:nvSpPr>
          <p:cNvPr id="3" name="Content Placeholder 2"/>
          <p:cNvSpPr>
            <a:spLocks noGrp="1"/>
          </p:cNvSpPr>
          <p:nvPr>
            <p:ph idx="1"/>
          </p:nvPr>
        </p:nvSpPr>
        <p:spPr>
          <a:xfrm>
            <a:off x="457200" y="1447800"/>
            <a:ext cx="8229600" cy="4876800"/>
          </a:xfrm>
        </p:spPr>
        <p:txBody>
          <a:bodyPr>
            <a:noAutofit/>
          </a:bodyPr>
          <a:lstStyle/>
          <a:p>
            <a:r>
              <a:rPr lang="en-US" altLang="en-US" dirty="0"/>
              <a:t>Interactions describe the relationships between system partitions. They are described by:</a:t>
            </a:r>
          </a:p>
          <a:p>
            <a:pPr lvl="1"/>
            <a:r>
              <a:rPr lang="en-US" altLang="en-US" b="1" dirty="0"/>
              <a:t>Data flow diagrams:</a:t>
            </a:r>
            <a:br>
              <a:rPr lang="en-US" altLang="en-US" sz="1800" b="1" dirty="0"/>
            </a:br>
            <a:r>
              <a:rPr lang="en-US" altLang="en-US" sz="1800" dirty="0"/>
              <a:t>Used in the early phases of architecture and requirements development</a:t>
            </a:r>
          </a:p>
          <a:p>
            <a:pPr lvl="1"/>
            <a:r>
              <a:rPr lang="en-US" altLang="en-US" b="1" dirty="0"/>
              <a:t>Package diagrams:</a:t>
            </a:r>
            <a:br>
              <a:rPr lang="en-US" altLang="en-US" sz="1800" b="1" dirty="0"/>
            </a:br>
            <a:r>
              <a:rPr lang="en-US" altLang="en-US" sz="1800" dirty="0"/>
              <a:t>Describe static relationships between the system’s physical partitions</a:t>
            </a:r>
          </a:p>
          <a:p>
            <a:pPr lvl="1"/>
            <a:r>
              <a:rPr lang="en-US" altLang="en-US" b="1" dirty="0"/>
              <a:t>Class diagrams:</a:t>
            </a:r>
            <a:br>
              <a:rPr lang="en-US" altLang="en-US" sz="1800" b="1" dirty="0"/>
            </a:br>
            <a:r>
              <a:rPr lang="en-US" altLang="en-US" sz="1800" dirty="0"/>
              <a:t>Describe the static relationships between the system’s logical components</a:t>
            </a:r>
          </a:p>
          <a:p>
            <a:pPr lvl="1"/>
            <a:r>
              <a:rPr lang="en-US" altLang="en-US" b="1" dirty="0"/>
              <a:t>Event trace diagrams:</a:t>
            </a:r>
            <a:br>
              <a:rPr lang="en-US" altLang="en-US" sz="1800" b="1" dirty="0"/>
            </a:br>
            <a:r>
              <a:rPr lang="en-US" altLang="en-US" sz="1800" dirty="0"/>
              <a:t>Show the dynamic relationships between system components</a:t>
            </a:r>
          </a:p>
          <a:p>
            <a:pPr lvl="1"/>
            <a:r>
              <a:rPr lang="en-US" altLang="en-US" b="1" dirty="0"/>
              <a:t>Structure charts:</a:t>
            </a:r>
            <a:br>
              <a:rPr lang="en-US" altLang="en-US" sz="1800" b="1" dirty="0"/>
            </a:br>
            <a:r>
              <a:rPr lang="en-US" altLang="en-US" sz="1800" dirty="0"/>
              <a:t>Describe the relationships between the system’s functions</a:t>
            </a:r>
            <a:endParaRPr lang="en-US" altLang="en-US" sz="1800" b="1" dirty="0"/>
          </a:p>
          <a:p>
            <a:pPr lvl="1"/>
            <a:r>
              <a:rPr lang="en-US" altLang="en-US" b="1" dirty="0"/>
              <a:t>State charts:</a:t>
            </a:r>
            <a:br>
              <a:rPr lang="en-US" altLang="en-US" sz="1800" b="1" dirty="0"/>
            </a:br>
            <a:r>
              <a:rPr lang="en-US" altLang="en-US" sz="1800" dirty="0"/>
              <a:t>Describe the dynamic relationships between the system’s computations</a:t>
            </a:r>
            <a:endParaRPr lang="en-US" sz="2400" dirty="0"/>
          </a:p>
        </p:txBody>
      </p:sp>
    </p:spTree>
    <p:extLst>
      <p:ext uri="{BB962C8B-B14F-4D97-AF65-F5344CB8AC3E}">
        <p14:creationId xmlns:p14="http://schemas.microsoft.com/office/powerpoint/2010/main" val="1631600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a:t>Events</a:t>
            </a:r>
          </a:p>
        </p:txBody>
      </p:sp>
      <p:sp>
        <p:nvSpPr>
          <p:cNvPr id="3" name="Content Placeholder 2"/>
          <p:cNvSpPr>
            <a:spLocks noGrp="1"/>
          </p:cNvSpPr>
          <p:nvPr>
            <p:ph idx="1"/>
          </p:nvPr>
        </p:nvSpPr>
        <p:spPr>
          <a:xfrm>
            <a:off x="457200" y="1600200"/>
            <a:ext cx="8229600" cy="4876800"/>
          </a:xfrm>
        </p:spPr>
        <p:txBody>
          <a:bodyPr>
            <a:noAutofit/>
          </a:bodyPr>
          <a:lstStyle/>
          <a:p>
            <a:pPr>
              <a:defRPr/>
            </a:pPr>
            <a:r>
              <a:rPr lang="en-US" altLang="en-US" sz="2000" dirty="0"/>
              <a:t>Events describe specific occurrences to which the system must respond, or that affect its modes of operation.</a:t>
            </a:r>
            <a:endParaRPr lang="en-US" altLang="en-US" sz="1400" dirty="0"/>
          </a:p>
          <a:p>
            <a:pPr lvl="1">
              <a:defRPr/>
            </a:pPr>
            <a:r>
              <a:rPr lang="en-US" altLang="en-US" sz="1800" dirty="0"/>
              <a:t>Events are critically important for real-time systems, e.g., systems that must respond to asynchronous events from the outside environment.</a:t>
            </a:r>
            <a:endParaRPr lang="en-US" altLang="en-US" sz="1600" dirty="0"/>
          </a:p>
          <a:p>
            <a:pPr lvl="1">
              <a:defRPr/>
            </a:pPr>
            <a:r>
              <a:rPr lang="en-US" altLang="en-US" sz="1800" dirty="0"/>
              <a:t>For these systems, architecture development may revolve around the definition of critical threads.</a:t>
            </a:r>
          </a:p>
          <a:p>
            <a:pPr lvl="2">
              <a:defRPr/>
            </a:pPr>
            <a:r>
              <a:rPr lang="en-US" altLang="en-US" sz="1600" dirty="0"/>
              <a:t>A thread, as defined by the architecture concept, is all the processing that results from a specific event, e.g., a radar detection, user input, power on, computational error.</a:t>
            </a:r>
          </a:p>
          <a:p>
            <a:pPr lvl="2">
              <a:defRPr/>
            </a:pPr>
            <a:r>
              <a:rPr lang="en-US" altLang="en-US" sz="1600" dirty="0"/>
              <a:t>Many threads are defined, then sorted by importance, relative to the system requirements. The architecture isn’t complete until processing that will support system requirements for each of the critical threads is defined.</a:t>
            </a:r>
            <a:endParaRPr lang="en-US" altLang="en-US" sz="900" dirty="0"/>
          </a:p>
          <a:p>
            <a:pPr lvl="1">
              <a:defRPr/>
            </a:pPr>
            <a:r>
              <a:rPr lang="en-US" altLang="en-US" sz="1800" dirty="0"/>
              <a:t>Threads are usually described by activity and/or event trace diagrams.</a:t>
            </a:r>
            <a:br>
              <a:rPr lang="en-US" altLang="en-US" sz="1800" dirty="0"/>
            </a:br>
            <a:endParaRPr lang="en-US" altLang="en-US" sz="900" dirty="0"/>
          </a:p>
          <a:p>
            <a:pPr lvl="1">
              <a:defRPr/>
            </a:pPr>
            <a:r>
              <a:rPr lang="en-US" altLang="en-US" sz="1800" dirty="0"/>
              <a:t>In some non-real-time systems events play only a minor role in developing the system architecture.</a:t>
            </a:r>
          </a:p>
        </p:txBody>
      </p:sp>
    </p:spTree>
    <p:extLst>
      <p:ext uri="{BB962C8B-B14F-4D97-AF65-F5344CB8AC3E}">
        <p14:creationId xmlns:p14="http://schemas.microsoft.com/office/powerpoint/2010/main" val="183574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Views</a:t>
            </a:r>
          </a:p>
        </p:txBody>
      </p:sp>
      <p:sp>
        <p:nvSpPr>
          <p:cNvPr id="3" name="Content Placeholder 2"/>
          <p:cNvSpPr>
            <a:spLocks noGrp="1"/>
          </p:cNvSpPr>
          <p:nvPr>
            <p:ph idx="1"/>
          </p:nvPr>
        </p:nvSpPr>
        <p:spPr/>
        <p:txBody>
          <a:bodyPr>
            <a:noAutofit/>
          </a:bodyPr>
          <a:lstStyle/>
          <a:p>
            <a:pPr>
              <a:defRPr/>
            </a:pPr>
            <a:r>
              <a:rPr lang="en-US" altLang="en-US" sz="2600" dirty="0"/>
              <a:t>Views are used in two ways:</a:t>
            </a:r>
          </a:p>
          <a:p>
            <a:pPr lvl="1">
              <a:defRPr/>
            </a:pPr>
            <a:r>
              <a:rPr lang="en-US" altLang="en-US" sz="2400" dirty="0"/>
              <a:t>Views describe the user interface as it appears to the user.</a:t>
            </a:r>
          </a:p>
          <a:p>
            <a:pPr lvl="2">
              <a:defRPr/>
            </a:pPr>
            <a:r>
              <a:rPr lang="en-US" altLang="en-US" sz="2000" dirty="0"/>
              <a:t>Layouts of controls and screens.</a:t>
            </a:r>
          </a:p>
          <a:p>
            <a:pPr lvl="2">
              <a:defRPr/>
            </a:pPr>
            <a:r>
              <a:rPr lang="en-US" altLang="en-US" sz="2000" dirty="0"/>
              <a:t>Screen shots showing what the user will see when entering data.</a:t>
            </a:r>
          </a:p>
          <a:p>
            <a:pPr lvl="2">
              <a:defRPr/>
            </a:pPr>
            <a:r>
              <a:rPr lang="en-US" altLang="en-US" sz="2000" dirty="0"/>
              <a:t>Screen shots showing what the user will see when observing operation.</a:t>
            </a:r>
          </a:p>
          <a:p>
            <a:pPr lvl="2">
              <a:defRPr/>
            </a:pPr>
            <a:r>
              <a:rPr lang="en-US" altLang="en-US" sz="2000" dirty="0"/>
              <a:t>Each of these views is accompanied with text describing how the user interacts with the controls and screens.</a:t>
            </a:r>
          </a:p>
          <a:p>
            <a:pPr lvl="1">
              <a:defRPr/>
            </a:pPr>
            <a:r>
              <a:rPr lang="en-US" altLang="en-US" sz="2400" dirty="0"/>
              <a:t>Views also describe the most important data structures and algorithms as they appear to the developer:</a:t>
            </a:r>
          </a:p>
          <a:p>
            <a:pPr lvl="2">
              <a:defRPr/>
            </a:pPr>
            <a:r>
              <a:rPr lang="en-US" altLang="en-US" dirty="0"/>
              <a:t>Data structure diagrams are ad hoc diagrams that show how data elements relate to each other.</a:t>
            </a:r>
          </a:p>
        </p:txBody>
      </p:sp>
    </p:spTree>
    <p:extLst>
      <p:ext uri="{BB962C8B-B14F-4D97-AF65-F5344CB8AC3E}">
        <p14:creationId xmlns:p14="http://schemas.microsoft.com/office/powerpoint/2010/main" val="352238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a:t>Performance</a:t>
            </a:r>
          </a:p>
        </p:txBody>
      </p:sp>
      <p:sp>
        <p:nvSpPr>
          <p:cNvPr id="3" name="Content Placeholder 2"/>
          <p:cNvSpPr>
            <a:spLocks noGrp="1"/>
          </p:cNvSpPr>
          <p:nvPr>
            <p:ph idx="1"/>
          </p:nvPr>
        </p:nvSpPr>
        <p:spPr/>
        <p:txBody>
          <a:bodyPr>
            <a:normAutofit/>
          </a:bodyPr>
          <a:lstStyle/>
          <a:p>
            <a:pPr>
              <a:defRPr/>
            </a:pPr>
            <a:r>
              <a:rPr lang="en-US" altLang="en-US" sz="2000" dirty="0"/>
              <a:t>Level of communication affects performance by orders of magnitude:</a:t>
            </a:r>
          </a:p>
          <a:p>
            <a:pPr lvl="1">
              <a:defRPr/>
            </a:pPr>
            <a:r>
              <a:rPr lang="en-US" altLang="en-US" sz="1800" dirty="0"/>
              <a:t>Within a process</a:t>
            </a:r>
          </a:p>
          <a:p>
            <a:pPr lvl="1">
              <a:defRPr/>
            </a:pPr>
            <a:r>
              <a:rPr lang="en-US" altLang="en-US" sz="1800" dirty="0"/>
              <a:t>Between local processes on a single machine</a:t>
            </a:r>
          </a:p>
          <a:p>
            <a:pPr lvl="1">
              <a:defRPr/>
            </a:pPr>
            <a:r>
              <a:rPr lang="en-US" altLang="en-US" sz="1800" dirty="0"/>
              <a:t>Between machines in a network</a:t>
            </a:r>
          </a:p>
          <a:p>
            <a:pPr lvl="1">
              <a:defRPr/>
            </a:pPr>
            <a:r>
              <a:rPr lang="en-US" altLang="en-US" sz="1800" dirty="0"/>
              <a:t>Between networks, e.g., across the Internet</a:t>
            </a:r>
          </a:p>
          <a:p>
            <a:pPr>
              <a:defRPr/>
            </a:pPr>
            <a:r>
              <a:rPr lang="en-US" altLang="en-US" sz="2000" dirty="0"/>
              <a:t>Lazy communication:</a:t>
            </a:r>
          </a:p>
          <a:p>
            <a:pPr lvl="1">
              <a:defRPr/>
            </a:pPr>
            <a:r>
              <a:rPr lang="en-US" altLang="en-US" sz="1800" dirty="0"/>
              <a:t>Send information only when needed</a:t>
            </a:r>
          </a:p>
          <a:p>
            <a:pPr lvl="1">
              <a:defRPr/>
            </a:pPr>
            <a:r>
              <a:rPr lang="en-US" altLang="en-US" sz="1800" dirty="0"/>
              <a:t>Send only the specific information needed</a:t>
            </a:r>
          </a:p>
          <a:p>
            <a:pPr>
              <a:defRPr/>
            </a:pPr>
            <a:r>
              <a:rPr lang="en-US" altLang="en-US" sz="2000" dirty="0"/>
              <a:t>Data caching:</a:t>
            </a:r>
          </a:p>
          <a:p>
            <a:pPr lvl="1">
              <a:defRPr/>
            </a:pPr>
            <a:r>
              <a:rPr lang="en-US" altLang="en-US" sz="1800" dirty="0"/>
              <a:t>Store information locally so that it need not be requested repeatedly</a:t>
            </a:r>
          </a:p>
          <a:p>
            <a:pPr>
              <a:defRPr/>
            </a:pPr>
            <a:r>
              <a:rPr lang="en-US" altLang="en-US" sz="2000" dirty="0"/>
              <a:t>Minimize remote connectivity:</a:t>
            </a:r>
          </a:p>
          <a:p>
            <a:pPr lvl="1">
              <a:defRPr/>
            </a:pPr>
            <a:r>
              <a:rPr lang="en-US" altLang="en-US" sz="1800" dirty="0"/>
              <a:t>Connections consume threads, CPU cycles, memory</a:t>
            </a:r>
          </a:p>
          <a:p>
            <a:pPr lvl="1">
              <a:defRPr/>
            </a:pPr>
            <a:r>
              <a:rPr lang="en-US" altLang="en-US" sz="1800" dirty="0"/>
              <a:t>Make connection time least necessary to complete request, then disconnect.</a:t>
            </a:r>
          </a:p>
        </p:txBody>
      </p:sp>
    </p:spTree>
    <p:extLst>
      <p:ext uri="{BB962C8B-B14F-4D97-AF65-F5344CB8AC3E}">
        <p14:creationId xmlns:p14="http://schemas.microsoft.com/office/powerpoint/2010/main" val="1073477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Analysis</a:t>
            </a:r>
          </a:p>
        </p:txBody>
      </p:sp>
      <p:sp>
        <p:nvSpPr>
          <p:cNvPr id="3" name="Content Placeholder 2"/>
          <p:cNvSpPr>
            <a:spLocks noGrp="1"/>
          </p:cNvSpPr>
          <p:nvPr>
            <p:ph idx="1"/>
          </p:nvPr>
        </p:nvSpPr>
        <p:spPr>
          <a:xfrm>
            <a:off x="457200" y="1447800"/>
            <a:ext cx="8229600" cy="4876800"/>
          </a:xfrm>
        </p:spPr>
        <p:txBody>
          <a:bodyPr/>
          <a:lstStyle/>
          <a:p>
            <a:pPr>
              <a:lnSpc>
                <a:spcPct val="90000"/>
              </a:lnSpc>
            </a:pPr>
            <a:r>
              <a:rPr lang="en-US" altLang="en-US" sz="2000" dirty="0"/>
              <a:t>Analysis of the architecture of a software system entails:</a:t>
            </a:r>
          </a:p>
          <a:p>
            <a:pPr lvl="1">
              <a:lnSpc>
                <a:spcPct val="90000"/>
              </a:lnSpc>
            </a:pPr>
            <a:r>
              <a:rPr lang="en-US" altLang="en-US" sz="1800" dirty="0"/>
              <a:t>Analysis of scale</a:t>
            </a:r>
          </a:p>
          <a:p>
            <a:pPr lvl="2">
              <a:lnSpc>
                <a:spcPct val="90000"/>
              </a:lnSpc>
            </a:pPr>
            <a:r>
              <a:rPr lang="en-US" altLang="en-US" sz="1600" dirty="0"/>
              <a:t>How many users, files, storage size, working set size?</a:t>
            </a:r>
          </a:p>
          <a:p>
            <a:pPr lvl="1">
              <a:lnSpc>
                <a:spcPct val="90000"/>
              </a:lnSpc>
            </a:pPr>
            <a:r>
              <a:rPr lang="en-US" altLang="en-US" sz="1800" dirty="0"/>
              <a:t>Analysis of load</a:t>
            </a:r>
          </a:p>
          <a:p>
            <a:pPr lvl="2">
              <a:lnSpc>
                <a:spcPct val="90000"/>
              </a:lnSpc>
            </a:pPr>
            <a:r>
              <a:rPr lang="en-US" altLang="en-US" sz="1600" dirty="0"/>
              <a:t>Number of concurrent users, open files, open connections</a:t>
            </a:r>
          </a:p>
          <a:p>
            <a:pPr lvl="2">
              <a:lnSpc>
                <a:spcPct val="90000"/>
              </a:lnSpc>
            </a:pPr>
            <a:r>
              <a:rPr lang="en-US" altLang="en-US" sz="1600" dirty="0"/>
              <a:t>Peak and average data flows between process, machines, networks</a:t>
            </a:r>
          </a:p>
          <a:p>
            <a:pPr lvl="1">
              <a:lnSpc>
                <a:spcPct val="90000"/>
              </a:lnSpc>
            </a:pPr>
            <a:r>
              <a:rPr lang="en-US" altLang="en-US" sz="1800" dirty="0"/>
              <a:t>Analysis of timelines</a:t>
            </a:r>
          </a:p>
          <a:p>
            <a:pPr lvl="2">
              <a:lnSpc>
                <a:spcPct val="90000"/>
              </a:lnSpc>
            </a:pPr>
            <a:r>
              <a:rPr lang="en-US" altLang="en-US" sz="1600" dirty="0"/>
              <a:t>How long to initialize and perform key operations?</a:t>
            </a:r>
          </a:p>
          <a:p>
            <a:pPr lvl="1">
              <a:lnSpc>
                <a:spcPct val="90000"/>
              </a:lnSpc>
            </a:pPr>
            <a:r>
              <a:rPr lang="en-US" altLang="en-US" sz="1800" dirty="0"/>
              <a:t>Analysis of function</a:t>
            </a:r>
          </a:p>
          <a:p>
            <a:pPr lvl="2">
              <a:lnSpc>
                <a:spcPct val="90000"/>
              </a:lnSpc>
            </a:pPr>
            <a:r>
              <a:rPr lang="en-US" altLang="en-US" sz="1600" dirty="0"/>
              <a:t>What tasks and operations are essential?</a:t>
            </a:r>
          </a:p>
          <a:p>
            <a:pPr lvl="2">
              <a:lnSpc>
                <a:spcPct val="90000"/>
              </a:lnSpc>
            </a:pPr>
            <a:r>
              <a:rPr lang="en-US" altLang="en-US" sz="1600" dirty="0"/>
              <a:t>How should they be organized?</a:t>
            </a:r>
          </a:p>
          <a:p>
            <a:pPr lvl="3">
              <a:lnSpc>
                <a:spcPct val="90000"/>
              </a:lnSpc>
            </a:pPr>
            <a:r>
              <a:rPr lang="en-US" altLang="en-US" dirty="0"/>
              <a:t>Logical organization is easier to understand, develop, and maintain</a:t>
            </a:r>
          </a:p>
          <a:p>
            <a:pPr lvl="3">
              <a:lnSpc>
                <a:spcPct val="90000"/>
              </a:lnSpc>
            </a:pPr>
            <a:r>
              <a:rPr lang="en-US" altLang="en-US" dirty="0"/>
              <a:t>Data flow often dominates performance</a:t>
            </a:r>
          </a:p>
          <a:p>
            <a:pPr lvl="1">
              <a:lnSpc>
                <a:spcPct val="90000"/>
              </a:lnSpc>
            </a:pPr>
            <a:r>
              <a:rPr lang="en-US" altLang="en-US" sz="1800" dirty="0"/>
              <a:t>Analysis of risk</a:t>
            </a:r>
          </a:p>
          <a:p>
            <a:pPr lvl="2">
              <a:lnSpc>
                <a:spcPct val="90000"/>
              </a:lnSpc>
            </a:pPr>
            <a:r>
              <a:rPr lang="en-US" altLang="en-US" sz="1600"/>
              <a:t>High-risk </a:t>
            </a:r>
            <a:r>
              <a:rPr lang="en-US" altLang="en-US" sz="1600" dirty="0"/>
              <a:t>tasks and operations</a:t>
            </a:r>
          </a:p>
          <a:p>
            <a:pPr lvl="1">
              <a:lnSpc>
                <a:spcPct val="90000"/>
              </a:lnSpc>
            </a:pPr>
            <a:r>
              <a:rPr lang="en-US" altLang="en-US" sz="1800" dirty="0"/>
              <a:t>Means of risk abatement</a:t>
            </a:r>
          </a:p>
          <a:p>
            <a:pPr lvl="2">
              <a:lnSpc>
                <a:spcPct val="90000"/>
              </a:lnSpc>
            </a:pPr>
            <a:r>
              <a:rPr lang="en-US" altLang="en-US" sz="1600" dirty="0"/>
              <a:t>What steps can we take to minimize the impact of risk areas?</a:t>
            </a:r>
          </a:p>
          <a:p>
            <a:endParaRPr lang="en-US" dirty="0"/>
          </a:p>
        </p:txBody>
      </p:sp>
    </p:spTree>
    <p:extLst>
      <p:ext uri="{BB962C8B-B14F-4D97-AF65-F5344CB8AC3E}">
        <p14:creationId xmlns:p14="http://schemas.microsoft.com/office/powerpoint/2010/main" val="138167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687" y="1113917"/>
            <a:ext cx="8303455" cy="1927225"/>
          </a:xfrm>
        </p:spPr>
        <p:txBody>
          <a:bodyPr>
            <a:normAutofit/>
          </a:bodyPr>
          <a:lstStyle/>
          <a:p>
            <a:r>
              <a:rPr lang="en-US" cap="none" dirty="0">
                <a:latin typeface="Arial" panose="020B0604020202020204" pitchFamily="34" charset="0"/>
                <a:cs typeface="Arial" panose="020B0604020202020204" pitchFamily="34" charset="0"/>
              </a:rPr>
              <a:t>Software Architecture</a:t>
            </a:r>
            <a:endParaRPr lang="en-US" dirty="0"/>
          </a:p>
        </p:txBody>
      </p:sp>
      <p:sp>
        <p:nvSpPr>
          <p:cNvPr id="3" name="Subtitle 2"/>
          <p:cNvSpPr>
            <a:spLocks noGrp="1"/>
          </p:cNvSpPr>
          <p:nvPr>
            <p:ph type="subTitle" idx="1"/>
          </p:nvPr>
        </p:nvSpPr>
        <p:spPr>
          <a:xfrm>
            <a:off x="569686" y="3041142"/>
            <a:ext cx="7964713" cy="1752600"/>
          </a:xfrm>
        </p:spPr>
        <p:txBody>
          <a:bodyPr>
            <a:noAutofit/>
          </a:bodyPr>
          <a:lstStyle/>
          <a:p>
            <a:pPr>
              <a:defRPr/>
            </a:pPr>
            <a:r>
              <a:rPr lang="en-US" altLang="en-US" sz="2800" dirty="0"/>
              <a:t>Jim Fawcett</a:t>
            </a:r>
          </a:p>
          <a:p>
            <a:pPr>
              <a:defRPr/>
            </a:pPr>
            <a:r>
              <a:rPr lang="en-US" altLang="en-US" sz="2800" dirty="0"/>
              <a:t>Software Modeling</a:t>
            </a:r>
          </a:p>
          <a:p>
            <a:pPr>
              <a:defRPr/>
            </a:pPr>
            <a:r>
              <a:rPr lang="en-US" altLang="en-US" sz="2800" dirty="0"/>
              <a:t>Copyright © 1999–2017</a:t>
            </a:r>
          </a:p>
        </p:txBody>
      </p:sp>
    </p:spTree>
    <p:extLst>
      <p:ext uri="{BB962C8B-B14F-4D97-AF65-F5344CB8AC3E}">
        <p14:creationId xmlns:p14="http://schemas.microsoft.com/office/powerpoint/2010/main" val="1881516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jones\Dropbox (2U)\Work\Designing Slides\Syracuse\03 Engin and CS\logo\logo_SYR-EngAtSY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836" y="2826679"/>
            <a:ext cx="5715000" cy="51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35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Definitions</a:t>
            </a:r>
          </a:p>
        </p:txBody>
      </p:sp>
      <p:sp>
        <p:nvSpPr>
          <p:cNvPr id="3" name="Content Placeholder 2"/>
          <p:cNvSpPr>
            <a:spLocks noGrp="1"/>
          </p:cNvSpPr>
          <p:nvPr>
            <p:ph idx="1"/>
          </p:nvPr>
        </p:nvSpPr>
        <p:spPr/>
        <p:txBody>
          <a:bodyPr>
            <a:normAutofit fontScale="92500" lnSpcReduction="10000"/>
          </a:bodyPr>
          <a:lstStyle/>
          <a:p>
            <a:pPr>
              <a:lnSpc>
                <a:spcPct val="90000"/>
              </a:lnSpc>
              <a:defRPr/>
            </a:pPr>
            <a:r>
              <a:rPr lang="en-US" altLang="en-US" dirty="0"/>
              <a:t>“An architecture is the set of significant decisions about the organization of a software system, the selection of the structural elements and their interfaces … together with their behavior as specified in the collaborations among those elements, …”</a:t>
            </a:r>
            <a:r>
              <a:rPr lang="en-US" altLang="en-US" baseline="30000" dirty="0"/>
              <a:t>[1]</a:t>
            </a:r>
            <a:r>
              <a:rPr lang="en-US" altLang="en-US" dirty="0"/>
              <a:t> </a:t>
            </a:r>
            <a:br>
              <a:rPr lang="en-US" altLang="en-US" dirty="0"/>
            </a:br>
            <a:endParaRPr lang="en-US" altLang="en-US" dirty="0"/>
          </a:p>
          <a:p>
            <a:pPr>
              <a:lnSpc>
                <a:spcPct val="90000"/>
              </a:lnSpc>
              <a:defRPr/>
            </a:pPr>
            <a:r>
              <a:rPr lang="en-US" altLang="en-US" dirty="0"/>
              <a:t>“… abstract away some information from the system … and yet provide enough information to be a basis for analysis, decision making, and hence risk reduction.”</a:t>
            </a:r>
            <a:r>
              <a:rPr lang="en-US" altLang="en-US" baseline="30000" dirty="0"/>
              <a:t>[2] </a:t>
            </a:r>
            <a:br>
              <a:rPr lang="en-US" altLang="en-US" baseline="30000" dirty="0"/>
            </a:br>
            <a:endParaRPr lang="en-US" altLang="en-US" baseline="30000" dirty="0"/>
          </a:p>
          <a:p>
            <a:pPr>
              <a:lnSpc>
                <a:spcPct val="90000"/>
              </a:lnSpc>
              <a:defRPr/>
            </a:pPr>
            <a:r>
              <a:rPr lang="en-US" altLang="en-US" dirty="0"/>
              <a:t>“…designing and specifying the overall system structure emerges as a new kind of problem. Structural issues include gross organization and global control structure; protocols for communication, synchronization, and data access; assignment of functionality to design elements; physical distribution; composition of design elements; scaling and performance; and selection among design alternatives.”</a:t>
            </a:r>
            <a:r>
              <a:rPr lang="en-US" altLang="en-US" baseline="30000" dirty="0"/>
              <a:t>[3]</a:t>
            </a:r>
            <a:r>
              <a:rPr lang="en-US" altLang="en-US" dirty="0"/>
              <a:t> </a:t>
            </a:r>
          </a:p>
          <a:p>
            <a:endParaRPr lang="en-US" dirty="0"/>
          </a:p>
        </p:txBody>
      </p:sp>
    </p:spTree>
    <p:extLst>
      <p:ext uri="{BB962C8B-B14F-4D97-AF65-F5344CB8AC3E}">
        <p14:creationId xmlns:p14="http://schemas.microsoft.com/office/powerpoint/2010/main" val="31103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References</a:t>
            </a:r>
          </a:p>
        </p:txBody>
      </p:sp>
      <p:sp>
        <p:nvSpPr>
          <p:cNvPr id="3" name="Content Placeholder 2"/>
          <p:cNvSpPr>
            <a:spLocks noGrp="1"/>
          </p:cNvSpPr>
          <p:nvPr>
            <p:ph idx="1"/>
          </p:nvPr>
        </p:nvSpPr>
        <p:spPr/>
        <p:txBody>
          <a:bodyPr>
            <a:noAutofit/>
          </a:bodyPr>
          <a:lstStyle/>
          <a:p>
            <a:pPr marL="381000" indent="-381000">
              <a:buFont typeface="Symbol" panose="05050102010706020507" pitchFamily="18" charset="2"/>
              <a:buAutoNum type="arabicPeriod"/>
              <a:defRPr/>
            </a:pPr>
            <a:r>
              <a:rPr lang="en-US" altLang="en-US" sz="2700" dirty="0" err="1"/>
              <a:t>Booch</a:t>
            </a:r>
            <a:r>
              <a:rPr lang="en-US" altLang="en-US" sz="2700" dirty="0"/>
              <a:t>, Rumbaugh, and Jacobson. </a:t>
            </a:r>
            <a:r>
              <a:rPr lang="en-US" altLang="en-US" sz="2700" i="1" dirty="0"/>
              <a:t>The UML Modeling Language User Guide</a:t>
            </a:r>
            <a:r>
              <a:rPr lang="en-US" altLang="en-US" sz="2700" dirty="0"/>
              <a:t>. Boston: Addison-Wesley, 1999.</a:t>
            </a:r>
          </a:p>
          <a:p>
            <a:pPr marL="381000" indent="-381000">
              <a:buFont typeface="Symbol" panose="05050102010706020507" pitchFamily="18" charset="2"/>
              <a:buAutoNum type="arabicPeriod"/>
              <a:defRPr/>
            </a:pPr>
            <a:r>
              <a:rPr lang="en-US" altLang="en-US" sz="2700" dirty="0"/>
              <a:t>Bass, Clements, and </a:t>
            </a:r>
            <a:r>
              <a:rPr lang="en-US" altLang="en-US" sz="2700" dirty="0" err="1"/>
              <a:t>Kazman</a:t>
            </a:r>
            <a:r>
              <a:rPr lang="en-US" altLang="en-US" sz="2700" dirty="0"/>
              <a:t>. </a:t>
            </a:r>
            <a:r>
              <a:rPr lang="en-US" altLang="en-US" sz="2700" i="1" dirty="0"/>
              <a:t>Software Architecture in Practice</a:t>
            </a:r>
            <a:r>
              <a:rPr lang="en-US" altLang="en-US" sz="2700" dirty="0"/>
              <a:t>. Boston: Addison-Wesley 1997.</a:t>
            </a:r>
          </a:p>
          <a:p>
            <a:pPr marL="381000" indent="-381000">
              <a:buFont typeface="Symbol" panose="05050102010706020507" pitchFamily="18" charset="2"/>
              <a:buAutoNum type="arabicPeriod"/>
              <a:defRPr/>
            </a:pPr>
            <a:r>
              <a:rPr lang="en-US" altLang="en-US" sz="2700" dirty="0"/>
              <a:t>Shaw, Mary, and David </a:t>
            </a:r>
            <a:r>
              <a:rPr lang="en-US" altLang="en-US" sz="2700" dirty="0" err="1"/>
              <a:t>Garlan</a:t>
            </a:r>
            <a:r>
              <a:rPr lang="en-US" altLang="en-US" sz="2700" dirty="0"/>
              <a:t>. </a:t>
            </a:r>
            <a:r>
              <a:rPr lang="en-US" altLang="en-US" sz="2700" i="1" dirty="0"/>
              <a:t>An Introduction to Software Architecture</a:t>
            </a:r>
            <a:r>
              <a:rPr lang="en-US" altLang="en-US" sz="2700" dirty="0"/>
              <a:t>. In </a:t>
            </a:r>
            <a:r>
              <a:rPr lang="en-US" altLang="en-US" sz="2700" i="1" dirty="0"/>
              <a:t>Advances in Software Engineering and Knowledge Engineering</a:t>
            </a:r>
            <a:r>
              <a:rPr lang="en-US" altLang="en-US" sz="2700" dirty="0"/>
              <a:t>, volume I, ed. V. </a:t>
            </a:r>
            <a:r>
              <a:rPr lang="en-US" altLang="en-US" sz="2700" dirty="0" err="1"/>
              <a:t>Ambriola</a:t>
            </a:r>
            <a:r>
              <a:rPr lang="en-US" altLang="en-US" sz="2700" dirty="0"/>
              <a:t> and G. </a:t>
            </a:r>
            <a:r>
              <a:rPr lang="en-US" altLang="en-US" sz="2700" dirty="0" err="1"/>
              <a:t>Tortora</a:t>
            </a:r>
            <a:r>
              <a:rPr lang="en-US" altLang="en-US" sz="2700" dirty="0"/>
              <a:t>. World Scientific Publishing Company, 1993.</a:t>
            </a:r>
            <a:endParaRPr lang="en-US" sz="2700" dirty="0"/>
          </a:p>
        </p:txBody>
      </p:sp>
    </p:spTree>
    <p:extLst>
      <p:ext uri="{BB962C8B-B14F-4D97-AF65-F5344CB8AC3E}">
        <p14:creationId xmlns:p14="http://schemas.microsoft.com/office/powerpoint/2010/main" val="44367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Definitions of Software Parts</a:t>
            </a:r>
          </a:p>
        </p:txBody>
      </p:sp>
      <p:sp>
        <p:nvSpPr>
          <p:cNvPr id="3" name="Content Placeholder 2"/>
          <p:cNvSpPr>
            <a:spLocks noGrp="1"/>
          </p:cNvSpPr>
          <p:nvPr>
            <p:ph idx="1"/>
          </p:nvPr>
        </p:nvSpPr>
        <p:spPr/>
        <p:txBody>
          <a:bodyPr>
            <a:normAutofit fontScale="92500"/>
          </a:bodyPr>
          <a:lstStyle/>
          <a:p>
            <a:pPr>
              <a:defRPr/>
            </a:pPr>
            <a:r>
              <a:rPr lang="en-US" b="1" dirty="0"/>
              <a:t>Class:</a:t>
            </a:r>
          </a:p>
          <a:p>
            <a:pPr lvl="1">
              <a:defRPr/>
            </a:pPr>
            <a:r>
              <a:rPr lang="en-US" dirty="0"/>
              <a:t>C# language construct that groups methods and data to satisfy a single responsibility</a:t>
            </a:r>
          </a:p>
          <a:p>
            <a:pPr>
              <a:defRPr/>
            </a:pPr>
            <a:r>
              <a:rPr lang="en-US" b="1" dirty="0"/>
              <a:t>Package:</a:t>
            </a:r>
          </a:p>
          <a:p>
            <a:pPr lvl="1">
              <a:defRPr/>
            </a:pPr>
            <a:r>
              <a:rPr lang="en-US" dirty="0"/>
              <a:t>Single C# file with prologue comments, class definitions, and test stub</a:t>
            </a:r>
          </a:p>
          <a:p>
            <a:pPr>
              <a:defRPr/>
            </a:pPr>
            <a:r>
              <a:rPr lang="en-US" b="1" dirty="0"/>
              <a:t>Module a.k.a. subsystem:</a:t>
            </a:r>
          </a:p>
          <a:p>
            <a:pPr lvl="1">
              <a:defRPr/>
            </a:pPr>
            <a:r>
              <a:rPr lang="en-US" dirty="0"/>
              <a:t>A collection of packages that focuses on a closely related set of operations</a:t>
            </a:r>
          </a:p>
          <a:p>
            <a:pPr>
              <a:defRPr/>
            </a:pPr>
            <a:r>
              <a:rPr lang="en-US" b="1" dirty="0"/>
              <a:t>Program:</a:t>
            </a:r>
          </a:p>
          <a:p>
            <a:pPr lvl="1">
              <a:defRPr/>
            </a:pPr>
            <a:r>
              <a:rPr lang="en-US" dirty="0"/>
              <a:t>A set of packages or subsystems that builds to create an executable</a:t>
            </a:r>
          </a:p>
          <a:p>
            <a:pPr>
              <a:defRPr/>
            </a:pPr>
            <a:r>
              <a:rPr lang="en-US" b="1" dirty="0"/>
              <a:t>System:</a:t>
            </a:r>
          </a:p>
          <a:p>
            <a:pPr lvl="1">
              <a:defRPr/>
            </a:pPr>
            <a:r>
              <a:rPr lang="en-US" dirty="0"/>
              <a:t>A set of cooperating programs that collaborate to provide some useful facility</a:t>
            </a:r>
          </a:p>
        </p:txBody>
      </p:sp>
    </p:spTree>
    <p:extLst>
      <p:ext uri="{BB962C8B-B14F-4D97-AF65-F5344CB8AC3E}">
        <p14:creationId xmlns:p14="http://schemas.microsoft.com/office/powerpoint/2010/main" val="162368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Architecture: Our Definition</a:t>
            </a:r>
          </a:p>
        </p:txBody>
      </p:sp>
      <p:sp>
        <p:nvSpPr>
          <p:cNvPr id="3" name="Content Placeholder 2"/>
          <p:cNvSpPr>
            <a:spLocks noGrp="1"/>
          </p:cNvSpPr>
          <p:nvPr>
            <p:ph idx="1"/>
          </p:nvPr>
        </p:nvSpPr>
        <p:spPr/>
        <p:txBody>
          <a:bodyPr>
            <a:noAutofit/>
          </a:bodyPr>
          <a:lstStyle/>
          <a:p>
            <a:pPr>
              <a:defRPr/>
            </a:pPr>
            <a:r>
              <a:rPr lang="en-US" sz="2800" dirty="0"/>
              <a:t>Software architecture</a:t>
            </a:r>
          </a:p>
          <a:p>
            <a:pPr lvl="1">
              <a:defRPr/>
            </a:pPr>
            <a:r>
              <a:rPr lang="en-US" sz="2200" dirty="0"/>
              <a:t>An abstraction for a software part (system, program, package, class) that focuses on uses, structure, issues, and risks</a:t>
            </a:r>
          </a:p>
          <a:p>
            <a:pPr lvl="1">
              <a:defRPr/>
            </a:pPr>
            <a:r>
              <a:rPr lang="en-US" sz="2200" b="1" dirty="0"/>
              <a:t>Uses</a:t>
            </a:r>
            <a:r>
              <a:rPr lang="en-US" sz="2200" dirty="0"/>
              <a:t>: How users (people and other software) interact with a part and how the part responds</a:t>
            </a:r>
          </a:p>
          <a:p>
            <a:pPr lvl="1">
              <a:defRPr/>
            </a:pPr>
            <a:r>
              <a:rPr lang="en-US" sz="2200" b="1" dirty="0"/>
              <a:t>Structure</a:t>
            </a:r>
            <a:r>
              <a:rPr lang="en-US" sz="2200" dirty="0"/>
              <a:t>: The collection of parts and their interactions and dependencies</a:t>
            </a:r>
          </a:p>
          <a:p>
            <a:pPr lvl="1">
              <a:defRPr/>
            </a:pPr>
            <a:r>
              <a:rPr lang="en-US" sz="2200" b="1" dirty="0"/>
              <a:t>Issues</a:t>
            </a:r>
            <a:r>
              <a:rPr lang="en-US" sz="2200" dirty="0"/>
              <a:t>: Things that developers are concerned about, like complexity for a large system, ease of use, robustness</a:t>
            </a:r>
          </a:p>
          <a:p>
            <a:pPr lvl="1">
              <a:defRPr/>
            </a:pPr>
            <a:r>
              <a:rPr lang="en-US" sz="2200" b="1" dirty="0"/>
              <a:t>Risks</a:t>
            </a:r>
            <a:r>
              <a:rPr lang="en-US" sz="2200" dirty="0"/>
              <a:t>: Potential for unwanted results, often related to performance, safety, and financial and security threats</a:t>
            </a:r>
          </a:p>
        </p:txBody>
      </p:sp>
    </p:spTree>
    <p:extLst>
      <p:ext uri="{BB962C8B-B14F-4D97-AF65-F5344CB8AC3E}">
        <p14:creationId xmlns:p14="http://schemas.microsoft.com/office/powerpoint/2010/main" val="69292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Intent</a:t>
            </a:r>
          </a:p>
        </p:txBody>
      </p:sp>
      <p:sp>
        <p:nvSpPr>
          <p:cNvPr id="3" name="Content Placeholder 2"/>
          <p:cNvSpPr>
            <a:spLocks noGrp="1"/>
          </p:cNvSpPr>
          <p:nvPr>
            <p:ph idx="1"/>
          </p:nvPr>
        </p:nvSpPr>
        <p:spPr/>
        <p:txBody>
          <a:bodyPr>
            <a:noAutofit/>
          </a:bodyPr>
          <a:lstStyle/>
          <a:p>
            <a:pPr>
              <a:defRPr/>
            </a:pPr>
            <a:r>
              <a:rPr lang="en-US" sz="2500" dirty="0"/>
              <a:t>When we develop software, we want our software to have an architecture developed explicitly, not accidentally. </a:t>
            </a:r>
          </a:p>
          <a:p>
            <a:pPr>
              <a:defRPr/>
            </a:pPr>
            <a:r>
              <a:rPr lang="en-US" sz="2500" dirty="0"/>
              <a:t>Its purpose is to allow us to think critically about a product we are developing before committing to code.</a:t>
            </a:r>
          </a:p>
          <a:p>
            <a:pPr>
              <a:defRPr/>
            </a:pPr>
            <a:r>
              <a:rPr lang="en-US" sz="2500" dirty="0"/>
              <a:t>For large systems an architecture may be represented by a, possibly large, document.</a:t>
            </a:r>
          </a:p>
          <a:p>
            <a:pPr>
              <a:defRPr/>
            </a:pPr>
            <a:r>
              <a:rPr lang="en-US" sz="2500" dirty="0"/>
              <a:t>For smaller systems and programs it may be presented on a web page or small collection of diagrams and notes, bound together in some form of accessible container.</a:t>
            </a:r>
          </a:p>
        </p:txBody>
      </p:sp>
    </p:spTree>
    <p:extLst>
      <p:ext uri="{BB962C8B-B14F-4D97-AF65-F5344CB8AC3E}">
        <p14:creationId xmlns:p14="http://schemas.microsoft.com/office/powerpoint/2010/main" val="1843089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Architecture Level</a:t>
            </a:r>
          </a:p>
        </p:txBody>
      </p:sp>
      <p:sp>
        <p:nvSpPr>
          <p:cNvPr id="3" name="Content Placeholder 2"/>
          <p:cNvSpPr>
            <a:spLocks noGrp="1"/>
          </p:cNvSpPr>
          <p:nvPr>
            <p:ph idx="1"/>
          </p:nvPr>
        </p:nvSpPr>
        <p:spPr/>
        <p:txBody>
          <a:bodyPr>
            <a:normAutofit/>
          </a:bodyPr>
          <a:lstStyle/>
          <a:p>
            <a:pPr>
              <a:defRPr/>
            </a:pPr>
            <a:r>
              <a:rPr lang="en-US" sz="2800" dirty="0"/>
              <a:t>Systems</a:t>
            </a:r>
          </a:p>
          <a:p>
            <a:pPr lvl="1">
              <a:defRPr/>
            </a:pPr>
            <a:r>
              <a:rPr lang="en-US" sz="2400" dirty="0"/>
              <a:t>We usually think of an architecture as describing some large, distributed system.</a:t>
            </a:r>
          </a:p>
          <a:p>
            <a:pPr>
              <a:defRPr/>
            </a:pPr>
            <a:r>
              <a:rPr lang="en-US" sz="2800" dirty="0"/>
              <a:t>Packages</a:t>
            </a:r>
          </a:p>
          <a:p>
            <a:pPr lvl="1">
              <a:defRPr/>
            </a:pPr>
            <a:r>
              <a:rPr lang="en-US" sz="2400" dirty="0"/>
              <a:t>But packages also have architectures: uses, users, structure, and issues.</a:t>
            </a:r>
          </a:p>
          <a:p>
            <a:pPr lvl="1">
              <a:defRPr/>
            </a:pPr>
            <a:r>
              <a:rPr lang="en-US" sz="2400" dirty="0"/>
              <a:t>Package structure relates to the package’s classes and how they interact.</a:t>
            </a:r>
          </a:p>
          <a:p>
            <a:pPr>
              <a:defRPr/>
            </a:pPr>
            <a:r>
              <a:rPr lang="en-US" sz="2800" dirty="0"/>
              <a:t>Classes</a:t>
            </a:r>
          </a:p>
          <a:p>
            <a:pPr lvl="1">
              <a:defRPr/>
            </a:pPr>
            <a:r>
              <a:rPr lang="en-US" sz="2400" dirty="0"/>
              <a:t>Even a class has an architecture defined by its methods, data structures, and how they interact.</a:t>
            </a:r>
          </a:p>
        </p:txBody>
      </p:sp>
    </p:spTree>
    <p:extLst>
      <p:ext uri="{BB962C8B-B14F-4D97-AF65-F5344CB8AC3E}">
        <p14:creationId xmlns:p14="http://schemas.microsoft.com/office/powerpoint/2010/main" val="97111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pPr algn="ctr"/>
            <a:r>
              <a:rPr lang="en-US" dirty="0"/>
              <a:t>What Is Software Architecture?</a:t>
            </a:r>
          </a:p>
        </p:txBody>
      </p:sp>
      <p:sp>
        <p:nvSpPr>
          <p:cNvPr id="3" name="Content Placeholder 2"/>
          <p:cNvSpPr>
            <a:spLocks noGrp="1"/>
          </p:cNvSpPr>
          <p:nvPr>
            <p:ph idx="1"/>
          </p:nvPr>
        </p:nvSpPr>
        <p:spPr/>
        <p:txBody>
          <a:bodyPr>
            <a:normAutofit/>
          </a:bodyPr>
          <a:lstStyle/>
          <a:p>
            <a:r>
              <a:rPr lang="en-US" altLang="en-US" sz="2000" dirty="0"/>
              <a:t>The architecture of a software system captures major features and design ideas for a software development project.</a:t>
            </a:r>
          </a:p>
          <a:p>
            <a:pPr lvl="1"/>
            <a:r>
              <a:rPr lang="en-US" altLang="en-US" sz="1800" dirty="0"/>
              <a:t>Describes relationship of users with the system</a:t>
            </a:r>
          </a:p>
          <a:p>
            <a:pPr lvl="1"/>
            <a:r>
              <a:rPr lang="en-US" altLang="en-US" sz="1800" dirty="0"/>
              <a:t>Describes structure and organizing principles of the system</a:t>
            </a:r>
          </a:p>
          <a:p>
            <a:pPr lvl="2"/>
            <a:r>
              <a:rPr lang="en-US" altLang="en-US" sz="1600" dirty="0"/>
              <a:t>Major partitions within the system and their interfaces</a:t>
            </a:r>
          </a:p>
          <a:p>
            <a:pPr lvl="2"/>
            <a:r>
              <a:rPr lang="en-US" altLang="en-US" sz="1600" dirty="0"/>
              <a:t>Responsibilities of, and resources needed by, each partition</a:t>
            </a:r>
          </a:p>
          <a:p>
            <a:pPr lvl="2"/>
            <a:r>
              <a:rPr lang="en-US" altLang="en-US" sz="1600" dirty="0"/>
              <a:t>Design concepts: data structures, algorithms, data flows that help developers understand and implement their piece of the system</a:t>
            </a:r>
          </a:p>
          <a:p>
            <a:pPr lvl="1"/>
            <a:r>
              <a:rPr lang="en-US" altLang="en-US" sz="1800" dirty="0"/>
              <a:t>Identifies major threads of execution</a:t>
            </a:r>
          </a:p>
          <a:p>
            <a:pPr lvl="2"/>
            <a:r>
              <a:rPr lang="en-US" altLang="en-US" sz="1600" dirty="0"/>
              <a:t>A thread is the sequence of activities that result from some system event.  Examples are system startup, response to operator requests, and processing of errors.</a:t>
            </a:r>
          </a:p>
          <a:p>
            <a:pPr lvl="1"/>
            <a:r>
              <a:rPr lang="en-US" altLang="en-US" sz="1800" dirty="0"/>
              <a:t>Identifies critical timelines and risk areas</a:t>
            </a:r>
          </a:p>
          <a:p>
            <a:pPr lvl="2"/>
            <a:r>
              <a:rPr lang="en-US" altLang="en-US" sz="1600" dirty="0"/>
              <a:t>A timeline is a time-based budget for critical threads.</a:t>
            </a:r>
          </a:p>
          <a:p>
            <a:pPr lvl="2"/>
            <a:r>
              <a:rPr lang="en-US" altLang="en-US" sz="1600" dirty="0"/>
              <a:t>A risk area identifies objectives and requirements that will be difficult to meet under the current architectural and design concept or susceptibility to threats.</a:t>
            </a:r>
          </a:p>
        </p:txBody>
      </p:sp>
    </p:spTree>
    <p:extLst>
      <p:ext uri="{BB962C8B-B14F-4D97-AF65-F5344CB8AC3E}">
        <p14:creationId xmlns:p14="http://schemas.microsoft.com/office/powerpoint/2010/main" val="1022591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YR-MAC ENG">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SYR-MAC ENG" id="{6310A604-A32C-B14B-802F-E9C04EBD23E0}" vid="{FE806DB7-4913-1847-8307-574AA8A3A012}"/>
    </a:ext>
  </a:extLst>
</a:theme>
</file>

<file path=ppt/theme/theme2.xml><?xml version="1.0" encoding="utf-8"?>
<a:theme xmlns:a="http://schemas.openxmlformats.org/drawingml/2006/main" name="1_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SYR-MAC ENG</Template>
  <TotalTime>3264</TotalTime>
  <Words>1445</Words>
  <Application>Microsoft Office PowerPoint</Application>
  <PresentationFormat>On-screen Show (4:3)</PresentationFormat>
  <Paragraphs>171</Paragraphs>
  <Slides>20</Slides>
  <Notes>0</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Gill Sans MT</vt:lpstr>
      <vt:lpstr>Scala OT</vt:lpstr>
      <vt:lpstr>ScalaOT</vt:lpstr>
      <vt:lpstr>ScalaSansLF-Regular</vt:lpstr>
      <vt:lpstr>ScalaSansOT</vt:lpstr>
      <vt:lpstr>Symbol</vt:lpstr>
      <vt:lpstr>SYR-MAC ENG</vt:lpstr>
      <vt:lpstr>1_Clarity</vt:lpstr>
      <vt:lpstr>Segments</vt:lpstr>
      <vt:lpstr>Software Architecture</vt:lpstr>
      <vt:lpstr>Definitions</vt:lpstr>
      <vt:lpstr>References</vt:lpstr>
      <vt:lpstr>Definitions of Software Parts</vt:lpstr>
      <vt:lpstr>Architecture: Our Definition</vt:lpstr>
      <vt:lpstr>Intent</vt:lpstr>
      <vt:lpstr>Architecture Level</vt:lpstr>
      <vt:lpstr>What Is Software Architecture?</vt:lpstr>
      <vt:lpstr>Architectural Concerns</vt:lpstr>
      <vt:lpstr>End of Asynchronous Presentation</vt:lpstr>
      <vt:lpstr>Uses</vt:lpstr>
      <vt:lpstr>Tasks</vt:lpstr>
      <vt:lpstr>Partitions</vt:lpstr>
      <vt:lpstr>Interactions</vt:lpstr>
      <vt:lpstr>Events</vt:lpstr>
      <vt:lpstr>Views</vt:lpstr>
      <vt:lpstr>Performance</vt:lpstr>
      <vt:lpstr>Analysis</vt:lpstr>
      <vt:lpstr>PowerPoint Presentation</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Concept Documents</dc:title>
  <dc:creator>Jim Fawcett</dc:creator>
  <cp:lastModifiedBy>James Fawcett</cp:lastModifiedBy>
  <cp:revision>52</cp:revision>
  <cp:lastPrinted>1601-01-01T00:00:00Z</cp:lastPrinted>
  <dcterms:created xsi:type="dcterms:W3CDTF">2000-09-06T13:25:14Z</dcterms:created>
  <dcterms:modified xsi:type="dcterms:W3CDTF">2017-03-29T20:08:44Z</dcterms:modified>
</cp:coreProperties>
</file>