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3" r:id="rId6"/>
    <p:sldId id="277" r:id="rId7"/>
    <p:sldId id="260" r:id="rId8"/>
    <p:sldId id="269" r:id="rId9"/>
    <p:sldId id="271" r:id="rId10"/>
    <p:sldId id="273" r:id="rId11"/>
    <p:sldId id="272" r:id="rId12"/>
    <p:sldId id="275" r:id="rId13"/>
    <p:sldId id="261" r:id="rId14"/>
    <p:sldId id="274" r:id="rId15"/>
    <p:sldId id="265" r:id="rId16"/>
    <p:sldId id="270" r:id="rId17"/>
    <p:sldId id="276" r:id="rId18"/>
    <p:sldId id="262" r:id="rId19"/>
    <p:sldId id="266" r:id="rId20"/>
    <p:sldId id="268" r:id="rId21"/>
    <p:sldId id="267" r:id="rId22"/>
    <p:sldId id="278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B84F1BB-4073-4527-828A-F38BA80097FB}" type="datetimeFigureOut">
              <a:rPr lang="en-US"/>
              <a:pPr>
                <a:defRPr/>
              </a:pPr>
              <a:t>2/12/2013</a:t>
            </a:fld>
            <a:endParaRPr lang="en-US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B2DE400-7543-4260-897B-491F8706EC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337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C97D1C-70E4-4B34-BEBF-10D96CB00F74}" type="datetimeFigureOut">
              <a:rPr lang="en-US"/>
              <a:pPr>
                <a:defRPr/>
              </a:pPr>
              <a:t>2/12/2013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B56BA3-1254-4B9B-A7DF-C775F5F573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603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4829175" y="1073150"/>
            <a:ext cx="4321175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374650" y="0"/>
            <a:ext cx="5513388" cy="661511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 rot="5236414">
            <a:off x="4461669" y="1483519"/>
            <a:ext cx="4114800" cy="118903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366713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366713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63538" y="401638"/>
            <a:ext cx="8504237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" name="Rectangle 19"/>
          <p:cNvSpPr/>
          <p:nvPr/>
        </p:nvSpPr>
        <p:spPr>
          <a:xfrm flipH="1">
            <a:off x="371475" y="681038"/>
            <a:ext cx="2698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411163" y="681038"/>
            <a:ext cx="2698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447675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Rectangle 22"/>
          <p:cNvSpPr/>
          <p:nvPr/>
        </p:nvSpPr>
        <p:spPr>
          <a:xfrm flipH="1">
            <a:off x="476250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500063" y="681038"/>
            <a:ext cx="36512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bIns="0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88DBF9C-6427-42FD-8EF2-E7605C38AA00}" type="datetimeFigureOut">
              <a:rPr lang="en-US"/>
              <a:pPr>
                <a:defRPr/>
              </a:pPr>
              <a:t>2/12/2013</a:t>
            </a:fld>
            <a:endParaRPr lang="en-US"/>
          </a:p>
        </p:txBody>
      </p:sp>
      <p:sp>
        <p:nvSpPr>
          <p:cNvPr id="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AAB3632-32FD-4E99-A930-EC25BB461B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4910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C7711E0-48B8-42D4-A830-49572511408F}" type="datetimeFigureOut">
              <a:rPr lang="en-US"/>
              <a:pPr>
                <a:defRPr/>
              </a:pPr>
              <a:t>2/12/2013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0796775-0551-461C-AEDD-547A4B4C89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863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01638"/>
            <a:ext cx="8867775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7313" y="681038"/>
            <a:ext cx="460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7625" y="681038"/>
            <a:ext cx="26988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8575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0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 flipH="1">
            <a:off x="149225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flipH="1">
            <a:off x="188913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 flipH="1">
            <a:off x="227013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Rectangle 14"/>
          <p:cNvSpPr/>
          <p:nvPr/>
        </p:nvSpPr>
        <p:spPr>
          <a:xfrm flipH="1">
            <a:off x="255588" y="681038"/>
            <a:ext cx="79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79400" y="681038"/>
            <a:ext cx="36513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/>
          <a:lstStyle>
            <a:lvl1pPr>
              <a:defRPr sz="400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22B833F-8261-4BA0-931A-68201BDCA7E1}" type="datetimeFigureOut">
              <a:rPr lang="en-US"/>
              <a:pPr>
                <a:defRPr/>
              </a:pPr>
              <a:t>2/12/2013</a:t>
            </a:fld>
            <a:endParaRPr lang="en-US"/>
          </a:p>
        </p:txBody>
      </p:sp>
      <p:sp>
        <p:nvSpPr>
          <p:cNvPr id="1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1DDCCD1-4FA9-4B14-9934-AE5EA4F65F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068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21FF15-C6CF-483A-B247-851E696D1264}" type="datetimeFigureOut">
              <a:rPr lang="en-US"/>
              <a:pPr>
                <a:defRPr/>
              </a:pPr>
              <a:t>2/12/2013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DB47CC-3D8C-444E-B076-AC321132AF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1836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7EE95C0-B8C6-402C-BB2C-694467B508BD}" type="datetimeFigureOut">
              <a:rPr lang="en-US"/>
              <a:pPr>
                <a:defRPr/>
              </a:pPr>
              <a:t>2/12/2013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A6994DC-44CB-4105-8F28-7A8AADEB13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475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97D8B-0953-4133-B14D-EC45C5A549C4}" type="datetimeFigureOut">
              <a:rPr lang="en-US"/>
              <a:pPr>
                <a:defRPr/>
              </a:pPr>
              <a:t>2/12/2013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C90AF7-9490-48AE-B95D-E8B48CACB3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807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8300" y="0"/>
            <a:ext cx="8777288" cy="1878013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363538" y="1884363"/>
            <a:ext cx="8782050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19"/>
          <p:cNvGrpSpPr>
            <a:grpSpLocks/>
          </p:cNvGrpSpPr>
          <p:nvPr/>
        </p:nvGrpSpPr>
        <p:grpSpPr bwMode="auto">
          <a:xfrm rot="5400000">
            <a:off x="8515351" y="1219200"/>
            <a:ext cx="131762" cy="128587"/>
            <a:chOff x="6668087" y="1297746"/>
            <a:chExt cx="161840" cy="156602"/>
          </a:xfrm>
        </p:grpSpPr>
        <p:cxnSp>
          <p:nvCxnSpPr>
            <p:cNvPr id="8" name="Straight Connector 7"/>
            <p:cNvCxnSpPr/>
            <p:nvPr/>
          </p:nvCxnSpPr>
          <p:spPr>
            <a:xfrm rot="16200000">
              <a:off x="6663593" y="1300308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 flipH="1">
              <a:off x="6744513" y="1299332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25"/>
          <p:cNvGrpSpPr>
            <a:grpSpLocks/>
          </p:cNvGrpSpPr>
          <p:nvPr/>
        </p:nvGrpSpPr>
        <p:grpSpPr bwMode="auto">
          <a:xfrm rot="5400000">
            <a:off x="8667751" y="1371600"/>
            <a:ext cx="131762" cy="128587"/>
            <a:chOff x="6668087" y="1297746"/>
            <a:chExt cx="161840" cy="156602"/>
          </a:xfrm>
        </p:grpSpPr>
        <p:cxnSp>
          <p:nvCxnSpPr>
            <p:cNvPr id="12" name="Straight Connector 11"/>
            <p:cNvCxnSpPr/>
            <p:nvPr/>
          </p:nvCxnSpPr>
          <p:spPr>
            <a:xfrm rot="16200000">
              <a:off x="6663593" y="1300308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5400000" flipH="1">
              <a:off x="6744513" y="1299332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29"/>
          <p:cNvGrpSpPr>
            <a:grpSpLocks/>
          </p:cNvGrpSpPr>
          <p:nvPr/>
        </p:nvGrpSpPr>
        <p:grpSpPr bwMode="auto">
          <a:xfrm rot="5400000">
            <a:off x="8320087" y="1474788"/>
            <a:ext cx="131763" cy="128588"/>
            <a:chOff x="6668087" y="1297746"/>
            <a:chExt cx="161840" cy="156602"/>
          </a:xfrm>
        </p:grpSpPr>
        <p:cxnSp>
          <p:nvCxnSpPr>
            <p:cNvPr id="16" name="Straight Connector 15"/>
            <p:cNvCxnSpPr/>
            <p:nvPr/>
          </p:nvCxnSpPr>
          <p:spPr>
            <a:xfrm rot="16200000">
              <a:off x="6663592" y="1300307"/>
              <a:ext cx="88934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V="1">
              <a:off x="6685198" y="1391513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5400000" flipH="1">
              <a:off x="6744512" y="1299332"/>
              <a:ext cx="88934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563"/>
            <a:ext cx="2133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294F5BA-3407-4469-B237-DF7C4677CD00}" type="datetimeFigureOut">
              <a:rPr lang="en-US"/>
              <a:pPr>
                <a:defRPr/>
              </a:pPr>
              <a:t>2/12/2013</a:t>
            </a:fld>
            <a:endParaRPr lang="en-US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563"/>
            <a:ext cx="5562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563"/>
            <a:ext cx="4572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0FB32DA-C537-4227-83C1-0120FDA7CA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980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399171-AE28-4C6B-AB15-954596319994}" type="datetimeFigureOut">
              <a:rPr lang="en-US"/>
              <a:pPr>
                <a:defRPr/>
              </a:pPr>
              <a:t>2/12/2013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A4A0FD-B353-4F97-A601-F628C37168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414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F2662-7D0E-4B8F-A676-AF3537942F1E}" type="datetimeFigureOut">
              <a:rPr lang="en-US"/>
              <a:pPr>
                <a:defRPr/>
              </a:pPr>
              <a:t>2/12/2013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856EA5-46A1-4608-8498-0AE76B89C0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161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6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914400" y="1784350"/>
            <a:ext cx="77724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 smtClean="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49B5F086-0760-469E-98DD-19F2DF9A39C6}" type="datetimeFigureOut">
              <a:rPr lang="en-US"/>
              <a:pPr>
                <a:defRPr/>
              </a:pPr>
              <a:t>2/12/2013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57DD8458-A2A8-4097-8203-5030214767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7" r:id="rId1"/>
    <p:sldLayoutId id="2147483702" r:id="rId2"/>
    <p:sldLayoutId id="2147483708" r:id="rId3"/>
    <p:sldLayoutId id="2147483709" r:id="rId4"/>
    <p:sldLayoutId id="2147483710" r:id="rId5"/>
    <p:sldLayoutId id="2147483703" r:id="rId6"/>
    <p:sldLayoutId id="2147483711" r:id="rId7"/>
    <p:sldLayoutId id="2147483704" r:id="rId8"/>
    <p:sldLayoutId id="2147483712" r:id="rId9"/>
    <p:sldLayoutId id="2147483705" r:id="rId10"/>
    <p:sldLayoutId id="2147483706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000" kern="1200" spc="-100">
          <a:solidFill>
            <a:srgbClr val="C1EEFF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9pPr>
      <a:extLst/>
    </p:titleStyle>
    <p:bodyStyle>
      <a:lvl1pPr marL="411163" indent="-342900" algn="l" rtl="0" fontAlgn="base">
        <a:spcBef>
          <a:spcPts val="7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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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475" indent="-228600" algn="l" rtl="0" fontAlgn="base">
        <a:spcBef>
          <a:spcPct val="20000"/>
        </a:spcBef>
        <a:spcAft>
          <a:spcPct val="0"/>
        </a:spcAft>
        <a:buClr>
          <a:srgbClr val="FEB80A"/>
        </a:buClr>
        <a:buFont typeface="Wingdings 3" pitchFamily="18" charset="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138" indent="-209550" algn="l" rtl="0" fontAlgn="base">
        <a:spcBef>
          <a:spcPct val="20000"/>
        </a:spcBef>
        <a:spcAft>
          <a:spcPct val="0"/>
        </a:spcAft>
        <a:buClr>
          <a:srgbClr val="FEB80A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localhost/aController/anAction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michielvoo.net/blog/expressions-vs-statements-part-2-asp-net-code-block-types/" TargetMode="External"/><Relationship Id="rId2" Type="http://schemas.openxmlformats.org/officeDocument/2006/relationships/hyperlink" Target="http://weblogs.asp.net/scottgu/archive/2010/04/06/new-lt-gt-syntax-for-html-encoding-output-in-asp-net-4-and-asp-net-mvc-2.aspx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nerddinnerbook.s3.amazonaws.com/Intro.htm" TargetMode="External"/><Relationship Id="rId2" Type="http://schemas.openxmlformats.org/officeDocument/2006/relationships/hyperlink" Target="http://weblogs.asp.net/scottgu/archive/2007/11/13/asp-net-mvc-framework-part-1.aspx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docs.jquery.com/Tutorials:How_jQuery_Works" TargetMode="External"/><Relationship Id="rId4" Type="http://schemas.openxmlformats.org/officeDocument/2006/relationships/hyperlink" Target="http://dotnetslackers.com/articles/csharp/introducinglinq1.aspx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6600" dirty="0" err="1" smtClean="0">
                <a:solidFill>
                  <a:schemeClr val="tx2">
                    <a:satMod val="200000"/>
                  </a:schemeClr>
                </a:solidFill>
              </a:rPr>
              <a:t>Asp.Net</a:t>
            </a:r>
            <a:r>
              <a:rPr lang="en-US" sz="6600" dirty="0" smtClean="0">
                <a:solidFill>
                  <a:schemeClr val="tx2">
                    <a:satMod val="200000"/>
                  </a:schemeClr>
                </a:solidFill>
              </a:rPr>
              <a:t> </a:t>
            </a:r>
            <a:r>
              <a:rPr lang="en-US" sz="6600" dirty="0" err="1" smtClean="0">
                <a:solidFill>
                  <a:schemeClr val="tx2">
                    <a:satMod val="200000"/>
                  </a:schemeClr>
                </a:solidFill>
              </a:rPr>
              <a:t>mvc</a:t>
            </a:r>
            <a:endParaRPr lang="en-US" sz="6600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8195" name="Subtitle 2"/>
          <p:cNvSpPr>
            <a:spLocks noGrp="1"/>
          </p:cNvSpPr>
          <p:nvPr>
            <p:ph type="subTitle" idx="1"/>
          </p:nvPr>
        </p:nvSpPr>
        <p:spPr>
          <a:xfrm>
            <a:off x="914400" y="2362200"/>
            <a:ext cx="7772400" cy="1508125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dirty="0" smtClean="0"/>
              <a:t>Jim Fawcett</a:t>
            </a:r>
          </a:p>
          <a:p>
            <a:pPr>
              <a:spcBef>
                <a:spcPct val="0"/>
              </a:spcBef>
            </a:pPr>
            <a:r>
              <a:rPr lang="en-US" dirty="0" smtClean="0"/>
              <a:t>CSE686 – Internet Programming</a:t>
            </a:r>
          </a:p>
          <a:p>
            <a:pPr>
              <a:spcBef>
                <a:spcPct val="0"/>
              </a:spcBef>
            </a:pPr>
            <a:r>
              <a:rPr lang="en-US" dirty="0" smtClean="0"/>
              <a:t>Spring 2012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200000"/>
                  </a:schemeClr>
                </a:solidFill>
              </a:rPr>
              <a:t>What is </a:t>
            </a:r>
            <a:r>
              <a:rPr lang="en-US" dirty="0" err="1" smtClean="0">
                <a:solidFill>
                  <a:schemeClr val="tx2">
                    <a:satMod val="200000"/>
                  </a:schemeClr>
                </a:solidFill>
              </a:rPr>
              <a:t>Asp.Net</a:t>
            </a:r>
            <a:r>
              <a:rPr lang="en-US" dirty="0" smtClean="0">
                <a:solidFill>
                  <a:schemeClr val="tx2">
                    <a:satMod val="200000"/>
                  </a:schemeClr>
                </a:solidFill>
              </a:rPr>
              <a:t> MVC?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47800"/>
            <a:ext cx="7772400" cy="4908550"/>
          </a:xfrm>
        </p:spPr>
        <p:txBody>
          <a:bodyPr>
            <a:normAutofit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sz="2800" dirty="0" smtClean="0"/>
              <a:t>Framework for building web applications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sz="2800" dirty="0" smtClean="0"/>
              <a:t>Based on Model-View-Controller pattern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sz="2400" dirty="0" smtClean="0"/>
              <a:t>Model manages the applications data and enforces constraints on that model.</a:t>
            </a:r>
          </a:p>
          <a:p>
            <a:pPr marL="996696" lvl="2" fontAlgn="auto">
              <a:spcAft>
                <a:spcPts val="0"/>
              </a:spcAft>
              <a:buFont typeface="Wingdings 2"/>
              <a:buChar char=""/>
              <a:defRPr/>
            </a:pPr>
            <a:r>
              <a:rPr lang="en-US" sz="2000" dirty="0" smtClean="0"/>
              <a:t>Often accessed through persistent objects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sz="2400" dirty="0" smtClean="0"/>
              <a:t>Views are mostly passive presentations of application state.</a:t>
            </a:r>
          </a:p>
          <a:p>
            <a:pPr marL="996696" lvl="2" fontAlgn="auto">
              <a:spcAft>
                <a:spcPts val="0"/>
              </a:spcAft>
              <a:buFont typeface="Wingdings 2"/>
              <a:buChar char=""/>
              <a:defRPr/>
            </a:pPr>
            <a:r>
              <a:rPr lang="en-US" sz="2000" dirty="0" smtClean="0"/>
              <a:t>Views generate requests sent to a controller based on client actions.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sz="2400" dirty="0" smtClean="0"/>
              <a:t>Controllers translate requests into actions on the data model and generate subsequent views.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200000"/>
                  </a:schemeClr>
                </a:solidFill>
              </a:rPr>
              <a:t>MVC Life Cycle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832350"/>
          </a:xfrm>
        </p:spPr>
        <p:txBody>
          <a:bodyPr/>
          <a:lstStyle/>
          <a:p>
            <a:r>
              <a:rPr lang="en-US" sz="2800" dirty="0" smtClean="0"/>
              <a:t>Clients request a named action on a specified controller, e.g.:</a:t>
            </a:r>
          </a:p>
          <a:p>
            <a:pPr lvl="1"/>
            <a:r>
              <a:rPr lang="en-US" sz="2400" dirty="0" smtClean="0">
                <a:hlinkClick r:id="rId2"/>
              </a:rPr>
              <a:t>http://localhost/aController/anAction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 smtClean="0"/>
          </a:p>
          <a:p>
            <a:r>
              <a:rPr lang="en-US" sz="2800" dirty="0" smtClean="0"/>
              <a:t>The request is routed to </a:t>
            </a:r>
            <a:r>
              <a:rPr lang="en-US" sz="2800" dirty="0" err="1" smtClean="0"/>
              <a:t>aController’s</a:t>
            </a:r>
            <a:r>
              <a:rPr lang="en-US" sz="2800" dirty="0" smtClean="0"/>
              <a:t> </a:t>
            </a:r>
            <a:r>
              <a:rPr lang="en-US" sz="2800" dirty="0" err="1" smtClean="0"/>
              <a:t>anAction</a:t>
            </a:r>
            <a:r>
              <a:rPr lang="en-US" sz="2800" dirty="0" smtClean="0"/>
              <a:t> method.  </a:t>
            </a:r>
          </a:p>
          <a:p>
            <a:pPr lvl="1"/>
            <a:r>
              <a:rPr lang="en-US" sz="2400" dirty="0" smtClean="0"/>
              <a:t>That method decides how to handle the request, perhaps by accessing a model’s state and returning some information in a view.</a:t>
            </a:r>
          </a:p>
          <a:p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200000"/>
                  </a:schemeClr>
                </a:solidFill>
              </a:rPr>
              <a:t>What is a Model?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914400" y="1600200"/>
            <a:ext cx="7772400" cy="4756150"/>
          </a:xfrm>
        </p:spPr>
        <p:txBody>
          <a:bodyPr/>
          <a:lstStyle/>
          <a:p>
            <a:r>
              <a:rPr lang="en-US" sz="2800" dirty="0" smtClean="0"/>
              <a:t>A model is a file of C# code and often an associated data store, e.g., an SQL database or XML file.</a:t>
            </a:r>
          </a:p>
          <a:p>
            <a:pPr lvl="1"/>
            <a:r>
              <a:rPr lang="en-US" sz="2400" dirty="0" smtClean="0"/>
              <a:t>The file of C# code manages all access to the application’s data through objects.</a:t>
            </a:r>
          </a:p>
          <a:p>
            <a:pPr lvl="1"/>
            <a:r>
              <a:rPr lang="en-US" sz="2400" dirty="0" err="1" smtClean="0"/>
              <a:t>Linq</a:t>
            </a:r>
            <a:r>
              <a:rPr lang="en-US" sz="2400" dirty="0" smtClean="0"/>
              <a:t> to SQL and </a:t>
            </a:r>
            <a:r>
              <a:rPr lang="en-US" sz="2400" dirty="0" err="1" smtClean="0"/>
              <a:t>Linq</a:t>
            </a:r>
            <a:r>
              <a:rPr lang="en-US" sz="2400" dirty="0" smtClean="0"/>
              <a:t> to XML create queries into these data stores</a:t>
            </a:r>
          </a:p>
          <a:p>
            <a:pPr lvl="2"/>
            <a:r>
              <a:rPr lang="en-US" sz="2000" dirty="0" smtClean="0"/>
              <a:t>This can be direct</a:t>
            </a:r>
          </a:p>
          <a:p>
            <a:pPr lvl="2"/>
            <a:r>
              <a:rPr lang="en-US" sz="2000" dirty="0" smtClean="0"/>
              <a:t>More often it is done through objects that wrap </a:t>
            </a:r>
            <a:r>
              <a:rPr lang="en-US" sz="2000" dirty="0" err="1" smtClean="0"/>
              <a:t>db</a:t>
            </a:r>
            <a:r>
              <a:rPr lang="en-US" sz="2000" dirty="0" smtClean="0"/>
              <a:t> tables or XML files and have one public property for each attribute column of the table.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7772400" cy="9144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200000"/>
                  </a:schemeClr>
                </a:solidFill>
              </a:rPr>
              <a:t>One </a:t>
            </a:r>
            <a:r>
              <a:rPr lang="en-US" dirty="0" err="1" smtClean="0">
                <a:solidFill>
                  <a:schemeClr val="tx2">
                    <a:satMod val="200000"/>
                  </a:schemeClr>
                </a:solidFill>
              </a:rPr>
              <a:t>MVCGridDemos</a:t>
            </a:r>
            <a:r>
              <a:rPr lang="en-US" dirty="0" smtClean="0">
                <a:solidFill>
                  <a:schemeClr val="tx2">
                    <a:satMod val="200000"/>
                  </a:schemeClr>
                </a:solidFill>
              </a:rPr>
              <a:t> Model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990600" y="1401763"/>
            <a:ext cx="7467600" cy="477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600">
                <a:latin typeface="Courier New" pitchFamily="49" charset="0"/>
                <a:cs typeface="Courier New" pitchFamily="49" charset="0"/>
              </a:rPr>
              <a:t>namespace MvcApplication2.Models</a:t>
            </a:r>
          </a:p>
          <a:p>
            <a:r>
              <a:rPr lang="en-US" sz="1600">
                <a:latin typeface="Courier New" pitchFamily="49" charset="0"/>
                <a:cs typeface="Courier New" pitchFamily="49" charset="0"/>
              </a:rPr>
              <a:t>{</a:t>
            </a:r>
          </a:p>
          <a:p>
            <a:r>
              <a:rPr lang="en-US" sz="1600">
                <a:latin typeface="Courier New" pitchFamily="49" charset="0"/>
                <a:cs typeface="Courier New" pitchFamily="49" charset="0"/>
              </a:rPr>
              <a:t>  public class FileHandler</a:t>
            </a:r>
          </a:p>
          <a:p>
            <a:r>
              <a:rPr lang="en-US" sz="1600">
                <a:latin typeface="Courier New" pitchFamily="49" charset="0"/>
                <a:cs typeface="Courier New" pitchFamily="49" charset="0"/>
              </a:rPr>
              <a:t>  {</a:t>
            </a:r>
          </a:p>
          <a:p>
            <a:r>
              <a:rPr lang="en-US" sz="1600">
                <a:latin typeface="Courier New" pitchFamily="49" charset="0"/>
                <a:cs typeface="Courier New" pitchFamily="49" charset="0"/>
              </a:rPr>
              <a:t>    public string path { get; set; }</a:t>
            </a:r>
          </a:p>
          <a:p>
            <a:r>
              <a:rPr lang="en-US" sz="1600">
                <a:latin typeface="Courier New" pitchFamily="49" charset="0"/>
                <a:cs typeface="Courier New" pitchFamily="49" charset="0"/>
              </a:rPr>
              <a:t>    public string[] files { get; set; }</a:t>
            </a:r>
          </a:p>
          <a:p>
            <a:r>
              <a:rPr lang="en-US" sz="1600">
                <a:latin typeface="Courier New" pitchFamily="49" charset="0"/>
                <a:cs typeface="Courier New" pitchFamily="49" charset="0"/>
              </a:rPr>
              <a:t>    public bool GetFiles(string pattern)</a:t>
            </a:r>
          </a:p>
          <a:p>
            <a:r>
              <a:rPr lang="en-US" sz="1600">
                <a:latin typeface="Courier New" pitchFamily="49" charset="0"/>
                <a:cs typeface="Courier New" pitchFamily="49" charset="0"/>
              </a:rPr>
              <a:t>    {</a:t>
            </a:r>
          </a:p>
          <a:p>
            <a:r>
              <a:rPr lang="en-US" sz="1600">
                <a:latin typeface="Courier New" pitchFamily="49" charset="0"/>
                <a:cs typeface="Courier New" pitchFamily="49" charset="0"/>
              </a:rPr>
              <a:t>      try</a:t>
            </a:r>
          </a:p>
          <a:p>
            <a:r>
              <a:rPr lang="en-US" sz="1600">
                <a:latin typeface="Courier New" pitchFamily="49" charset="0"/>
                <a:cs typeface="Courier New" pitchFamily="49" charset="0"/>
              </a:rPr>
              <a:t>      {</a:t>
            </a:r>
          </a:p>
          <a:p>
            <a:r>
              <a:rPr lang="en-US" sz="1600">
                <a:latin typeface="Courier New" pitchFamily="49" charset="0"/>
                <a:cs typeface="Courier New" pitchFamily="49" charset="0"/>
              </a:rPr>
              <a:t>        int pos = path.LastIndexOf("Home");</a:t>
            </a:r>
          </a:p>
          <a:p>
            <a:r>
              <a:rPr lang="en-US" sz="1600">
                <a:latin typeface="Courier New" pitchFamily="49" charset="0"/>
                <a:cs typeface="Courier New" pitchFamily="49" charset="0"/>
              </a:rPr>
              <a:t>        path = path.Substring(0, pos) + "Views\\Home";</a:t>
            </a:r>
          </a:p>
          <a:p>
            <a:r>
              <a:rPr lang="en-US" sz="1600">
                <a:latin typeface="Courier New" pitchFamily="49" charset="0"/>
                <a:cs typeface="Courier New" pitchFamily="49" charset="0"/>
              </a:rPr>
              <a:t>        files = System.IO.Directory.GetFiles(path);</a:t>
            </a:r>
          </a:p>
          <a:p>
            <a:r>
              <a:rPr lang="en-US" sz="1600">
                <a:latin typeface="Courier New" pitchFamily="49" charset="0"/>
                <a:cs typeface="Courier New" pitchFamily="49" charset="0"/>
              </a:rPr>
              <a:t>        return true;</a:t>
            </a:r>
          </a:p>
          <a:p>
            <a:r>
              <a:rPr lang="en-US" sz="1600">
                <a:latin typeface="Courier New" pitchFamily="49" charset="0"/>
                <a:cs typeface="Courier New" pitchFamily="49" charset="0"/>
              </a:rPr>
              <a:t>      }</a:t>
            </a:r>
          </a:p>
          <a:p>
            <a:r>
              <a:rPr lang="en-US" sz="1600">
                <a:latin typeface="Courier New" pitchFamily="49" charset="0"/>
                <a:cs typeface="Courier New" pitchFamily="49" charset="0"/>
              </a:rPr>
              <a:t>      catch { return false; }</a:t>
            </a:r>
          </a:p>
          <a:p>
            <a:r>
              <a:rPr lang="en-US" sz="1600">
                <a:latin typeface="Courier New" pitchFamily="49" charset="0"/>
                <a:cs typeface="Courier New" pitchFamily="49" charset="0"/>
              </a:rPr>
              <a:t>    }</a:t>
            </a:r>
          </a:p>
          <a:p>
            <a:r>
              <a:rPr lang="en-US" sz="1600">
                <a:latin typeface="Courier New" pitchFamily="49" charset="0"/>
                <a:cs typeface="Courier New" pitchFamily="49" charset="0"/>
              </a:rPr>
              <a:t>  }</a:t>
            </a:r>
          </a:p>
          <a:p>
            <a:r>
              <a:rPr lang="en-US" sz="160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a Model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Right-click on Model folder and select Add Class.</a:t>
            </a:r>
          </a:p>
          <a:p>
            <a:pPr lvl="1"/>
            <a:r>
              <a:rPr lang="en-US" dirty="0" smtClean="0"/>
              <a:t>Populate the model class with public properties that represent data to be managed.</a:t>
            </a:r>
          </a:p>
          <a:p>
            <a:pPr lvl="1"/>
            <a:r>
              <a:rPr lang="en-US" dirty="0" smtClean="0"/>
              <a:t>Usually the model is persisted to an XML file or SQL database using LINQ or the Entity Data Framework.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603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200000"/>
                  </a:schemeClr>
                </a:solidFill>
              </a:rPr>
              <a:t>What is a View?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832350"/>
          </a:xfrm>
        </p:spPr>
        <p:txBody>
          <a:bodyPr>
            <a:normAutofit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sz="2800" dirty="0" smtClean="0"/>
              <a:t>Views are usually </a:t>
            </a:r>
            <a:r>
              <a:rPr lang="en-US" sz="2800" dirty="0" err="1" smtClean="0"/>
              <a:t>aspx</a:t>
            </a:r>
            <a:r>
              <a:rPr lang="en-US" sz="2800" dirty="0" smtClean="0"/>
              <a:t> files with only HTML and inline code, e.g., &lt;% … C# code here … %&gt;.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sz="2400" dirty="0" smtClean="0"/>
              <a:t>Code is used just to support presentation and does no application processing.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sz="2400" dirty="0" smtClean="0"/>
              <a:t>The HTML is augmented by HTML Helpers, provided by </a:t>
            </a:r>
            <a:r>
              <a:rPr lang="en-US" sz="2400" dirty="0" err="1" smtClean="0"/>
              <a:t>Asp.Net</a:t>
            </a:r>
            <a:r>
              <a:rPr lang="en-US" sz="2400" dirty="0" smtClean="0"/>
              <a:t> MVC that provide shortcuts for commonly used HTML constructs.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sz="2400" dirty="0" err="1" smtClean="0"/>
              <a:t>Asp.Net</a:t>
            </a:r>
            <a:r>
              <a:rPr lang="en-US" sz="2400" dirty="0" smtClean="0"/>
              <a:t> MVC comes with </a:t>
            </a:r>
            <a:r>
              <a:rPr lang="en-US" sz="2400" dirty="0" err="1" smtClean="0"/>
              <a:t>jQuery</a:t>
            </a:r>
            <a:r>
              <a:rPr lang="en-US" sz="2400" dirty="0" smtClean="0"/>
              <a:t> (</a:t>
            </a:r>
            <a:r>
              <a:rPr lang="en-US" sz="2400" dirty="0" err="1" smtClean="0"/>
              <a:t>Javascript</a:t>
            </a:r>
            <a:r>
              <a:rPr lang="en-US" sz="2400" dirty="0" smtClean="0"/>
              <a:t>) libraries to support reacting to client actions and doing AJAX communication with the server.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Views are results of 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>
                <a:latin typeface="Courier New" pitchFamily="49" charset="0"/>
                <a:cs typeface="Courier New" pitchFamily="49" charset="0"/>
              </a:rPr>
              <a:t>c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lass 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myController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 : controller</a:t>
            </a:r>
            <a:br>
              <a:rPr lang="en-US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{</a:t>
            </a:r>
            <a:br>
              <a:rPr lang="en-US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ActionResult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someMethod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ModelClass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 model)</a:t>
            </a:r>
            <a:br>
              <a:rPr lang="en-US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    {</a:t>
            </a:r>
            <a:br>
              <a:rPr lang="en-US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        // possibly do something to model</a:t>
            </a:r>
            <a:br>
              <a:rPr lang="en-US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en-US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ViewData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[“key”] = “a message”;</a:t>
            </a:r>
            <a:br>
              <a:rPr lang="en-US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        return View(model);</a:t>
            </a:r>
            <a:br>
              <a:rPr lang="en-US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    }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/>
            </a:r>
            <a:br>
              <a:rPr lang="en-US" sz="2000" dirty="0">
                <a:latin typeface="Courier New" pitchFamily="49" charset="0"/>
                <a:cs typeface="Courier New" pitchFamily="49" charset="0"/>
              </a:rPr>
            </a:b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755088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 of </a:t>
            </a:r>
            <a:r>
              <a:rPr lang="en-US" dirty="0" err="1" smtClean="0"/>
              <a:t>FormView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153400" cy="4908550"/>
          </a:xfrm>
        </p:spPr>
        <p:txBody>
          <a:bodyPr/>
          <a:lstStyle/>
          <a:p>
            <a:pPr marL="68263" indent="0"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&lt;h2&gt;&lt;%: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ViewData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["Message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"] 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%&gt;&lt;/h2&gt;</a:t>
            </a:r>
          </a:p>
          <a:p>
            <a:pPr marL="68263" indent="0"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p/&gt;</a:t>
            </a:r>
          </a:p>
          <a:p>
            <a:pPr marL="68263" indent="0"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&lt;% 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using (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Html.BeginForm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("Form", "Home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"))</a:t>
            </a:r>
            <a:br>
              <a:rPr lang="en-US" sz="18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//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args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are method, controller</a:t>
            </a:r>
          </a:p>
          <a:p>
            <a:pPr marL="68263" indent="0"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{ 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%&gt; </a:t>
            </a:r>
          </a:p>
          <a:p>
            <a:pPr marL="68263" indent="0"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&lt;div class="content"&gt;</a:t>
            </a:r>
          </a:p>
          <a:p>
            <a:pPr marL="68263" indent="0"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  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table&gt;</a:t>
            </a:r>
          </a:p>
          <a:p>
            <a:pPr marL="68263" indent="0"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     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tr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&gt;&lt;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th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&gt;Parameter&lt;/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th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&gt;&lt;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th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&gt;Value&lt;/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th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&gt;&lt;/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tr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marL="68263" indent="0"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     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tr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marL="68263" indent="0"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       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td&gt;Name:&lt;/td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  <a:br>
              <a:rPr lang="en-US" sz="18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      &lt;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td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  <a:br>
              <a:rPr lang="en-US" sz="18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        &lt;%=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Html.TextBox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Html.Encode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("Name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"))%&gt;</a:t>
            </a:r>
            <a:br>
              <a:rPr lang="en-US" sz="18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      &lt;/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td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  <a:br>
              <a:rPr lang="en-US" sz="18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</a:t>
            </a:r>
            <a:br>
              <a:rPr lang="en-US" sz="18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// more elements of form elided here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1577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Script Blocks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47800"/>
            <a:ext cx="7772400" cy="4908550"/>
          </a:xfrm>
        </p:spPr>
        <p:txBody>
          <a:bodyPr/>
          <a:lstStyle/>
          <a:p>
            <a:r>
              <a:rPr lang="en-US" sz="2400" dirty="0" smtClean="0"/>
              <a:t>&lt;% code to execute %&gt;</a:t>
            </a:r>
          </a:p>
          <a:p>
            <a:r>
              <a:rPr lang="en-US" sz="2400" dirty="0" smtClean="0"/>
              <a:t>&lt;%= string to write to Response %&gt;</a:t>
            </a:r>
          </a:p>
          <a:p>
            <a:r>
              <a:rPr lang="en-US" sz="2400" dirty="0" smtClean="0"/>
              <a:t>&lt;%: string to write to Response, gets HTML encoded %&gt;</a:t>
            </a:r>
          </a:p>
          <a:p>
            <a:r>
              <a:rPr lang="en-US" sz="2400" dirty="0" smtClean="0"/>
              <a:t>&lt;%$ </a:t>
            </a:r>
            <a:r>
              <a:rPr lang="en-US" sz="2400" dirty="0" err="1" smtClean="0"/>
              <a:t>AppSettings:Key</a:t>
            </a:r>
            <a:r>
              <a:rPr lang="en-US" sz="2400" dirty="0" smtClean="0"/>
              <a:t> %&gt;</a:t>
            </a:r>
          </a:p>
          <a:p>
            <a:r>
              <a:rPr lang="en-US" sz="2400" dirty="0" smtClean="0"/>
              <a:t>&lt;%# </a:t>
            </a:r>
            <a:r>
              <a:rPr lang="en-US" sz="2400" dirty="0" err="1" smtClean="0"/>
              <a:t>Eval</a:t>
            </a:r>
            <a:r>
              <a:rPr lang="en-US" sz="2400" dirty="0" smtClean="0"/>
              <a:t>(“Value”) %&gt; renders bound property</a:t>
            </a:r>
            <a:br>
              <a:rPr lang="en-US" sz="2400" dirty="0" smtClean="0"/>
            </a:br>
            <a:endParaRPr lang="en-US" sz="2400" dirty="0" smtClean="0"/>
          </a:p>
          <a:p>
            <a:r>
              <a:rPr lang="en-US" sz="2400" dirty="0" smtClean="0">
                <a:hlinkClick r:id="rId2"/>
              </a:rPr>
              <a:t>http://weblogs.asp.net/scottgu/archive/2010/04/06/new-lt-gt-syntax-for-html-encoding-output-in-asp-net-4-and-asp-net-mvc-2.aspx</a:t>
            </a:r>
            <a:endParaRPr lang="en-US" sz="2400" dirty="0" smtClean="0"/>
          </a:p>
          <a:p>
            <a:r>
              <a:rPr lang="en-US" sz="2400" dirty="0" smtClean="0">
                <a:hlinkClick r:id="rId3"/>
              </a:rPr>
              <a:t>http://michielvoo.net/blog/expressions-vs-statements-part-2-asp-net-code-block-types/</a:t>
            </a:r>
            <a:r>
              <a:rPr lang="en-US" sz="2400" dirty="0" smtClean="0"/>
              <a:t> 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996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Html Helpers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 smtClean="0"/>
              <a:t>ActionLink</a:t>
            </a:r>
            <a:r>
              <a:rPr lang="en-US" dirty="0" smtClean="0"/>
              <a:t>: </a:t>
            </a:r>
            <a:br>
              <a:rPr lang="en-US" dirty="0" smtClean="0"/>
            </a:br>
            <a:r>
              <a:rPr lang="en-US" dirty="0" smtClean="0"/>
              <a:t>links to an action method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err="1" smtClean="0"/>
              <a:t>BeginForm</a:t>
            </a:r>
            <a:r>
              <a:rPr lang="en-US" dirty="0" smtClean="0"/>
              <a:t>: </a:t>
            </a:r>
            <a:br>
              <a:rPr lang="en-US" dirty="0" smtClean="0"/>
            </a:br>
            <a:r>
              <a:rPr lang="en-US" dirty="0" smtClean="0"/>
              <a:t>links to action method rendering form for submit</a:t>
            </a:r>
          </a:p>
          <a:p>
            <a:pPr marL="68263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err="1" smtClean="0"/>
              <a:t>CheckBox</a:t>
            </a:r>
            <a:endParaRPr lang="en-US" dirty="0" smtClean="0"/>
          </a:p>
          <a:p>
            <a:r>
              <a:rPr lang="en-US" dirty="0" err="1" smtClean="0"/>
              <a:t>DropDownList</a:t>
            </a:r>
            <a:endParaRPr lang="en-US" dirty="0" smtClean="0"/>
          </a:p>
          <a:p>
            <a:r>
              <a:rPr lang="en-US" dirty="0" smtClean="0"/>
              <a:t>Hidden</a:t>
            </a:r>
          </a:p>
          <a:p>
            <a:r>
              <a:rPr lang="en-US" dirty="0" err="1" smtClean="0"/>
              <a:t>ListBox</a:t>
            </a:r>
            <a:endParaRPr lang="en-US" dirty="0"/>
          </a:p>
          <a:p>
            <a:r>
              <a:rPr lang="en-US" dirty="0" smtClean="0"/>
              <a:t>Password</a:t>
            </a:r>
            <a:endParaRPr lang="en-US" dirty="0"/>
          </a:p>
          <a:p>
            <a:r>
              <a:rPr lang="en-US" dirty="0" err="1" smtClean="0"/>
              <a:t>RadioButton</a:t>
            </a:r>
            <a:endParaRPr lang="en-US" dirty="0"/>
          </a:p>
          <a:p>
            <a:r>
              <a:rPr lang="en-US" dirty="0" err="1" smtClean="0"/>
              <a:t>TextArea</a:t>
            </a:r>
            <a:endParaRPr lang="en-US" dirty="0"/>
          </a:p>
          <a:p>
            <a:r>
              <a:rPr lang="en-US" dirty="0" err="1"/>
              <a:t>TextBox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7390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a View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Right-click on View folder select Add View and configure view from the resulting dialog.</a:t>
            </a:r>
          </a:p>
          <a:p>
            <a:pPr lvl="1"/>
            <a:r>
              <a:rPr lang="en-US" dirty="0" smtClean="0"/>
              <a:t>It’s easy to generate tables and lists that can be edited and posted back to the controller to effect changes to its model.</a:t>
            </a:r>
          </a:p>
          <a:p>
            <a:pPr lvl="1"/>
            <a:r>
              <a:rPr lang="en-US" dirty="0" smtClean="0"/>
              <a:t>The HTML helpers on the previous page make building a view a fairly simple process.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312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200000"/>
                  </a:schemeClr>
                </a:solidFill>
              </a:rPr>
              <a:t>What is a Controller?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832350"/>
          </a:xfrm>
        </p:spPr>
        <p:txBody>
          <a:bodyPr/>
          <a:lstStyle/>
          <a:p>
            <a:r>
              <a:rPr lang="en-US" sz="2800" dirty="0" smtClean="0"/>
              <a:t>A controller is a C# class that derives from the class Controller.</a:t>
            </a:r>
          </a:p>
          <a:p>
            <a:pPr lvl="1"/>
            <a:r>
              <a:rPr lang="en-US" sz="2400" dirty="0" smtClean="0"/>
              <a:t>A controller defines some category of processing for the application.</a:t>
            </a:r>
          </a:p>
          <a:p>
            <a:pPr lvl="1"/>
            <a:r>
              <a:rPr lang="en-US" sz="2400" dirty="0" smtClean="0"/>
              <a:t>Its methods define the processing details.</a:t>
            </a:r>
          </a:p>
          <a:p>
            <a:pPr lvl="1"/>
            <a:r>
              <a:rPr lang="en-US" sz="2400" dirty="0" smtClean="0"/>
              <a:t>Routing to a controller is defined in the </a:t>
            </a:r>
            <a:r>
              <a:rPr lang="en-US" sz="2400" dirty="0" err="1" smtClean="0"/>
              <a:t>Global.Asax.cs</a:t>
            </a:r>
            <a:r>
              <a:rPr lang="en-US" sz="2400" dirty="0" smtClean="0"/>
              <a:t> file.  Its default processing is usually what you need.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Binding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00200"/>
            <a:ext cx="7772400" cy="4572000"/>
          </a:xfrm>
        </p:spPr>
        <p:txBody>
          <a:bodyPr/>
          <a:lstStyle/>
          <a:p>
            <a:r>
              <a:rPr lang="en-US" dirty="0" smtClean="0"/>
              <a:t>If a controller method takes a model class as a parameter, then the MVC infrastructure will instantiate an instance and pass to the controller method when requested via a </a:t>
            </a:r>
            <a:r>
              <a:rPr lang="en-US" dirty="0" err="1" smtClean="0"/>
              <a:t>url</a:t>
            </a:r>
            <a:r>
              <a:rPr lang="en-US" dirty="0" smtClean="0"/>
              <a:t>.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On </a:t>
            </a:r>
            <a:r>
              <a:rPr lang="en-US" dirty="0" err="1" smtClean="0"/>
              <a:t>postback</a:t>
            </a:r>
            <a:r>
              <a:rPr lang="en-US" dirty="0" smtClean="0"/>
              <a:t>, if View parameters have the same names as model names, then the MVC infrastructure uses reflection to bind current view values to the model.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598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err="1" smtClean="0">
                <a:solidFill>
                  <a:schemeClr val="tx2">
                    <a:satMod val="200000"/>
                  </a:schemeClr>
                </a:solidFill>
              </a:rPr>
              <a:t>MVCGridDemos</a:t>
            </a:r>
            <a:r>
              <a:rPr lang="en-US" dirty="0" smtClean="0">
                <a:solidFill>
                  <a:schemeClr val="tx2">
                    <a:satMod val="200000"/>
                  </a:schemeClr>
                </a:solidFill>
              </a:rPr>
              <a:t> Controller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14400" y="1371600"/>
            <a:ext cx="7772400" cy="4984750"/>
          </a:xfrm>
        </p:spPr>
        <p:txBody>
          <a:bodyPr/>
          <a:lstStyle/>
          <a:p>
            <a:r>
              <a:rPr lang="en-US" dirty="0" smtClean="0"/>
              <a:t>Action methods</a:t>
            </a:r>
          </a:p>
          <a:p>
            <a:pPr marL="68263" indent="0">
              <a:buNone/>
            </a:pPr>
            <a:r>
              <a:rPr lang="en-US" dirty="0"/>
              <a:t> 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AcceptVerbs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HttpVerbs.Post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)]</a:t>
            </a:r>
          </a:p>
          <a:p>
            <a:pPr marL="68263" indent="0"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public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ViewResult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Form(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FormModel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model)</a:t>
            </a:r>
          </a:p>
          <a:p>
            <a:pPr marL="68263" indent="0"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{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  <a:p>
            <a:pPr marL="68263" indent="0"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ViewData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["Message"] = "Form with model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Postback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";</a:t>
            </a:r>
          </a:p>
          <a:p>
            <a:pPr marL="68263" indent="0"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if 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string.IsNullOrEmpty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model.Name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))</a:t>
            </a:r>
          </a:p>
          <a:p>
            <a:pPr marL="68263" indent="0"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ViewData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["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NameError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"] = true;</a:t>
            </a:r>
          </a:p>
          <a:p>
            <a:pPr marL="68263" indent="0"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     else</a:t>
            </a:r>
          </a:p>
          <a:p>
            <a:pPr marL="68263" indent="0"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ViewData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["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NameError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"] = false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;</a:t>
            </a:r>
            <a:br>
              <a:rPr lang="en-US" sz="1800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// some checking code elided here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  <a:p>
            <a:pPr marL="68263" indent="0"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// now, bind </a:t>
            </a:r>
            <a:r>
              <a:rPr lang="en-US" sz="1800" dirty="0">
                <a:latin typeface="Courier New" pitchFamily="49" charset="0"/>
                <a:cs typeface="Courier New" pitchFamily="49" charset="0"/>
              </a:rPr>
              <a:t>to the model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and return to view  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  <a:p>
            <a:pPr marL="68263" indent="0"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     return View(model);</a:t>
            </a:r>
          </a:p>
          <a:p>
            <a:pPr marL="68263" indent="0"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  <a:p>
            <a:pPr marL="68263" indent="0"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Action returns </a:t>
            </a:r>
            <a:r>
              <a:rPr lang="en-US" dirty="0" err="1" smtClean="0"/>
              <a:t>ActionResult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832350"/>
          </a:xfrm>
        </p:spPr>
        <p:txBody>
          <a:bodyPr/>
          <a:lstStyle/>
          <a:p>
            <a:r>
              <a:rPr lang="en-US" sz="2800" dirty="0" err="1" smtClean="0"/>
              <a:t>ActionResult</a:t>
            </a:r>
            <a:r>
              <a:rPr lang="en-US" sz="2800" dirty="0" smtClean="0"/>
              <a:t>: base class</a:t>
            </a:r>
          </a:p>
          <a:p>
            <a:r>
              <a:rPr lang="en-US" sz="2800" dirty="0" err="1" smtClean="0"/>
              <a:t>ContentResult</a:t>
            </a:r>
            <a:r>
              <a:rPr lang="en-US" sz="2800" dirty="0" smtClean="0"/>
              <a:t>: user defined object to Response</a:t>
            </a:r>
          </a:p>
          <a:p>
            <a:r>
              <a:rPr lang="en-US" sz="2800" dirty="0" err="1" smtClean="0"/>
              <a:t>EmptyResult</a:t>
            </a:r>
            <a:r>
              <a:rPr lang="en-US" sz="2800" dirty="0" smtClean="0"/>
              <a:t>: Nothing to Response</a:t>
            </a:r>
          </a:p>
          <a:p>
            <a:r>
              <a:rPr lang="en-US" sz="2800" dirty="0" err="1" smtClean="0"/>
              <a:t>FileResult</a:t>
            </a:r>
            <a:r>
              <a:rPr lang="en-US" sz="2800" dirty="0" smtClean="0"/>
              <a:t>: Send binary file to Response</a:t>
            </a:r>
          </a:p>
          <a:p>
            <a:r>
              <a:rPr lang="en-US" sz="2800" dirty="0" err="1" smtClean="0"/>
              <a:t>RedirectResult</a:t>
            </a:r>
            <a:r>
              <a:rPr lang="en-US" sz="2800" dirty="0" smtClean="0"/>
              <a:t>: redirect to </a:t>
            </a:r>
            <a:r>
              <a:rPr lang="en-US" sz="2800" dirty="0" err="1" smtClean="0"/>
              <a:t>url</a:t>
            </a:r>
            <a:endParaRPr lang="en-US" sz="2800" dirty="0" smtClean="0"/>
          </a:p>
          <a:p>
            <a:r>
              <a:rPr lang="en-US" sz="2800" dirty="0" err="1" smtClean="0"/>
              <a:t>RedirectToRouteResult</a:t>
            </a:r>
            <a:r>
              <a:rPr lang="en-US" sz="2800" dirty="0" smtClean="0"/>
              <a:t>: redirect using routes</a:t>
            </a:r>
          </a:p>
          <a:p>
            <a:r>
              <a:rPr lang="en-US" sz="2800" dirty="0" err="1" smtClean="0"/>
              <a:t>JasonResult</a:t>
            </a:r>
            <a:r>
              <a:rPr lang="en-US" sz="2800" dirty="0" smtClean="0"/>
              <a:t>: send </a:t>
            </a:r>
            <a:r>
              <a:rPr lang="en-US" sz="2800" dirty="0" err="1" smtClean="0"/>
              <a:t>json</a:t>
            </a:r>
            <a:r>
              <a:rPr lang="en-US" sz="2800" dirty="0" smtClean="0"/>
              <a:t> to Response</a:t>
            </a:r>
          </a:p>
          <a:p>
            <a:r>
              <a:rPr lang="en-US" sz="2800" dirty="0" err="1" smtClean="0"/>
              <a:t>JavaScriptResult</a:t>
            </a:r>
            <a:r>
              <a:rPr lang="en-US" sz="2800" dirty="0" smtClean="0"/>
              <a:t>: send </a:t>
            </a:r>
            <a:r>
              <a:rPr lang="en-US" sz="2800" dirty="0" err="1" smtClean="0"/>
              <a:t>Javascript</a:t>
            </a:r>
            <a:r>
              <a:rPr lang="en-US" sz="2800" dirty="0" smtClean="0"/>
              <a:t> to Response</a:t>
            </a:r>
          </a:p>
          <a:p>
            <a:r>
              <a:rPr lang="en-US" sz="2800" dirty="0" err="1" smtClean="0"/>
              <a:t>ViewResult</a:t>
            </a:r>
            <a:r>
              <a:rPr lang="en-US" sz="2800" dirty="0" smtClean="0"/>
              <a:t>: Render a view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73796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a Controller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Right-click on the Controller folder and select Add Controller.</a:t>
            </a:r>
          </a:p>
          <a:p>
            <a:pPr lvl="1"/>
            <a:r>
              <a:rPr lang="en-US" dirty="0" smtClean="0"/>
              <a:t>Populate controller with methods whose names will become views and that take model parameters to supply views with data and react on </a:t>
            </a:r>
            <a:r>
              <a:rPr lang="en-US" dirty="0" err="1" smtClean="0"/>
              <a:t>postback</a:t>
            </a:r>
            <a:r>
              <a:rPr lang="en-US" dirty="0" smtClean="0"/>
              <a:t> to data changes made in view.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843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200000"/>
                  </a:schemeClr>
                </a:solidFill>
              </a:rPr>
              <a:t>Web Application Development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47800"/>
            <a:ext cx="7772400" cy="4908550"/>
          </a:xfrm>
        </p:spPr>
        <p:txBody>
          <a:bodyPr>
            <a:normAutofit fontScale="92500" lnSpcReduction="20000"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 smtClean="0"/>
              <a:t>Create a new </a:t>
            </a:r>
            <a:r>
              <a:rPr lang="en-US" dirty="0" err="1" smtClean="0"/>
              <a:t>Asp.Net</a:t>
            </a:r>
            <a:r>
              <a:rPr lang="en-US" dirty="0" smtClean="0"/>
              <a:t> MVC project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 smtClean="0"/>
              <a:t>Delete any part of that you don’t need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 smtClean="0"/>
              <a:t>Add a controller for each category of processing in your application: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 smtClean="0"/>
              <a:t>A category is usually a few pages and db tables that focus on some particular application area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 smtClean="0"/>
              <a:t>Add methods to each controller for each request you wish to handle.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 smtClean="0"/>
              <a:t>Add views as needed for each controller action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 smtClean="0"/>
              <a:t>Add Model classes to support the application area: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 smtClean="0"/>
              <a:t>Each model class has public properties that are synchronized with data in the model db or XML file.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200000"/>
                  </a:schemeClr>
                </a:solidFill>
              </a:rPr>
              <a:t>An Opinion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914400" y="1600200"/>
            <a:ext cx="7772400" cy="4572000"/>
          </a:xfrm>
        </p:spPr>
        <p:txBody>
          <a:bodyPr/>
          <a:lstStyle/>
          <a:p>
            <a:r>
              <a:rPr lang="en-US" smtClean="0"/>
              <a:t>This Asp.Net MVC structure is very flexible:</a:t>
            </a:r>
          </a:p>
          <a:p>
            <a:pPr lvl="1"/>
            <a:r>
              <a:rPr lang="en-US" smtClean="0"/>
              <a:t>You can have as many application categories as you need, simply by adding controllers.</a:t>
            </a:r>
          </a:p>
          <a:p>
            <a:pPr lvl="1"/>
            <a:r>
              <a:rPr lang="en-US" smtClean="0"/>
              <a:t>The controllers keep the application well organized.</a:t>
            </a:r>
          </a:p>
          <a:p>
            <a:pPr lvl="1"/>
            <a:r>
              <a:rPr lang="en-US" smtClean="0"/>
              <a:t>You can have as many views as you need.  The navigation is simple and provided mostly by the MVC infrastructure, e.g., routing in Global.asax.cs.</a:t>
            </a:r>
          </a:p>
          <a:p>
            <a:pPr lvl="1"/>
            <a:r>
              <a:rPr lang="en-US" smtClean="0"/>
              <a:t>You can have as many models as you need.  Just add classes and use Linq to access the data.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200000"/>
                  </a:schemeClr>
                </a:solidFill>
              </a:rPr>
              <a:t>Things you need to know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832350"/>
          </a:xfrm>
        </p:spPr>
        <p:txBody>
          <a:bodyPr/>
          <a:lstStyle/>
          <a:p>
            <a:r>
              <a:rPr lang="en-US" sz="2800" dirty="0" smtClean="0"/>
              <a:t>LINQ – Language integrated query</a:t>
            </a:r>
          </a:p>
          <a:p>
            <a:pPr lvl="1"/>
            <a:r>
              <a:rPr lang="en-US" sz="2400" dirty="0" err="1" smtClean="0"/>
              <a:t>Linq</a:t>
            </a:r>
            <a:r>
              <a:rPr lang="en-US" sz="2400" dirty="0" smtClean="0"/>
              <a:t> to XML and </a:t>
            </a:r>
            <a:r>
              <a:rPr lang="en-US" sz="2400" dirty="0" err="1" smtClean="0"/>
              <a:t>Linq</a:t>
            </a:r>
            <a:r>
              <a:rPr lang="en-US" sz="2400" dirty="0" smtClean="0"/>
              <a:t> to SQL are commonly used by models to provide data needed by a controller for one of its views.</a:t>
            </a:r>
          </a:p>
          <a:p>
            <a:r>
              <a:rPr lang="en-US" sz="2800" dirty="0" err="1" smtClean="0"/>
              <a:t>Jquery</a:t>
            </a:r>
            <a:r>
              <a:rPr lang="en-US" sz="2800" dirty="0" smtClean="0"/>
              <a:t> – </a:t>
            </a:r>
            <a:r>
              <a:rPr lang="en-US" sz="2800" dirty="0" err="1" smtClean="0"/>
              <a:t>Javascript</a:t>
            </a:r>
            <a:r>
              <a:rPr lang="en-US" sz="2800" dirty="0" smtClean="0"/>
              <a:t> Query library</a:t>
            </a:r>
          </a:p>
          <a:p>
            <a:pPr lvl="1"/>
            <a:r>
              <a:rPr lang="en-US" sz="2400" dirty="0" err="1" smtClean="0"/>
              <a:t>Jquery</a:t>
            </a:r>
            <a:r>
              <a:rPr lang="en-US" sz="2400" dirty="0" smtClean="0"/>
              <a:t> is frequently used by views to react to client actions in the browser.</a:t>
            </a:r>
          </a:p>
          <a:p>
            <a:pPr lvl="1"/>
            <a:r>
              <a:rPr lang="en-US" sz="2400" dirty="0" err="1" smtClean="0"/>
              <a:t>Jquery</a:t>
            </a:r>
            <a:r>
              <a:rPr lang="en-US" sz="2400" dirty="0" smtClean="0"/>
              <a:t> has facilities to use AJAX to retrieve small amounts of information from the server without loading a new view.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200000"/>
                  </a:schemeClr>
                </a:solidFill>
              </a:rPr>
              <a:t>References</a:t>
            </a: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 smtClean="0"/>
              <a:t>Class Text: “Professional </a:t>
            </a:r>
            <a:r>
              <a:rPr lang="en-US" dirty="0" err="1" smtClean="0"/>
              <a:t>Asp.Net</a:t>
            </a:r>
            <a:r>
              <a:rPr lang="en-US" dirty="0" smtClean="0"/>
              <a:t> MVC </a:t>
            </a:r>
            <a:r>
              <a:rPr lang="en-US" dirty="0" smtClean="0"/>
              <a:t>4”</a:t>
            </a:r>
            <a:endParaRPr lang="en-US" dirty="0" smtClean="0"/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 err="1" smtClean="0">
                <a:hlinkClick r:id="rId2"/>
              </a:rPr>
              <a:t>Asp.Net</a:t>
            </a:r>
            <a:r>
              <a:rPr lang="en-US" dirty="0" smtClean="0">
                <a:hlinkClick r:id="rId2"/>
              </a:rPr>
              <a:t> MVC Tutorials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 smtClean="0">
                <a:hlinkClick r:id="rId2"/>
              </a:rPr>
              <a:t>http://weblogs.asp.net/scottgu/archive/2007/11/13/asp-net-mvc-framework-part-1.aspx</a:t>
            </a:r>
            <a:endParaRPr lang="en-US" dirty="0" smtClean="0"/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 smtClean="0">
                <a:hlinkClick r:id="rId3"/>
              </a:rPr>
              <a:t>http://nerddinnerbook.s3.amazonaws.com/Intro.htm</a:t>
            </a:r>
            <a:endParaRPr lang="en-US" dirty="0" smtClean="0"/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 err="1" smtClean="0">
                <a:hlinkClick r:id="rId4"/>
              </a:rPr>
              <a:t>Linq</a:t>
            </a:r>
            <a:r>
              <a:rPr lang="en-US" dirty="0" smtClean="0">
                <a:hlinkClick r:id="rId4"/>
              </a:rPr>
              <a:t>: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 smtClean="0">
                <a:hlinkClick r:id="rId4"/>
              </a:rPr>
              <a:t>http://dotnetslackers.com/articles/csharp/introducinglinq1.aspx</a:t>
            </a:r>
            <a:endParaRPr lang="en-US" dirty="0" smtClean="0"/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 err="1" smtClean="0"/>
              <a:t>Jquery</a:t>
            </a:r>
            <a:endParaRPr lang="en-US" dirty="0" smtClean="0"/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 smtClean="0">
                <a:hlinkClick r:id="rId5"/>
              </a:rPr>
              <a:t>http://docs.jquery.com/Tutorials:How_jQuery_Works#jQuery:_The_Basics</a:t>
            </a:r>
            <a:endParaRPr lang="en-US" dirty="0" smtClean="0"/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endParaRPr lang="en-US" dirty="0" smtClean="0"/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endParaRPr lang="en-US" dirty="0" smtClean="0"/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971800" y="2743200"/>
            <a:ext cx="4191000" cy="1295400"/>
          </a:xfrm>
        </p:spPr>
        <p:txBody>
          <a:bodyPr/>
          <a:lstStyle/>
          <a:p>
            <a:r>
              <a:rPr lang="en-US" sz="7200" dirty="0" smtClean="0"/>
              <a:t>The End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35407691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1206</TotalTime>
  <Words>1072</Words>
  <Application>Microsoft Office PowerPoint</Application>
  <PresentationFormat>On-screen Show (4:3)</PresentationFormat>
  <Paragraphs>153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Metro</vt:lpstr>
      <vt:lpstr>Asp.Net mvc</vt:lpstr>
      <vt:lpstr>What is Asp.Net MVC?</vt:lpstr>
      <vt:lpstr>MVC Life Cycle</vt:lpstr>
      <vt:lpstr>What is a Model?</vt:lpstr>
      <vt:lpstr>One MVCGridDemos Model</vt:lpstr>
      <vt:lpstr>Adding a Model</vt:lpstr>
      <vt:lpstr>What is a View?</vt:lpstr>
      <vt:lpstr>Views are results of actions</vt:lpstr>
      <vt:lpstr>Part of FormView</vt:lpstr>
      <vt:lpstr>Script Blocks</vt:lpstr>
      <vt:lpstr>Html Helpers</vt:lpstr>
      <vt:lpstr>Adding a View</vt:lpstr>
      <vt:lpstr>What is a Controller?</vt:lpstr>
      <vt:lpstr>Data Binding</vt:lpstr>
      <vt:lpstr>MVCGridDemos Controller</vt:lpstr>
      <vt:lpstr>Action returns ActionResult</vt:lpstr>
      <vt:lpstr>Adding a Controller</vt:lpstr>
      <vt:lpstr>Web Application Development</vt:lpstr>
      <vt:lpstr>An Opinion</vt:lpstr>
      <vt:lpstr>Things you need to know</vt:lpstr>
      <vt:lpstr>References</vt:lpstr>
      <vt:lpstr>The End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Asp.Net mvc</dc:title>
  <dc:creator>jim</dc:creator>
  <cp:lastModifiedBy>Jim</cp:lastModifiedBy>
  <cp:revision>33</cp:revision>
  <dcterms:created xsi:type="dcterms:W3CDTF">2010-06-16T11:08:52Z</dcterms:created>
  <dcterms:modified xsi:type="dcterms:W3CDTF">2013-02-12T19:53:34Z</dcterms:modified>
</cp:coreProperties>
</file>