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7" r:id="rId3"/>
    <p:sldId id="257" r:id="rId4"/>
    <p:sldId id="258" r:id="rId5"/>
    <p:sldId id="297" r:id="rId6"/>
    <p:sldId id="298" r:id="rId7"/>
    <p:sldId id="259" r:id="rId8"/>
    <p:sldId id="260" r:id="rId9"/>
    <p:sldId id="302" r:id="rId10"/>
    <p:sldId id="261" r:id="rId11"/>
    <p:sldId id="303" r:id="rId12"/>
    <p:sldId id="304" r:id="rId13"/>
    <p:sldId id="305" r:id="rId14"/>
    <p:sldId id="299" r:id="rId15"/>
    <p:sldId id="306" r:id="rId16"/>
    <p:sldId id="300" r:id="rId17"/>
    <p:sldId id="262" r:id="rId18"/>
    <p:sldId id="266" r:id="rId19"/>
    <p:sldId id="263" r:id="rId20"/>
    <p:sldId id="264" r:id="rId21"/>
    <p:sldId id="265" r:id="rId22"/>
    <p:sldId id="269" r:id="rId23"/>
    <p:sldId id="267" r:id="rId24"/>
    <p:sldId id="272" r:id="rId25"/>
    <p:sldId id="268" r:id="rId26"/>
    <p:sldId id="270" r:id="rId27"/>
    <p:sldId id="271" r:id="rId28"/>
    <p:sldId id="280" r:id="rId29"/>
    <p:sldId id="281" r:id="rId30"/>
    <p:sldId id="285" r:id="rId31"/>
    <p:sldId id="294" r:id="rId32"/>
    <p:sldId id="295" r:id="rId33"/>
    <p:sldId id="286" r:id="rId34"/>
    <p:sldId id="287" r:id="rId35"/>
    <p:sldId id="288" r:id="rId36"/>
    <p:sldId id="289" r:id="rId37"/>
    <p:sldId id="290" r:id="rId38"/>
    <p:sldId id="292" r:id="rId39"/>
    <p:sldId id="291" r:id="rId40"/>
    <p:sldId id="293" r:id="rId41"/>
    <p:sldId id="296" r:id="rId42"/>
    <p:sldId id="27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新細明體" panose="020B0604030504040204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5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4859D12-76C9-4027-B53C-E65A1EEF51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1BC6E14-8A60-4C33-A411-EB172CEC0F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AD6AE96-699E-4771-AB03-3E021FEE600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DCC730E-2F4F-4658-BA3E-80D23377AAF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8CDEADB-EEE2-4B5E-A692-8AE2A8B32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3107ECF-BB83-4DF6-9A25-5CB0AFFE14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25F26C7C-36B2-40DD-8DA2-D6DFB2C90A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E3D3233-DBD0-4081-9358-AC7BCAAD845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4ACEFADA-9827-487E-BAA1-B44E84515C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2CB0ADC0-EA36-4FC4-86FB-52B656C8DD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5FA63B9A-276D-424C-AE7A-8448DF50D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28BB97F-3246-45FF-85D3-5DE96AEC6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D80EBAC-0177-4CE5-B18A-18C841B18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fld id="{2532F4F2-2829-4AD9-8F74-20527DD90494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EAA02A2-0429-49C2-98D1-F127502E3B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355B22-8858-4AE5-9958-B4CD2CF15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838" y="4343400"/>
            <a:ext cx="6434137" cy="41148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 SOAP message is an XML document that consists of a mandatory SOAP envelope, an optional SOAP header, and a mandatory SOAP body.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The envelope is the top element of the XML document representing the message.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The header is a generic mechanism for adding features to a SOAP message in a decentralized manner without prior agreement between the communicating parties. SOAP defines a few attributes that can be used to indicate who should deal with a feature and whether it is optional or mandatory. The Body is a container for mandatory information intended for the ultimate recipient of the message.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SOAP defines one element for the body, which is the Fault element used for reporting errors</a:t>
            </a:r>
            <a:r>
              <a:rPr lang="en-US" altLang="en-US" b="1"/>
              <a:t>.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860FE95-DFF1-4CF6-A9A2-686777DFE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fld id="{9E832D61-CE92-4349-996F-5B40816DFE64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DC4ADB5-4212-4CCD-8CF8-7CD6B81C1A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39F7F66-4469-4E6D-83CD-1DEB4422A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</p:spPr>
        <p:txBody>
          <a:bodyPr/>
          <a:lstStyle/>
          <a:p>
            <a:pPr eaLnBrk="1" hangingPunct="1"/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E2C12B8-90E4-4A3F-9123-0F01A614ED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4E163D8-8647-49E3-8E53-8EB7E0B1E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B8018290-05F8-4041-A277-D49771EE1E4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B0604030504040204" pitchFamily="18" charset="-12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6" name="Group 5">
                <a:extLst>
                  <a:ext uri="{FF2B5EF4-FFF2-40B4-BE49-F238E27FC236}">
                    <a16:creationId xmlns:a16="http://schemas.microsoft.com/office/drawing/2014/main" id="{A5587151-45A2-4CD7-8D45-12CA20C9B9E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>
                  <a:extLst>
                    <a:ext uri="{FF2B5EF4-FFF2-40B4-BE49-F238E27FC236}">
                      <a16:creationId xmlns:a16="http://schemas.microsoft.com/office/drawing/2014/main" id="{FEF6F71F-DB99-4A3C-93F0-5B76B3395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>
                  <a:extLst>
                    <a:ext uri="{FF2B5EF4-FFF2-40B4-BE49-F238E27FC236}">
                      <a16:creationId xmlns:a16="http://schemas.microsoft.com/office/drawing/2014/main" id="{125361D5-97B7-4FF6-92D2-6EE71A245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>
                  <a:extLst>
                    <a:ext uri="{FF2B5EF4-FFF2-40B4-BE49-F238E27FC236}">
                      <a16:creationId xmlns:a16="http://schemas.microsoft.com/office/drawing/2014/main" id="{612F15F8-5552-4A41-874C-BC59EF9770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>
                  <a:extLst>
                    <a:ext uri="{FF2B5EF4-FFF2-40B4-BE49-F238E27FC236}">
                      <a16:creationId xmlns:a16="http://schemas.microsoft.com/office/drawing/2014/main" id="{4B45A670-C93C-475F-8495-961D700CC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>
                  <a:extLst>
                    <a:ext uri="{FF2B5EF4-FFF2-40B4-BE49-F238E27FC236}">
                      <a16:creationId xmlns:a16="http://schemas.microsoft.com/office/drawing/2014/main" id="{5EBC598D-72D3-4FE5-9D2C-C4DB7F9A8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>
                  <a:extLst>
                    <a:ext uri="{FF2B5EF4-FFF2-40B4-BE49-F238E27FC236}">
                      <a16:creationId xmlns:a16="http://schemas.microsoft.com/office/drawing/2014/main" id="{2F454633-B839-4DC9-A767-2F389B92B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>
                  <a:extLst>
                    <a:ext uri="{FF2B5EF4-FFF2-40B4-BE49-F238E27FC236}">
                      <a16:creationId xmlns:a16="http://schemas.microsoft.com/office/drawing/2014/main" id="{7118AFB7-678C-4503-9288-3E4902210C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>
                  <a:extLst>
                    <a:ext uri="{FF2B5EF4-FFF2-40B4-BE49-F238E27FC236}">
                      <a16:creationId xmlns:a16="http://schemas.microsoft.com/office/drawing/2014/main" id="{821DFD27-47D9-4518-9BB6-924112F723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>
                  <a:extLst>
                    <a:ext uri="{FF2B5EF4-FFF2-40B4-BE49-F238E27FC236}">
                      <a16:creationId xmlns:a16="http://schemas.microsoft.com/office/drawing/2014/main" id="{E0F81D9F-3E1B-4D30-9AA4-49EA736BE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>
                  <a:extLst>
                    <a:ext uri="{FF2B5EF4-FFF2-40B4-BE49-F238E27FC236}">
                      <a16:creationId xmlns:a16="http://schemas.microsoft.com/office/drawing/2014/main" id="{9741B80E-3D5B-485C-8552-449768B3F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>
                  <a:extLst>
                    <a:ext uri="{FF2B5EF4-FFF2-40B4-BE49-F238E27FC236}">
                      <a16:creationId xmlns:a16="http://schemas.microsoft.com/office/drawing/2014/main" id="{ADE4D54E-D67F-4552-873D-7A65CA885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>
                  <a:extLst>
                    <a:ext uri="{FF2B5EF4-FFF2-40B4-BE49-F238E27FC236}">
                      <a16:creationId xmlns:a16="http://schemas.microsoft.com/office/drawing/2014/main" id="{71B4D497-923C-4327-8436-A2F6347E2C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>
                  <a:extLst>
                    <a:ext uri="{FF2B5EF4-FFF2-40B4-BE49-F238E27FC236}">
                      <a16:creationId xmlns:a16="http://schemas.microsoft.com/office/drawing/2014/main" id="{8C184363-47B4-4F71-9647-8670185F7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>
                  <a:extLst>
                    <a:ext uri="{FF2B5EF4-FFF2-40B4-BE49-F238E27FC236}">
                      <a16:creationId xmlns:a16="http://schemas.microsoft.com/office/drawing/2014/main" id="{E5227580-B3DA-4AB5-BF04-B7B7D057A7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>
                  <a:extLst>
                    <a:ext uri="{FF2B5EF4-FFF2-40B4-BE49-F238E27FC236}">
                      <a16:creationId xmlns:a16="http://schemas.microsoft.com/office/drawing/2014/main" id="{F6801F5A-4EB7-425C-BC06-F43FFEA64E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>
                  <a:extLst>
                    <a:ext uri="{FF2B5EF4-FFF2-40B4-BE49-F238E27FC236}">
                      <a16:creationId xmlns:a16="http://schemas.microsoft.com/office/drawing/2014/main" id="{665FC46C-7AA8-4E99-820B-9DB629357E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>
                  <a:extLst>
                    <a:ext uri="{FF2B5EF4-FFF2-40B4-BE49-F238E27FC236}">
                      <a16:creationId xmlns:a16="http://schemas.microsoft.com/office/drawing/2014/main" id="{E9C78C8B-3FEB-4B70-9EA8-444EF239FF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>
                  <a:extLst>
                    <a:ext uri="{FF2B5EF4-FFF2-40B4-BE49-F238E27FC236}">
                      <a16:creationId xmlns:a16="http://schemas.microsoft.com/office/drawing/2014/main" id="{0E55A530-773D-4D4C-8666-2E1F8BB5D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>
                  <a:extLst>
                    <a:ext uri="{FF2B5EF4-FFF2-40B4-BE49-F238E27FC236}">
                      <a16:creationId xmlns:a16="http://schemas.microsoft.com/office/drawing/2014/main" id="{B3A8ED29-29AF-4792-88EE-E50FD7968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>
                  <a:extLst>
                    <a:ext uri="{FF2B5EF4-FFF2-40B4-BE49-F238E27FC236}">
                      <a16:creationId xmlns:a16="http://schemas.microsoft.com/office/drawing/2014/main" id="{42CF85B0-1715-4FEC-BEED-1C7B57136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>
                  <a:extLst>
                    <a:ext uri="{FF2B5EF4-FFF2-40B4-BE49-F238E27FC236}">
                      <a16:creationId xmlns:a16="http://schemas.microsoft.com/office/drawing/2014/main" id="{DB050606-2C38-4BFB-8194-5AFA5E03FB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>
                  <a:extLst>
                    <a:ext uri="{FF2B5EF4-FFF2-40B4-BE49-F238E27FC236}">
                      <a16:creationId xmlns:a16="http://schemas.microsoft.com/office/drawing/2014/main" id="{44474A8E-541D-4692-906E-6C937AF6A0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>
                  <a:extLst>
                    <a:ext uri="{FF2B5EF4-FFF2-40B4-BE49-F238E27FC236}">
                      <a16:creationId xmlns:a16="http://schemas.microsoft.com/office/drawing/2014/main" id="{AF9FF6CD-7898-411B-95C6-E067459B59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>
                  <a:extLst>
                    <a:ext uri="{FF2B5EF4-FFF2-40B4-BE49-F238E27FC236}">
                      <a16:creationId xmlns:a16="http://schemas.microsoft.com/office/drawing/2014/main" id="{1DF4F74A-C013-42E0-B127-CFD632B658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>
                  <a:extLst>
                    <a:ext uri="{FF2B5EF4-FFF2-40B4-BE49-F238E27FC236}">
                      <a16:creationId xmlns:a16="http://schemas.microsoft.com/office/drawing/2014/main" id="{AC8928F0-CE15-47F2-8E1D-2BAD9A925E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>
                  <a:extLst>
                    <a:ext uri="{FF2B5EF4-FFF2-40B4-BE49-F238E27FC236}">
                      <a16:creationId xmlns:a16="http://schemas.microsoft.com/office/drawing/2014/main" id="{9CAEE791-62D1-45C4-871F-44D49CC90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>
                  <a:extLst>
                    <a:ext uri="{FF2B5EF4-FFF2-40B4-BE49-F238E27FC236}">
                      <a16:creationId xmlns:a16="http://schemas.microsoft.com/office/drawing/2014/main" id="{EBD2424A-E757-490D-91D4-1E91AA3478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>
                  <a:extLst>
                    <a:ext uri="{FF2B5EF4-FFF2-40B4-BE49-F238E27FC236}">
                      <a16:creationId xmlns:a16="http://schemas.microsoft.com/office/drawing/2014/main" id="{A9D713B3-EC03-4D4A-8748-2D47B1D2DE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>
                  <a:extLst>
                    <a:ext uri="{FF2B5EF4-FFF2-40B4-BE49-F238E27FC236}">
                      <a16:creationId xmlns:a16="http://schemas.microsoft.com/office/drawing/2014/main" id="{BEA64963-FA83-4D81-AFCE-B5E1382FAC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>
                  <a:extLst>
                    <a:ext uri="{FF2B5EF4-FFF2-40B4-BE49-F238E27FC236}">
                      <a16:creationId xmlns:a16="http://schemas.microsoft.com/office/drawing/2014/main" id="{969A56F3-DD71-4BE5-8DE4-F9DAAC428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>
                  <a:extLst>
                    <a:ext uri="{FF2B5EF4-FFF2-40B4-BE49-F238E27FC236}">
                      <a16:creationId xmlns:a16="http://schemas.microsoft.com/office/drawing/2014/main" id="{B322C594-8466-4CF1-8E7B-1BDCF3841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>
                  <a:extLst>
                    <a:ext uri="{FF2B5EF4-FFF2-40B4-BE49-F238E27FC236}">
                      <a16:creationId xmlns:a16="http://schemas.microsoft.com/office/drawing/2014/main" id="{B32821B4-105C-4051-AD11-ED2D54D63D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>
                  <a:extLst>
                    <a:ext uri="{FF2B5EF4-FFF2-40B4-BE49-F238E27FC236}">
                      <a16:creationId xmlns:a16="http://schemas.microsoft.com/office/drawing/2014/main" id="{824F5F37-62EF-4E6B-9EF4-43AECA237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>
                  <a:extLst>
                    <a:ext uri="{FF2B5EF4-FFF2-40B4-BE49-F238E27FC236}">
                      <a16:creationId xmlns:a16="http://schemas.microsoft.com/office/drawing/2014/main" id="{0127C8DE-76FE-4F54-AB78-0925C74C7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>
                  <a:extLst>
                    <a:ext uri="{FF2B5EF4-FFF2-40B4-BE49-F238E27FC236}">
                      <a16:creationId xmlns:a16="http://schemas.microsoft.com/office/drawing/2014/main" id="{681C6444-A855-4FBC-AD28-59880F3F92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>
                  <a:extLst>
                    <a:ext uri="{FF2B5EF4-FFF2-40B4-BE49-F238E27FC236}">
                      <a16:creationId xmlns:a16="http://schemas.microsoft.com/office/drawing/2014/main" id="{2EBE28C9-B09D-4047-B124-9CBF170D48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>
                  <a:extLst>
                    <a:ext uri="{FF2B5EF4-FFF2-40B4-BE49-F238E27FC236}">
                      <a16:creationId xmlns:a16="http://schemas.microsoft.com/office/drawing/2014/main" id="{DAF2DD7A-B78E-44BC-9F57-249B9FACD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>
                  <a:extLst>
                    <a:ext uri="{FF2B5EF4-FFF2-40B4-BE49-F238E27FC236}">
                      <a16:creationId xmlns:a16="http://schemas.microsoft.com/office/drawing/2014/main" id="{F8AE48F9-B3A8-4D39-A63A-BCE0720AF9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>
                  <a:extLst>
                    <a:ext uri="{FF2B5EF4-FFF2-40B4-BE49-F238E27FC236}">
                      <a16:creationId xmlns:a16="http://schemas.microsoft.com/office/drawing/2014/main" id="{029382A8-4D30-4218-9EF5-105491272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>
                  <a:extLst>
                    <a:ext uri="{FF2B5EF4-FFF2-40B4-BE49-F238E27FC236}">
                      <a16:creationId xmlns:a16="http://schemas.microsoft.com/office/drawing/2014/main" id="{C456F463-AAE0-4B7A-9DB7-9E4B081D3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>
                  <a:extLst>
                    <a:ext uri="{FF2B5EF4-FFF2-40B4-BE49-F238E27FC236}">
                      <a16:creationId xmlns:a16="http://schemas.microsoft.com/office/drawing/2014/main" id="{0901ECAA-1980-4E24-8B9C-24FD4892B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>
                  <a:extLst>
                    <a:ext uri="{FF2B5EF4-FFF2-40B4-BE49-F238E27FC236}">
                      <a16:creationId xmlns:a16="http://schemas.microsoft.com/office/drawing/2014/main" id="{0A7A2E18-6B21-4EBC-B251-3748C6B29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>
                  <a:extLst>
                    <a:ext uri="{FF2B5EF4-FFF2-40B4-BE49-F238E27FC236}">
                      <a16:creationId xmlns:a16="http://schemas.microsoft.com/office/drawing/2014/main" id="{FC21DC17-80C5-4F37-975B-9144A2C0F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>
                  <a:extLst>
                    <a:ext uri="{FF2B5EF4-FFF2-40B4-BE49-F238E27FC236}">
                      <a16:creationId xmlns:a16="http://schemas.microsoft.com/office/drawing/2014/main" id="{214E2B75-8598-46E6-AC8A-CB914B1683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>
                  <a:extLst>
                    <a:ext uri="{FF2B5EF4-FFF2-40B4-BE49-F238E27FC236}">
                      <a16:creationId xmlns:a16="http://schemas.microsoft.com/office/drawing/2014/main" id="{94D5108E-3CD3-4924-8BE5-2D7E2A39F6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>
                  <a:extLst>
                    <a:ext uri="{FF2B5EF4-FFF2-40B4-BE49-F238E27FC236}">
                      <a16:creationId xmlns:a16="http://schemas.microsoft.com/office/drawing/2014/main" id="{D8FA9CE1-115C-43AF-A525-7AC860DB07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>
                  <a:extLst>
                    <a:ext uri="{FF2B5EF4-FFF2-40B4-BE49-F238E27FC236}">
                      <a16:creationId xmlns:a16="http://schemas.microsoft.com/office/drawing/2014/main" id="{6275CAED-23B7-4495-8178-9EC308F76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>
                  <a:extLst>
                    <a:ext uri="{FF2B5EF4-FFF2-40B4-BE49-F238E27FC236}">
                      <a16:creationId xmlns:a16="http://schemas.microsoft.com/office/drawing/2014/main" id="{5F9F6CB4-D1F1-4A5A-8639-BC4EAF9D7B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>
                  <a:extLst>
                    <a:ext uri="{FF2B5EF4-FFF2-40B4-BE49-F238E27FC236}">
                      <a16:creationId xmlns:a16="http://schemas.microsoft.com/office/drawing/2014/main" id="{DD599190-7848-4880-B388-12C9604A8C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>
                  <a:extLst>
                    <a:ext uri="{FF2B5EF4-FFF2-40B4-BE49-F238E27FC236}">
                      <a16:creationId xmlns:a16="http://schemas.microsoft.com/office/drawing/2014/main" id="{2C81D448-C205-48FE-9B66-D88636D13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>
                  <a:extLst>
                    <a:ext uri="{FF2B5EF4-FFF2-40B4-BE49-F238E27FC236}">
                      <a16:creationId xmlns:a16="http://schemas.microsoft.com/office/drawing/2014/main" id="{5EDFCB32-DAF9-4A73-AE1B-33EB5682C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>
                <a:extLst>
                  <a:ext uri="{FF2B5EF4-FFF2-40B4-BE49-F238E27FC236}">
                    <a16:creationId xmlns:a16="http://schemas.microsoft.com/office/drawing/2014/main" id="{07678035-AD6E-469E-B19E-4FEC12038F5C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>
              <a:extLst>
                <a:ext uri="{FF2B5EF4-FFF2-40B4-BE49-F238E27FC236}">
                  <a16:creationId xmlns:a16="http://schemas.microsoft.com/office/drawing/2014/main" id="{0BED2B46-D614-4BB4-974F-0BB49C6250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>
                <a:extLst>
                  <a:ext uri="{FF2B5EF4-FFF2-40B4-BE49-F238E27FC236}">
                    <a16:creationId xmlns:a16="http://schemas.microsoft.com/office/drawing/2014/main" id="{FFFC5BC9-2CAE-4A29-A090-A9391BADEB0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>
                <a:extLst>
                  <a:ext uri="{FF2B5EF4-FFF2-40B4-BE49-F238E27FC236}">
                    <a16:creationId xmlns:a16="http://schemas.microsoft.com/office/drawing/2014/main" id="{F9FFA7F4-DF34-4C62-973D-8382BE92BB1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>
                <a:extLst>
                  <a:ext uri="{FF2B5EF4-FFF2-40B4-BE49-F238E27FC236}">
                    <a16:creationId xmlns:a16="http://schemas.microsoft.com/office/drawing/2014/main" id="{4FBF03E0-E793-48AD-95A1-D62160B1EA10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>
                <a:extLst>
                  <a:ext uri="{FF2B5EF4-FFF2-40B4-BE49-F238E27FC236}">
                    <a16:creationId xmlns:a16="http://schemas.microsoft.com/office/drawing/2014/main" id="{9F7FFBEF-B58C-4451-A85D-FCD17FC9FC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>
              <a:extLst>
                <a:ext uri="{FF2B5EF4-FFF2-40B4-BE49-F238E27FC236}">
                  <a16:creationId xmlns:a16="http://schemas.microsoft.com/office/drawing/2014/main" id="{5AF23590-7799-4AAF-86E1-FF21871D5B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>
                <a:extLst>
                  <a:ext uri="{FF2B5EF4-FFF2-40B4-BE49-F238E27FC236}">
                    <a16:creationId xmlns:a16="http://schemas.microsoft.com/office/drawing/2014/main" id="{1EAA9FA1-76FB-4909-8BF3-7EC81480B137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>
                <a:extLst>
                  <a:ext uri="{FF2B5EF4-FFF2-40B4-BE49-F238E27FC236}">
                    <a16:creationId xmlns:a16="http://schemas.microsoft.com/office/drawing/2014/main" id="{BFC0E6E7-784B-4EE9-A307-F1A6C4A1DC9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>
                <a:extLst>
                  <a:ext uri="{FF2B5EF4-FFF2-40B4-BE49-F238E27FC236}">
                    <a16:creationId xmlns:a16="http://schemas.microsoft.com/office/drawing/2014/main" id="{CF146B71-E21E-416E-975C-10FB4624A0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003399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4AC4F49A-7FDD-43E7-852D-141F5021FAB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1C859435-3B3E-40E2-8696-3C8148C18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9FA679DB-BFA1-4AB1-B7B3-DC50BFA0C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1389A-699D-4CDB-9E25-2D26EF5D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4ABB0964-D2C3-4BA7-B289-C62820559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897ECA1A-8CEB-44EC-9772-5EE2C7EAD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31F69D69-037A-4965-A7E1-B77810419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D3CC-C9C9-48C3-B17A-C1E3752D0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5107AE47-20EC-4ABD-942B-DD7BB9F89A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E88DF1E0-E9A9-413B-97F9-D08B1F12B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03719865-1E60-46E5-8ACD-776F73896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7F4A-7C93-43C2-B071-5E188E064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B3FBB8C7-1F05-463D-8E23-C8C53F449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C6DA95DB-5FA8-47BB-965A-86A29967A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72FEE4AF-1425-425C-9F30-049D1151F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C44C-6486-4736-BBE0-B2E0CF97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46BBA7D9-C592-4461-BF17-9375AEEB0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12F4F4FB-D34A-4FA6-81F4-8D5C176D2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7D8A1FD8-C7A8-4AE1-8D75-07F189568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A29D-76FB-47E5-88BA-01C69A8B7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8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581CF570-9B3A-43CB-ADC4-9F2481759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4CDDE1BE-8FC9-41F3-AFBD-DC2508358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71212B85-F60F-4E8A-8AD8-0D2A26D12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EFE2-F31B-4189-83B9-298C4F3E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7C9B87B6-9080-4985-A205-015253EF6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493F6569-8A92-433C-BF32-284E890BE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0CEAC59B-6193-46EC-A536-817AF518C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D57F-60D4-424D-8BC6-B733364F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A5EA0F4E-E0F1-4781-BCA6-976E8C2415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CAB07E83-AAD3-4E06-8F29-7BB563B14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6515E550-B22A-48B1-9A34-DBED6C4F8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3772-592E-44BE-BB7F-614C15421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A99E14D9-C5F9-4BF8-9D43-593506630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>
            <a:extLst>
              <a:ext uri="{FF2B5EF4-FFF2-40B4-BE49-F238E27FC236}">
                <a16:creationId xmlns:a16="http://schemas.microsoft.com/office/drawing/2014/main" id="{C00F11D8-2B45-4CAF-984A-88BCF8753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A50C3038-2257-4F8C-9F3F-EBA9DAAFA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F20C8-F688-44D3-A832-FAF031C0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CB842C64-823B-40DA-AB88-BD0572CE3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B76E2057-EFDD-42DA-8A04-7E883AD9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49E808FC-07D0-42CA-99EA-C86643BC8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0F18-C3B0-4E5D-A8A1-C78F78EC5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6B96BB62-4810-4C23-B0F3-38AE491D4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E6A7DA0B-6A3C-4B95-9C96-B037684BA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AF07093A-5824-4C2C-91D4-95959AA64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3E00A-3AD3-4D94-A65A-EA89FEC5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193D2B8-B512-4160-B007-82425D9DDE4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DC761EC9-09AA-4063-BC20-ED43310E4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>
                <a:extLst>
                  <a:ext uri="{FF2B5EF4-FFF2-40B4-BE49-F238E27FC236}">
                    <a16:creationId xmlns:a16="http://schemas.microsoft.com/office/drawing/2014/main" id="{F17CECD7-5DED-4E96-9C43-9E0A8A4576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>
                  <a:extLst>
                    <a:ext uri="{FF2B5EF4-FFF2-40B4-BE49-F238E27FC236}">
                      <a16:creationId xmlns:a16="http://schemas.microsoft.com/office/drawing/2014/main" id="{71444206-A026-4A0F-A505-C36D7FCB4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>
                  <a:extLst>
                    <a:ext uri="{FF2B5EF4-FFF2-40B4-BE49-F238E27FC236}">
                      <a16:creationId xmlns:a16="http://schemas.microsoft.com/office/drawing/2014/main" id="{92194D51-64D4-4770-A12A-16DB8A59E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>
                  <a:extLst>
                    <a:ext uri="{FF2B5EF4-FFF2-40B4-BE49-F238E27FC236}">
                      <a16:creationId xmlns:a16="http://schemas.microsoft.com/office/drawing/2014/main" id="{1D7ACDF6-12D1-4461-9FF9-3DB343CD5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>
                  <a:extLst>
                    <a:ext uri="{FF2B5EF4-FFF2-40B4-BE49-F238E27FC236}">
                      <a16:creationId xmlns:a16="http://schemas.microsoft.com/office/drawing/2014/main" id="{85072D43-D25B-4F35-A05D-1C486CDDC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>
                  <a:extLst>
                    <a:ext uri="{FF2B5EF4-FFF2-40B4-BE49-F238E27FC236}">
                      <a16:creationId xmlns:a16="http://schemas.microsoft.com/office/drawing/2014/main" id="{9AC003FB-2CDF-4BD4-98A5-E74373E24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>
                  <a:extLst>
                    <a:ext uri="{FF2B5EF4-FFF2-40B4-BE49-F238E27FC236}">
                      <a16:creationId xmlns:a16="http://schemas.microsoft.com/office/drawing/2014/main" id="{00FE7C61-B972-4581-B6F2-4C6FC9967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>
                  <a:extLst>
                    <a:ext uri="{FF2B5EF4-FFF2-40B4-BE49-F238E27FC236}">
                      <a16:creationId xmlns:a16="http://schemas.microsoft.com/office/drawing/2014/main" id="{39C676DA-F33A-4394-AB1B-22A8839DF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>
                  <a:extLst>
                    <a:ext uri="{FF2B5EF4-FFF2-40B4-BE49-F238E27FC236}">
                      <a16:creationId xmlns:a16="http://schemas.microsoft.com/office/drawing/2014/main" id="{7EF968D8-C8F4-43D2-8038-71D9638939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>
                  <a:extLst>
                    <a:ext uri="{FF2B5EF4-FFF2-40B4-BE49-F238E27FC236}">
                      <a16:creationId xmlns:a16="http://schemas.microsoft.com/office/drawing/2014/main" id="{538B0ADB-456B-4141-90E1-E14D40F607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>
                  <a:extLst>
                    <a:ext uri="{FF2B5EF4-FFF2-40B4-BE49-F238E27FC236}">
                      <a16:creationId xmlns:a16="http://schemas.microsoft.com/office/drawing/2014/main" id="{8A5EA84C-6AA2-4999-AC93-FF8B5FA710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>
                  <a:extLst>
                    <a:ext uri="{FF2B5EF4-FFF2-40B4-BE49-F238E27FC236}">
                      <a16:creationId xmlns:a16="http://schemas.microsoft.com/office/drawing/2014/main" id="{134E6986-03B8-4E67-89D7-3513B3C2D1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>
                  <a:extLst>
                    <a:ext uri="{FF2B5EF4-FFF2-40B4-BE49-F238E27FC236}">
                      <a16:creationId xmlns:a16="http://schemas.microsoft.com/office/drawing/2014/main" id="{77B1D4A1-C66A-4A7D-BD34-7C6BFC7B6D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>
                  <a:extLst>
                    <a:ext uri="{FF2B5EF4-FFF2-40B4-BE49-F238E27FC236}">
                      <a16:creationId xmlns:a16="http://schemas.microsoft.com/office/drawing/2014/main" id="{9F3B8107-8182-41D3-9A11-E3E191057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>
                  <a:extLst>
                    <a:ext uri="{FF2B5EF4-FFF2-40B4-BE49-F238E27FC236}">
                      <a16:creationId xmlns:a16="http://schemas.microsoft.com/office/drawing/2014/main" id="{8F533249-A2B8-4E31-96B7-1DF0BD453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>
                  <a:extLst>
                    <a:ext uri="{FF2B5EF4-FFF2-40B4-BE49-F238E27FC236}">
                      <a16:creationId xmlns:a16="http://schemas.microsoft.com/office/drawing/2014/main" id="{747BE345-DB01-4399-B547-DEFC86A5BA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>
                  <a:extLst>
                    <a:ext uri="{FF2B5EF4-FFF2-40B4-BE49-F238E27FC236}">
                      <a16:creationId xmlns:a16="http://schemas.microsoft.com/office/drawing/2014/main" id="{2195790F-B670-4338-8FF6-9943E5FB8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>
                  <a:extLst>
                    <a:ext uri="{FF2B5EF4-FFF2-40B4-BE49-F238E27FC236}">
                      <a16:creationId xmlns:a16="http://schemas.microsoft.com/office/drawing/2014/main" id="{EB6A569F-C397-4FDA-8680-8349FFD59B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>
                  <a:extLst>
                    <a:ext uri="{FF2B5EF4-FFF2-40B4-BE49-F238E27FC236}">
                      <a16:creationId xmlns:a16="http://schemas.microsoft.com/office/drawing/2014/main" id="{E82CFACD-AEE4-4859-8B73-C744903B5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>
                  <a:extLst>
                    <a:ext uri="{FF2B5EF4-FFF2-40B4-BE49-F238E27FC236}">
                      <a16:creationId xmlns:a16="http://schemas.microsoft.com/office/drawing/2014/main" id="{833946D7-55A1-4B49-AB55-585997C206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>
                  <a:extLst>
                    <a:ext uri="{FF2B5EF4-FFF2-40B4-BE49-F238E27FC236}">
                      <a16:creationId xmlns:a16="http://schemas.microsoft.com/office/drawing/2014/main" id="{09D61132-1683-4489-B690-BD71E27B4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>
                  <a:extLst>
                    <a:ext uri="{FF2B5EF4-FFF2-40B4-BE49-F238E27FC236}">
                      <a16:creationId xmlns:a16="http://schemas.microsoft.com/office/drawing/2014/main" id="{77D8E4F7-B8C1-4550-8101-9A7E3ECF6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>
                  <a:extLst>
                    <a:ext uri="{FF2B5EF4-FFF2-40B4-BE49-F238E27FC236}">
                      <a16:creationId xmlns:a16="http://schemas.microsoft.com/office/drawing/2014/main" id="{665D3421-3582-414A-A54F-42B369DF8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>
                <a:extLst>
                  <a:ext uri="{FF2B5EF4-FFF2-40B4-BE49-F238E27FC236}">
                    <a16:creationId xmlns:a16="http://schemas.microsoft.com/office/drawing/2014/main" id="{6C52F65F-DB42-4C23-A260-6E2276007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>
                  <a:extLst>
                    <a:ext uri="{FF2B5EF4-FFF2-40B4-BE49-F238E27FC236}">
                      <a16:creationId xmlns:a16="http://schemas.microsoft.com/office/drawing/2014/main" id="{F0B2121D-AEFD-4FAB-8C6C-D9351E8A4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>
                  <a:extLst>
                    <a:ext uri="{FF2B5EF4-FFF2-40B4-BE49-F238E27FC236}">
                      <a16:creationId xmlns:a16="http://schemas.microsoft.com/office/drawing/2014/main" id="{BB123922-6A6A-4699-A73B-4C3D24673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>
                  <a:extLst>
                    <a:ext uri="{FF2B5EF4-FFF2-40B4-BE49-F238E27FC236}">
                      <a16:creationId xmlns:a16="http://schemas.microsoft.com/office/drawing/2014/main" id="{A14BA924-ED99-4100-A833-943D980A7D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>
                  <a:extLst>
                    <a:ext uri="{FF2B5EF4-FFF2-40B4-BE49-F238E27FC236}">
                      <a16:creationId xmlns:a16="http://schemas.microsoft.com/office/drawing/2014/main" id="{71A66770-EC5F-4BCF-8F32-5AF18B60DD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>
                  <a:extLst>
                    <a:ext uri="{FF2B5EF4-FFF2-40B4-BE49-F238E27FC236}">
                      <a16:creationId xmlns:a16="http://schemas.microsoft.com/office/drawing/2014/main" id="{B6367FBD-42CF-46E1-9CF1-0E938F439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>
                  <a:extLst>
                    <a:ext uri="{FF2B5EF4-FFF2-40B4-BE49-F238E27FC236}">
                      <a16:creationId xmlns:a16="http://schemas.microsoft.com/office/drawing/2014/main" id="{DA48431F-6E7C-4FD7-9392-9E0CF04DB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>
                  <a:extLst>
                    <a:ext uri="{FF2B5EF4-FFF2-40B4-BE49-F238E27FC236}">
                      <a16:creationId xmlns:a16="http://schemas.microsoft.com/office/drawing/2014/main" id="{5E3B2586-E4AC-4E88-8091-242A68DB16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>
                  <a:extLst>
                    <a:ext uri="{FF2B5EF4-FFF2-40B4-BE49-F238E27FC236}">
                      <a16:creationId xmlns:a16="http://schemas.microsoft.com/office/drawing/2014/main" id="{0C6D6707-458D-42EB-823C-0833B8EB14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>
                  <a:extLst>
                    <a:ext uri="{FF2B5EF4-FFF2-40B4-BE49-F238E27FC236}">
                      <a16:creationId xmlns:a16="http://schemas.microsoft.com/office/drawing/2014/main" id="{0E8B09A4-426E-4A07-8FD5-443BD6305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>
                  <a:extLst>
                    <a:ext uri="{FF2B5EF4-FFF2-40B4-BE49-F238E27FC236}">
                      <a16:creationId xmlns:a16="http://schemas.microsoft.com/office/drawing/2014/main" id="{A69EAF78-F26F-4C60-896D-4DFCF0FF3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>
                  <a:extLst>
                    <a:ext uri="{FF2B5EF4-FFF2-40B4-BE49-F238E27FC236}">
                      <a16:creationId xmlns:a16="http://schemas.microsoft.com/office/drawing/2014/main" id="{CD938225-9D47-4E2C-AF8C-B3FB80585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>
                  <a:extLst>
                    <a:ext uri="{FF2B5EF4-FFF2-40B4-BE49-F238E27FC236}">
                      <a16:creationId xmlns:a16="http://schemas.microsoft.com/office/drawing/2014/main" id="{3F23D531-7538-4CA3-88F6-BD33E868A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>
                  <a:extLst>
                    <a:ext uri="{FF2B5EF4-FFF2-40B4-BE49-F238E27FC236}">
                      <a16:creationId xmlns:a16="http://schemas.microsoft.com/office/drawing/2014/main" id="{152AE221-A7AB-4D6B-B5A1-75F8BD472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>
                  <a:extLst>
                    <a:ext uri="{FF2B5EF4-FFF2-40B4-BE49-F238E27FC236}">
                      <a16:creationId xmlns:a16="http://schemas.microsoft.com/office/drawing/2014/main" id="{874F9D5B-892F-4A5C-B5E9-F9C202290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>
                  <a:extLst>
                    <a:ext uri="{FF2B5EF4-FFF2-40B4-BE49-F238E27FC236}">
                      <a16:creationId xmlns:a16="http://schemas.microsoft.com/office/drawing/2014/main" id="{439358C6-49C3-41FF-94F1-2C1EF29C7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>
                  <a:extLst>
                    <a:ext uri="{FF2B5EF4-FFF2-40B4-BE49-F238E27FC236}">
                      <a16:creationId xmlns:a16="http://schemas.microsoft.com/office/drawing/2014/main" id="{B84CDD17-DB4E-40F4-A265-89A8AB839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>
                  <a:extLst>
                    <a:ext uri="{FF2B5EF4-FFF2-40B4-BE49-F238E27FC236}">
                      <a16:creationId xmlns:a16="http://schemas.microsoft.com/office/drawing/2014/main" id="{ED9BDF46-B287-462D-A30C-5AC5C7712F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>
                  <a:extLst>
                    <a:ext uri="{FF2B5EF4-FFF2-40B4-BE49-F238E27FC236}">
                      <a16:creationId xmlns:a16="http://schemas.microsoft.com/office/drawing/2014/main" id="{FC95E261-5EE6-4272-92E2-AA62B120C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>
                  <a:extLst>
                    <a:ext uri="{FF2B5EF4-FFF2-40B4-BE49-F238E27FC236}">
                      <a16:creationId xmlns:a16="http://schemas.microsoft.com/office/drawing/2014/main" id="{B4D96DB8-5443-4631-B495-1F7DB1C280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>
                  <a:extLst>
                    <a:ext uri="{FF2B5EF4-FFF2-40B4-BE49-F238E27FC236}">
                      <a16:creationId xmlns:a16="http://schemas.microsoft.com/office/drawing/2014/main" id="{B7583DF7-816E-4CD2-A399-C39148E4D8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>
                  <a:extLst>
                    <a:ext uri="{FF2B5EF4-FFF2-40B4-BE49-F238E27FC236}">
                      <a16:creationId xmlns:a16="http://schemas.microsoft.com/office/drawing/2014/main" id="{FBBA30D3-9D42-4AA2-8B2B-854B97C95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>
                  <a:extLst>
                    <a:ext uri="{FF2B5EF4-FFF2-40B4-BE49-F238E27FC236}">
                      <a16:creationId xmlns:a16="http://schemas.microsoft.com/office/drawing/2014/main" id="{E4D5B603-7884-4F1C-8818-95194EF0EB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>
                  <a:extLst>
                    <a:ext uri="{FF2B5EF4-FFF2-40B4-BE49-F238E27FC236}">
                      <a16:creationId xmlns:a16="http://schemas.microsoft.com/office/drawing/2014/main" id="{1C98C307-47CF-459E-906F-B16A3D8654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>
                  <a:extLst>
                    <a:ext uri="{FF2B5EF4-FFF2-40B4-BE49-F238E27FC236}">
                      <a16:creationId xmlns:a16="http://schemas.microsoft.com/office/drawing/2014/main" id="{FF613F68-94AE-4311-ACA7-67529D0FEC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>
                  <a:extLst>
                    <a:ext uri="{FF2B5EF4-FFF2-40B4-BE49-F238E27FC236}">
                      <a16:creationId xmlns:a16="http://schemas.microsoft.com/office/drawing/2014/main" id="{069E322F-62FA-4802-A5CC-394F600E4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>
                  <a:extLst>
                    <a:ext uri="{FF2B5EF4-FFF2-40B4-BE49-F238E27FC236}">
                      <a16:creationId xmlns:a16="http://schemas.microsoft.com/office/drawing/2014/main" id="{FA64A0AA-700E-4A5B-A6E4-71C660794A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>
                  <a:extLst>
                    <a:ext uri="{FF2B5EF4-FFF2-40B4-BE49-F238E27FC236}">
                      <a16:creationId xmlns:a16="http://schemas.microsoft.com/office/drawing/2014/main" id="{37214FDD-FF6F-4053-A6B2-DF1D9ADFD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>
                  <a:extLst>
                    <a:ext uri="{FF2B5EF4-FFF2-40B4-BE49-F238E27FC236}">
                      <a16:creationId xmlns:a16="http://schemas.microsoft.com/office/drawing/2014/main" id="{4192DB63-8307-4673-A9E0-1B35A7341B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>
                  <a:extLst>
                    <a:ext uri="{FF2B5EF4-FFF2-40B4-BE49-F238E27FC236}">
                      <a16:creationId xmlns:a16="http://schemas.microsoft.com/office/drawing/2014/main" id="{A3F93D9F-571E-410A-9649-26C097C85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>
              <a:extLst>
                <a:ext uri="{FF2B5EF4-FFF2-40B4-BE49-F238E27FC236}">
                  <a16:creationId xmlns:a16="http://schemas.microsoft.com/office/drawing/2014/main" id="{34A6AC95-AB80-444A-957F-75F6538E329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B0604030504040204" pitchFamily="18" charset="-12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Line 58">
              <a:extLst>
                <a:ext uri="{FF2B5EF4-FFF2-40B4-BE49-F238E27FC236}">
                  <a16:creationId xmlns:a16="http://schemas.microsoft.com/office/drawing/2014/main" id="{D9ADAFC3-019C-4EFF-ABD2-908ED7967B8A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>
              <a:extLst>
                <a:ext uri="{FF2B5EF4-FFF2-40B4-BE49-F238E27FC236}">
                  <a16:creationId xmlns:a16="http://schemas.microsoft.com/office/drawing/2014/main" id="{AB7FAF0B-5E29-47CB-A44F-05F9CD801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>
                <a:extLst>
                  <a:ext uri="{FF2B5EF4-FFF2-40B4-BE49-F238E27FC236}">
                    <a16:creationId xmlns:a16="http://schemas.microsoft.com/office/drawing/2014/main" id="{C9B51422-4307-465E-98F7-2B25987498E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>
                <a:extLst>
                  <a:ext uri="{FF2B5EF4-FFF2-40B4-BE49-F238E27FC236}">
                    <a16:creationId xmlns:a16="http://schemas.microsoft.com/office/drawing/2014/main" id="{68B9A94C-BEE1-4ECC-BBDD-2BC6A06A9961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>
                <a:extLst>
                  <a:ext uri="{FF2B5EF4-FFF2-40B4-BE49-F238E27FC236}">
                    <a16:creationId xmlns:a16="http://schemas.microsoft.com/office/drawing/2014/main" id="{6E2C00DD-2D6A-4CF2-A5ED-5127CB4DAE59}"/>
                  </a:ext>
                </a:extLst>
              </p:cNvPr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117 w 43195"/>
                  <a:gd name="T1" fmla="*/ 0 h 43200"/>
                  <a:gd name="T2" fmla="*/ 0 w 43195"/>
                  <a:gd name="T3" fmla="*/ 122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0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>
            <a:extLst>
              <a:ext uri="{FF2B5EF4-FFF2-40B4-BE49-F238E27FC236}">
                <a16:creationId xmlns:a16="http://schemas.microsoft.com/office/drawing/2014/main" id="{19F5C712-A6D3-4E0B-9BB5-81A18B696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5D4E817-CD2F-4BE6-A7A0-4B98E4122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1" name="Rectangle 65">
            <a:extLst>
              <a:ext uri="{FF2B5EF4-FFF2-40B4-BE49-F238E27FC236}">
                <a16:creationId xmlns:a16="http://schemas.microsoft.com/office/drawing/2014/main" id="{DB41B381-6ACF-44DC-B390-6E5F58B1E7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2" name="Rectangle 66">
            <a:extLst>
              <a:ext uri="{FF2B5EF4-FFF2-40B4-BE49-F238E27FC236}">
                <a16:creationId xmlns:a16="http://schemas.microsoft.com/office/drawing/2014/main" id="{5E73320F-9B6B-431F-8DE1-DE5B683412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3" name="Rectangle 67">
            <a:extLst>
              <a:ext uri="{FF2B5EF4-FFF2-40B4-BE49-F238E27FC236}">
                <a16:creationId xmlns:a16="http://schemas.microsoft.com/office/drawing/2014/main" id="{498E7391-321F-441F-BE3F-2132E120DA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C1240F4-7C87-4C51-BA00-A6737DFE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w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D8109D6-383E-4A16-8A0D-2630AA60D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000"/>
              <a:t>Web Services</a:t>
            </a:r>
          </a:p>
        </p:txBody>
      </p:sp>
      <p:sp>
        <p:nvSpPr>
          <p:cNvPr id="512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8EC235B-A0A3-43F5-956C-911007A152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Jim Fawcett</a:t>
            </a:r>
          </a:p>
          <a:p>
            <a:pPr eaLnBrk="1" hangingPunct="1"/>
            <a:r>
              <a:rPr lang="en-US" altLang="en-US" sz="2800"/>
              <a:t>CSE686 – Internet Programming</a:t>
            </a:r>
          </a:p>
          <a:p>
            <a:pPr eaLnBrk="1" hangingPunct="1"/>
            <a:r>
              <a:rPr lang="en-US" altLang="en-US" sz="2800"/>
              <a:t>Summer 2004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F0F3154-5C12-4E43-813D-9E4C06AE1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SOAP Messages</a:t>
            </a:r>
          </a:p>
        </p:txBody>
      </p:sp>
      <p:sp>
        <p:nvSpPr>
          <p:cNvPr id="1433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8AAF613-A38D-46D1-8509-A4DD87641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SOAP Message can be one of three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Method call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Contains name of method and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Method Response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Return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Fault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SOAP fault message if service throws an exception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Will get standard HTTP message if transport fails.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ED21026-B756-4ED8-BA43-4BC256CBF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25650"/>
            <a:ext cx="3656013" cy="437515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1EB2797-392C-4443-8723-4A09ABFC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1981200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solidFill>
                  <a:srgbClr val="453939"/>
                </a:solidFill>
                <a:latin typeface="Arial" panose="020B0604020202020204" pitchFamily="34" charset="0"/>
              </a:rPr>
              <a:t>SOAP Message</a:t>
            </a:r>
            <a:endParaRPr lang="en-US" altLang="en-US" sz="1800">
              <a:solidFill>
                <a:srgbClr val="453939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D2BF776-1DCE-45E1-B0A0-FBF807FA7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3092450"/>
            <a:ext cx="3351212" cy="2895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5393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E60CD15-D903-47C8-826A-C578AF0B0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3048000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solidFill>
                  <a:srgbClr val="453939"/>
                </a:solidFill>
                <a:latin typeface="Arial" panose="020B0604020202020204" pitchFamily="34" charset="0"/>
              </a:rPr>
              <a:t>SOAP Envelope</a:t>
            </a:r>
            <a:endParaRPr lang="en-US" altLang="en-US" sz="1800">
              <a:solidFill>
                <a:srgbClr val="453939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0F022C6-439D-4670-9263-A3D254F01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75038"/>
            <a:ext cx="3046413" cy="9890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45393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2557D755-3E4B-4002-964A-9153F67E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3429000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SOAP Header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9FD8CA59-7D9F-4D14-BE06-F68472C80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4616450"/>
            <a:ext cx="3046412" cy="12160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45393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2B68124A-ABF9-49BF-9682-2512AE6E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616450"/>
            <a:ext cx="243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SOAP Body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046DA889-1DB7-422F-9487-1C7A3284E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5076825"/>
            <a:ext cx="2741612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solidFill>
                  <a:srgbClr val="453939"/>
                </a:solidFill>
                <a:latin typeface="Arial" panose="020B0604020202020204" pitchFamily="34" charset="0"/>
              </a:rPr>
              <a:t>Message Name &amp; Data</a:t>
            </a:r>
            <a:endParaRPr lang="en-US" altLang="en-US" sz="1800">
              <a:solidFill>
                <a:srgbClr val="453939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B7B381CD-9572-420C-A91F-81FA75C9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3854450"/>
            <a:ext cx="2741612" cy="457200"/>
          </a:xfrm>
          <a:prstGeom prst="rect">
            <a:avLst/>
          </a:prstGeom>
          <a:solidFill>
            <a:schemeClr val="hlink"/>
          </a:solidFill>
          <a:ln w="9525">
            <a:solidFill>
              <a:srgbClr val="45393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solidFill>
                  <a:srgbClr val="453939"/>
                </a:solidFill>
                <a:latin typeface="Arial" panose="020B0604020202020204" pitchFamily="34" charset="0"/>
              </a:rPr>
              <a:t>Headers</a:t>
            </a:r>
            <a:endParaRPr lang="en-US" altLang="en-US" sz="1800">
              <a:solidFill>
                <a:srgbClr val="453939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2FA9DBF3-E44C-4672-917A-37AF9EA4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8" y="2406650"/>
            <a:ext cx="3351212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5393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800" b="1">
                <a:solidFill>
                  <a:srgbClr val="453939"/>
                </a:solidFill>
                <a:latin typeface="Arial" panose="020B0604020202020204" pitchFamily="34" charset="0"/>
              </a:rPr>
              <a:t>Headers</a:t>
            </a:r>
            <a:endParaRPr lang="en-US" altLang="en-US" sz="1800">
              <a:solidFill>
                <a:srgbClr val="453939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E0034ECE-77DC-4720-8775-03AFDF05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5135563"/>
            <a:ext cx="274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XML-encoded SOAP message name </a:t>
            </a:r>
            <a:b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	&amp; data</a:t>
            </a: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90D063F7-95BF-4822-80D5-C2DB787D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4543425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Lucida Console" panose="020B0609040504020204" pitchFamily="49" charset="0"/>
              </a:rPr>
              <a:t>&lt;Body&gt;</a:t>
            </a: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 contains SOAP message name</a:t>
            </a:r>
          </a:p>
        </p:txBody>
      </p:sp>
      <p:sp>
        <p:nvSpPr>
          <p:cNvPr id="15375" name="Rectangle 15">
            <a:extLst>
              <a:ext uri="{FF2B5EF4-FFF2-40B4-BE49-F238E27FC236}">
                <a16:creationId xmlns:a16="http://schemas.microsoft.com/office/drawing/2014/main" id="{B760A48D-87CF-437E-8857-E9B11AFA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3840163"/>
            <a:ext cx="381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Individual headers</a:t>
            </a:r>
          </a:p>
        </p:txBody>
      </p: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BFA5B980-D8D0-495A-8D25-94FADF1AC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3402013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Lucida Console" panose="020B0609040504020204" pitchFamily="49" charset="0"/>
              </a:rPr>
              <a:t>&lt;Header&gt;</a:t>
            </a: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 encloses headers</a:t>
            </a: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F3EBA4AA-2FF3-4122-8860-ACB981EFB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3000375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Lucida Console" panose="020B0609040504020204" pitchFamily="49" charset="0"/>
              </a:rPr>
              <a:t>&lt;Envelope&gt;</a:t>
            </a:r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 encloses payload</a:t>
            </a:r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3E4A3E0A-1A13-456E-AEA1-B85112F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2403475"/>
            <a:ext cx="335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Protocol binding headers</a:t>
            </a:r>
          </a:p>
        </p:txBody>
      </p:sp>
      <p:sp>
        <p:nvSpPr>
          <p:cNvPr id="15379" name="Rectangle 19">
            <a:extLst>
              <a:ext uri="{FF2B5EF4-FFF2-40B4-BE49-F238E27FC236}">
                <a16:creationId xmlns:a16="http://schemas.microsoft.com/office/drawing/2014/main" id="{33B47CC1-4065-44F9-8F4E-561BC8999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1946275"/>
            <a:ext cx="2436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The complete SOAP message</a:t>
            </a:r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424083DB-E184-4C0D-94C3-F1A819F1BD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2178050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1">
            <a:extLst>
              <a:ext uri="{FF2B5EF4-FFF2-40B4-BE49-F238E27FC236}">
                <a16:creationId xmlns:a16="http://schemas.microsoft.com/office/drawing/2014/main" id="{7E53C72D-95CE-4EBE-A1BB-1056A9748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SOAP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Message Structure</a:t>
            </a:r>
          </a:p>
        </p:txBody>
      </p:sp>
      <p:sp>
        <p:nvSpPr>
          <p:cNvPr id="15382" name="Line 22">
            <a:extLst>
              <a:ext uri="{FF2B5EF4-FFF2-40B4-BE49-F238E27FC236}">
                <a16:creationId xmlns:a16="http://schemas.microsoft.com/office/drawing/2014/main" id="{259E1E0F-5D06-42A9-B5E5-0D8A617D1E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2635250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Line 23">
            <a:extLst>
              <a:ext uri="{FF2B5EF4-FFF2-40B4-BE49-F238E27FC236}">
                <a16:creationId xmlns:a16="http://schemas.microsoft.com/office/drawing/2014/main" id="{43E33AFA-899D-4B48-8647-FC13FA8912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3259138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id="{8880DC84-0554-409F-886A-AFBD23B97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3657600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id="{778F1D8C-4E80-4F63-9396-74A1EB0B3B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4086225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>
            <a:extLst>
              <a:ext uri="{FF2B5EF4-FFF2-40B4-BE49-F238E27FC236}">
                <a16:creationId xmlns:a16="http://schemas.microsoft.com/office/drawing/2014/main" id="{B30B5BFD-03B3-41EE-92CD-B61152027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4800600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08194D40-8103-4296-9A17-77F7DA68B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08413" y="5257800"/>
            <a:ext cx="763587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AA8714B-3028-4CFA-A901-05C115A00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WSDL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WSDL Schema</a:t>
            </a: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A1EFB8B-D5D2-4D7F-A773-4458F3662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3810000" cy="46482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5826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Interface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70F6571-9967-4C8D-AF2E-4EA195BD2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81600"/>
            <a:ext cx="297815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&lt;portType&gt;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A1C62D7-BB2D-49FE-A263-9566FD1B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95800"/>
            <a:ext cx="297815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&lt;message&gt;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388461F-D9F4-4C8A-B1BC-40344E0E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76600"/>
            <a:ext cx="297815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&lt;import&gt;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516A9692-C7D6-4362-A48C-B1930671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327660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&lt;definitions&gt;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8387BC89-D544-493C-BFBC-FE1348FA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91200"/>
            <a:ext cx="297815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&lt;binding&gt;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8500DB99-555D-4661-AC73-D2176607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6200"/>
            <a:ext cx="2978150" cy="457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&lt;types&gt;</a:t>
            </a:r>
          </a:p>
        </p:txBody>
      </p:sp>
      <p:sp>
        <p:nvSpPr>
          <p:cNvPr id="17418" name="AutoShape 10">
            <a:extLst>
              <a:ext uri="{FF2B5EF4-FFF2-40B4-BE49-F238E27FC236}">
                <a16:creationId xmlns:a16="http://schemas.microsoft.com/office/drawing/2014/main" id="{02DFA5C5-A401-4FC3-9E12-E3AFD473E274}"/>
              </a:ext>
            </a:extLst>
          </p:cNvPr>
          <p:cNvSpPr>
            <a:spLocks noChangeArrowheads="1"/>
          </p:cNvSpPr>
          <p:nvPr/>
        </p:nvSpPr>
        <p:spPr bwMode="auto">
          <a:xfrm rot="-10522735">
            <a:off x="609600" y="5486400"/>
            <a:ext cx="228600" cy="530225"/>
          </a:xfrm>
          <a:prstGeom prst="curvedLeftArrow">
            <a:avLst>
              <a:gd name="adj1" fmla="val 46389"/>
              <a:gd name="adj2" fmla="val 92778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3A1FB6EB-77F4-4BCA-B5C1-EFBD9644E2F6}"/>
              </a:ext>
            </a:extLst>
          </p:cNvPr>
          <p:cNvSpPr>
            <a:spLocks noChangeArrowheads="1"/>
          </p:cNvSpPr>
          <p:nvPr/>
        </p:nvSpPr>
        <p:spPr bwMode="auto">
          <a:xfrm rot="-10522735">
            <a:off x="596900" y="4875213"/>
            <a:ext cx="227013" cy="531812"/>
          </a:xfrm>
          <a:prstGeom prst="curvedLeftArrow">
            <a:avLst>
              <a:gd name="adj1" fmla="val 46853"/>
              <a:gd name="adj2" fmla="val 93706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12">
            <a:extLst>
              <a:ext uri="{FF2B5EF4-FFF2-40B4-BE49-F238E27FC236}">
                <a16:creationId xmlns:a16="http://schemas.microsoft.com/office/drawing/2014/main" id="{34A3851A-9834-4090-98C8-A43F331AB70B}"/>
              </a:ext>
            </a:extLst>
          </p:cNvPr>
          <p:cNvSpPr>
            <a:spLocks noChangeArrowheads="1"/>
          </p:cNvSpPr>
          <p:nvPr/>
        </p:nvSpPr>
        <p:spPr bwMode="auto">
          <a:xfrm rot="-10522735">
            <a:off x="609600" y="4191000"/>
            <a:ext cx="227013" cy="531813"/>
          </a:xfrm>
          <a:prstGeom prst="curvedLeftArrow">
            <a:avLst>
              <a:gd name="adj1" fmla="val 46853"/>
              <a:gd name="adj2" fmla="val 93706"/>
              <a:gd name="adj3" fmla="val 3333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32230DFE-D080-4AA7-8F61-5D629B0E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36725"/>
            <a:ext cx="4267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&lt;definitions&gt; are root node of WSDL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&lt;import&gt; allows other entities for inclusion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&lt;types&gt; are data definitions - xsd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&lt;message&gt; defines parameters of a Web Service function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&lt;portType&gt; defines input and output operations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>
                <a:latin typeface="Arial" panose="020B0604020202020204" pitchFamily="34" charset="0"/>
              </a:rPr>
              <a:t> &lt;binding&gt; specifies how each message is sent over the wire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A49C0AB-09DC-4481-9997-65AF0CA6E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UDDI</a:t>
            </a:r>
            <a:br>
              <a:rPr lang="en-US" altLang="en-US" sz="3600"/>
            </a:br>
            <a:r>
              <a:rPr lang="en-US" altLang="en-US" sz="2800"/>
              <a:t>UDDI Information Model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F908435-E443-410E-B0FD-96A09CB1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2057400"/>
            <a:ext cx="38385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Provider</a:t>
            </a:r>
            <a:r>
              <a:rPr lang="en-US" altLang="en-US" sz="2000">
                <a:latin typeface="Arial" panose="020B0604020202020204" pitchFamily="34" charset="0"/>
              </a:rPr>
              <a:t>: Information about the entity who offers a service</a:t>
            </a:r>
            <a:br>
              <a:rPr lang="en-US" altLang="en-US" sz="2000">
                <a:latin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9D8ACF08-8F97-4152-97A2-B0DF3216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3363913"/>
            <a:ext cx="3733800" cy="1120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8EBEF9E2-A244-4D81-BCD3-BCD27C38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51225"/>
            <a:ext cx="3733800" cy="1120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 sz="1600" b="1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Service</a:t>
            </a:r>
            <a:r>
              <a:rPr lang="en-US" altLang="en-US" sz="2000">
                <a:latin typeface="Arial" panose="020B0604020202020204" pitchFamily="34" charset="0"/>
              </a:rPr>
              <a:t>: Descriptive information about a particular family of technical offerings</a:t>
            </a:r>
          </a:p>
          <a:p>
            <a:pPr eaLnBrk="1" hangingPunct="1"/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ADE279A3-B30A-45F0-B872-17B9F7C71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5040313"/>
            <a:ext cx="3916363" cy="1231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F008D84-243F-4E06-B67E-65156E64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181600"/>
            <a:ext cx="3916363" cy="1231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Binding</a:t>
            </a:r>
            <a:r>
              <a:rPr lang="en-US" altLang="en-US" sz="2000">
                <a:latin typeface="Arial" panose="020B0604020202020204" pitchFamily="34" charset="0"/>
              </a:rPr>
              <a:t>: Technical information about a service entry point and construction specs</a:t>
            </a:r>
          </a:p>
        </p:txBody>
      </p:sp>
      <p:sp>
        <p:nvSpPr>
          <p:cNvPr id="18440" name="Rectangle 8">
            <a:extLst>
              <a:ext uri="{FF2B5EF4-FFF2-40B4-BE49-F238E27FC236}">
                <a16:creationId xmlns:a16="http://schemas.microsoft.com/office/drawing/2014/main" id="{AEC4317B-7126-4B28-BA7A-854164CD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2209800"/>
            <a:ext cx="3376612" cy="8667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FBA352FA-766F-4DCE-8099-5DF1DA22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0"/>
            <a:ext cx="3376613" cy="8921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tModel</a:t>
            </a:r>
            <a:r>
              <a:rPr lang="en-US" altLang="en-US" sz="2000">
                <a:latin typeface="Arial" panose="020B0604020202020204" pitchFamily="34" charset="0"/>
              </a:rPr>
              <a:t>: Descriptions of specifications for services.  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7EAF5717-2534-4D94-8FB6-A4E450C3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78313"/>
            <a:ext cx="3275013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1800" b="1">
                <a:latin typeface="Arial" panose="020B0604020202020204" pitchFamily="34" charset="0"/>
              </a:rPr>
              <a:t>Bindings contain references to tModels.  These references designate the interface specifications for a service.</a:t>
            </a: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DD8E5B5D-30D5-4D26-8F98-C73611E90D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3211513"/>
            <a:ext cx="76200" cy="1828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2A798F2D-BB8C-4CE7-98EB-A2ECD1BF39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287713"/>
            <a:ext cx="304800" cy="1752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5" name="Group 13">
            <a:extLst>
              <a:ext uri="{FF2B5EF4-FFF2-40B4-BE49-F238E27FC236}">
                <a16:creationId xmlns:a16="http://schemas.microsoft.com/office/drawing/2014/main" id="{3A0B6632-F40C-4857-8FC6-24A0AF566E0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048000"/>
            <a:ext cx="228600" cy="773113"/>
            <a:chOff x="287" y="1728"/>
            <a:chExt cx="144" cy="576"/>
          </a:xfrm>
        </p:grpSpPr>
        <p:sp>
          <p:nvSpPr>
            <p:cNvPr id="18452" name="Line 14">
              <a:extLst>
                <a:ext uri="{FF2B5EF4-FFF2-40B4-BE49-F238E27FC236}">
                  <a16:creationId xmlns:a16="http://schemas.microsoft.com/office/drawing/2014/main" id="{7C5CDE91-945D-4AE3-AE00-B29980021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5">
              <a:extLst>
                <a:ext uri="{FF2B5EF4-FFF2-40B4-BE49-F238E27FC236}">
                  <a16:creationId xmlns:a16="http://schemas.microsoft.com/office/drawing/2014/main" id="{C4B3A95B-D3AD-4988-834F-1332C6C30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" y="230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6" name="Group 16">
            <a:extLst>
              <a:ext uri="{FF2B5EF4-FFF2-40B4-BE49-F238E27FC236}">
                <a16:creationId xmlns:a16="http://schemas.microsoft.com/office/drawing/2014/main" id="{31350B65-8281-4B94-85F5-6759FED0ACA9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4745038"/>
            <a:ext cx="228600" cy="914400"/>
            <a:chOff x="287" y="1728"/>
            <a:chExt cx="144" cy="576"/>
          </a:xfrm>
        </p:grpSpPr>
        <p:sp>
          <p:nvSpPr>
            <p:cNvPr id="18450" name="Line 17">
              <a:extLst>
                <a:ext uri="{FF2B5EF4-FFF2-40B4-BE49-F238E27FC236}">
                  <a16:creationId xmlns:a16="http://schemas.microsoft.com/office/drawing/2014/main" id="{B0AB1ABC-F975-4B19-93F5-602320A431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7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8">
              <a:extLst>
                <a:ext uri="{FF2B5EF4-FFF2-40B4-BE49-F238E27FC236}">
                  <a16:creationId xmlns:a16="http://schemas.microsoft.com/office/drawing/2014/main" id="{914DE573-7C8A-4C41-99CF-BCAEE9E06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" y="230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7" name="Rectangle 19">
            <a:extLst>
              <a:ext uri="{FF2B5EF4-FFF2-40B4-BE49-F238E27FC236}">
                <a16:creationId xmlns:a16="http://schemas.microsoft.com/office/drawing/2014/main" id="{C9D1536C-C19C-4058-B51E-A54D830B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26113"/>
            <a:ext cx="935038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r" eaLnBrk="1" hangingPunct="1"/>
            <a:r>
              <a:rPr lang="en-US" altLang="en-US" sz="1400" b="1">
                <a:latin typeface="Arial" panose="020B0604020202020204" pitchFamily="34" charset="0"/>
              </a:rPr>
              <a:t>0…n</a:t>
            </a:r>
          </a:p>
        </p:txBody>
      </p:sp>
      <p:sp>
        <p:nvSpPr>
          <p:cNvPr id="18448" name="Rectangle 20">
            <a:extLst>
              <a:ext uri="{FF2B5EF4-FFF2-40B4-BE49-F238E27FC236}">
                <a16:creationId xmlns:a16="http://schemas.microsoft.com/office/drawing/2014/main" id="{118BA7F2-C50A-4F60-9BB8-D8FC17117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3821113"/>
            <a:ext cx="9350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0…n</a:t>
            </a:r>
          </a:p>
        </p:txBody>
      </p:sp>
      <p:sp>
        <p:nvSpPr>
          <p:cNvPr id="18449" name="Rectangle 21">
            <a:extLst>
              <a:ext uri="{FF2B5EF4-FFF2-40B4-BE49-F238E27FC236}">
                <a16:creationId xmlns:a16="http://schemas.microsoft.com/office/drawing/2014/main" id="{C63C9560-7D23-49C3-95D1-6AAB3F8AE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3217863"/>
            <a:ext cx="9350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1400" b="1">
                <a:latin typeface="Arial" panose="020B0604020202020204" pitchFamily="34" charset="0"/>
              </a:rPr>
              <a:t>1…n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BC4B62D-6350-4598-9667-867B6525E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Structure of a Microsoft WebService</a:t>
            </a:r>
          </a:p>
        </p:txBody>
      </p:sp>
      <p:sp>
        <p:nvSpPr>
          <p:cNvPr id="1945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5C591A9-53C8-4315-B63F-ACAAC826C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MyService.asmx, MyService.asmx.cs</a:t>
            </a:r>
          </a:p>
          <a:p>
            <a:pPr lvl="1" eaLnBrk="1" hangingPunct="1"/>
            <a:r>
              <a:rPr lang="en-US" altLang="en-US"/>
              <a:t>Page Directive:</a:t>
            </a:r>
            <a:br>
              <a:rPr lang="en-US" altLang="en-US"/>
            </a:br>
            <a:r>
              <a:rPr lang="en-US" altLang="en-US"/>
              <a:t>&lt;%@ Webservice Language=“C#” Class=“myService” %&gt;</a:t>
            </a:r>
          </a:p>
          <a:p>
            <a:pPr lvl="1" eaLnBrk="1" hangingPunct="1"/>
            <a:r>
              <a:rPr lang="en-US" altLang="en-US"/>
              <a:t>Class [derived from System.Web.Services.WebService]</a:t>
            </a:r>
          </a:p>
          <a:p>
            <a:pPr lvl="1" eaLnBrk="1" hangingPunct="1"/>
            <a:r>
              <a:rPr lang="en-US" altLang="en-US"/>
              <a:t>Methods decorated with [WebMethod]</a:t>
            </a:r>
          </a:p>
          <a:p>
            <a:pPr eaLnBrk="1" hangingPunct="1"/>
            <a:r>
              <a:rPr lang="en-US" altLang="en-US"/>
              <a:t>Virtual Directory hosting this Application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BF9A55B-516C-44C2-8A55-B08598D4D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Consuming Web Services</a:t>
            </a:r>
            <a:endParaRPr lang="en-US" altLang="en-US" sz="18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D28E66B-ABB3-465A-B4BF-5FAF4039C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38400"/>
            <a:ext cx="19812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Web Service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 b="1">
                <a:latin typeface="Arial" panose="020B0604020202020204" pitchFamily="34" charset="0"/>
              </a:rPr>
              <a:t>Developer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8549F1C9-7412-442A-BBC6-6B8C6ACE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438400"/>
            <a:ext cx="22098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Web Application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 b="1">
                <a:latin typeface="Arial" panose="020B0604020202020204" pitchFamily="34" charset="0"/>
              </a:rPr>
              <a:t>Developer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FD8DAB5-F0DB-4283-BAAB-484BC58FE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7432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Web Server S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D4BF0341-FBE9-40FA-A5C4-AE4C5E3D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6200"/>
            <a:ext cx="24384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r"/>
            <a:r>
              <a:rPr lang="de-DE" altLang="en-US" sz="1800" b="1">
                <a:latin typeface="Arial" panose="020B0604020202020204" pitchFamily="34" charset="0"/>
              </a:rPr>
              <a:t>Service App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E2A9A557-8117-4E82-B6D9-151EE065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038600"/>
            <a:ext cx="7620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.asmx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6A633C24-FD49-4112-9C45-04928511E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4171950" cy="1752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Web Server C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795D8E71-839F-40B4-8582-6994BFFD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343400"/>
            <a:ext cx="37338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Service Application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7A611D01-DF7C-4D9D-BA22-C730BCA2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0" y="4572000"/>
            <a:ext cx="9144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Proxy</a:t>
            </a:r>
          </a:p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.cs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3A748F77-F3F4-4DCD-9F7F-A70A2EEA5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72000"/>
            <a:ext cx="12192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Web Form</a:t>
            </a:r>
          </a:p>
          <a:p>
            <a:pPr algn="ctr"/>
            <a:r>
              <a:rPr lang="de-DE" altLang="en-US" sz="1800" b="1">
                <a:latin typeface="Arial" panose="020B0604020202020204" pitchFamily="34" charset="0"/>
              </a:rPr>
              <a:t>.aspx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cxnSp>
        <p:nvCxnSpPr>
          <p:cNvPr id="126988" name="AutoShape 12">
            <a:extLst>
              <a:ext uri="{FF2B5EF4-FFF2-40B4-BE49-F238E27FC236}">
                <a16:creationId xmlns:a16="http://schemas.microsoft.com/office/drawing/2014/main" id="{A350B0BE-21CC-4A22-AE30-5BF5A4D1D397}"/>
              </a:ext>
            </a:extLst>
          </p:cNvPr>
          <p:cNvCxnSpPr>
            <a:cxnSpLocks noChangeShapeType="1"/>
            <a:stCxn id="20490" idx="1"/>
            <a:endCxn id="20487" idx="2"/>
          </p:cNvCxnSpPr>
          <p:nvPr/>
        </p:nvCxnSpPr>
        <p:spPr bwMode="auto">
          <a:xfrm rot="10800000">
            <a:off x="1371600" y="4419600"/>
            <a:ext cx="3790950" cy="457200"/>
          </a:xfrm>
          <a:prstGeom prst="bentConnector2">
            <a:avLst/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89" name="AutoShape 13">
            <a:extLst>
              <a:ext uri="{FF2B5EF4-FFF2-40B4-BE49-F238E27FC236}">
                <a16:creationId xmlns:a16="http://schemas.microsoft.com/office/drawing/2014/main" id="{C46E3122-2F03-48E8-A16D-B84FEFA004FE}"/>
              </a:ext>
            </a:extLst>
          </p:cNvPr>
          <p:cNvCxnSpPr>
            <a:cxnSpLocks noChangeShapeType="1"/>
            <a:stCxn id="20491" idx="1"/>
            <a:endCxn id="20490" idx="3"/>
          </p:cNvCxnSpPr>
          <p:nvPr/>
        </p:nvCxnSpPr>
        <p:spPr bwMode="auto">
          <a:xfrm rot="10800000">
            <a:off x="6076950" y="4876800"/>
            <a:ext cx="1066800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4" name="AutoShape 14">
            <a:extLst>
              <a:ext uri="{FF2B5EF4-FFF2-40B4-BE49-F238E27FC236}">
                <a16:creationId xmlns:a16="http://schemas.microsoft.com/office/drawing/2014/main" id="{799A7792-7E9B-415A-AC20-B0A2942E6E09}"/>
              </a:ext>
            </a:extLst>
          </p:cNvPr>
          <p:cNvSpPr>
            <a:spLocks noChangeArrowheads="1"/>
          </p:cNvSpPr>
          <p:nvPr/>
        </p:nvSpPr>
        <p:spPr bwMode="auto">
          <a:xfrm rot="5622614" flipV="1">
            <a:off x="714375" y="2874963"/>
            <a:ext cx="738187" cy="928688"/>
          </a:xfrm>
          <a:custGeom>
            <a:avLst/>
            <a:gdLst>
              <a:gd name="T0" fmla="*/ 331022 w 21600"/>
              <a:gd name="T1" fmla="*/ 2451 h 21600"/>
              <a:gd name="T2" fmla="*/ 57620 w 21600"/>
              <a:gd name="T3" fmla="*/ 322934 h 21600"/>
              <a:gd name="T4" fmla="*/ 338848 w 21600"/>
              <a:gd name="T5" fmla="*/ 97512 h 21600"/>
              <a:gd name="T6" fmla="*/ 761734 w 21600"/>
              <a:gd name="T7" fmla="*/ 159554 h 21600"/>
              <a:gd name="T8" fmla="*/ 719288 w 21600"/>
              <a:gd name="T9" fmla="*/ 385062 h 21600"/>
              <a:gd name="T10" fmla="*/ 540004 w 21600"/>
              <a:gd name="T11" fmla="*/ 33166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99" y="6296"/>
                </a:moveTo>
                <a:cubicBezTo>
                  <a:pt x="16537" y="3764"/>
                  <a:pt x="13774" y="2223"/>
                  <a:pt x="10800" y="2223"/>
                </a:cubicBezTo>
                <a:cubicBezTo>
                  <a:pt x="7185" y="2223"/>
                  <a:pt x="3958" y="4489"/>
                  <a:pt x="2732" y="7888"/>
                </a:cubicBezTo>
                <a:lnTo>
                  <a:pt x="641" y="7134"/>
                </a:lnTo>
                <a:cubicBezTo>
                  <a:pt x="2185" y="2853"/>
                  <a:pt x="6248" y="0"/>
                  <a:pt x="10800" y="0"/>
                </a:cubicBezTo>
                <a:cubicBezTo>
                  <a:pt x="14545" y="0"/>
                  <a:pt x="18024" y="1941"/>
                  <a:pt x="19991" y="5129"/>
                </a:cubicBezTo>
                <a:lnTo>
                  <a:pt x="22289" y="3711"/>
                </a:lnTo>
                <a:lnTo>
                  <a:pt x="21047" y="8956"/>
                </a:lnTo>
                <a:lnTo>
                  <a:pt x="15801" y="7714"/>
                </a:lnTo>
                <a:lnTo>
                  <a:pt x="18099" y="629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AutoShape 15">
            <a:extLst>
              <a:ext uri="{FF2B5EF4-FFF2-40B4-BE49-F238E27FC236}">
                <a16:creationId xmlns:a16="http://schemas.microsoft.com/office/drawing/2014/main" id="{597AC374-2117-42DB-987C-5A2C85DA4940}"/>
              </a:ext>
            </a:extLst>
          </p:cNvPr>
          <p:cNvSpPr>
            <a:spLocks noChangeArrowheads="1"/>
          </p:cNvSpPr>
          <p:nvPr/>
        </p:nvSpPr>
        <p:spPr bwMode="auto">
          <a:xfrm rot="5517685">
            <a:off x="6865144" y="3267869"/>
            <a:ext cx="1676400" cy="928688"/>
          </a:xfrm>
          <a:custGeom>
            <a:avLst/>
            <a:gdLst>
              <a:gd name="T0" fmla="*/ 596674 w 21600"/>
              <a:gd name="T1" fmla="*/ 19649 h 21600"/>
              <a:gd name="T2" fmla="*/ 108190 w 21600"/>
              <a:gd name="T3" fmla="*/ 500288 h 21600"/>
              <a:gd name="T4" fmla="*/ 657366 w 21600"/>
              <a:gd name="T5" fmla="*/ 131435 h 21600"/>
              <a:gd name="T6" fmla="*/ 1759754 w 21600"/>
              <a:gd name="T7" fmla="*/ 188231 h 21600"/>
              <a:gd name="T8" fmla="*/ 1632627 w 21600"/>
              <a:gd name="T9" fmla="*/ 424703 h 21600"/>
              <a:gd name="T10" fmla="*/ 1205766 w 21600"/>
              <a:gd name="T11" fmla="*/ 35419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11" y="6954"/>
                </a:moveTo>
                <a:cubicBezTo>
                  <a:pt x="16499" y="4342"/>
                  <a:pt x="13769" y="2715"/>
                  <a:pt x="10800" y="2715"/>
                </a:cubicBezTo>
                <a:cubicBezTo>
                  <a:pt x="6334" y="2715"/>
                  <a:pt x="2715" y="6334"/>
                  <a:pt x="2715" y="10800"/>
                </a:cubicBezTo>
                <a:cubicBezTo>
                  <a:pt x="2715" y="11039"/>
                  <a:pt x="2725" y="11278"/>
                  <a:pt x="2746" y="11516"/>
                </a:cubicBezTo>
                <a:lnTo>
                  <a:pt x="42" y="11757"/>
                </a:lnTo>
                <a:cubicBezTo>
                  <a:pt x="14" y="11438"/>
                  <a:pt x="0" y="11119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766" y="0"/>
                  <a:pt x="18413" y="2173"/>
                  <a:pt x="20299" y="5662"/>
                </a:cubicBezTo>
                <a:lnTo>
                  <a:pt x="22674" y="4378"/>
                </a:lnTo>
                <a:lnTo>
                  <a:pt x="21036" y="9878"/>
                </a:lnTo>
                <a:lnTo>
                  <a:pt x="15536" y="8238"/>
                </a:lnTo>
                <a:lnTo>
                  <a:pt x="17911" y="6954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utoShape 16">
            <a:extLst>
              <a:ext uri="{FF2B5EF4-FFF2-40B4-BE49-F238E27FC236}">
                <a16:creationId xmlns:a16="http://schemas.microsoft.com/office/drawing/2014/main" id="{F7B3536C-533B-4FB3-AE5E-D84CF5B2A8C5}"/>
              </a:ext>
            </a:extLst>
          </p:cNvPr>
          <p:cNvSpPr>
            <a:spLocks noChangeArrowheads="1"/>
          </p:cNvSpPr>
          <p:nvPr/>
        </p:nvSpPr>
        <p:spPr bwMode="auto">
          <a:xfrm rot="5622614" flipV="1">
            <a:off x="4904582" y="3150394"/>
            <a:ext cx="1695450" cy="1144587"/>
          </a:xfrm>
          <a:custGeom>
            <a:avLst/>
            <a:gdLst>
              <a:gd name="T0" fmla="*/ 760284 w 21600"/>
              <a:gd name="T1" fmla="*/ 3020 h 21600"/>
              <a:gd name="T2" fmla="*/ 132339 w 21600"/>
              <a:gd name="T3" fmla="*/ 398009 h 21600"/>
              <a:gd name="T4" fmla="*/ 778259 w 21600"/>
              <a:gd name="T5" fmla="*/ 120182 h 21600"/>
              <a:gd name="T6" fmla="*/ 1749532 w 21600"/>
              <a:gd name="T7" fmla="*/ 196646 h 21600"/>
              <a:gd name="T8" fmla="*/ 1652043 w 21600"/>
              <a:gd name="T9" fmla="*/ 474580 h 21600"/>
              <a:gd name="T10" fmla="*/ 1240269 w 21600"/>
              <a:gd name="T11" fmla="*/ 40876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99" y="6296"/>
                </a:moveTo>
                <a:cubicBezTo>
                  <a:pt x="16537" y="3764"/>
                  <a:pt x="13774" y="2223"/>
                  <a:pt x="10800" y="2223"/>
                </a:cubicBezTo>
                <a:cubicBezTo>
                  <a:pt x="7185" y="2223"/>
                  <a:pt x="3958" y="4489"/>
                  <a:pt x="2732" y="7888"/>
                </a:cubicBezTo>
                <a:lnTo>
                  <a:pt x="641" y="7134"/>
                </a:lnTo>
                <a:cubicBezTo>
                  <a:pt x="2185" y="2853"/>
                  <a:pt x="6248" y="0"/>
                  <a:pt x="10800" y="0"/>
                </a:cubicBezTo>
                <a:cubicBezTo>
                  <a:pt x="14545" y="0"/>
                  <a:pt x="18024" y="1941"/>
                  <a:pt x="19991" y="5129"/>
                </a:cubicBezTo>
                <a:lnTo>
                  <a:pt x="22289" y="3711"/>
                </a:lnTo>
                <a:lnTo>
                  <a:pt x="21047" y="8956"/>
                </a:lnTo>
                <a:lnTo>
                  <a:pt x="15801" y="7714"/>
                </a:lnTo>
                <a:lnTo>
                  <a:pt x="18099" y="629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97" name="AutoShape 17">
            <a:extLst>
              <a:ext uri="{FF2B5EF4-FFF2-40B4-BE49-F238E27FC236}">
                <a16:creationId xmlns:a16="http://schemas.microsoft.com/office/drawing/2014/main" id="{614BF436-6E44-4D0C-AAE7-DF6251DAFBD0}"/>
              </a:ext>
            </a:extLst>
          </p:cNvPr>
          <p:cNvCxnSpPr>
            <a:cxnSpLocks noChangeShapeType="1"/>
            <a:stCxn id="20496" idx="0"/>
            <a:endCxn id="20486" idx="3"/>
          </p:cNvCxnSpPr>
          <p:nvPr/>
        </p:nvCxnSpPr>
        <p:spPr bwMode="auto">
          <a:xfrm rot="10800000" flipV="1">
            <a:off x="3352800" y="3598863"/>
            <a:ext cx="1836738" cy="630237"/>
          </a:xfrm>
          <a:prstGeom prst="curvedConnector3">
            <a:avLst>
              <a:gd name="adj1" fmla="val 51685"/>
            </a:avLst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8" name="Text Box 18">
            <a:extLst>
              <a:ext uri="{FF2B5EF4-FFF2-40B4-BE49-F238E27FC236}">
                <a16:creationId xmlns:a16="http://schemas.microsoft.com/office/drawing/2014/main" id="{9F724A50-24BC-40E0-9E9D-DD4E2652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67000"/>
            <a:ext cx="113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Create with</a:t>
            </a:r>
            <a:br>
              <a:rPr lang="en-US" altLang="en-US" sz="1400" b="1">
                <a:latin typeface="Arial" panose="020B0604020202020204" pitchFamily="34" charset="0"/>
              </a:rPr>
            </a:br>
            <a:r>
              <a:rPr lang="en-US" altLang="en-US" sz="1400" b="1">
                <a:latin typeface="Arial" panose="020B0604020202020204" pitchFamily="34" charset="0"/>
              </a:rPr>
              <a:t>WSDL.exe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474E74A-267A-40DA-B1C5-A75A43E2B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of WebService Client</a:t>
            </a:r>
          </a:p>
        </p:txBody>
      </p:sp>
      <p:sp>
        <p:nvSpPr>
          <p:cNvPr id="2253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55F01D3-2D95-4A29-A1DF-C64477583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myService Proxy code</a:t>
            </a:r>
          </a:p>
          <a:p>
            <a:pPr lvl="1" eaLnBrk="1" hangingPunct="1"/>
            <a:r>
              <a:rPr lang="en-US" altLang="en-US"/>
              <a:t>Generated using disco.exe and wsdl.exe (see CalcClient.cs code comments)</a:t>
            </a:r>
          </a:p>
          <a:p>
            <a:pPr eaLnBrk="1" hangingPunct="1"/>
            <a:r>
              <a:rPr lang="en-US" altLang="en-US"/>
              <a:t>myServiceClient code</a:t>
            </a:r>
          </a:p>
          <a:p>
            <a:pPr lvl="1" eaLnBrk="1" hangingPunct="1"/>
            <a:r>
              <a:rPr lang="en-US" altLang="en-US"/>
              <a:t>Ordinary ASP or Winform application</a:t>
            </a:r>
          </a:p>
          <a:p>
            <a:pPr lvl="1" eaLnBrk="1" hangingPunct="1"/>
            <a:r>
              <a:rPr lang="en-US" altLang="en-US"/>
              <a:t>myService Proxy = new myService();</a:t>
            </a:r>
          </a:p>
          <a:p>
            <a:pPr lvl="1" eaLnBrk="1" hangingPunct="1"/>
            <a:r>
              <a:rPr lang="en-US" altLang="en-US"/>
              <a:t>Result = Proxy.myMethod(args);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8F4500C6-A2FD-4103-8BA7-3220E5FEC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DemoWebService Running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BCCDF328-3F55-4403-B449-AEA12B7B4E5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6611938" cy="5181600"/>
          </a:xfrm>
          <a:noFill/>
        </p:spPr>
      </p:pic>
      <p:sp>
        <p:nvSpPr>
          <p:cNvPr id="23556" name="AutoShape 8">
            <a:extLst>
              <a:ext uri="{FF2B5EF4-FFF2-40B4-BE49-F238E27FC236}">
                <a16:creationId xmlns:a16="http://schemas.microsoft.com/office/drawing/2014/main" id="{271F32C4-E5D1-46BF-8C23-0B8BAF51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2057400" cy="990600"/>
          </a:xfrm>
          <a:prstGeom prst="wedgeRoundRectCallout">
            <a:avLst>
              <a:gd name="adj1" fmla="val -81713"/>
              <a:gd name="adj2" fmla="val 58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 eaLnBrk="1" hangingPunct="1"/>
            <a:r>
              <a:rPr lang="en-US" altLang="en-US"/>
              <a:t>Web service description</a:t>
            </a:r>
          </a:p>
        </p:txBody>
      </p:sp>
      <p:sp>
        <p:nvSpPr>
          <p:cNvPr id="23557" name="AutoShape 9">
            <a:extLst>
              <a:ext uri="{FF2B5EF4-FFF2-40B4-BE49-F238E27FC236}">
                <a16:creationId xmlns:a16="http://schemas.microsoft.com/office/drawing/2014/main" id="{BE829893-6AF9-4841-999B-BDB99FF6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953000"/>
            <a:ext cx="2057400" cy="990600"/>
          </a:xfrm>
          <a:prstGeom prst="wedgeRoundRectCallout">
            <a:avLst>
              <a:gd name="adj1" fmla="val -94597"/>
              <a:gd name="adj2" fmla="val -90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 eaLnBrk="1" hangingPunct="1"/>
            <a:r>
              <a:rPr lang="en-US" altLang="en-US"/>
              <a:t>Public web method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5B220323-CB68-4138-8CE6-B52692B12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Client of DemoWebService</a:t>
            </a: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41FFADF4-64C9-4EC5-80C1-FE6D5043E07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19200"/>
            <a:ext cx="6705600" cy="5181600"/>
          </a:xfrm>
          <a:noFill/>
        </p:spPr>
      </p:pic>
      <p:sp>
        <p:nvSpPr>
          <p:cNvPr id="24580" name="AutoShape 8">
            <a:extLst>
              <a:ext uri="{FF2B5EF4-FFF2-40B4-BE49-F238E27FC236}">
                <a16:creationId xmlns:a16="http://schemas.microsoft.com/office/drawing/2014/main" id="{29E881AA-91DF-4D4D-95C3-7C3543E06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2057400" cy="1371600"/>
          </a:xfrm>
          <a:prstGeom prst="wedgeRoundRectCallout">
            <a:avLst>
              <a:gd name="adj1" fmla="val -50926"/>
              <a:gd name="adj2" fmla="val -76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 eaLnBrk="1" hangingPunct="1"/>
            <a:r>
              <a:rPr lang="en-US" altLang="en-US"/>
              <a:t>Instantiating web service proxy</a:t>
            </a:r>
          </a:p>
        </p:txBody>
      </p:sp>
      <p:sp>
        <p:nvSpPr>
          <p:cNvPr id="24581" name="AutoShape 13">
            <a:extLst>
              <a:ext uri="{FF2B5EF4-FFF2-40B4-BE49-F238E27FC236}">
                <a16:creationId xmlns:a16="http://schemas.microsoft.com/office/drawing/2014/main" id="{3D7BA750-D581-4F23-87AE-A0372311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267200"/>
            <a:ext cx="2057400" cy="1676400"/>
          </a:xfrm>
          <a:prstGeom prst="wedgeRoundRectCallout">
            <a:avLst>
              <a:gd name="adj1" fmla="val -21528"/>
              <a:gd name="adj2" fmla="val -107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 eaLnBrk="1" hangingPunct="1"/>
            <a:r>
              <a:rPr lang="en-US" altLang="en-US"/>
              <a:t>Adding web reference creates proxy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5A14E08C-A501-4983-A2F6-90A73BB18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SOAP Request and Response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36848DFD-8A75-4B95-9C80-2B41679E9B0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19200"/>
            <a:ext cx="6705600" cy="51816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E552CE-AC9D-4962-BFA1-C6A22D547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14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BC564AD-C57C-41A3-8FE3-277DE34C4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Microsoft .Net, </a:t>
            </a:r>
            <a:br>
              <a:rPr lang="en-US" altLang="en-US"/>
            </a:br>
            <a:r>
              <a:rPr lang="en-US" altLang="en-US"/>
              <a:t>Jeff Prosise, Microsoft Press, 2002</a:t>
            </a:r>
          </a:p>
          <a:p>
            <a:pPr eaLnBrk="1" hangingPunct="1"/>
            <a:r>
              <a:rPr lang="en-US" altLang="en-US"/>
              <a:t>Web Services, Mark Sapossnek, Powerpoint presentation available from www.gotdotnet.com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2F9A00D7-EEDC-4CD0-AAC1-5A0B61E5A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HTTP GET and POST exchanges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824F18E8-88D7-449B-898C-44282B9AE7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6705600" cy="52578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D0E000F6-1735-4FC4-AE81-04FBDA57B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demo1.wsdl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F8340C4C-814B-4755-A338-8AF31A3F8EB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705600" cy="51054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F62457D-2903-4C2F-A45B-9495A14A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demo1.disco</a:t>
            </a: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93B7F4F1-ADB6-4569-A8C3-5893727F2E1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705600" cy="50292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12434A1-F8AB-481F-B624-557F769C1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Web Service Application Structure</a:t>
            </a:r>
          </a:p>
        </p:txBody>
      </p:sp>
      <p:graphicFrame>
        <p:nvGraphicFramePr>
          <p:cNvPr id="29699" name="Object 9">
            <a:extLst>
              <a:ext uri="{FF2B5EF4-FFF2-40B4-BE49-F238E27FC236}">
                <a16:creationId xmlns:a16="http://schemas.microsoft.com/office/drawing/2014/main" id="{7F6235D3-14D9-4EBA-908D-403A452B4E78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762000" y="1295400"/>
          <a:ext cx="7924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VISIO" r:id="rId3" imgW="8264160" imgH="4721040" progId="Visio.Drawing.6">
                  <p:embed/>
                </p:oleObj>
              </mc:Choice>
              <mc:Fallback>
                <p:oleObj name="VISIO" r:id="rId3" imgW="8264160" imgH="472104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9248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2D5F5A1-F17E-4187-B83D-64F148036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WebService Properties</a:t>
            </a:r>
          </a:p>
        </p:txBody>
      </p:sp>
      <p:sp>
        <p:nvSpPr>
          <p:cNvPr id="3072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780F4BF-75EC-4014-BBDF-C0FB38E58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92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HttpApplicationState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Share state among all users of an application.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HttpSessionState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Share state from page to page for one user.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HttpContext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Provides access to the server Request and Response objects.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HttpServerUtility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Provides CreateObject, Execute, and MapPath methods.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User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Supports authentication of user.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E963CC8-E9B7-4E0B-BF99-AC8D6BDA8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WebMethods</a:t>
            </a:r>
          </a:p>
        </p:txBody>
      </p:sp>
      <p:sp>
        <p:nvSpPr>
          <p:cNvPr id="3174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0878404-9B7E-4F74-9BA9-33F252E16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WebMethod methods can pass any of the C# and CLR types</a:t>
            </a:r>
          </a:p>
          <a:p>
            <a:pPr eaLnBrk="1" hangingPunct="1"/>
            <a:r>
              <a:rPr lang="en-US" altLang="en-US" sz="2400"/>
              <a:t>User defined objects can also be passed if they are serializable:</a:t>
            </a:r>
          </a:p>
          <a:p>
            <a:pPr lvl="1" eaLnBrk="1" hangingPunct="1"/>
            <a:r>
              <a:rPr lang="en-US" altLang="en-US" sz="2000"/>
              <a:t>.Net XML serializer will not serialize non-public members</a:t>
            </a:r>
          </a:p>
          <a:p>
            <a:pPr lvl="1" eaLnBrk="1" hangingPunct="1"/>
            <a:r>
              <a:rPr lang="en-US" altLang="en-US" sz="2000"/>
              <a:t>User defined types can only be passed with SOAP.  GET and POST won’t work.</a:t>
            </a:r>
          </a:p>
          <a:p>
            <a:pPr lvl="1" eaLnBrk="1" hangingPunct="1"/>
            <a:r>
              <a:rPr lang="en-US" altLang="en-US" sz="2000"/>
              <a:t>The WSDL contract contains a schema description of any user defined objects passed by a WebMethod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2E02D26-848C-45B3-91C6-2EA5556E7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 Clients</a:t>
            </a:r>
          </a:p>
        </p:txBody>
      </p:sp>
      <p:sp>
        <p:nvSpPr>
          <p:cNvPr id="3277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421F0B8-0F83-4EDF-92CB-1C74BBB33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 Clients use Web Service proxies to communicate with the remote service:</a:t>
            </a:r>
            <a:br>
              <a:rPr lang="en-US" altLang="en-US"/>
            </a:br>
            <a:r>
              <a:rPr lang="en-US" altLang="en-US"/>
              <a:t> </a:t>
            </a:r>
            <a:r>
              <a:rPr lang="en-US" altLang="en-US" sz="1600">
                <a:latin typeface="Courier New" panose="02070309020205020404" pitchFamily="49" charset="0"/>
              </a:rPr>
              <a:t>// create proxy instance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demo1WebService.demo1 proxy = new demo1WebService.demo1();</a:t>
            </a:r>
            <a:br>
              <a:rPr lang="en-US" altLang="en-US" sz="1600">
                <a:latin typeface="Courier New" panose="02070309020205020404" pitchFamily="49" charset="0"/>
              </a:rPr>
            </a:br>
            <a:endParaRPr lang="en-US" altLang="en-US" sz="1600">
              <a:latin typeface="Courier New" panose="02070309020205020404" pitchFamily="49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// use proxy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string result = proxy.demoMethod("string from client");</a:t>
            </a:r>
          </a:p>
          <a:p>
            <a:pPr lvl="1" eaLnBrk="1" hangingPunct="1"/>
            <a:endParaRPr lang="en-US" altLang="en-US" sz="160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E4C3A699-09B4-47D8-BEB2-93F24FC16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AutoGenerated Proxy</a:t>
            </a: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C6CE9FF7-7319-4724-9B0F-4F254600051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6688138" cy="4953000"/>
          </a:xfrm>
          <a:noFill/>
        </p:spPr>
      </p:pic>
      <p:sp>
        <p:nvSpPr>
          <p:cNvPr id="33796" name="AutoShape 8">
            <a:extLst>
              <a:ext uri="{FF2B5EF4-FFF2-40B4-BE49-F238E27FC236}">
                <a16:creationId xmlns:a16="http://schemas.microsoft.com/office/drawing/2014/main" id="{120BB6EB-B678-4EE1-967A-81E02B92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91000"/>
            <a:ext cx="2819400" cy="1676400"/>
          </a:xfrm>
          <a:prstGeom prst="wedgeRoundRectCallout">
            <a:avLst>
              <a:gd name="adj1" fmla="val -9796"/>
              <a:gd name="adj2" fmla="val -93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 eaLnBrk="1" hangingPunct="1"/>
            <a:r>
              <a:rPr lang="en-US" altLang="en-US"/>
              <a:t>Created when you set a reference to web service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F8C5433-C09E-4C0C-AB71-36AE63652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Services versus Remoting</a:t>
            </a:r>
          </a:p>
        </p:txBody>
      </p:sp>
      <p:sp>
        <p:nvSpPr>
          <p:cNvPr id="3481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B12C604-4D89-45AF-9934-0AA9274A9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Web Services:</a:t>
            </a:r>
          </a:p>
          <a:p>
            <a:pPr lvl="1" eaLnBrk="1" hangingPunct="1"/>
            <a:r>
              <a:rPr lang="en-US" altLang="en-US" sz="2400"/>
              <a:t>Can be used by any platform that understands XML, SOAP, and WSDL.</a:t>
            </a:r>
          </a:p>
          <a:p>
            <a:pPr lvl="2" eaLnBrk="1" hangingPunct="1"/>
            <a:r>
              <a:rPr lang="en-US" altLang="en-US" sz="2000"/>
              <a:t>Metadata (types) provided by WSDL</a:t>
            </a:r>
          </a:p>
          <a:p>
            <a:pPr lvl="1" eaLnBrk="1" hangingPunct="1"/>
            <a:r>
              <a:rPr lang="en-US" altLang="en-US" sz="2400"/>
              <a:t>Hosted by IIS and inherits ASP’s security model.</a:t>
            </a:r>
          </a:p>
          <a:p>
            <a:pPr lvl="1" eaLnBrk="1" hangingPunct="1"/>
            <a:r>
              <a:rPr lang="en-US" altLang="en-US" sz="2400"/>
              <a:t>Uses HTTP protocol so accessible by web pages and can pass through most firewalls.</a:t>
            </a:r>
          </a:p>
          <a:p>
            <a:pPr lvl="1" eaLnBrk="1" hangingPunct="1"/>
            <a:r>
              <a:rPr lang="en-US" altLang="en-US" sz="2400"/>
              <a:t>Can only pass a limited set of user-defined objects:</a:t>
            </a:r>
          </a:p>
          <a:p>
            <a:pPr lvl="2" eaLnBrk="1" hangingPunct="1"/>
            <a:r>
              <a:rPr lang="en-US" altLang="en-US" sz="2000"/>
              <a:t>Can’t serialize an object graph or all .Net containers.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8FDBFEA-C4A7-4841-B686-A82CC3F45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Services versus Remoting</a:t>
            </a:r>
          </a:p>
        </p:txBody>
      </p:sp>
      <p:sp>
        <p:nvSpPr>
          <p:cNvPr id="3584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30F0EA4-FBEC-488E-A616-E74595488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Remoting: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Requires .Net platform on client as well as server.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Requires custom security (notoriously hard to get right).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Metadata provided by assembly.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Can pass any .Net type, including object graphs and all .Net containers.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Rich, but none portable types.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9723A9-7ACD-4134-B8CE-BDD3E853B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 Definition</a:t>
            </a:r>
          </a:p>
        </p:txBody>
      </p:sp>
      <p:sp>
        <p:nvSpPr>
          <p:cNvPr id="717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468DD06-DCE9-49DB-A361-E56EB015D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web service is a set of methods exposed through a web interface.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Accessible through HTTP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Provides internet access to RPC-like calls that define the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Web service messages are encoded in an XML dialect called Simple Object Access Protocol (SOAP)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Service model assumes services are always available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C07855A-8B5B-482E-A5D9-ABBFBAF01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Example</a:t>
            </a:r>
          </a:p>
        </p:txBody>
      </p:sp>
      <p:sp>
        <p:nvSpPr>
          <p:cNvPr id="3686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F0B99B1-B028-4A9B-A311-E601B6FCE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FileXferService</a:t>
            </a:r>
          </a:p>
          <a:p>
            <a:pPr lvl="1" eaLnBrk="1" hangingPunct="1"/>
            <a:r>
              <a:rPr lang="en-US" altLang="en-US"/>
              <a:t>Public Interface:</a:t>
            </a:r>
          </a:p>
          <a:p>
            <a:pPr lvl="2" eaLnBrk="1" hangingPunct="1"/>
            <a:r>
              <a:rPr lang="en-US" altLang="en-US"/>
              <a:t>string[] RequestFileNames();</a:t>
            </a:r>
          </a:p>
          <a:p>
            <a:pPr lvl="2" eaLnBrk="1" hangingPunct="1"/>
            <a:r>
              <a:rPr lang="en-US" altLang="en-US"/>
              <a:t>Byte[] RequestFile(string FileName);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7DD355C-0594-4D4C-AD92-A0D002E5F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752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Browser View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730B6B64-4BB8-4DE9-BE8E-3A39259263D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685800"/>
            <a:ext cx="6553200" cy="57912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B2415B3A-B160-4337-8ADA-B3CAFE4F7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Client Application View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36E2F6D6-1582-4D37-B5B9-4C015F6EDDD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1905000"/>
            <a:ext cx="7227887" cy="41148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32F9975B-8D04-4013-8D37-B1BF05D09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a Web Service Project</a:t>
            </a:r>
          </a:p>
        </p:txBody>
      </p:sp>
      <p:pic>
        <p:nvPicPr>
          <p:cNvPr id="39939" name="Picture 13">
            <a:extLst>
              <a:ext uri="{FF2B5EF4-FFF2-40B4-BE49-F238E27FC236}">
                <a16:creationId xmlns:a16="http://schemas.microsoft.com/office/drawing/2014/main" id="{D20B9141-C294-4867-9C10-C3D1ABD0BA0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228850"/>
            <a:ext cx="5057775" cy="34671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15CEA20C-34AA-4699-9D93-25A282A7B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Resulting “Generic” Web Service</a:t>
            </a:r>
          </a:p>
        </p:txBody>
      </p:sp>
      <p:pic>
        <p:nvPicPr>
          <p:cNvPr id="40963" name="Picture 5">
            <a:extLst>
              <a:ext uri="{FF2B5EF4-FFF2-40B4-BE49-F238E27FC236}">
                <a16:creationId xmlns:a16="http://schemas.microsoft.com/office/drawing/2014/main" id="{6B2FE9B5-A294-40DD-83E1-E0313904DEA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9150" y="1905000"/>
            <a:ext cx="5268913" cy="41148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3FFD2AB1-E64D-4A75-9F99-CD9F5FBA8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Resulting “Generic” Test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A793037B-0079-4E84-B62D-074ACDA4183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5510213" cy="46482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0DCDC568-B403-48E5-9A63-21CBD5D56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Soap Request</a:t>
            </a: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4641B194-0AFC-431A-A9D6-30065032182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5562600" cy="4495800"/>
          </a:xfrm>
          <a:noFill/>
        </p:spPr>
      </p:pic>
      <p:pic>
        <p:nvPicPr>
          <p:cNvPr id="43012" name="Picture 8">
            <a:extLst>
              <a:ext uri="{FF2B5EF4-FFF2-40B4-BE49-F238E27FC236}">
                <a16:creationId xmlns:a16="http://schemas.microsoft.com/office/drawing/2014/main" id="{7C033E5F-110E-4BB7-8935-A78C98C8155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90800"/>
            <a:ext cx="3810000" cy="187642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9370A7B6-B8B2-489E-9350-8B7B13EA3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Sample “Generic” HTTP GET and POST</a:t>
            </a: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05EACC2A-A3E6-4646-87C7-2BF32B4A17CF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638800" cy="44196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A5B1B3CB-656E-4AC3-9768-7E14512B5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Create Console Client</a:t>
            </a:r>
          </a:p>
        </p:txBody>
      </p:sp>
      <p:pic>
        <p:nvPicPr>
          <p:cNvPr id="45059" name="Picture 5">
            <a:extLst>
              <a:ext uri="{FF2B5EF4-FFF2-40B4-BE49-F238E27FC236}">
                <a16:creationId xmlns:a16="http://schemas.microsoft.com/office/drawing/2014/main" id="{BA040D65-3DAB-40C9-9C71-3D09FED3A9B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676400"/>
            <a:ext cx="6519863" cy="47244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5F50C709-8954-4152-ABD0-C0E78F222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a Web Reference</a:t>
            </a: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000A05BA-3826-450E-BEDC-AF9A7086412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238" y="1905000"/>
            <a:ext cx="5902325" cy="4114800"/>
          </a:xfrm>
          <a:noFill/>
        </p:spPr>
      </p:pic>
      <p:sp>
        <p:nvSpPr>
          <p:cNvPr id="46084" name="AutoShape 8">
            <a:extLst>
              <a:ext uri="{FF2B5EF4-FFF2-40B4-BE49-F238E27FC236}">
                <a16:creationId xmlns:a16="http://schemas.microsoft.com/office/drawing/2014/main" id="{D8B37F73-AEE6-48CC-A67C-76B8E470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33400"/>
            <a:ext cx="2057400" cy="990600"/>
          </a:xfrm>
          <a:prstGeom prst="wedgeRoundRectCallout">
            <a:avLst>
              <a:gd name="adj1" fmla="val -118671"/>
              <a:gd name="adj2" fmla="val 113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1200"/>
              <a:t>You have to locate the folder and asmx file, using explorer, then type in path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3EBB688-F8A8-4E3D-98C5-6E25F328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Benefits of the Web Service Model</a:t>
            </a:r>
          </a:p>
        </p:txBody>
      </p:sp>
      <p:sp>
        <p:nvSpPr>
          <p:cNvPr id="819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D525C3D-F8C4-4B9E-973A-9391FBD63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services use this special architecture because it:</a:t>
            </a:r>
          </a:p>
          <a:p>
            <a:pPr lvl="1" eaLnBrk="1" hangingPunct="1"/>
            <a:r>
              <a:rPr lang="en-US" altLang="en-US"/>
              <a:t>Can be used from any platform.</a:t>
            </a:r>
          </a:p>
          <a:p>
            <a:pPr lvl="1" eaLnBrk="1" hangingPunct="1"/>
            <a:r>
              <a:rPr lang="en-US" altLang="en-US"/>
              <a:t>Uses a standard, well-know channel.</a:t>
            </a:r>
          </a:p>
          <a:p>
            <a:pPr lvl="1" eaLnBrk="1" hangingPunct="1"/>
            <a:r>
              <a:rPr lang="en-US" altLang="en-US"/>
              <a:t>Is routable and will pass through most firewalls.</a:t>
            </a:r>
          </a:p>
          <a:p>
            <a:pPr lvl="1" eaLnBrk="1" hangingPunct="1"/>
            <a:r>
              <a:rPr lang="en-US" altLang="en-US"/>
              <a:t>Uses the same security mechanisms as any web site.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6EFA0634-F67C-4768-A44F-255344923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Client Accessing Web Service</a:t>
            </a: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8412D29F-9DD7-4299-8F32-BF1A5F97802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6381750" cy="4876800"/>
          </a:xfrm>
          <a:noFill/>
        </p:spPr>
      </p:pic>
      <p:sp>
        <p:nvSpPr>
          <p:cNvPr id="47108" name="AutoShape 8">
            <a:extLst>
              <a:ext uri="{FF2B5EF4-FFF2-40B4-BE49-F238E27FC236}">
                <a16:creationId xmlns:a16="http://schemas.microsoft.com/office/drawing/2014/main" id="{E25850D7-E19B-45E2-B187-CD295F28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219200"/>
            <a:ext cx="1524000" cy="1295400"/>
          </a:xfrm>
          <a:prstGeom prst="wedgeRoundRectCallout">
            <a:avLst>
              <a:gd name="adj1" fmla="val -83125"/>
              <a:gd name="adj2" fmla="val 52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r>
              <a:rPr lang="en-US" altLang="en-US" sz="1200"/>
              <a:t>Note:</a:t>
            </a:r>
          </a:p>
          <a:p>
            <a:pPr eaLnBrk="1" hangingPunct="1"/>
            <a:r>
              <a:rPr lang="en-US" altLang="en-US" sz="1200"/>
              <a:t>You also need a reference to project so client knows about web service type.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6E56571-5CAA-43BB-857C-39D27CCA5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Create Proxy Source Code with WDSL.exe</a:t>
            </a: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73FEE6E9-CFB7-46DE-83AA-01B7BA218F6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7772400" cy="3808413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408025E-55C9-4036-98D0-B307102AA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Services</a:t>
            </a:r>
          </a:p>
        </p:txBody>
      </p:sp>
      <p:sp>
        <p:nvSpPr>
          <p:cNvPr id="4915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FA304DD-5620-4302-ADA7-1682C5F3B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772400" cy="3429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/>
              <a:t>The End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71CD53-E0DC-4431-8197-BB14BFFD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Service Oriented Architecture</a:t>
            </a:r>
          </a:p>
        </p:txBody>
      </p:sp>
      <p:sp>
        <p:nvSpPr>
          <p:cNvPr id="921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60DDA3E-D5CD-4F3D-82D8-D9AE19E16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Framework provides a set of fundamental operations via web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May also provide local services using Windows services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 applications based on that framework share the common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Don’t have to recreate the same functionality for each new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provide those same services to Partner businesses, suppliers, and customers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Cloud-based services use web services for accessing platform facilities on cloud servers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5DECD8AB-704B-4E5D-8D8F-0F9C49497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Comparing MicroSoft </a:t>
            </a:r>
            <a:br>
              <a:rPr lang="en-US" altLang="en-US" sz="3600"/>
            </a:br>
            <a:r>
              <a:rPr lang="en-US" altLang="en-US" sz="3600"/>
              <a:t>Web Service with ASP.Net</a:t>
            </a:r>
          </a:p>
        </p:txBody>
      </p:sp>
      <p:sp>
        <p:nvSpPr>
          <p:cNvPr id="10243" name="Rectangle 5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C19127B-6883-4FF1-92D4-67BFE2679B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ASP.NET</a:t>
            </a:r>
          </a:p>
          <a:p>
            <a:pPr lvl="1" eaLnBrk="1" hangingPunct="1"/>
            <a:r>
              <a:rPr lang="en-US" altLang="en-US" sz="2400"/>
              <a:t>Uses ASP pipeline</a:t>
            </a:r>
          </a:p>
          <a:p>
            <a:pPr lvl="1" eaLnBrk="1" hangingPunct="1"/>
            <a:r>
              <a:rPr lang="en-US" altLang="en-US" sz="2400"/>
              <a:t>Applic.aspx</a:t>
            </a:r>
          </a:p>
          <a:p>
            <a:pPr lvl="1" eaLnBrk="1" hangingPunct="1"/>
            <a:r>
              <a:rPr lang="en-US" altLang="en-US" sz="2400"/>
              <a:t>Applic.aspx.cs</a:t>
            </a:r>
          </a:p>
          <a:p>
            <a:pPr lvl="1" eaLnBrk="1" hangingPunct="1"/>
            <a:r>
              <a:rPr lang="en-US" altLang="en-US" sz="2400"/>
              <a:t>Uses Session, …</a:t>
            </a:r>
          </a:p>
          <a:p>
            <a:pPr lvl="1" eaLnBrk="1" hangingPunct="1"/>
            <a:r>
              <a:rPr lang="en-US" altLang="en-US" sz="2400"/>
              <a:t>Visual Interface invoked from browser</a:t>
            </a:r>
          </a:p>
        </p:txBody>
      </p:sp>
      <p:sp>
        <p:nvSpPr>
          <p:cNvPr id="10244" name="Rectangle 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2C2933A-1BDC-450B-B862-07F10D8802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Web Service</a:t>
            </a:r>
          </a:p>
          <a:p>
            <a:pPr lvl="1" eaLnBrk="1" hangingPunct="1"/>
            <a:r>
              <a:rPr lang="en-US" altLang="en-US" sz="2400"/>
              <a:t>Uses ASP pipeline</a:t>
            </a:r>
          </a:p>
          <a:p>
            <a:pPr lvl="1" eaLnBrk="1" hangingPunct="1"/>
            <a:r>
              <a:rPr lang="en-US" altLang="en-US" sz="2400"/>
              <a:t>Applic.asmx</a:t>
            </a:r>
          </a:p>
          <a:p>
            <a:pPr lvl="1" eaLnBrk="1" hangingPunct="1"/>
            <a:r>
              <a:rPr lang="en-US" altLang="en-US" sz="2400"/>
              <a:t>Applic.asmx.cs</a:t>
            </a:r>
          </a:p>
          <a:p>
            <a:pPr lvl="1" eaLnBrk="1" hangingPunct="1"/>
            <a:r>
              <a:rPr lang="en-US" altLang="en-US" sz="2400"/>
              <a:t>Uses Session, …</a:t>
            </a:r>
          </a:p>
          <a:p>
            <a:pPr lvl="1" eaLnBrk="1" hangingPunct="1"/>
            <a:r>
              <a:rPr lang="en-US" altLang="en-US" sz="2400"/>
              <a:t>RPC Interface invoked by ASP or Winform app through proxy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F19B7DC-91A2-43C8-9A75-B91C05F90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Service Protocols</a:t>
            </a:r>
          </a:p>
        </p:txBody>
      </p:sp>
      <p:sp>
        <p:nvSpPr>
          <p:cNvPr id="1126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47EEF1F-3C34-44BB-828A-F89DF297E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Web services are based on four protocols:</a:t>
            </a:r>
          </a:p>
          <a:p>
            <a:pPr lvl="1" eaLnBrk="1" hangingPunct="1"/>
            <a:r>
              <a:rPr lang="en-US" altLang="en-US" sz="2400"/>
              <a:t>E</a:t>
            </a:r>
            <a:r>
              <a:rPr lang="en-US" altLang="en-US" sz="2400" u="sng"/>
              <a:t>x</a:t>
            </a:r>
            <a:r>
              <a:rPr lang="en-US" altLang="en-US" sz="2400"/>
              <a:t>tensible </a:t>
            </a:r>
            <a:r>
              <a:rPr lang="en-US" altLang="en-US" sz="2400" u="sng"/>
              <a:t>M</a:t>
            </a:r>
            <a:r>
              <a:rPr lang="en-US" altLang="en-US" sz="2400"/>
              <a:t>arkup </a:t>
            </a:r>
            <a:r>
              <a:rPr lang="en-US" altLang="en-US" sz="2400" u="sng"/>
              <a:t>L</a:t>
            </a:r>
            <a:r>
              <a:rPr lang="en-US" altLang="en-US" sz="2400"/>
              <a:t>anguage (XML)</a:t>
            </a:r>
          </a:p>
          <a:p>
            <a:pPr lvl="2" eaLnBrk="1" hangingPunct="1"/>
            <a:r>
              <a:rPr lang="en-US" altLang="en-US" sz="2000"/>
              <a:t>defines complex data structures</a:t>
            </a:r>
          </a:p>
          <a:p>
            <a:pPr lvl="1" eaLnBrk="1" hangingPunct="1"/>
            <a:r>
              <a:rPr lang="en-US" altLang="en-US" sz="2400" u="sng"/>
              <a:t>W</a:t>
            </a:r>
            <a:r>
              <a:rPr lang="en-US" altLang="en-US" sz="2400"/>
              <a:t>eb </a:t>
            </a:r>
            <a:r>
              <a:rPr lang="en-US" altLang="en-US" sz="2400" u="sng"/>
              <a:t>S</a:t>
            </a:r>
            <a:r>
              <a:rPr lang="en-US" altLang="en-US" sz="2400"/>
              <a:t>ervice </a:t>
            </a:r>
            <a:r>
              <a:rPr lang="en-US" altLang="en-US" sz="2400" u="sng"/>
              <a:t>D</a:t>
            </a:r>
            <a:r>
              <a:rPr lang="en-US" altLang="en-US" sz="2400"/>
              <a:t>escription </a:t>
            </a:r>
            <a:r>
              <a:rPr lang="en-US" altLang="en-US" sz="2400" u="sng"/>
              <a:t>L</a:t>
            </a:r>
            <a:r>
              <a:rPr lang="en-US" altLang="en-US" sz="2400"/>
              <a:t>anaguage (WSDL)</a:t>
            </a:r>
          </a:p>
          <a:p>
            <a:pPr lvl="2" eaLnBrk="1" hangingPunct="1"/>
            <a:r>
              <a:rPr lang="en-US" altLang="en-US" sz="2000"/>
              <a:t>Specifies the interface of the web service</a:t>
            </a:r>
          </a:p>
          <a:p>
            <a:pPr lvl="1" eaLnBrk="1" hangingPunct="1"/>
            <a:r>
              <a:rPr lang="en-US" altLang="en-US" sz="2400" u="sng"/>
              <a:t>Disco</a:t>
            </a:r>
            <a:r>
              <a:rPr lang="en-US" altLang="en-US" sz="2400"/>
              <a:t>very Protocol (DISCO)</a:t>
            </a:r>
          </a:p>
          <a:p>
            <a:pPr lvl="2" eaLnBrk="1" hangingPunct="1"/>
            <a:r>
              <a:rPr lang="en-US" altLang="en-US" sz="2000"/>
              <a:t>Pointer to all web services on a particular web site</a:t>
            </a:r>
          </a:p>
          <a:p>
            <a:pPr lvl="1" eaLnBrk="1" hangingPunct="1"/>
            <a:r>
              <a:rPr lang="en-US" altLang="en-US" sz="2400" u="sng"/>
              <a:t>U</a:t>
            </a:r>
            <a:r>
              <a:rPr lang="en-US" altLang="en-US" sz="2400"/>
              <a:t>niversal </a:t>
            </a:r>
            <a:r>
              <a:rPr lang="en-US" altLang="en-US" sz="2400" u="sng"/>
              <a:t>D</a:t>
            </a:r>
            <a:r>
              <a:rPr lang="en-US" altLang="en-US" sz="2400"/>
              <a:t>escription, </a:t>
            </a:r>
            <a:r>
              <a:rPr lang="en-US" altLang="en-US" sz="2400" u="sng"/>
              <a:t>D</a:t>
            </a:r>
            <a:r>
              <a:rPr lang="en-US" altLang="en-US" sz="2400"/>
              <a:t>iscovery, and </a:t>
            </a:r>
            <a:r>
              <a:rPr lang="en-US" altLang="en-US" sz="2400" u="sng"/>
              <a:t>I</a:t>
            </a:r>
            <a:r>
              <a:rPr lang="en-US" altLang="en-US" sz="2400"/>
              <a:t>ntegration (UDDI)</a:t>
            </a:r>
          </a:p>
          <a:p>
            <a:pPr lvl="2" eaLnBrk="1" hangingPunct="1"/>
            <a:r>
              <a:rPr lang="en-US" altLang="en-US" sz="2000"/>
              <a:t>Central repository of web service descriptions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97DC1D68-D4A0-488A-B9FD-6E94200BF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/>
              <a:t>Web Service Structure</a:t>
            </a:r>
          </a:p>
        </p:txBody>
      </p:sp>
      <p:graphicFrame>
        <p:nvGraphicFramePr>
          <p:cNvPr id="12291" name="Object 5">
            <a:extLst>
              <a:ext uri="{FF2B5EF4-FFF2-40B4-BE49-F238E27FC236}">
                <a16:creationId xmlns:a16="http://schemas.microsoft.com/office/drawing/2014/main" id="{65A3CE6D-834A-46F6-BEC5-8EC9A639ED8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371600" y="914400"/>
          <a:ext cx="6248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VISIO" r:id="rId3" imgW="7858440" imgH="6335640" progId="Visio.Drawing.6">
                  <p:embed/>
                </p:oleObj>
              </mc:Choice>
              <mc:Fallback>
                <p:oleObj name="VISIO" r:id="rId3" imgW="7858440" imgH="63356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62484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B894A8-7C2F-495E-87B4-4DCB45B82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cs typeface="Times New Roman" panose="02020603050405020304" pitchFamily="18" charset="0"/>
              </a:rPr>
              <a:t>Underlying Technologies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Web Services Stack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0789A21-698B-492F-BAA9-28160E73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1981200"/>
            <a:ext cx="4572000" cy="426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C23FA71-FA91-40C7-B8E9-68647C1C3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1987550"/>
            <a:ext cx="4554537" cy="1084263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49C0B54-35A7-4701-ACDF-E9C2F3FD4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4114800"/>
            <a:ext cx="4532313" cy="1143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AutoShape 6">
            <a:extLst>
              <a:ext uri="{FF2B5EF4-FFF2-40B4-BE49-F238E27FC236}">
                <a16:creationId xmlns:a16="http://schemas.microsoft.com/office/drawing/2014/main" id="{A7E7FF74-8EAB-4D34-B52F-40AF5FA7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486400"/>
            <a:ext cx="6134100" cy="485775"/>
          </a:xfrm>
          <a:prstGeom prst="rightArrow">
            <a:avLst>
              <a:gd name="adj1" fmla="val 43787"/>
              <a:gd name="adj2" fmla="val 8722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264E2A1D-B640-4DFC-A821-0B86DB0C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3338513"/>
            <a:ext cx="6134100" cy="485775"/>
          </a:xfrm>
          <a:prstGeom prst="rightArrow">
            <a:avLst>
              <a:gd name="adj1" fmla="val 43787"/>
              <a:gd name="adj2" fmla="val 8722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43B51DD4-007E-48A2-B274-0CBE9822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1995488"/>
            <a:ext cx="1066800" cy="426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B4953D3C-B165-4A88-A302-605AC0D3CE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9375" y="1981200"/>
            <a:ext cx="1066800" cy="130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AutoShape 10">
            <a:extLst>
              <a:ext uri="{FF2B5EF4-FFF2-40B4-BE49-F238E27FC236}">
                <a16:creationId xmlns:a16="http://schemas.microsoft.com/office/drawing/2014/main" id="{598DF7A2-3BF1-4C2A-84DB-EBDDD4EA1A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950" y="3702050"/>
            <a:ext cx="6064250" cy="485775"/>
          </a:xfrm>
          <a:prstGeom prst="rightArrow">
            <a:avLst>
              <a:gd name="adj1" fmla="val 43787"/>
              <a:gd name="adj2" fmla="val 8623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AutoShape 11">
            <a:extLst>
              <a:ext uri="{FF2B5EF4-FFF2-40B4-BE49-F238E27FC236}">
                <a16:creationId xmlns:a16="http://schemas.microsoft.com/office/drawing/2014/main" id="{CFF9654D-68B3-445D-9B00-C64BF72978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31950" y="5838825"/>
            <a:ext cx="6064250" cy="485775"/>
          </a:xfrm>
          <a:prstGeom prst="rightArrow">
            <a:avLst>
              <a:gd name="adj1" fmla="val 43787"/>
              <a:gd name="adj2" fmla="val 86230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5777A497-AC8C-4987-A508-40CD456F8A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96200" y="3338513"/>
            <a:ext cx="1066800" cy="2960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A383D33A-57B3-41B3-BC42-01C93502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66913"/>
            <a:ext cx="4368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Directory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http://www.uddi.org</a:t>
            </a:r>
          </a:p>
        </p:txBody>
      </p:sp>
      <p:sp>
        <p:nvSpPr>
          <p:cNvPr id="13326" name="AutoShape 14">
            <a:extLst>
              <a:ext uri="{FF2B5EF4-FFF2-40B4-BE49-F238E27FC236}">
                <a16:creationId xmlns:a16="http://schemas.microsoft.com/office/drawing/2014/main" id="{566457C2-A920-4C7C-B899-96663AFD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4478338"/>
            <a:ext cx="6129337" cy="485775"/>
          </a:xfrm>
          <a:prstGeom prst="rightArrow">
            <a:avLst>
              <a:gd name="adj1" fmla="val 43787"/>
              <a:gd name="adj2" fmla="val 87155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AutoShape 15">
            <a:extLst>
              <a:ext uri="{FF2B5EF4-FFF2-40B4-BE49-F238E27FC236}">
                <a16:creationId xmlns:a16="http://schemas.microsoft.com/office/drawing/2014/main" id="{5C4B39FA-4A3F-4184-A4C8-21EF19910F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2900" y="4848225"/>
            <a:ext cx="6083300" cy="485775"/>
          </a:xfrm>
          <a:prstGeom prst="rightArrow">
            <a:avLst>
              <a:gd name="adj1" fmla="val 43787"/>
              <a:gd name="adj2" fmla="val 8650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AutoShape 16">
            <a:extLst>
              <a:ext uri="{FF2B5EF4-FFF2-40B4-BE49-F238E27FC236}">
                <a16:creationId xmlns:a16="http://schemas.microsoft.com/office/drawing/2014/main" id="{E3C99F11-55BF-4E22-B694-A5FCEA7B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2286000"/>
            <a:ext cx="6134100" cy="485775"/>
          </a:xfrm>
          <a:prstGeom prst="rightArrow">
            <a:avLst>
              <a:gd name="adj1" fmla="val 43787"/>
              <a:gd name="adj2" fmla="val 87223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AutoShape 17">
            <a:extLst>
              <a:ext uri="{FF2B5EF4-FFF2-40B4-BE49-F238E27FC236}">
                <a16:creationId xmlns:a16="http://schemas.microsoft.com/office/drawing/2014/main" id="{69D7D9EE-E0E9-4842-8553-B3898E340C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612900" y="2651125"/>
            <a:ext cx="6083300" cy="485775"/>
          </a:xfrm>
          <a:prstGeom prst="rightArrow">
            <a:avLst>
              <a:gd name="adj1" fmla="val 43787"/>
              <a:gd name="adj2" fmla="val 86501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A30313DB-392E-4C48-8A57-F35B15B9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1965325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2000" b="1">
                <a:latin typeface="Lucida Console" panose="020B0609040504020204" pitchFamily="49" charset="0"/>
              </a:rPr>
              <a:t>UDDI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0105BAA5-C6C4-4427-B3EE-96EA3B6B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3032125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2000" b="1">
                <a:latin typeface="Lucida Console" panose="020B0609040504020204" pitchFamily="49" charset="0"/>
              </a:rPr>
              <a:t>DISCO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2E5D5235-29C4-4BA3-A19E-16C21A39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407035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2000" b="1">
                <a:latin typeface="Lucida Console" panose="020B0609040504020204" pitchFamily="49" charset="0"/>
              </a:rPr>
              <a:t>WSDL</a:t>
            </a: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DAB82178-B366-4ABF-89EE-A9F26F8F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2000" b="1">
                <a:latin typeface="Lucida Console" panose="020B0609040504020204" pitchFamily="49" charset="0"/>
              </a:rPr>
              <a:t>SOAP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CC5C2558-6FC9-4269-9E57-459F5DE0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019425"/>
            <a:ext cx="4470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Inspection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http://www.ibuyspy.com/ibuyspy.disco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8455A4FB-F515-4A02-864A-EAA73578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132263"/>
            <a:ext cx="4554538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Description</a:t>
            </a:r>
          </a:p>
          <a:p>
            <a:pPr algn="ctr"/>
            <a:r>
              <a:rPr lang="en-US" altLang="en-US" sz="1200">
                <a:latin typeface="Arial" panose="020B0604020202020204" pitchFamily="34" charset="0"/>
              </a:rPr>
              <a:t>http://www.ibuyspy.com/ibuyspycs/InstantOrder.asmx?wsdl</a:t>
            </a: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6199BCA2-BC06-42A8-B822-24589E7C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5227638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400" b="1">
                <a:latin typeface="Arial" panose="020B0604020202020204" pitchFamily="34" charset="0"/>
              </a:rPr>
              <a:t>Wire Format</a:t>
            </a:r>
          </a:p>
        </p:txBody>
      </p:sp>
      <p:sp>
        <p:nvSpPr>
          <p:cNvPr id="13337" name="Rectangle 25">
            <a:extLst>
              <a:ext uri="{FF2B5EF4-FFF2-40B4-BE49-F238E27FC236}">
                <a16:creationId xmlns:a16="http://schemas.microsoft.com/office/drawing/2014/main" id="{16AEF435-C238-4D2A-B040-73F9940ED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392363"/>
            <a:ext cx="4495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Locate a Service</a:t>
            </a:r>
          </a:p>
        </p:txBody>
      </p:sp>
      <p:sp>
        <p:nvSpPr>
          <p:cNvPr id="13338" name="Rectangle 26">
            <a:extLst>
              <a:ext uri="{FF2B5EF4-FFF2-40B4-BE49-F238E27FC236}">
                <a16:creationId xmlns:a16="http://schemas.microsoft.com/office/drawing/2014/main" id="{5D9CF629-18D5-4DF9-B176-D90299BCF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050" y="2757488"/>
            <a:ext cx="441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Link to Discovery Document (XML)</a:t>
            </a:r>
          </a:p>
        </p:txBody>
      </p:sp>
      <p:sp>
        <p:nvSpPr>
          <p:cNvPr id="13339" name="Rectangle 27">
            <a:extLst>
              <a:ext uri="{FF2B5EF4-FFF2-40B4-BE49-F238E27FC236}">
                <a16:creationId xmlns:a16="http://schemas.microsoft.com/office/drawing/2014/main" id="{0B6A78AD-4606-4614-8E28-303281D9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3444875"/>
            <a:ext cx="450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Request Discovery Document</a:t>
            </a:r>
          </a:p>
        </p:txBody>
      </p:sp>
      <p:sp>
        <p:nvSpPr>
          <p:cNvPr id="13340" name="Rectangle 28">
            <a:extLst>
              <a:ext uri="{FF2B5EF4-FFF2-40B4-BE49-F238E27FC236}">
                <a16:creationId xmlns:a16="http://schemas.microsoft.com/office/drawing/2014/main" id="{DC4D057B-8021-4716-AD7D-73B4FF8F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3808413"/>
            <a:ext cx="4456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Return  Discovery Document (XML)</a:t>
            </a:r>
          </a:p>
        </p:txBody>
      </p:sp>
      <p:sp>
        <p:nvSpPr>
          <p:cNvPr id="13341" name="Rectangle 29">
            <a:extLst>
              <a:ext uri="{FF2B5EF4-FFF2-40B4-BE49-F238E27FC236}">
                <a16:creationId xmlns:a16="http://schemas.microsoft.com/office/drawing/2014/main" id="{2E11DAA3-7242-4993-BF27-CDCE59F2D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4954588"/>
            <a:ext cx="447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Return  Service Description (XML)</a:t>
            </a:r>
          </a:p>
        </p:txBody>
      </p:sp>
      <p:sp>
        <p:nvSpPr>
          <p:cNvPr id="13342" name="Rectangle 30">
            <a:extLst>
              <a:ext uri="{FF2B5EF4-FFF2-40B4-BE49-F238E27FC236}">
                <a16:creationId xmlns:a16="http://schemas.microsoft.com/office/drawing/2014/main" id="{2EEADD0A-5C4B-4D6B-805C-4BF7D8C9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43600"/>
            <a:ext cx="4559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Return  Service Response (XML)</a:t>
            </a:r>
          </a:p>
        </p:txBody>
      </p:sp>
      <p:sp>
        <p:nvSpPr>
          <p:cNvPr id="13343" name="Rectangle 31">
            <a:extLst>
              <a:ext uri="{FF2B5EF4-FFF2-40B4-BE49-F238E27FC236}">
                <a16:creationId xmlns:a16="http://schemas.microsoft.com/office/drawing/2014/main" id="{9750A044-DBA7-4DD7-9045-27475DD3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5591175"/>
            <a:ext cx="4560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Request Service</a:t>
            </a:r>
          </a:p>
        </p:txBody>
      </p:sp>
      <p:sp>
        <p:nvSpPr>
          <p:cNvPr id="13344" name="Rectangle 32">
            <a:extLst>
              <a:ext uri="{FF2B5EF4-FFF2-40B4-BE49-F238E27FC236}">
                <a16:creationId xmlns:a16="http://schemas.microsoft.com/office/drawing/2014/main" id="{7EAA897E-A358-4158-9077-0AC6B3CA2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4584700"/>
            <a:ext cx="450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Request Service Description</a:t>
            </a: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0AD7B190-098C-4E74-9DFB-7917A782BF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819" y="3961607"/>
            <a:ext cx="2014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Web Service Client</a:t>
            </a: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B6AB4D60-4A73-4C82-8BB6-89410B0A04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77151" y="2100262"/>
            <a:ext cx="11112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UDDI or</a:t>
            </a:r>
          </a:p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other</a:t>
            </a:r>
          </a:p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directory </a:t>
            </a:r>
          </a:p>
          <a:p>
            <a:pPr algn="ctr"/>
            <a:r>
              <a:rPr lang="en-US" altLang="en-US" sz="1600" b="1">
                <a:latin typeface="Arial" panose="020B0604020202020204" pitchFamily="34" charset="0"/>
              </a:rPr>
              <a:t>service</a:t>
            </a:r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0DCF7F13-D9A9-4003-88BE-DAA43AFA9B7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33481" y="4650582"/>
            <a:ext cx="1392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新細明體" panose="020B0604030504040204" pitchFamily="18" charset="-12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Web Service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UEPRNT">
  <a:themeElements>
    <a:clrScheme name="BLUEPR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BLUEPR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STRATEGY</Template>
  <TotalTime>1498</TotalTime>
  <Words>1232</Words>
  <Application>Microsoft Office PowerPoint</Application>
  <PresentationFormat>On-screen Show (4:3)</PresentationFormat>
  <Paragraphs>229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Tahoma</vt:lpstr>
      <vt:lpstr>新細明體</vt:lpstr>
      <vt:lpstr>Arial</vt:lpstr>
      <vt:lpstr>Wingdings</vt:lpstr>
      <vt:lpstr>Times New Roman</vt:lpstr>
      <vt:lpstr>Lucida Console</vt:lpstr>
      <vt:lpstr>Courier New</vt:lpstr>
      <vt:lpstr>BLUEPRNT</vt:lpstr>
      <vt:lpstr>Microsoft Visio Drawing</vt:lpstr>
      <vt:lpstr>Web Services</vt:lpstr>
      <vt:lpstr>References</vt:lpstr>
      <vt:lpstr>Web Service Definition</vt:lpstr>
      <vt:lpstr>Benefits of the Web Service Model</vt:lpstr>
      <vt:lpstr>Service Oriented Architecture</vt:lpstr>
      <vt:lpstr>Comparing MicroSoft  Web Service with ASP.Net</vt:lpstr>
      <vt:lpstr>Web Service Protocols</vt:lpstr>
      <vt:lpstr>Web Service Structure</vt:lpstr>
      <vt:lpstr>Underlying Technologies  Web Services Stack</vt:lpstr>
      <vt:lpstr>SOAP Messages</vt:lpstr>
      <vt:lpstr>SOAP Message Structure</vt:lpstr>
      <vt:lpstr>WSDL WSDL Schema</vt:lpstr>
      <vt:lpstr>UDDI UDDI Information Model</vt:lpstr>
      <vt:lpstr>Structure of a Microsoft WebService</vt:lpstr>
      <vt:lpstr>Consuming Web Services</vt:lpstr>
      <vt:lpstr>Structure of WebService Client</vt:lpstr>
      <vt:lpstr>DemoWebService Running</vt:lpstr>
      <vt:lpstr>Client of DemoWebService</vt:lpstr>
      <vt:lpstr>SOAP Request and Response</vt:lpstr>
      <vt:lpstr>HTTP GET and POST exchanges</vt:lpstr>
      <vt:lpstr>demo1.wsdl</vt:lpstr>
      <vt:lpstr>demo1.disco</vt:lpstr>
      <vt:lpstr>Web Service Application Structure</vt:lpstr>
      <vt:lpstr>WebService Properties</vt:lpstr>
      <vt:lpstr>WebMethods</vt:lpstr>
      <vt:lpstr>Web Service Clients</vt:lpstr>
      <vt:lpstr>AutoGenerated Proxy</vt:lpstr>
      <vt:lpstr>Web Services versus Remoting</vt:lpstr>
      <vt:lpstr>Web Services versus Remoting</vt:lpstr>
      <vt:lpstr>An Example</vt:lpstr>
      <vt:lpstr>Browser View</vt:lpstr>
      <vt:lpstr>Client Application View</vt:lpstr>
      <vt:lpstr>Creating a Web Service Project</vt:lpstr>
      <vt:lpstr>Resulting “Generic” Web Service</vt:lpstr>
      <vt:lpstr>Resulting “Generic” Test</vt:lpstr>
      <vt:lpstr>Sample Soap Request</vt:lpstr>
      <vt:lpstr>Sample “Generic” HTTP GET and POST</vt:lpstr>
      <vt:lpstr>Create Console Client</vt:lpstr>
      <vt:lpstr>Adding a Web Reference</vt:lpstr>
      <vt:lpstr>Client Accessing Web Service</vt:lpstr>
      <vt:lpstr>Create Proxy Source Code with WDSL.exe</vt:lpstr>
      <vt:lpstr>Web Services</vt:lpstr>
    </vt:vector>
  </TitlesOfParts>
  <Company>Syracuse Software Technology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</dc:title>
  <dc:creator>Jim Fawcett</dc:creator>
  <cp:lastModifiedBy>James Fawcett</cp:lastModifiedBy>
  <cp:revision>17</cp:revision>
  <dcterms:created xsi:type="dcterms:W3CDTF">2002-07-05T19:06:35Z</dcterms:created>
  <dcterms:modified xsi:type="dcterms:W3CDTF">2019-01-09T20:48:54Z</dcterms:modified>
</cp:coreProperties>
</file>