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80" r:id="rId3"/>
    <p:sldId id="257" r:id="rId4"/>
    <p:sldId id="286" r:id="rId5"/>
    <p:sldId id="319" r:id="rId6"/>
    <p:sldId id="320" r:id="rId7"/>
    <p:sldId id="287" r:id="rId8"/>
    <p:sldId id="288" r:id="rId9"/>
    <p:sldId id="289" r:id="rId10"/>
    <p:sldId id="294" r:id="rId11"/>
    <p:sldId id="290" r:id="rId12"/>
    <p:sldId id="292" r:id="rId13"/>
    <p:sldId id="293" r:id="rId14"/>
    <p:sldId id="321" r:id="rId15"/>
    <p:sldId id="312" r:id="rId16"/>
    <p:sldId id="317" r:id="rId17"/>
    <p:sldId id="314" r:id="rId18"/>
    <p:sldId id="315" r:id="rId19"/>
    <p:sldId id="316" r:id="rId20"/>
    <p:sldId id="313" r:id="rId21"/>
    <p:sldId id="346" r:id="rId22"/>
    <p:sldId id="259" r:id="rId23"/>
    <p:sldId id="266" r:id="rId24"/>
    <p:sldId id="340" r:id="rId25"/>
    <p:sldId id="348" r:id="rId26"/>
    <p:sldId id="347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1" r:id="rId42"/>
    <p:sldId id="342" r:id="rId43"/>
    <p:sldId id="343" r:id="rId44"/>
    <p:sldId id="344" r:id="rId45"/>
    <p:sldId id="345" r:id="rId46"/>
    <p:sldId id="324" r:id="rId47"/>
    <p:sldId id="271" r:id="rId48"/>
    <p:sldId id="272" r:id="rId49"/>
    <p:sldId id="273" r:id="rId50"/>
    <p:sldId id="274" r:id="rId51"/>
    <p:sldId id="275" r:id="rId52"/>
    <p:sldId id="276" r:id="rId53"/>
    <p:sldId id="277" r:id="rId54"/>
    <p:sldId id="278" r:id="rId55"/>
    <p:sldId id="279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>
      <p:cViewPr varScale="1">
        <p:scale>
          <a:sx n="94" d="100"/>
          <a:sy n="94" d="100"/>
        </p:scale>
        <p:origin x="145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75491309-F2A1-4CB4-B6A8-10BB5BF3F3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BF44C0EC-343A-4712-BE2D-48A4E94530A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4234835D-D459-4E37-A019-73BD813DA36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>
            <a:extLst>
              <a:ext uri="{FF2B5EF4-FFF2-40B4-BE49-F238E27FC236}">
                <a16:creationId xmlns:a16="http://schemas.microsoft.com/office/drawing/2014/main" id="{C761DF54-65D0-4139-B9A8-CF1D757376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4150" name="Rectangle 6">
            <a:extLst>
              <a:ext uri="{FF2B5EF4-FFF2-40B4-BE49-F238E27FC236}">
                <a16:creationId xmlns:a16="http://schemas.microsoft.com/office/drawing/2014/main" id="{6F4F8281-DCEA-4EE8-B92B-F5980D5077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1" name="Rectangle 7">
            <a:extLst>
              <a:ext uri="{FF2B5EF4-FFF2-40B4-BE49-F238E27FC236}">
                <a16:creationId xmlns:a16="http://schemas.microsoft.com/office/drawing/2014/main" id="{D8340786-4C54-4389-9859-416A3BE72B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986653-DC1A-4192-BAF1-1273E9FBB9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F9BCED10-DAB9-4991-A722-7EC434BDD3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66FA04-25A4-4C1E-ADF3-F64647FF5719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0C6C5D07-EF55-447C-A620-4C37672434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FD490C9E-61E8-48D3-BC67-6F6628809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39358F3F-ACB0-40C7-B18C-1A04E56D38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0E9DCE-C63E-45AF-8FD5-18216B65A32D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DD6AC6E9-99FB-4606-A846-7CD5D5AEBE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E080C169-3DFD-4E80-8F8B-14CEF39E2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F3D7EB4B-63EF-4F36-BC96-187D0106AA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7905D7-3885-4BA8-9053-4D7557DD413B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3BF49640-F29A-400C-8646-C9C01BE9C3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86080BA2-DA01-4FB5-9C81-3CFA402669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3936F903-713C-4706-9B80-67E537CE3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78FB57-8FBF-43D5-B9F5-E40FB3844573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E2536425-42CD-4EC3-97D0-4495AADA2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94F3FCF0-A83E-45EA-97FD-051717C5A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813731A8-3C23-46EC-B39D-F86E15BDB4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3110D1-9D57-48C1-A4DC-73498E5022DE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CBCA4A53-DB1E-481C-9BB7-4B4F3DC33A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D516917E-0B3E-4CF8-9EDC-492FDE092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BC8580C6-61D6-48E8-A176-80EBD9180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75F3F6-1640-42E3-AC16-32BF19D4BBFA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D82C3541-189D-4727-A315-562C7E7E60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82807880-2283-4BEB-BED0-AD316D8D9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D967ED4C-7EEF-4675-BB2A-83DD6D941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5D4580-226D-4CBD-9958-13EF7A8EC83A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00F9C396-7CB2-4A63-BD4C-F8020B9673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563B54D5-E38A-4D7D-A8CB-FCD436133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DDD0CCDF-C5B9-48B1-9E12-23E48E58D7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2E6C94-60C5-4DFC-9306-8FCC3E06523A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34559192-8AFA-4340-9E5D-A36AB20A6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F02D7370-23E0-4A7A-B043-41CDA386C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13FB541F-6566-41FD-A5D3-4A5BD94477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B83357-01CE-4C27-BC6B-5ED8363BDAF8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A6AFB717-DD13-4E96-A94F-D4012ADBB2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ABAF204D-FC9B-4B84-AB78-E373D3B70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3B487F97-A149-40CF-BBB0-8B7E8A88CC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59BD66-64DA-4F33-AD66-AD60A2C7C26F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944B2B4A-87FA-4C1F-A206-70D8279DE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4900149B-BF42-41DD-9DAD-17239BDBC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658029D9-1263-4E4B-89C2-CAC1650638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C470B5-31A5-4BF0-B3BE-082D42871652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A6ED3306-9340-4D2D-8A4B-3580F3F6E2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759DDCA4-2509-4B4B-8ADD-6E942D4D0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E482FC7D-D1BD-454C-B65A-AD469AF8D9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A25895-ECB7-4872-8A7E-117744A81454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F6CF0070-7BDB-4D9F-ADD7-8DD48767B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4FF1CF1C-B065-454D-99E4-06CC8008E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EF651FD1-BA56-48D9-8132-30528191B2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7B9088-D415-4094-A9F4-B7B0F3471B70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339E3B9D-1192-4E6E-8C0C-6B50CE1BC6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E5C79548-DC1E-4E0D-8DB3-F1E18832F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36054A7B-3A7B-4C72-88CF-054A6D68E4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4C9821-155F-45B5-A7EC-305DA1049DFE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CA6D99BB-4A0D-4057-840D-4B63B1263C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8D04653A-E60A-4958-8806-084103F49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C7DF3F22-C163-40B6-B891-CFCA7EDDE8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99B678-F6CA-4038-A644-2D9B32A17507}" type="slidenum">
              <a:rPr lang="en-US" altLang="en-US"/>
              <a:pPr eaLnBrk="1" hangingPunct="1"/>
              <a:t>49</a:t>
            </a:fld>
            <a:endParaRPr lang="en-US" altLang="en-US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F181AC6A-D93B-4194-90B3-2698589BC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43B90B0D-733C-4FE1-9B93-949EAAE13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7ECE50FE-8C3C-42AC-AABB-300A9358AB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34B56D-CF89-4CA1-934B-51188F8A4D89}" type="slidenum">
              <a:rPr lang="en-US" altLang="en-US"/>
              <a:pPr eaLnBrk="1" hangingPunct="1"/>
              <a:t>50</a:t>
            </a:fld>
            <a:endParaRPr lang="en-US" altLang="en-US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CFB4D1E2-DCC6-4EDE-8FC8-1E4F4DC6A4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5753CA8C-CD49-4444-B123-EFCA7AC3A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83C0F525-A644-4401-A4E1-E81677FA7A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01AACB-3B67-4D48-9093-7DF9B9F461E1}" type="slidenum">
              <a:rPr lang="en-US" altLang="en-US"/>
              <a:pPr eaLnBrk="1" hangingPunct="1"/>
              <a:t>51</a:t>
            </a:fld>
            <a:endParaRPr lang="en-US" altLang="en-US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01AFFCFD-CBE0-4A0E-8A3E-12BCCF508D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327F059F-AB78-4D42-A29C-413DD01E9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17D3B7FC-269C-4798-91B7-DFA966971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BDB0CC-E82A-4535-B0D5-B51B6357E9C9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D47BE7C4-4AC3-4FCB-A7DD-B712C50BC5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5168CCF0-9F1B-430C-8D67-AE848393B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2A907D18-C2D2-4B79-B01F-94C48BD88C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6E905C-A557-451C-8F7C-CEA4CEE79811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E26EA0A8-0158-4019-BCE1-CDB753C0B6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4689673A-511D-4B3F-96F2-B047E77D7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AC7920C-DBBE-444C-AB53-AC4C03EA23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A0EB22-0E30-4FDF-BEDE-E7606C6F4DD4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BBACA3B6-C842-4EB1-A5A1-2A144B2B8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DA4553C5-0069-4CBB-995B-B6053A636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8048A15A-9773-4138-86E6-3EA61B336D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3383A8-2408-4637-92A9-AD614D1007B2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DC8E2C76-CE59-499E-AD42-B12B7E036A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40456FA1-4BC7-4E84-8622-D13837E1C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116C5AF3-9E08-432C-86DA-D2C2FA1515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569DE9-FBBA-495E-9264-36190B4535D3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31D08DD7-62E2-4E63-817F-0F155EE884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EB9FCD3-1C9D-4B8E-AB60-D0C3EADF2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A2DE0D4A-045C-4EE7-8050-07E5E87BA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44DA7D-7B67-4984-825D-A60F12D32224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EE1C8B3A-8746-4D28-AA59-63BBE4799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340CD5EC-2C0D-4C09-9923-7367702BC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AF4EED27-2E7F-4282-86FF-CBD7C88343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A7E3E0-BC0D-40A7-A0F8-5C03069E31F6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9E1169F7-80F2-40BB-B80E-4C957B8AC0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4B591188-71E2-465B-9421-61A3784A2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EF74FCB5-2451-4A64-8007-4000D3008D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8D6F3F-B4BA-430A-A3FA-394D64E530C6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CB6BB19F-E7E1-4135-80D5-24C376169B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F8DB7E02-B5E6-4A43-AF6C-9FA2A5085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26E703F6-F22B-4623-B2DC-1966BC0492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2025E6-AE87-475C-B29A-78F5A1E79C29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FB0F5DAB-11F7-4FAC-8BDA-311B38746D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6187DD6C-A129-45F8-9151-BD3E556B7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91F035D2-8354-46B8-8F19-3CE0A0130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653FCB-F113-438D-9840-EB6CAF762D92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964AD792-E29F-42A3-8D6F-82345D79F5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9E5D8075-10AE-46FC-95EE-F7EA590A9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C15945AE-2406-4DD3-A1B7-867EACDF8A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E498AB-94F0-4176-8CFA-1196C6EED14F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DE07181-BF84-495B-B262-5642E01A4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D968D0D2-D118-4748-9004-AEE20A613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EC26C8-9B39-44C6-825C-3CF705DDB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C8A49B-6724-4286-84BF-38AEBE395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1B47F0-77FB-4C88-AEBD-E0AFF4066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80D28-705C-42C7-9375-8C9C2434D3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45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4EE645-AB6D-42B6-B61D-8AFDD8028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EF9388-9A0E-4D8F-9DE8-433B6D947E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D47CB-B0AC-4575-B623-6B5A317A6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7A1AC-E5CC-4F2F-94A0-5FE4862E9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95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2108AB-87C9-4DC6-9FE5-69E8F63654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598DD9-51CA-4A31-8D03-3BCE90210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6D2C84-2000-4B35-8C13-6CE54473E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D7A65-808F-432B-8957-3B6001D188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04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B08928-93BB-4491-AFC6-5543C6DF93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3D4DA6-8D02-482E-9AFF-3C051AEA9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920B10-F648-4C9D-9024-2CA5B2A62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10BFE-E02E-4E28-A396-9F79F9F2FB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81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D316E7-9BC7-42DA-A801-2F505815BD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23E1BA-1E05-47B0-9CA0-9B8F329E28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AB3978-C987-4398-AB8D-5D97CB6049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6CE1C-01E2-4272-AD58-AA419D5CD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01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0D358F-3F0D-411F-89DE-27E404AE88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30A3F3-6250-4FDD-9288-7A347260F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139EA5-3642-4933-92BD-B5B68A0009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1A6AB-9297-4898-9025-71B8F77344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10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0992F17-517C-4B7D-86E0-47937FF99A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8F6409-DF30-4370-9201-F3E0D3177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0667C4-F53C-4999-8635-7D3322F7F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3263B-350D-4607-BCBD-8032C597AE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4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EED2AD-62E6-4C8B-B121-0A9B965A6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A9A9B0-34D5-4D8D-856A-39607C2374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DA1DAE-B837-47EC-BE37-D5FBF1FD5D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7A148-2919-49D3-AAA7-01DA61FD6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80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01F838-BDEB-4A6B-BECF-AABE423F3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BA194D-2674-45DC-BC10-F6CF79A19C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426419-F28E-44AA-AA52-3EB5219F9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59A51-8517-40F5-964A-99AB50965F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27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C97BB3-5162-4C9B-8E32-C9E19BC7B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BC7C22-ED6D-4818-8E33-DF5C1A6D62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D3F2B-FCB7-4D76-8F73-A637978C1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ADA43-883E-46BB-961F-7173668F8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07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33DDBB-B83A-4012-96D1-FD228EFF9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4AA294-3CC4-42A0-80A6-6400C4DA5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65AEE0-B991-4433-AF4E-84AC439BB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A8A9A-1B59-4F84-8DA7-EA60F8CF7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59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03D795-3068-438E-A721-9A46DC91A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9461D1-1334-439D-9B7A-55902B4F5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1C2FAEC-FE3A-432F-8328-CC70DD0FBA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7A6F39-EE2A-48BF-9A19-D1C181D2CC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44DC9B-5E19-4243-A200-088B7CA473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6C2CD7-9958-4342-BEE9-3947A279FA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sql/ssms/download-sql-server-management-studio-ssms?view=sql-server-2017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sql/default.asp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>
            <a:extLst>
              <a:ext uri="{FF2B5EF4-FFF2-40B4-BE49-F238E27FC236}">
                <a16:creationId xmlns:a16="http://schemas.microsoft.com/office/drawing/2014/main" id="{18FB60F5-2513-4E36-B92E-B83BFD88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64B18C-78B9-46E3-9F41-30BAFB20668E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B753F9EB-A399-49FC-BFE4-953353C92B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/>
              <a:t>Database Programming in .Net</a:t>
            </a:r>
            <a:br>
              <a:rPr lang="en-US" altLang="en-US" sz="3200"/>
            </a:br>
            <a:r>
              <a:rPr lang="en-US" altLang="en-US" sz="2400"/>
              <a:t>The Relational Model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119DDED2-4564-45CF-8851-BEC92037824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Jim Fawcett</a:t>
            </a:r>
          </a:p>
          <a:p>
            <a:pPr eaLnBrk="1" hangingPunct="1"/>
            <a:r>
              <a:rPr lang="en-US" altLang="en-US" sz="1800"/>
              <a:t>CSE686 – Internet Programming</a:t>
            </a:r>
          </a:p>
          <a:p>
            <a:pPr eaLnBrk="1" hangingPunct="1"/>
            <a:r>
              <a:rPr lang="en-US" altLang="en-US" sz="1800"/>
              <a:t>Summer 2005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20206D-C4A8-442E-BEC5-F373B67FD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38248"/>
            <a:ext cx="6585983" cy="5546846"/>
          </a:xfrm>
          <a:prstGeom prst="rect">
            <a:avLst/>
          </a:prstGeom>
        </p:spPr>
      </p:pic>
      <p:sp>
        <p:nvSpPr>
          <p:cNvPr id="11267" name="Slide Number Placeholder 4">
            <a:extLst>
              <a:ext uri="{FF2B5EF4-FFF2-40B4-BE49-F238E27FC236}">
                <a16:creationId xmlns:a16="http://schemas.microsoft.com/office/drawing/2014/main" id="{27774872-FAD2-4544-9695-E450637C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AE7620-D627-4683-86BD-BA756D7E9F39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78E3C6CD-F456-496C-BFE8-9E32BE496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Relationships</a:t>
            </a:r>
          </a:p>
        </p:txBody>
      </p:sp>
      <p:sp>
        <p:nvSpPr>
          <p:cNvPr id="11269" name="AutoShape 6">
            <a:extLst>
              <a:ext uri="{FF2B5EF4-FFF2-40B4-BE49-F238E27FC236}">
                <a16:creationId xmlns:a16="http://schemas.microsoft.com/office/drawing/2014/main" id="{19FA62F3-FFF3-438A-8587-19EF4A3D8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936240"/>
            <a:ext cx="914400" cy="457200"/>
          </a:xfrm>
          <a:prstGeom prst="wedgeRoundRectCallout">
            <a:avLst>
              <a:gd name="adj1" fmla="val -196365"/>
              <a:gd name="adj2" fmla="val -131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Relation</a:t>
            </a:r>
          </a:p>
        </p:txBody>
      </p:sp>
      <p:sp>
        <p:nvSpPr>
          <p:cNvPr id="11270" name="AutoShape 7">
            <a:extLst>
              <a:ext uri="{FF2B5EF4-FFF2-40B4-BE49-F238E27FC236}">
                <a16:creationId xmlns:a16="http://schemas.microsoft.com/office/drawing/2014/main" id="{1A0F080A-2620-4EBE-AAD8-303EFBED3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111671"/>
            <a:ext cx="762000" cy="609600"/>
          </a:xfrm>
          <a:prstGeom prst="wedgeRoundRectCallout">
            <a:avLst>
              <a:gd name="adj1" fmla="val -212223"/>
              <a:gd name="adj2" fmla="val -6007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Tahoma" panose="020B0604030504040204" pitchFamily="34" charset="0"/>
              </a:rPr>
              <a:t>Primary Key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F7431C68-BF70-4291-9B59-F9B4AB672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601" y="5492659"/>
            <a:ext cx="762000" cy="609600"/>
          </a:xfrm>
          <a:prstGeom prst="wedgeRoundRectCallout">
            <a:avLst>
              <a:gd name="adj1" fmla="val -77112"/>
              <a:gd name="adj2" fmla="val -1456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Tahoma" panose="020B0604030504040204" pitchFamily="34" charset="0"/>
              </a:rPr>
              <a:t>Foreign Key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9C221C42-1402-407D-B5A4-4AE9AC77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D7CA20-0B78-498E-8AE8-DB9AB9926B5E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523F594-DE78-4639-BF82-ABA468F18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Representing Relationships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897E9EC-DABE-419E-83F8-542797870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A relationship is represented between tables S and T in the database by making the primary key of T an attribute of the S table.  We say that the T key is a foreign key in the S table.</a:t>
            </a:r>
            <a:br>
              <a:rPr lang="en-US" altLang="en-US" sz="900"/>
            </a:br>
            <a:endParaRPr lang="en-US" altLang="en-US" sz="9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The relationships between tables in the Books database is shown in an entity-relationship diagram on the next page.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Compare this diagram with the tables reproduced on the following page.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The AuthorsBooks table’s only purpose is to gracefully represent the many to many relationship between books and authors.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D765579F-25FE-4F4E-93CF-27BCE8B7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4716EC-4AA8-4180-BDD3-9375D1756B07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5A97929-D1B1-4C2C-9B40-0F45CE9B2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Books Database</a:t>
            </a:r>
          </a:p>
        </p:txBody>
      </p:sp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45F26F9C-245B-4A3E-BD10-14CE3C7F15FF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039938" y="2292350"/>
          <a:ext cx="5122862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VISIO" r:id="rId4" imgW="4606560" imgH="2320560" progId="Visio.Drawing.6">
                  <p:embed/>
                </p:oleObj>
              </mc:Choice>
              <mc:Fallback>
                <p:oleObj name="VISIO" r:id="rId4" imgW="4606560" imgH="232056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38" y="2292350"/>
                        <a:ext cx="5122862" cy="281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BFA6BBC9-06F0-4948-8B44-8E6DFDCE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C1B1B9-AEFC-41D3-B400-09D7CC6E2CA6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5FD6D0B-CB09-4AE8-AD78-13D964CCF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Queries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1418601-7D22-4DA5-A609-7D07FBD6D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 sz="2000"/>
              <a:t>A query expression represents a process for building a new (transient) table from data residing in other (permanent) tables.</a:t>
            </a:r>
          </a:p>
          <a:p>
            <a:pPr lvl="1" eaLnBrk="1" hangingPunct="1"/>
            <a:r>
              <a:rPr lang="en-US" altLang="en-US" sz="1800"/>
              <a:t>The tables used to represent a databases entities are designed to minimize redundancy.</a:t>
            </a:r>
          </a:p>
          <a:p>
            <a:pPr lvl="1" eaLnBrk="1" hangingPunct="1"/>
            <a:r>
              <a:rPr lang="en-US" altLang="en-US" sz="1800"/>
              <a:t>They do not necessarily present data the way a user may wish to view it.</a:t>
            </a:r>
          </a:p>
          <a:p>
            <a:pPr lvl="1" eaLnBrk="1" hangingPunct="1"/>
            <a:r>
              <a:rPr lang="en-US" altLang="en-US" sz="1800"/>
              <a:t>Generating user friendly views are one thing queries do.</a:t>
            </a:r>
          </a:p>
          <a:p>
            <a:pPr lvl="1" eaLnBrk="1" hangingPunct="1"/>
            <a:r>
              <a:rPr lang="en-US" altLang="en-US" sz="1800"/>
              <a:t>They also may be used to enter new data or modify existing data in the database.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C8B3EAD-1868-4788-8685-8249AB19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Query Build and Test</a:t>
            </a:r>
          </a:p>
        </p:txBody>
      </p:sp>
      <p:sp>
        <p:nvSpPr>
          <p:cNvPr id="15363" name="Slide Number Placeholder 2">
            <a:extLst>
              <a:ext uri="{FF2B5EF4-FFF2-40B4-BE49-F238E27FC236}">
                <a16:creationId xmlns:a16="http://schemas.microsoft.com/office/drawing/2014/main" id="{357666F5-ADB4-420C-B202-1DDAACEF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E10BD8-2E38-41D1-93E9-4ACB1965C66A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42E5736F-C501-4EB1-A3E9-8D99B3DF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711325"/>
            <a:ext cx="6985000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9A351F6F-17A5-42DF-B3F1-7A3A44A8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8D008F-6580-4BF1-8741-42E5DFE0EDE0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BB18039-DE33-42A4-A267-2D1DF46B4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Structured Query Language (SQL) Basics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F365AE8-D8A2-457E-8FE5-BFE3CC2A0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Uses English words keyed to their tasks:</a:t>
            </a:r>
          </a:p>
          <a:p>
            <a:pPr lvl="1" eaLnBrk="1" hangingPunct="1"/>
            <a:r>
              <a:rPr lang="en-US" altLang="en-US" b="1"/>
              <a:t>SELECT</a:t>
            </a:r>
            <a:r>
              <a:rPr lang="en-US" altLang="en-US"/>
              <a:t>: pick records for processing,</a:t>
            </a:r>
            <a:br>
              <a:rPr lang="en-US" altLang="en-US"/>
            </a:br>
            <a:r>
              <a:rPr lang="en-US" altLang="en-US"/>
              <a:t>	SELECT * FROM Employees.LastName</a:t>
            </a:r>
          </a:p>
          <a:p>
            <a:pPr lvl="1" eaLnBrk="1" hangingPunct="1"/>
            <a:r>
              <a:rPr lang="en-US" altLang="en-US" b="1"/>
              <a:t>WHERE</a:t>
            </a:r>
            <a:r>
              <a:rPr lang="en-US" altLang="en-US"/>
              <a:t>: qualify the selection with specific attribute values</a:t>
            </a:r>
            <a:br>
              <a:rPr lang="en-US" altLang="en-US"/>
            </a:br>
            <a:r>
              <a:rPr lang="en-US" altLang="en-US"/>
              <a:t>	SELECT * FROM Employees WHERE Pay &gt; 50000 </a:t>
            </a:r>
          </a:p>
          <a:p>
            <a:pPr lvl="1" eaLnBrk="1" hangingPunct="1"/>
            <a:r>
              <a:rPr lang="en-US" altLang="en-US" b="1"/>
              <a:t>AND, OR</a:t>
            </a:r>
            <a:r>
              <a:rPr lang="en-US" altLang="en-US"/>
              <a:t>: combining conjunctions</a:t>
            </a:r>
            <a:br>
              <a:rPr lang="en-US" altLang="en-US"/>
            </a:br>
            <a:r>
              <a:rPr lang="en-US" altLang="en-US"/>
              <a:t>	WHERE Pay &gt; 40000 AND Pay &lt; 60000</a:t>
            </a:r>
          </a:p>
          <a:p>
            <a:pPr lvl="1" eaLnBrk="1" hangingPunct="1"/>
            <a:r>
              <a:rPr lang="en-US" altLang="en-US" b="1"/>
              <a:t>IN</a:t>
            </a:r>
            <a:r>
              <a:rPr lang="en-US" altLang="en-US"/>
              <a:t>: set inclusion, e.g.,</a:t>
            </a:r>
            <a:br>
              <a:rPr lang="en-US" altLang="en-US"/>
            </a:br>
            <a:r>
              <a:rPr lang="en-US" altLang="en-US"/>
              <a:t>	WHERE Employees.FirstName IN (‘Joe’, ‘Sam’)</a:t>
            </a:r>
          </a:p>
          <a:p>
            <a:pPr lvl="1" eaLnBrk="1" hangingPunct="1"/>
            <a:r>
              <a:rPr lang="en-US" altLang="en-US" b="1"/>
              <a:t>ORDER BY</a:t>
            </a:r>
            <a:r>
              <a:rPr lang="en-US" altLang="en-US"/>
              <a:t>: sort selected data,</a:t>
            </a:r>
            <a:br>
              <a:rPr lang="en-US" altLang="en-US"/>
            </a:br>
            <a:r>
              <a:rPr lang="en-US" altLang="en-US"/>
              <a:t>	ORDER BY Employees.LastName</a:t>
            </a: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See SQL References on Lecture #7 webpage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2B9AF80C-22A7-4216-960E-17A2DBB9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F93BA8-346B-4147-B9C1-3C0E0355871C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01173F8-6DE1-4D64-86F8-0E6E8926E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SubQueries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FC7FCBC-1A0F-432D-B262-262A0E052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830763"/>
          </a:xfrm>
        </p:spPr>
        <p:txBody>
          <a:bodyPr/>
          <a:lstStyle/>
          <a:p>
            <a:pPr eaLnBrk="1" hangingPunct="1"/>
            <a:r>
              <a:rPr lang="en-US" altLang="en-US"/>
              <a:t>You can create precise selections using subqueries:</a:t>
            </a:r>
          </a:p>
          <a:p>
            <a:pPr lvl="1" eaLnBrk="1" hangingPunct="1"/>
            <a:r>
              <a:rPr lang="en-US" altLang="en-US"/>
              <a:t>SELECT * FROM Orders</a:t>
            </a:r>
            <a:br>
              <a:rPr lang="en-US" altLang="en-US"/>
            </a:br>
            <a:r>
              <a:rPr lang="en-US" altLang="en-US"/>
              <a:t>WHERE PartNum in </a:t>
            </a:r>
            <a:br>
              <a:rPr lang="en-US" altLang="en-US"/>
            </a:br>
            <a:r>
              <a:rPr lang="en-US" altLang="en-US"/>
              <a:t>(SELECT PartNum FROM Part WHERE Description LIKE “Road%”)</a:t>
            </a:r>
            <a:br>
              <a:rPr lang="en-US" altLang="en-US"/>
            </a:br>
            <a:endParaRPr lang="en-US" altLang="en-US"/>
          </a:p>
          <a:p>
            <a:pPr lvl="1" eaLnBrk="1" hangingPunct="1"/>
            <a:r>
              <a:rPr lang="en-US" altLang="en-US"/>
              <a:t>Here, Orders and Part are tables, PartNum and Description are attributes, and we are selecting Descriptions that have substring “Road”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886230BE-E39C-4F33-9B11-ABA562B8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375797-C993-477C-821F-EAF9EF67632A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3C0F2FE-9F7E-42F4-9018-9D3D79087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SQL – Manipulating Data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4478E68-C14E-46BC-8780-1BB3A14F1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You modify the data held in a database using: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INSERT</a:t>
            </a:r>
            <a:r>
              <a:rPr lang="en-US" altLang="en-US"/>
              <a:t>: insert a new record with specified values,</a:t>
            </a:r>
            <a:br>
              <a:rPr lang="en-US" altLang="en-US"/>
            </a:br>
            <a:r>
              <a:rPr lang="en-US" altLang="en-US"/>
              <a:t>	INSERT INTO Log (EmID, Date, Title, Message)</a:t>
            </a:r>
            <a:br>
              <a:rPr lang="en-US" altLang="en-US"/>
            </a:br>
            <a:r>
              <a:rPr lang="en-US" altLang="en-US"/>
              <a:t>	VALUES (1, 6/30/2004, “More Stuff”, “blah blah blah”)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And insert multiple records,</a:t>
            </a:r>
            <a:br>
              <a:rPr lang="en-US" altLang="en-US"/>
            </a:br>
            <a:r>
              <a:rPr lang="en-US" altLang="en-US"/>
              <a:t>	INSERT INTO TempTable</a:t>
            </a:r>
            <a:br>
              <a:rPr lang="en-US" altLang="en-US"/>
            </a:br>
            <a:r>
              <a:rPr lang="en-US" altLang="en-US"/>
              <a:t>	SELECT * FROM Log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UPDATE</a:t>
            </a:r>
            <a:r>
              <a:rPr lang="en-US" altLang="en-US"/>
              <a:t>: modify existing records</a:t>
            </a:r>
            <a:br>
              <a:rPr lang="en-US" altLang="en-US"/>
            </a:br>
            <a:r>
              <a:rPr lang="en-US" altLang="en-US"/>
              <a:t>	UPDATE Employee</a:t>
            </a:r>
            <a:br>
              <a:rPr lang="en-US" altLang="en-US"/>
            </a:br>
            <a:r>
              <a:rPr lang="en-US" altLang="en-US"/>
              <a:t>	SET Address = ‘Some New Street’</a:t>
            </a:r>
            <a:br>
              <a:rPr lang="en-US" altLang="en-US"/>
            </a:br>
            <a:r>
              <a:rPr lang="en-US" altLang="en-US"/>
              <a:t>	WHERE EmID = 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DELETE</a:t>
            </a:r>
            <a:r>
              <a:rPr lang="en-US" altLang="en-US"/>
              <a:t>: remove records from database</a:t>
            </a:r>
            <a:br>
              <a:rPr lang="en-US" altLang="en-US"/>
            </a:br>
            <a:r>
              <a:rPr lang="en-US" altLang="en-US"/>
              <a:t>	DELETE FROM Employee</a:t>
            </a:r>
            <a:br>
              <a:rPr lang="en-US" altLang="en-US"/>
            </a:br>
            <a:r>
              <a:rPr lang="en-US" altLang="en-US"/>
              <a:t>	WHERE City = ‘Hoboken’</a:t>
            </a:r>
            <a:br>
              <a:rPr lang="en-US" altLang="en-US"/>
            </a:br>
            <a:r>
              <a:rPr lang="en-US" altLang="en-US"/>
              <a:t>	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398F2993-B8BF-425B-9404-E091EFED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B1F3F5-E6A4-4028-A016-034C6BD1C515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F65043B-2F6D-4743-81B2-EB910A073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SQL – Built in Functions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7180AE9-8F9D-4928-AC1A-A404EFBB9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Some of the most useful SQL built in functions are:</a:t>
            </a:r>
          </a:p>
          <a:p>
            <a:pPr lvl="1" eaLnBrk="1" hangingPunct="1"/>
            <a:r>
              <a:rPr lang="en-US" altLang="en-US" b="1"/>
              <a:t>COUNT</a:t>
            </a:r>
            <a:r>
              <a:rPr lang="en-US" altLang="en-US"/>
              <a:t>: count the number of rows satisfying some condition,</a:t>
            </a:r>
            <a:br>
              <a:rPr lang="en-US" altLang="en-US"/>
            </a:br>
            <a:r>
              <a:rPr lang="en-US" altLang="en-US"/>
              <a:t>	SELECT COUNT(*) FROM Logs WHERE EmID = 1</a:t>
            </a:r>
          </a:p>
          <a:p>
            <a:pPr lvl="1" eaLnBrk="1" hangingPunct="1"/>
            <a:r>
              <a:rPr lang="en-US" altLang="en-US" b="1"/>
              <a:t>SUM</a:t>
            </a:r>
            <a:r>
              <a:rPr lang="en-US" altLang="en-US"/>
              <a:t>: returns sum of all values in a column,</a:t>
            </a:r>
            <a:br>
              <a:rPr lang="en-US" altLang="en-US"/>
            </a:br>
            <a:r>
              <a:rPr lang="en-US" altLang="en-US"/>
              <a:t>	SELECT SUM(Cost) FROM Order</a:t>
            </a:r>
          </a:p>
          <a:p>
            <a:pPr lvl="1" eaLnBrk="1" hangingPunct="1"/>
            <a:r>
              <a:rPr lang="en-US" altLang="en-US" b="1"/>
              <a:t>AVG</a:t>
            </a:r>
            <a:r>
              <a:rPr lang="en-US" altLang="en-US"/>
              <a:t>: returns average value of a column,</a:t>
            </a:r>
            <a:br>
              <a:rPr lang="en-US" altLang="en-US"/>
            </a:br>
            <a:r>
              <a:rPr lang="en-US" altLang="en-US"/>
              <a:t>	SELECT AVG(Price) From Order</a:t>
            </a:r>
          </a:p>
          <a:p>
            <a:pPr lvl="1" eaLnBrk="1" hangingPunct="1"/>
            <a:r>
              <a:rPr lang="en-US" altLang="en-US" b="1"/>
              <a:t>MAX</a:t>
            </a:r>
            <a:r>
              <a:rPr lang="en-US" altLang="en-US"/>
              <a:t>,</a:t>
            </a:r>
            <a:r>
              <a:rPr lang="en-US" altLang="en-US" b="1"/>
              <a:t> MIN</a:t>
            </a:r>
            <a:r>
              <a:rPr lang="en-US" altLang="en-US"/>
              <a:t>: returns maximun or minimum value in a column,</a:t>
            </a:r>
            <a:br>
              <a:rPr lang="en-US" altLang="en-US"/>
            </a:br>
            <a:r>
              <a:rPr lang="en-US" altLang="en-US"/>
              <a:t>	SELECT MAX(Price) From Order</a:t>
            </a:r>
          </a:p>
          <a:p>
            <a:pPr lvl="1" eaLnBrk="1" hangingPunct="1"/>
            <a:r>
              <a:rPr lang="en-US" altLang="en-US" b="1"/>
              <a:t>GETDATE</a:t>
            </a:r>
            <a:r>
              <a:rPr lang="en-US" altLang="en-US"/>
              <a:t>: returns current system date</a:t>
            </a:r>
            <a:br>
              <a:rPr lang="en-US" altLang="en-US"/>
            </a:br>
            <a:r>
              <a:rPr lang="en-US" altLang="en-US"/>
              <a:t>	INSERT INTO Log (EmID, Date, Title, Message)</a:t>
            </a:r>
            <a:br>
              <a:rPr lang="en-US" altLang="en-US"/>
            </a:br>
            <a:r>
              <a:rPr lang="en-US" altLang="en-US"/>
              <a:t>	VALUES (1, GetDate(), “More Stuff”, “blah blah blah”)</a:t>
            </a:r>
          </a:p>
          <a:p>
            <a:pPr lvl="1"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D2C09B3F-FC01-4337-98EC-64BD8D4F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6113A1-B7CF-463E-9CC3-38C2458D3DB6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1F5D096-14B8-48D4-AA43-B39384B62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SQL – Altering Database Structure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4D4480A-721D-475E-B8D7-99E7E5718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Create database, table, query, and alter column type</a:t>
            </a:r>
          </a:p>
          <a:p>
            <a:pPr lvl="1" eaLnBrk="1" hangingPunct="1"/>
            <a:r>
              <a:rPr lang="en-US" altLang="en-US" b="1"/>
              <a:t>CREATE DATABASE</a:t>
            </a:r>
            <a:r>
              <a:rPr lang="en-US" altLang="en-US"/>
              <a:t> CSE686</a:t>
            </a:r>
          </a:p>
          <a:p>
            <a:pPr lvl="1" eaLnBrk="1" hangingPunct="1"/>
            <a:r>
              <a:rPr lang="en-US" altLang="en-US" b="1"/>
              <a:t>CREATE TABLE</a:t>
            </a:r>
            <a:r>
              <a:rPr lang="en-US" altLang="en-US"/>
              <a:t> Log (</a:t>
            </a:r>
            <a:br>
              <a:rPr lang="en-US" altLang="en-US"/>
            </a:br>
            <a:r>
              <a:rPr lang="en-US" altLang="en-US"/>
              <a:t>	  LogID timestamp,</a:t>
            </a:r>
            <a:br>
              <a:rPr lang="en-US" altLang="en-US"/>
            </a:br>
            <a:r>
              <a:rPr lang="en-US" altLang="en-US"/>
              <a:t>	  EmID int,</a:t>
            </a:r>
            <a:br>
              <a:rPr lang="en-US" altLang="en-US"/>
            </a:br>
            <a:r>
              <a:rPr lang="en-US" altLang="en-US"/>
              <a:t>	  Date datetime,</a:t>
            </a:r>
            <a:br>
              <a:rPr lang="en-US" altLang="en-US"/>
            </a:br>
            <a:r>
              <a:rPr lang="en-US" altLang="en-US"/>
              <a:t>	  Title text,</a:t>
            </a:r>
            <a:br>
              <a:rPr lang="en-US" altLang="en-US"/>
            </a:br>
            <a:r>
              <a:rPr lang="en-US" altLang="en-US"/>
              <a:t>	  Message text);</a:t>
            </a:r>
          </a:p>
          <a:p>
            <a:pPr lvl="1" eaLnBrk="1" hangingPunct="1"/>
            <a:r>
              <a:rPr lang="en-US" altLang="en-US" b="1"/>
              <a:t>CREATE VIEW</a:t>
            </a:r>
            <a:r>
              <a:rPr lang="en-US" altLang="en-US"/>
              <a:t> LogAfter_Fawcett</a:t>
            </a:r>
            <a:br>
              <a:rPr lang="en-US" altLang="en-US"/>
            </a:br>
            <a:r>
              <a:rPr lang="en-US" altLang="en-US"/>
              <a:t>	SELECT Date, Title, Message </a:t>
            </a:r>
            <a:br>
              <a:rPr lang="en-US" altLang="en-US"/>
            </a:br>
            <a:r>
              <a:rPr lang="en-US" altLang="en-US"/>
              <a:t>	FROM Log WHERE Date &lt; ‘6/28/2004’</a:t>
            </a:r>
          </a:p>
          <a:p>
            <a:pPr lvl="1" eaLnBrk="1" hangingPunct="1"/>
            <a:r>
              <a:rPr lang="en-US" altLang="en-US" b="1"/>
              <a:t>ALTER TABLE</a:t>
            </a:r>
            <a:r>
              <a:rPr lang="en-US" altLang="en-US"/>
              <a:t> Employees </a:t>
            </a:r>
            <a:br>
              <a:rPr lang="en-US" altLang="en-US"/>
            </a:br>
            <a:r>
              <a:rPr lang="en-US" altLang="en-US"/>
              <a:t>	-&gt; CHANGE Country Country char(12)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0CF29305-4249-4746-A03F-99C89F0A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D75746-BCCA-4B76-B073-0A6FB22C437D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EE13B8EB-2BE5-4491-952A-0F6217AA8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Topics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9D15EC49-F530-424D-A2CA-493C4D70D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Introduction to Relational Databases</a:t>
            </a:r>
          </a:p>
          <a:p>
            <a:pPr lvl="1" eaLnBrk="1" hangingPunct="1"/>
            <a:r>
              <a:rPr lang="en-US" altLang="en-US" sz="1800"/>
              <a:t>Entity relationship model</a:t>
            </a:r>
          </a:p>
          <a:p>
            <a:pPr lvl="1" eaLnBrk="1" hangingPunct="1"/>
            <a:r>
              <a:rPr lang="en-US" altLang="en-US" sz="1800"/>
              <a:t>Database design</a:t>
            </a:r>
          </a:p>
          <a:p>
            <a:pPr lvl="2" eaLnBrk="1" hangingPunct="1"/>
            <a:r>
              <a:rPr lang="en-US" altLang="en-US" sz="1600"/>
              <a:t>Redundancy</a:t>
            </a:r>
          </a:p>
          <a:p>
            <a:pPr lvl="2" eaLnBrk="1" hangingPunct="1"/>
            <a:r>
              <a:rPr lang="en-US" altLang="en-US" sz="1600"/>
              <a:t>Normal forms</a:t>
            </a:r>
          </a:p>
          <a:p>
            <a:pPr lvl="1" eaLnBrk="1" hangingPunct="1"/>
            <a:r>
              <a:rPr lang="en-US" altLang="en-US" sz="1800"/>
              <a:t>Queries</a:t>
            </a:r>
          </a:p>
          <a:p>
            <a:pPr lvl="1" eaLnBrk="1" hangingPunct="1"/>
            <a:r>
              <a:rPr lang="en-US" altLang="en-US" sz="1800"/>
              <a:t>Structured Query Language (SQL)</a:t>
            </a:r>
            <a:br>
              <a:rPr lang="en-US" altLang="en-US" sz="900"/>
            </a:br>
            <a:endParaRPr lang="en-US" altLang="en-US" sz="900"/>
          </a:p>
          <a:p>
            <a:pPr eaLnBrk="1" hangingPunct="1"/>
            <a:r>
              <a:rPr lang="en-US" altLang="en-US" sz="2000"/>
              <a:t>Brief Preview of .Net Data Object Model</a:t>
            </a:r>
          </a:p>
          <a:p>
            <a:pPr lvl="1" eaLnBrk="1" hangingPunct="1"/>
            <a:r>
              <a:rPr lang="en-US" altLang="en-US" sz="1800"/>
              <a:t>DataReader : connected cursor</a:t>
            </a:r>
          </a:p>
          <a:p>
            <a:pPr lvl="1" eaLnBrk="1" hangingPunct="1"/>
            <a:r>
              <a:rPr lang="en-US" altLang="en-US" sz="1800"/>
              <a:t>DataSet : disconnected table set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F42658CF-38B2-4859-A151-4B1DD6DA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62B24E-3B19-4FE7-A00F-C194F40179E1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D2B3A94-7770-45CA-9E80-9D2862A8E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SQL Joins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921FD3A-4B15-40D4-9399-A7125665D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Joins are selections from multiple tables.  There are several kinds:</a:t>
            </a:r>
          </a:p>
          <a:p>
            <a:pPr lvl="1" eaLnBrk="1" hangingPunct="1"/>
            <a:r>
              <a:rPr lang="en-US" altLang="en-US"/>
              <a:t>EQUI JOIN: combine matching records</a:t>
            </a:r>
            <a:br>
              <a:rPr lang="en-US" altLang="en-US"/>
            </a:br>
            <a:r>
              <a:rPr lang="en-US" altLang="en-US"/>
              <a:t>	SELECT * FROM Employees, Log</a:t>
            </a:r>
            <a:br>
              <a:rPr lang="en-US" altLang="en-US"/>
            </a:br>
            <a:r>
              <a:rPr lang="en-US" altLang="en-US"/>
              <a:t>	WHERE Employees.EmID = Log.EmID</a:t>
            </a:r>
          </a:p>
          <a:p>
            <a:pPr lvl="1" eaLnBrk="1" hangingPunct="1"/>
            <a:r>
              <a:rPr lang="en-US" altLang="en-US"/>
              <a:t>INNER JOIN:</a:t>
            </a:r>
            <a:br>
              <a:rPr lang="en-US" altLang="en-US"/>
            </a:br>
            <a:r>
              <a:rPr lang="en-US" altLang="en-US"/>
              <a:t>	Employees INNER JOIN Log</a:t>
            </a:r>
            <a:br>
              <a:rPr lang="en-US" altLang="en-US"/>
            </a:br>
            <a:r>
              <a:rPr lang="en-US" altLang="en-US"/>
              <a:t>	ON Employees.EmID = Log.EmID </a:t>
            </a:r>
          </a:p>
          <a:p>
            <a:pPr lvl="1" eaLnBrk="1" hangingPunct="1"/>
            <a:r>
              <a:rPr lang="en-US" altLang="en-US"/>
              <a:t>Also: </a:t>
            </a:r>
            <a:br>
              <a:rPr lang="en-US" altLang="en-US"/>
            </a:br>
            <a:r>
              <a:rPr lang="en-US" altLang="en-US"/>
              <a:t>	Left Inner Join, Right Inner Join, </a:t>
            </a:r>
            <a:br>
              <a:rPr lang="en-US" altLang="en-US"/>
            </a:br>
            <a:r>
              <a:rPr lang="en-US" altLang="en-US"/>
              <a:t>	outer Join, Left outer Join, Right outer Join, Full Outer Join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155B-89E0-400D-94EA-9324C034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0BFE-E02E-4E28-A396-9F79F9F2FB86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354C5E-15BD-4FF5-935F-A063D341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14" y="325723"/>
            <a:ext cx="8131299" cy="5861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AEABD9-21EE-4DE1-B097-ABF0B3EFEED6}"/>
              </a:ext>
            </a:extLst>
          </p:cNvPr>
          <p:cNvSpPr txBox="1"/>
          <p:nvPr/>
        </p:nvSpPr>
        <p:spPr>
          <a:xfrm>
            <a:off x="1295400" y="634485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https://www.reddit.com/r/programming/comments/1xlqeu/sql_joins_explained_xpost_rsql/</a:t>
            </a:r>
          </a:p>
        </p:txBody>
      </p:sp>
    </p:spTree>
    <p:extLst>
      <p:ext uri="{BB962C8B-B14F-4D97-AF65-F5344CB8AC3E}">
        <p14:creationId xmlns:p14="http://schemas.microsoft.com/office/powerpoint/2010/main" val="1489686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1F70F446-5CF9-49F1-A26F-1B46F756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5B3CCD-CE7E-47CE-B7BE-A0109F6B608B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22531" name="Rectangle 6">
            <a:extLst>
              <a:ext uri="{FF2B5EF4-FFF2-40B4-BE49-F238E27FC236}">
                <a16:creationId xmlns:a16="http://schemas.microsoft.com/office/drawing/2014/main" id="{B540AB47-9D84-4CA3-A9C8-87D744111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sz="2400"/>
              <a:t>Entity Relationship Diagram (ERD)</a:t>
            </a:r>
            <a:br>
              <a:rPr lang="en-US" altLang="en-US" sz="2400"/>
            </a:br>
            <a:r>
              <a:rPr lang="en-US" altLang="en-US" sz="2000"/>
              <a:t>Final Project – Internet Programming, Summer 2002</a:t>
            </a:r>
          </a:p>
        </p:txBody>
      </p:sp>
      <p:graphicFrame>
        <p:nvGraphicFramePr>
          <p:cNvPr id="22532" name="Object 5">
            <a:extLst>
              <a:ext uri="{FF2B5EF4-FFF2-40B4-BE49-F238E27FC236}">
                <a16:creationId xmlns:a16="http://schemas.microsoft.com/office/drawing/2014/main" id="{9DC15ECB-266F-4EB9-8182-759DDF7E298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85800" y="1524000"/>
          <a:ext cx="79248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VISIO" r:id="rId4" imgW="6495840" imgH="3234960" progId="Visio.Drawing.6">
                  <p:embed/>
                </p:oleObj>
              </mc:Choice>
              <mc:Fallback>
                <p:oleObj name="VISIO" r:id="rId4" imgW="6495840" imgH="323496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79248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EA49AB10-089B-494F-94BD-CBE5AEB5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9082FF-D6B1-4592-A2E1-A5B84C96D96E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717C728-D9B2-405B-B0A8-2EE034ECC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Creating an SQL Server Database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6A464F6-E2A8-4309-A6B9-9BFA93609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An SQL Server Database can contain:</a:t>
            </a:r>
          </a:p>
          <a:p>
            <a:pPr lvl="1" eaLnBrk="1" hangingPunct="1"/>
            <a:r>
              <a:rPr lang="en-US" altLang="en-US" sz="1800"/>
              <a:t>Multiple tables with relationships between them</a:t>
            </a:r>
          </a:p>
          <a:p>
            <a:pPr lvl="1" eaLnBrk="1" hangingPunct="1"/>
            <a:r>
              <a:rPr lang="en-US" altLang="en-US" sz="1800"/>
              <a:t>Structured Query Language (SQL) based queries</a:t>
            </a:r>
          </a:p>
          <a:p>
            <a:pPr lvl="2" eaLnBrk="1" hangingPunct="1"/>
            <a:r>
              <a:rPr lang="en-US" altLang="en-US" sz="1600"/>
              <a:t>Can form joins of data from multiple tables</a:t>
            </a:r>
          </a:p>
          <a:p>
            <a:pPr lvl="1" eaLnBrk="1" hangingPunct="1"/>
            <a:r>
              <a:rPr lang="en-US" altLang="en-US" sz="1800"/>
              <a:t>Forms which provide views of the database data</a:t>
            </a:r>
          </a:p>
          <a:p>
            <a:pPr lvl="2" eaLnBrk="1" hangingPunct="1"/>
            <a:r>
              <a:rPr lang="en-US" altLang="en-US" sz="1600"/>
              <a:t>Extracts data from tables but can hide the table structure from clients</a:t>
            </a:r>
            <a:br>
              <a:rPr lang="en-US" altLang="en-US" sz="1600"/>
            </a:br>
            <a:endParaRPr lang="en-US" altLang="en-US" sz="900"/>
          </a:p>
          <a:p>
            <a:pPr eaLnBrk="1" hangingPunct="1"/>
            <a:r>
              <a:rPr lang="en-US" altLang="en-US" sz="2000"/>
              <a:t>SQL Server supports a complete relational model with a fairly high performance engine, suitable for concurrent users.</a:t>
            </a:r>
            <a:br>
              <a:rPr lang="en-US" altLang="en-US" sz="2000"/>
            </a:br>
            <a:endParaRPr lang="en-US" altLang="en-US" sz="900"/>
          </a:p>
          <a:p>
            <a:pPr eaLnBrk="1" hangingPunct="1"/>
            <a:r>
              <a:rPr lang="en-US" altLang="en-US" sz="2000"/>
              <a:t>If you only need to support a few, mostly non-concurrent users you can use Access.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129252-0265-496F-BE8E-1B703DB8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Server Management Studio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F543AE-12CA-4E3A-8755-95E4980C0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section provides screen shots for building a multi-table database with relationships.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Download here:</a:t>
            </a:r>
            <a:br>
              <a:rPr lang="en-US" dirty="0"/>
            </a:br>
            <a:r>
              <a:rPr lang="en-US" sz="1200" dirty="0">
                <a:hlinkClick r:id="rId2"/>
              </a:rPr>
              <a:t>https://docs.microsoft.com/en-us/sql/ssms/download-sql-server-management-studio-ssms?view=sql-server-2017</a:t>
            </a:r>
            <a:r>
              <a:rPr lang="en-US" sz="1200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B0BB8-A045-4CC0-B2B7-DCD9D08A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0BFE-E02E-4E28-A396-9F79F9F2FB86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436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CD74C8-2A78-4E81-A6EA-C4670F85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 to Existing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F559C-5F2B-46D9-BA7F-7E7E62A4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0BFE-E02E-4E28-A396-9F79F9F2FB86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C3DB89-9253-4F07-87C2-9E7218B3E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83590"/>
            <a:ext cx="5891212" cy="47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63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F66754-DFAC-447B-AE4C-E93AC8C0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 to Existing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F1222-633A-41A6-BA2F-C5E9D4C92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0BFE-E02E-4E28-A396-9F79F9F2FB86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D53713-9110-4600-B11A-CA13C2888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25321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17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CD76-30AE-4FF6-B617-859B6BE7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SQL Server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584CA-6390-45FF-A726-04881A8A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0BFE-E02E-4E28-A396-9F79F9F2FB86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8A2F0D-B164-4292-9983-C6C78B75E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286637"/>
            <a:ext cx="8185771" cy="519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42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2D99-4058-4E43-9CE5-101C0753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Database Books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2F971-5C0D-4EED-BEE9-74F50F0F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0BFE-E02E-4E28-A396-9F79F9F2FB86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4C7FD-71ED-45B6-822E-DD06F661A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6936210" cy="52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D72789-CC4A-4165-8F93-B3737C9FF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3F46C-A936-4FC8-A5AE-66289C67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0BFE-E02E-4E28-A396-9F79F9F2FB86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356E0C-A3BB-45B0-A24B-97CF3BC08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600200"/>
            <a:ext cx="5715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1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BD57E58A-E294-4430-BB95-77C01480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4CC658-C406-4BFA-BB01-4D1413C24DA9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9E55E7C-8D1B-4881-BCBD-F841234C3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Introduction to Relational Databases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4A76726-1DEB-4842-9F02-35A72EF0F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/>
              <a:t>A relational database is composed of one or more (usually more) tables.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Each </a:t>
            </a:r>
            <a:r>
              <a:rPr lang="en-US" altLang="en-US" sz="1800" b="1" i="1"/>
              <a:t>table</a:t>
            </a:r>
            <a:r>
              <a:rPr lang="en-US" altLang="en-US" sz="1800"/>
              <a:t> consists of rows and columns.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A row is referred to as a </a:t>
            </a:r>
            <a:r>
              <a:rPr lang="en-US" altLang="en-US" sz="1600" b="1" i="1"/>
              <a:t>record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/>
              <a:t>A record refers to a single entity – person, place, or thing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/>
              <a:t>Each record in the database is unique, no duplicates are allowed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A column is referred to as a </a:t>
            </a:r>
            <a:r>
              <a:rPr lang="en-US" altLang="en-US" sz="1600" b="1" i="1"/>
              <a:t>field </a:t>
            </a:r>
            <a:r>
              <a:rPr lang="en-US" altLang="en-US" sz="1600"/>
              <a:t>or</a:t>
            </a:r>
            <a:r>
              <a:rPr lang="en-US" altLang="en-US" sz="1600" b="1" i="1"/>
              <a:t> attribute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/>
              <a:t>a column holds a specified data type – an attribute of the record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Most tables define a </a:t>
            </a:r>
            <a:r>
              <a:rPr lang="en-US" altLang="en-US" sz="1600" b="1" i="1"/>
              <a:t>primary key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/>
              <a:t>The primary key is an attribute that serves to uniquely identify each record in the database.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/>
              <a:t>An exception is a table used to describe a many-to-many relationship which contain two foreign keys, that is, primary keys of other tables (more later…).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Relationships are defined between tables.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A relationship is a unique association between two tables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/>
              <a:t>Usually a column in one table is filled with (foreign) primary keys from the other table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0157D-6F8E-49F9-8DCB-9FB5AD26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</a:t>
            </a:r>
            <a:r>
              <a:rPr lang="en-US" dirty="0" err="1"/>
              <a:t>PublisherID</a:t>
            </a:r>
            <a:r>
              <a:rPr lang="en-US" dirty="0"/>
              <a:t> as Primary Key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27221-6DE9-400B-A88B-6DEBD750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A148-2919-49D3-AAA7-01DA61FD65DF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01BEF-078F-40D9-98F6-1FE7B9B26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447800"/>
            <a:ext cx="4177259" cy="33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7DFF77-9A58-47EA-A885-755DA838F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811" y="1447800"/>
            <a:ext cx="3878976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63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2EF1-2EA3-455B-8048-7D51895C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Key as Identity (auto generated)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73C1D4-28F9-49C3-878D-C0D3973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A148-2919-49D3-AAA7-01DA61FD65DF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A754C-6C62-444A-9861-447E5EEF6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95" y="1581149"/>
            <a:ext cx="7512409" cy="350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24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8177C9-1906-4527-9641-AA997CC6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Relationship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4CBA3-9B30-4B43-92B4-C56A00F63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creating two tables with appropriate keys, we can create a relationship between them.</a:t>
            </a:r>
          </a:p>
          <a:p>
            <a:r>
              <a:rPr lang="en-US" dirty="0"/>
              <a:t>Add a diagram, then drag the </a:t>
            </a:r>
            <a:r>
              <a:rPr lang="en-US" dirty="0" err="1"/>
              <a:t>PublisherID</a:t>
            </a:r>
            <a:r>
              <a:rPr lang="en-US" dirty="0"/>
              <a:t> key to Book table.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B4A25A-F7C9-486A-AC71-D35FA171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A148-2919-49D3-AAA7-01DA61FD65DF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6F7298-3751-4369-A41A-B9EB0B753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52800"/>
            <a:ext cx="8177212" cy="25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74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4E27-B165-4F8D-BD98-B4C20F7A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Foreign Key in Book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21AB3-D22F-4EFB-B179-369D1A08C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/>
              <a:t>We now have a Foreign key in the Book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ACA0D-843A-464D-BB52-4971DEBE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0BFE-E02E-4E28-A396-9F79F9F2FB86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DF6C3-D4B4-43F7-96C7-DF8D7351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2362200"/>
            <a:ext cx="813844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49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13AD3-EA4C-4598-8696-013F10D8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to Many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5FBC3-0474-4D4C-AF99-AF3CF6D9F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1093"/>
            <a:ext cx="8229600" cy="4602163"/>
          </a:xfrm>
        </p:spPr>
        <p:txBody>
          <a:bodyPr/>
          <a:lstStyle/>
          <a:p>
            <a:r>
              <a:rPr lang="en-US" dirty="0"/>
              <a:t>For many to many relationships we need a Details table with two foreign keys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60CDE-1DB2-4BBC-8B8C-42128D28E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0BFE-E02E-4E28-A396-9F79F9F2FB86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5A5A1-8FB5-4292-AA4D-74277AB8F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47" y="2819400"/>
            <a:ext cx="8534400" cy="32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75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F2D6-E37E-46D5-85D8-1E1FC9C95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Data to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07767-68D7-4951-AB6A-493A4356A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Right-click on table and select Edit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8A004-B8DA-4422-A661-2DFCF3AF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0BFE-E02E-4E28-A396-9F79F9F2FB86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4AC77-F641-4C25-A22F-601D3029C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981200"/>
            <a:ext cx="57912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23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0676A-9848-49CD-A505-CE1E7E3E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195BE-8D7C-4281-A190-D46305A31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data to the Author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9CC6B-3537-4CF2-AC99-0D8E7F12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0BFE-E02E-4E28-A396-9F79F9F2FB86}" type="slidenum">
              <a:rPr lang="en-US" altLang="en-US" smtClean="0"/>
              <a:pPr/>
              <a:t>36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59426-577F-4083-8341-E70BFEFFD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362200"/>
            <a:ext cx="6858000" cy="227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70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97E27-5E9E-471E-8194-CF8265A5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C2810-DCAB-4CFB-BDE0-8A9307874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3505200" cy="4830763"/>
          </a:xfrm>
        </p:spPr>
        <p:txBody>
          <a:bodyPr/>
          <a:lstStyle/>
          <a:p>
            <a:r>
              <a:rPr lang="en-US" dirty="0"/>
              <a:t>Adding view to Books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171BA-ADC4-4FE3-9E6A-0637030F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0BFE-E02E-4E28-A396-9F79F9F2FB86}" type="slidenum">
              <a:rPr lang="en-US" altLang="en-US" smtClean="0"/>
              <a:pPr/>
              <a:t>37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FFD03-2B46-4946-AAF0-89393F7C6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1490028"/>
            <a:ext cx="47720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32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E7D919-0939-426A-B93D-2B7C4D52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C76C9-012E-4381-B46C-096742CB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0BFE-E02E-4E28-A396-9F79F9F2FB86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41AC4-8294-4864-B77E-1C5FBD2B3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40047"/>
            <a:ext cx="6629876" cy="514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40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554F4-E6CE-4CDE-9B2C-83DA2F16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View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B0B32-07E4-4D09-BD77-898C2BD9D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A148-2919-49D3-AAA7-01DA61FD65DF}" type="slidenum">
              <a:rPr lang="en-US" altLang="en-US" smtClean="0"/>
              <a:pPr/>
              <a:t>39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CC20C-E9B3-44C2-9E7A-7757A660F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71600"/>
            <a:ext cx="6574916" cy="499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2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89DA25F8-9B2E-4A6D-9177-92BBF593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FD420E-1893-4D9B-A326-C7A41DD00F22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E78069C-C21C-4BD0-ACDD-84077F3DC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Tables and Normalization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A9634269-D269-4032-83AE-56E0CA5D8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A database is partitioned into tables to reduce redundancy.</a:t>
            </a:r>
          </a:p>
          <a:p>
            <a:pPr lvl="1" eaLnBrk="1" hangingPunct="1"/>
            <a:r>
              <a:rPr lang="en-US" altLang="en-US" sz="1800"/>
              <a:t>A Books database that uses a single table would reproduce publisher data and author data many times even though a book entity is only recorded once, as an author many have created more than one book and publishers have many books.</a:t>
            </a:r>
          </a:p>
          <a:p>
            <a:pPr lvl="2" eaLnBrk="1" hangingPunct="1"/>
            <a:r>
              <a:rPr lang="en-US" altLang="en-US" sz="1600"/>
              <a:t>That wastes space.</a:t>
            </a:r>
          </a:p>
          <a:p>
            <a:pPr lvl="2" eaLnBrk="1" hangingPunct="1"/>
            <a:r>
              <a:rPr lang="en-US" altLang="en-US" sz="1600"/>
              <a:t>Affords the possibility that the data becomes inconsistent, e.g., publisher data is recorded differently in different places.</a:t>
            </a:r>
          </a:p>
          <a:p>
            <a:pPr lvl="1" eaLnBrk="1" hangingPunct="1"/>
            <a:r>
              <a:rPr lang="en-US" altLang="en-US" sz="1800"/>
              <a:t>An Author table that has a Book column, will need additional Books columns if the author has more than one book.   How many Books columns should we use?</a:t>
            </a:r>
          </a:p>
          <a:p>
            <a:pPr lvl="2" eaLnBrk="1" hangingPunct="1"/>
            <a:r>
              <a:rPr lang="en-US" altLang="en-US" sz="1600"/>
              <a:t>The table schema is now ambiguous.</a:t>
            </a:r>
          </a:p>
          <a:p>
            <a:pPr lvl="1" eaLnBrk="1" hangingPunct="1"/>
            <a:r>
              <a:rPr lang="en-US" altLang="en-US" sz="1800"/>
              <a:t>These problems are resolved by using more tables, a process called Normalization.</a:t>
            </a:r>
          </a:p>
          <a:p>
            <a:pPr lvl="2" eaLnBrk="1" hangingPunct="1"/>
            <a:r>
              <a:rPr lang="en-US" altLang="en-US" sz="1600"/>
              <a:t>There are three commonly used Normalization Forms, each designed to avoid one type of problem, liked those cited above.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46B0-FCA7-4F12-AD20-9C321CD9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B5A4AC-CACE-4483-993E-7294DEFC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A148-2919-49D3-AAA7-01DA61FD65DF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71FF0-DBE9-4101-9ED8-6A49B240B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22669"/>
            <a:ext cx="5934042" cy="524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491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2A3F4A-C498-4007-AEEE-15B044E3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</a:t>
            </a:r>
            <a:r>
              <a:rPr lang="en-US" dirty="0" err="1"/>
              <a:t>DataBase</a:t>
            </a:r>
            <a:r>
              <a:rPr lang="en-US" dirty="0"/>
              <a:t> Project in VS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FC13B2-1769-4CAA-992A-6C39B3B7A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slides provide screen shots for building a database in Visual Studio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D91910-31D5-4B0A-892F-DA0A3355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A148-2919-49D3-AAA7-01DA61FD65DF}" type="slidenum">
              <a:rPr lang="en-US" altLang="en-US" smtClean="0"/>
              <a:pPr/>
              <a:t>41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1FB5E1-AD49-4B39-B6D5-D2F3BDE20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2405409"/>
            <a:ext cx="6019800" cy="41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03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CFC80D-747C-45F2-8EE0-DC2C3020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Project in Visual Studio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FB4E3F-D2A0-4207-8406-6553380D3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&gt; New Project &gt; SQL Server</a:t>
            </a:r>
          </a:p>
          <a:p>
            <a:r>
              <a:rPr lang="en-US" dirty="0"/>
              <a:t>Add Tables with Tables context menu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E306F-B9F5-4DB5-84C3-DDF9A56A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0BFE-E02E-4E28-A396-9F79F9F2FB86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77CE36-6CC9-441C-81FA-956E69470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63614"/>
            <a:ext cx="7744072" cy="409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98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48AC-0F1E-471A-B0C1-7528A10C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449A-0B84-42AE-A86A-A75D89F8E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Table puts you in Design View where you add columns. </a:t>
            </a:r>
          </a:p>
          <a:p>
            <a:r>
              <a:rPr lang="en-US" dirty="0"/>
              <a:t>That builds CREATE TABLE script.</a:t>
            </a:r>
          </a:p>
          <a:p>
            <a:r>
              <a:rPr lang="en-US" dirty="0"/>
              <a:t>You need to add properties like IDENTITY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6FB26-F143-4848-8C77-CA5C0D42F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0BFE-E02E-4E28-A396-9F79F9F2FB86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531D6-CD8D-4A91-87E8-DC94D4B4A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76600"/>
            <a:ext cx="7315200" cy="261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51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D181-9D09-4E6C-80FC-0A8CB1FAE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35E48-3B42-4BC5-BCF4-3B190731B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attributes to the foreign key column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E6682-190C-4A93-98C2-D693A2C89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0BFE-E02E-4E28-A396-9F79F9F2FB86}" type="slidenum">
              <a:rPr lang="en-US" altLang="en-US" smtClean="0"/>
              <a:pPr/>
              <a:t>44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49E814-53F6-4EA2-992A-7410A8B7F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11642"/>
            <a:ext cx="6705600" cy="407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24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024D-7C1D-46BA-B4EA-083C5B04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To Many Relationships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D0094-374B-4647-9566-CAD8A32B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0BFE-E02E-4E28-A396-9F79F9F2FB86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06A3FB-CDDE-4FDE-B26A-DEB69D837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many to many you simply provide two foreign keys and decorate their element scripts, as shown.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02C026-0A28-4DD3-95B8-C7F99C1E8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68523"/>
            <a:ext cx="7162800" cy="390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803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A5D3BD67-50EA-45FB-9DF2-E02C9FCD6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altLang="en-US"/>
              <a:t>ADO.Net</a:t>
            </a:r>
          </a:p>
        </p:txBody>
      </p:sp>
      <p:sp>
        <p:nvSpPr>
          <p:cNvPr id="51203" name="Subtitle 4">
            <a:extLst>
              <a:ext uri="{FF2B5EF4-FFF2-40B4-BE49-F238E27FC236}">
                <a16:creationId xmlns:a16="http://schemas.microsoft.com/office/drawing/2014/main" id="{15ACF600-504E-4835-B72B-8A47AEA58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57600"/>
            <a:ext cx="6781800" cy="1752600"/>
          </a:xfrm>
        </p:spPr>
        <p:txBody>
          <a:bodyPr/>
          <a:lstStyle/>
          <a:p>
            <a:pPr marL="457200" indent="-457200" algn="l">
              <a:buFont typeface="Tahoma" panose="020B0604030504040204" pitchFamily="34" charset="0"/>
              <a:buAutoNum type="arabicPeriod"/>
            </a:pPr>
            <a:r>
              <a:rPr lang="en-US" altLang="en-US"/>
              <a:t>Low-level support for DB management</a:t>
            </a:r>
          </a:p>
          <a:p>
            <a:pPr marL="457200" indent="-457200" algn="l">
              <a:buFont typeface="Tahoma" panose="020B0604030504040204" pitchFamily="34" charset="0"/>
              <a:buAutoNum type="arabicPeriod"/>
            </a:pPr>
            <a:r>
              <a:rPr lang="en-US" altLang="en-US"/>
              <a:t>Used by LINQ to SQL and Entity Framework</a:t>
            </a: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3DBB4A6F-FBD0-41F2-9F3C-BDB019AE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03DB51-D511-4964-942D-7FE4F1FE5F33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3ED2C9CF-98FD-4B67-94E7-4211EB5F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8285F1-AC54-480E-90F9-DAC89A4EEC93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EFCFEA7E-E655-4CA5-BB1B-C0AF8857A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Support for Data in .Net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6BD3B19-AB51-4745-AC10-F5175E9AF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830763"/>
          </a:xfrm>
        </p:spPr>
        <p:txBody>
          <a:bodyPr/>
          <a:lstStyle/>
          <a:p>
            <a:pPr eaLnBrk="1" hangingPunct="1"/>
            <a:r>
              <a:rPr lang="en-US" altLang="en-US" sz="2000"/>
              <a:t>Connected data access:</a:t>
            </a:r>
          </a:p>
          <a:p>
            <a:pPr lvl="1" eaLnBrk="1" hangingPunct="1"/>
            <a:r>
              <a:rPr lang="en-US" altLang="en-US" sz="1800"/>
              <a:t>Use Connection object and Command to connect a DataReader object to database and read iteratively.</a:t>
            </a:r>
          </a:p>
          <a:p>
            <a:pPr lvl="1" eaLnBrk="1" hangingPunct="1"/>
            <a:r>
              <a:rPr lang="en-US" altLang="en-US" sz="1800"/>
              <a:t>Use Connection object and Command to connect a DataReader and execute an SQL statement or stored procedure.</a:t>
            </a:r>
            <a:br>
              <a:rPr lang="en-US" altLang="en-US" sz="1800"/>
            </a:br>
            <a:endParaRPr lang="en-US" altLang="en-US" sz="1800"/>
          </a:p>
          <a:p>
            <a:pPr eaLnBrk="1" hangingPunct="1"/>
            <a:r>
              <a:rPr lang="en-US" altLang="en-US" sz="2000"/>
              <a:t>Disconnected data access:</a:t>
            </a:r>
          </a:p>
          <a:p>
            <a:pPr lvl="1" eaLnBrk="1" hangingPunct="1"/>
            <a:r>
              <a:rPr lang="en-US" altLang="en-US" sz="1800"/>
              <a:t>Use a Connection and Command to connect a DataAdapter to the database and fill a DataSet with the results.</a:t>
            </a:r>
          </a:p>
          <a:p>
            <a:pPr lvl="1" eaLnBrk="1" hangingPunct="1"/>
            <a:r>
              <a:rPr lang="en-US" altLang="en-US" sz="1800"/>
              <a:t>Use a Connection and Command to connect a DataAdaptor to the database and then call Update method of the DataSet.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4781C698-945A-418D-BCEB-AB431B4A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B7A0DC-71CA-4A2D-93B1-10D485506D48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  <p:sp>
        <p:nvSpPr>
          <p:cNvPr id="53251" name="Rectangle 6">
            <a:extLst>
              <a:ext uri="{FF2B5EF4-FFF2-40B4-BE49-F238E27FC236}">
                <a16:creationId xmlns:a16="http://schemas.microsoft.com/office/drawing/2014/main" id="{574EBD05-7C86-4DB4-952C-D7B7DD206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 Provider Classes</a:t>
            </a:r>
          </a:p>
        </p:txBody>
      </p:sp>
      <p:graphicFrame>
        <p:nvGraphicFramePr>
          <p:cNvPr id="53252" name="Object 5">
            <a:extLst>
              <a:ext uri="{FF2B5EF4-FFF2-40B4-BE49-F238E27FC236}">
                <a16:creationId xmlns:a16="http://schemas.microsoft.com/office/drawing/2014/main" id="{095C85C2-B725-46C7-9A8D-5FC67050D3A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762000" y="1676400"/>
          <a:ext cx="7713663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VISIO" r:id="rId4" imgW="6734908" imgH="3490546" progId="Visio.Drawing.6">
                  <p:embed/>
                </p:oleObj>
              </mc:Choice>
              <mc:Fallback>
                <p:oleObj name="VISIO" r:id="rId4" imgW="6734908" imgH="3490546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76400"/>
                        <a:ext cx="7713663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7126EF36-7CC0-4378-938A-5A2D1DF7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9A62AC-B5BE-408F-B921-C9F0258EDEA1}" type="slidenum">
              <a:rPr lang="en-US" altLang="en-US"/>
              <a:pPr eaLnBrk="1" hangingPunct="1"/>
              <a:t>49</a:t>
            </a:fld>
            <a:endParaRPr lang="en-US" altLang="en-US"/>
          </a:p>
        </p:txBody>
      </p:sp>
      <p:sp>
        <p:nvSpPr>
          <p:cNvPr id="54275" name="Rectangle 6">
            <a:extLst>
              <a:ext uri="{FF2B5EF4-FFF2-40B4-BE49-F238E27FC236}">
                <a16:creationId xmlns:a16="http://schemas.microsoft.com/office/drawing/2014/main" id="{ED5A7996-CE96-4B9D-84FD-CE4B10880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ADO Objects</a:t>
            </a:r>
          </a:p>
        </p:txBody>
      </p:sp>
      <p:graphicFrame>
        <p:nvGraphicFramePr>
          <p:cNvPr id="54276" name="Object 5">
            <a:extLst>
              <a:ext uri="{FF2B5EF4-FFF2-40B4-BE49-F238E27FC236}">
                <a16:creationId xmlns:a16="http://schemas.microsoft.com/office/drawing/2014/main" id="{CC2DCA6E-406F-4C89-BC3E-79B5D074973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066800" y="1295400"/>
          <a:ext cx="67976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name="Visio" r:id="rId4" imgW="8264169" imgH="6206859" progId="Visio.Drawing.11">
                  <p:embed/>
                </p:oleObj>
              </mc:Choice>
              <mc:Fallback>
                <p:oleObj name="Visio" r:id="rId4" imgW="8264169" imgH="6206859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67976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46B6EB5-8FB3-49FD-867C-157695E95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Book Database with four Tables</a:t>
            </a:r>
          </a:p>
        </p:txBody>
      </p:sp>
      <p:sp>
        <p:nvSpPr>
          <p:cNvPr id="6147" name="Slide Number Placeholder 2">
            <a:extLst>
              <a:ext uri="{FF2B5EF4-FFF2-40B4-BE49-F238E27FC236}">
                <a16:creationId xmlns:a16="http://schemas.microsoft.com/office/drawing/2014/main" id="{90473E71-3D9B-4598-9113-165BF309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ADC7F5-C020-44FE-A926-E29298B3D241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0F2BB47E-E63F-46CC-A701-8207B981C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504950"/>
            <a:ext cx="85344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1A31B17D-E161-42A7-8DE1-9EBF9373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1197A2-0DAF-4227-9EE1-3F3C7740B5E6}" type="slidenum">
              <a:rPr lang="en-US" altLang="en-US"/>
              <a:pPr eaLnBrk="1" hangingPunct="1"/>
              <a:t>50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66BA6B9-FF24-4C29-B36F-9FF2DD3BC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Connection Object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FD70A8EE-FA4D-4A3A-8FBC-BF252E23B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Methods</a:t>
            </a:r>
          </a:p>
          <a:p>
            <a:pPr lvl="1" eaLnBrk="1" hangingPunct="1"/>
            <a:r>
              <a:rPr lang="en-US" altLang="en-US"/>
              <a:t>Open()</a:t>
            </a:r>
          </a:p>
          <a:p>
            <a:pPr lvl="1" eaLnBrk="1" hangingPunct="1"/>
            <a:r>
              <a:rPr lang="en-US" altLang="en-US"/>
              <a:t>Close()</a:t>
            </a:r>
          </a:p>
          <a:p>
            <a:pPr lvl="1" eaLnBrk="1" hangingPunct="1"/>
            <a:r>
              <a:rPr lang="en-US" altLang="en-US"/>
              <a:t>BeginTransaction()</a:t>
            </a: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Properties</a:t>
            </a:r>
          </a:p>
          <a:p>
            <a:pPr lvl="1" eaLnBrk="1" hangingPunct="1"/>
            <a:r>
              <a:rPr lang="en-US" altLang="en-US"/>
              <a:t>ConnectionString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828A25DD-00AC-499F-864E-B032D73C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D48A39-7E79-4CC2-9366-F22C0B1BA303}" type="slidenum">
              <a:rPr lang="en-US" altLang="en-US"/>
              <a:pPr eaLnBrk="1" hangingPunct="1"/>
              <a:t>51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3FC8FD4-3ECF-4B38-93F6-A949BF64C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Command Object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A22D79C-197E-47BF-8736-0A164DB7E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Used to connect Connection Object to DataReader or a DataAdapter object</a:t>
            </a:r>
          </a:p>
          <a:p>
            <a:pPr eaLnBrk="1" hangingPunct="1"/>
            <a:r>
              <a:rPr lang="en-US" altLang="en-US" sz="1800"/>
              <a:t>Methods</a:t>
            </a:r>
          </a:p>
          <a:p>
            <a:pPr lvl="1" eaLnBrk="1" hangingPunct="1"/>
            <a:r>
              <a:rPr lang="en-US" altLang="en-US" sz="1600"/>
              <a:t>ExecuteNonQuery()</a:t>
            </a:r>
          </a:p>
          <a:p>
            <a:pPr lvl="2" eaLnBrk="1" hangingPunct="1"/>
            <a:r>
              <a:rPr lang="en-US" altLang="en-US" sz="1400"/>
              <a:t>Executes command defined in CommandText property, e.g., UPDATE, DELETE, INSERT</a:t>
            </a:r>
          </a:p>
          <a:p>
            <a:pPr lvl="1" eaLnBrk="1" hangingPunct="1"/>
            <a:r>
              <a:rPr lang="en-US" altLang="en-US" sz="1600"/>
              <a:t>ExecuteReader(CommandBehavior)</a:t>
            </a:r>
          </a:p>
          <a:p>
            <a:pPr lvl="2" eaLnBrk="1" hangingPunct="1"/>
            <a:r>
              <a:rPr lang="en-US" altLang="en-US" sz="1400"/>
              <a:t>Returns a reader attached to the resulting rowset</a:t>
            </a:r>
          </a:p>
          <a:p>
            <a:pPr lvl="1" eaLnBrk="1" hangingPunct="1"/>
            <a:r>
              <a:rPr lang="en-US" altLang="en-US" sz="1600"/>
              <a:t>ExecuteScalar()</a:t>
            </a:r>
          </a:p>
          <a:p>
            <a:pPr eaLnBrk="1" hangingPunct="1"/>
            <a:r>
              <a:rPr lang="en-US" altLang="en-US" sz="1800"/>
              <a:t>Properties</a:t>
            </a:r>
          </a:p>
          <a:p>
            <a:pPr lvl="1" eaLnBrk="1" hangingPunct="1"/>
            <a:r>
              <a:rPr lang="en-US" altLang="en-US" sz="1600"/>
              <a:t>Connection</a:t>
            </a:r>
          </a:p>
          <a:p>
            <a:pPr lvl="1" eaLnBrk="1" hangingPunct="1"/>
            <a:r>
              <a:rPr lang="en-US" altLang="en-US" sz="1600"/>
              <a:t>CommandText</a:t>
            </a:r>
          </a:p>
          <a:p>
            <a:pPr lvl="1" eaLnBrk="1" hangingPunct="1"/>
            <a:r>
              <a:rPr lang="en-US" altLang="en-US" sz="1600"/>
              <a:t>CommandType</a:t>
            </a:r>
          </a:p>
          <a:p>
            <a:pPr lvl="2" eaLnBrk="1" hangingPunct="1"/>
            <a:endParaRPr lang="en-US" altLang="en-US" sz="1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F0205ED5-53FA-4372-8A41-AE11DE83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0C086D-F1B0-48E0-8BDD-D918317F5167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62BF7395-D0ED-443E-A0BB-BA3DD0A64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 Adapter Object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E1C2AB12-67FA-47D4-9B05-14A6574E5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Used to:</a:t>
            </a:r>
          </a:p>
          <a:p>
            <a:pPr lvl="1" eaLnBrk="1" hangingPunct="1"/>
            <a:r>
              <a:rPr lang="en-US" altLang="en-US" sz="1800"/>
              <a:t>extract data from data source and populate tables in a DataSet</a:t>
            </a:r>
          </a:p>
          <a:p>
            <a:pPr lvl="1" eaLnBrk="1" hangingPunct="1"/>
            <a:r>
              <a:rPr lang="en-US" altLang="en-US" sz="1800"/>
              <a:t>Push changes in DataSet back to source</a:t>
            </a:r>
          </a:p>
          <a:p>
            <a:pPr eaLnBrk="1" hangingPunct="1"/>
            <a:r>
              <a:rPr lang="en-US" altLang="en-US" sz="2000"/>
              <a:t>Methods</a:t>
            </a:r>
          </a:p>
          <a:p>
            <a:pPr lvl="1" eaLnBrk="1" hangingPunct="1"/>
            <a:r>
              <a:rPr lang="en-US" altLang="en-US" sz="1800"/>
              <a:t>Fill(DataSet, Table)</a:t>
            </a:r>
          </a:p>
          <a:p>
            <a:pPr lvl="1" eaLnBrk="1" hangingPunct="1"/>
            <a:r>
              <a:rPr lang="en-US" altLang="en-US" sz="1800"/>
              <a:t>FillSchema(DataSet, SchemaType)</a:t>
            </a:r>
          </a:p>
          <a:p>
            <a:pPr lvl="1" eaLnBrk="1" hangingPunct="1"/>
            <a:r>
              <a:rPr lang="en-US" altLang="en-US" sz="1800"/>
              <a:t>Update()</a:t>
            </a:r>
          </a:p>
          <a:p>
            <a:pPr eaLnBrk="1" hangingPunct="1"/>
            <a:r>
              <a:rPr lang="en-US" altLang="en-US" sz="2000"/>
              <a:t>Properties</a:t>
            </a:r>
          </a:p>
          <a:p>
            <a:pPr lvl="1" eaLnBrk="1" hangingPunct="1"/>
            <a:r>
              <a:rPr lang="en-US" altLang="en-US" sz="1800"/>
              <a:t>SelectCommand</a:t>
            </a:r>
          </a:p>
          <a:p>
            <a:pPr lvl="1" eaLnBrk="1" hangingPunct="1"/>
            <a:r>
              <a:rPr lang="en-US" altLang="en-US" sz="1800"/>
              <a:t>UpdateCommand</a:t>
            </a:r>
          </a:p>
          <a:p>
            <a:pPr lvl="1" eaLnBrk="1" hangingPunct="1"/>
            <a:r>
              <a:rPr lang="en-US" altLang="en-US" sz="1800"/>
              <a:t>InsertCommand</a:t>
            </a:r>
          </a:p>
          <a:p>
            <a:pPr lvl="1" eaLnBrk="1" hangingPunct="1"/>
            <a:r>
              <a:rPr lang="en-US" altLang="en-US" sz="1800"/>
              <a:t>DeleteCommand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CB529C93-B9CE-4AB5-A59F-1EADAF71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452A7F-625A-4AEF-AA40-0F664B75CCF3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1927F90-91BD-4F18-B8A5-EE0950BB7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DataSet Object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E05F302-B4D1-42DE-B85F-5B17C5D6C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Used for Disconnected manipulation of a source’s data.</a:t>
            </a:r>
          </a:p>
          <a:p>
            <a:pPr eaLnBrk="1" hangingPunct="1"/>
            <a:r>
              <a:rPr lang="en-US" altLang="en-US" sz="2000"/>
              <a:t>Methods</a:t>
            </a:r>
          </a:p>
          <a:p>
            <a:pPr lvl="1" eaLnBrk="1" hangingPunct="1"/>
            <a:r>
              <a:rPr lang="en-US" altLang="en-US" sz="1800"/>
              <a:t>Clear()</a:t>
            </a:r>
          </a:p>
          <a:p>
            <a:pPr lvl="1" eaLnBrk="1" hangingPunct="1"/>
            <a:r>
              <a:rPr lang="en-US" altLang="en-US" sz="1800"/>
              <a:t>ReadXML(XmlReader)</a:t>
            </a:r>
          </a:p>
          <a:p>
            <a:pPr lvl="1" eaLnBrk="1" hangingPunct="1"/>
            <a:r>
              <a:rPr lang="en-US" altLang="en-US" sz="1800"/>
              <a:t>WriteXML(XmlWriter)</a:t>
            </a:r>
          </a:p>
          <a:p>
            <a:pPr lvl="1" eaLnBrk="1" hangingPunct="1"/>
            <a:r>
              <a:rPr lang="en-US" altLang="en-US" sz="1800"/>
              <a:t>AcceptChanges()</a:t>
            </a:r>
          </a:p>
          <a:p>
            <a:pPr lvl="1" eaLnBrk="1" hangingPunct="1"/>
            <a:r>
              <a:rPr lang="en-US" altLang="en-US" sz="1800"/>
              <a:t>HasChanges()</a:t>
            </a:r>
          </a:p>
          <a:p>
            <a:pPr lvl="1" eaLnBrk="1" hangingPunct="1"/>
            <a:r>
              <a:rPr lang="en-US" altLang="en-US" sz="1800"/>
              <a:t>AbandonChanges()</a:t>
            </a:r>
          </a:p>
          <a:p>
            <a:pPr eaLnBrk="1" hangingPunct="1"/>
            <a:r>
              <a:rPr lang="en-US" altLang="en-US" sz="2000"/>
              <a:t>Properties</a:t>
            </a:r>
          </a:p>
          <a:p>
            <a:pPr lvl="1" eaLnBrk="1" hangingPunct="1"/>
            <a:r>
              <a:rPr lang="en-US" altLang="en-US" sz="1800"/>
              <a:t>Tables collection</a:t>
            </a:r>
          </a:p>
          <a:p>
            <a:pPr lvl="2" eaLnBrk="1" hangingPunct="1"/>
            <a:r>
              <a:rPr lang="en-US" altLang="en-US" sz="1600"/>
              <a:t> ds.Tables[tableStr].Rows[3]["Responsible Individual"] = userID;</a:t>
            </a:r>
          </a:p>
          <a:p>
            <a:pPr lvl="1" eaLnBrk="1" hangingPunct="1"/>
            <a:r>
              <a:rPr lang="en-US" altLang="en-US" sz="1800"/>
              <a:t>Relations collection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6A6E9EE6-E140-490B-8CB9-DFE7EDDB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46CCEB-93C1-4D8F-92E7-456EEBDDCB1D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8086B99-D5F8-4E51-A2E9-D1D59DA01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DataReader Object</a:t>
            </a: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6ACCC36-BAF2-4336-8C2F-46599E22D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Supports one-way, forward-only, access to data</a:t>
            </a:r>
          </a:p>
          <a:p>
            <a:pPr eaLnBrk="1" hangingPunct="1"/>
            <a:r>
              <a:rPr lang="en-US" altLang="en-US"/>
              <a:t>Methods</a:t>
            </a:r>
          </a:p>
          <a:p>
            <a:pPr lvl="1" eaLnBrk="1" hangingPunct="1"/>
            <a:r>
              <a:rPr lang="en-US" altLang="en-US"/>
              <a:t>Read()</a:t>
            </a:r>
          </a:p>
          <a:p>
            <a:pPr lvl="2" eaLnBrk="1" hangingPunct="1"/>
            <a:r>
              <a:rPr lang="en-US" altLang="en-US"/>
              <a:t>Advances current row pointer</a:t>
            </a:r>
          </a:p>
          <a:p>
            <a:pPr lvl="1" eaLnBrk="1" hangingPunct="1"/>
            <a:r>
              <a:rPr lang="en-US" altLang="en-US"/>
              <a:t>GetBoolean, GetInt16, GetChars, GetString, GetValue</a:t>
            </a:r>
          </a:p>
          <a:p>
            <a:pPr lvl="1" eaLnBrk="1" hangingPunct="1"/>
            <a:r>
              <a:rPr lang="en-US" altLang="en-US"/>
              <a:t>Close()</a:t>
            </a:r>
          </a:p>
          <a:p>
            <a:pPr eaLnBrk="1" hangingPunct="1"/>
            <a:r>
              <a:rPr lang="en-US" altLang="en-US"/>
              <a:t>Properties</a:t>
            </a:r>
          </a:p>
          <a:p>
            <a:pPr lvl="1" eaLnBrk="1" hangingPunct="1"/>
            <a:r>
              <a:rPr lang="en-US" altLang="en-US"/>
              <a:t>this[string]</a:t>
            </a:r>
          </a:p>
          <a:p>
            <a:pPr lvl="1" eaLnBrk="1" hangingPunct="1"/>
            <a:r>
              <a:rPr lang="en-US" altLang="en-US"/>
              <a:t>this[int]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F51C12DE-AC21-4C90-B646-A0E9E51B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08E9A2-6971-4E1B-9C3F-256DA3175716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3BF73264-2F98-45C8-8EC8-BA09EB2C4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AA3538A-C5B9-4ADC-AEBA-274E5725A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Programming Microsoft .Net, Jeff Prosise, Microsoft Press, 2002</a:t>
            </a:r>
          </a:p>
          <a:p>
            <a:pPr eaLnBrk="1" hangingPunct="1"/>
            <a:r>
              <a:rPr lang="en-US" altLang="en-US"/>
              <a:t>Access Database Design &amp; Programming, Steven Roman, O’Reilly, 2002</a:t>
            </a:r>
          </a:p>
          <a:p>
            <a:pPr eaLnBrk="1" hangingPunct="1"/>
            <a:r>
              <a:rPr lang="en-US" altLang="en-US"/>
              <a:t>Professional C#, Robinson et. al., Wrox Press, 2002</a:t>
            </a:r>
          </a:p>
          <a:p>
            <a:pPr eaLnBrk="1" hangingPunct="1"/>
            <a:r>
              <a:rPr lang="en-US" altLang="en-US">
                <a:hlinkClick r:id="rId3"/>
              </a:rPr>
              <a:t>www.w3schools.com/sql/default.asp</a:t>
            </a: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1E68565-1CA7-4D1B-90CE-F342E516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Table Details</a:t>
            </a:r>
          </a:p>
        </p:txBody>
      </p:sp>
      <p:sp>
        <p:nvSpPr>
          <p:cNvPr id="7171" name="Slide Number Placeholder 2">
            <a:extLst>
              <a:ext uri="{FF2B5EF4-FFF2-40B4-BE49-F238E27FC236}">
                <a16:creationId xmlns:a16="http://schemas.microsoft.com/office/drawing/2014/main" id="{F7515B39-B37D-41BE-9F18-71549A6F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C1933D-4A6D-4205-85E8-227016B24088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38E48A2D-0E64-4C09-99F2-A53D59F5D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4171950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2">
            <a:extLst>
              <a:ext uri="{FF2B5EF4-FFF2-40B4-BE49-F238E27FC236}">
                <a16:creationId xmlns:a16="http://schemas.microsoft.com/office/drawing/2014/main" id="{CB7AD1E0-BFFF-4E42-B0DB-E49B4E87F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46577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3C13B49E-6DC4-41D8-A8E5-077BEA9B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FBD61A-1273-4494-A736-4DB56DC5CFFB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9936012-2BE0-4564-8D9F-8A7B7BF94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Table Structure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113F82C-DF67-4D44-B088-B197E2A0A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A table represents a class of a certain kind of entity, e.g., a book, an author, or a publisher.</a:t>
            </a:r>
            <a:br>
              <a:rPr lang="en-US" altLang="en-US" sz="2000"/>
            </a:br>
            <a:endParaRPr lang="en-US" altLang="en-US" sz="9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The first row represents the scheme of the table, e.g., its set of attributes.  These attributes provide information  about an entity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Book(Title, ISBN, Date, PubID)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Author(LastName, FirstName, Phone)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Publisher(Name, Phone)</a:t>
            </a:r>
            <a:br>
              <a:rPr lang="en-US" altLang="en-US" sz="900"/>
            </a:br>
            <a:endParaRPr lang="en-US" altLang="en-US" sz="9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Each row of the table, after the first, represents a unique entity, one specific book, author, or publisher.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E0BDEDB7-BC7F-4C92-B15C-099BEBCF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855838-F8CE-4101-95E7-63B1463801DC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CA8623B-1DF6-4485-A3AB-267B025B6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Keys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C171301-3C65-4CEB-B88B-C46DAB49D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A super key is a set of one or more attributes that serve to uniquely identify each entity in a table’s domain.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The domain of the table is the set of all possible entities that can be entered into the table.  It is identified by the attributes of the table.</a:t>
            </a:r>
            <a:br>
              <a:rPr lang="en-US" altLang="en-US" sz="1800"/>
            </a:br>
            <a:endParaRPr lang="en-US" altLang="en-US" sz="9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A key is a minimul super key.  That is, if any attribute from the key set is removed the remaining set of attributes no longer uniquely identify each record in the table’s domain.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Usually a table’s key consists of a single attribute, e.g., BookID.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F98D4355-6572-47A0-952A-BEBEF6BC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180D80-5568-4E06-A17D-4AD03BF35044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BD1B32B-66F7-49C6-B367-B6350C793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Relationships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303A1A8B-073B-4F37-9133-5715BD55C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A relationship exists between a book and its author(s).  The book and author have a writtenBy relationship.</a:t>
            </a:r>
            <a:br>
              <a:rPr lang="en-US" altLang="en-US" sz="900"/>
            </a:br>
            <a:endParaRPr lang="en-US" altLang="en-US" sz="9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Each of the four tables in our Books database has one or more relationships with other tables in the database:</a:t>
            </a:r>
            <a:br>
              <a:rPr lang="en-US" altLang="en-US" sz="2000"/>
            </a:br>
            <a:br>
              <a:rPr lang="en-US" altLang="en-US" sz="800"/>
            </a:br>
            <a:r>
              <a:rPr lang="en-US" altLang="en-US" sz="1800"/>
              <a:t>Authors </a:t>
            </a:r>
            <a:r>
              <a:rPr lang="en-US" altLang="en-US" sz="1800">
                <a:sym typeface="Wingdings" panose="05000000000000000000" pitchFamily="2" charset="2"/>
              </a:rPr>
              <a:t> AuthorsBooks  Books Publishers</a:t>
            </a:r>
            <a:br>
              <a:rPr lang="en-US" altLang="en-US" sz="1800">
                <a:sym typeface="Wingdings" panose="05000000000000000000" pitchFamily="2" charset="2"/>
              </a:rPr>
            </a:br>
            <a:endParaRPr lang="en-US" altLang="en-US" sz="18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The AuthorsBooks table establishes a many to many relationship between authors and books.  An author may write many books and a book may have more than one author.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Publishers have a one to many relationship with books.  Each book has one publisher, but a publisher publishes many books.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3733</TotalTime>
  <Words>1446</Words>
  <Application>Microsoft Office PowerPoint</Application>
  <PresentationFormat>On-screen Show (4:3)</PresentationFormat>
  <Paragraphs>315</Paragraphs>
  <Slides>55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Tahoma</vt:lpstr>
      <vt:lpstr>Default Design</vt:lpstr>
      <vt:lpstr>VISIO</vt:lpstr>
      <vt:lpstr>Visio</vt:lpstr>
      <vt:lpstr>Database Programming in .Net The Relational Model</vt:lpstr>
      <vt:lpstr>Topics</vt:lpstr>
      <vt:lpstr>Introduction to Relational Databases</vt:lpstr>
      <vt:lpstr>Tables and Normalization</vt:lpstr>
      <vt:lpstr>Book Database with four Tables</vt:lpstr>
      <vt:lpstr>Table Details</vt:lpstr>
      <vt:lpstr>Table Structure</vt:lpstr>
      <vt:lpstr>Keys</vt:lpstr>
      <vt:lpstr>Relationships</vt:lpstr>
      <vt:lpstr>Relationships</vt:lpstr>
      <vt:lpstr>Representing Relationships</vt:lpstr>
      <vt:lpstr>Books Database</vt:lpstr>
      <vt:lpstr>Queries</vt:lpstr>
      <vt:lpstr>Query Build and Test</vt:lpstr>
      <vt:lpstr>Structured Query Language (SQL) Basics</vt:lpstr>
      <vt:lpstr>SubQueries</vt:lpstr>
      <vt:lpstr>SQL – Manipulating Data</vt:lpstr>
      <vt:lpstr>SQL – Built in Functions</vt:lpstr>
      <vt:lpstr>SQL – Altering Database Structure</vt:lpstr>
      <vt:lpstr>SQL Joins</vt:lpstr>
      <vt:lpstr>PowerPoint Presentation</vt:lpstr>
      <vt:lpstr>Entity Relationship Diagram (ERD) Final Project – Internet Programming, Summer 2002</vt:lpstr>
      <vt:lpstr>Creating an SQL Server Database</vt:lpstr>
      <vt:lpstr>SQL Server Management Studio</vt:lpstr>
      <vt:lpstr>Attach to Existing Database</vt:lpstr>
      <vt:lpstr>Attach to Existing Database</vt:lpstr>
      <vt:lpstr>Creating a SQL Server Database</vt:lpstr>
      <vt:lpstr>Add Database Books</vt:lpstr>
      <vt:lpstr>Add Table</vt:lpstr>
      <vt:lpstr>Set PublisherID as Primary Key</vt:lpstr>
      <vt:lpstr>Set Key as Identity (auto generated)</vt:lpstr>
      <vt:lpstr>Add Relationship</vt:lpstr>
      <vt:lpstr>Resulting Foreign Key in Book Table</vt:lpstr>
      <vt:lpstr>Many to Many Relationships</vt:lpstr>
      <vt:lpstr>Adding Data to Table</vt:lpstr>
      <vt:lpstr>Adding Data</vt:lpstr>
      <vt:lpstr>Views</vt:lpstr>
      <vt:lpstr>Specifying View</vt:lpstr>
      <vt:lpstr>Executing View Code</vt:lpstr>
      <vt:lpstr>View Results</vt:lpstr>
      <vt:lpstr>Creating DataBase Project in VS</vt:lpstr>
      <vt:lpstr>Database Project in Visual Studio</vt:lpstr>
      <vt:lpstr>Adding Table</vt:lpstr>
      <vt:lpstr>Relationships</vt:lpstr>
      <vt:lpstr>Many To Many Relationships</vt:lpstr>
      <vt:lpstr>ADO.Net</vt:lpstr>
      <vt:lpstr>Support for Data in .Net</vt:lpstr>
      <vt:lpstr>Data Provider Classes</vt:lpstr>
      <vt:lpstr>ADO Objects</vt:lpstr>
      <vt:lpstr>Connection Object</vt:lpstr>
      <vt:lpstr>Command Object</vt:lpstr>
      <vt:lpstr>Data Adapter Object</vt:lpstr>
      <vt:lpstr>DataSet Object</vt:lpstr>
      <vt:lpstr>DataReader Object</vt:lpstr>
      <vt:lpstr>References</vt:lpstr>
    </vt:vector>
  </TitlesOfParts>
  <Company>Syracuse Software Technology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Data Objects in .Net</dc:title>
  <dc:creator>Jim Fawcett</dc:creator>
  <cp:lastModifiedBy>James Fawcett</cp:lastModifiedBy>
  <cp:revision>37</cp:revision>
  <dcterms:created xsi:type="dcterms:W3CDTF">2002-06-23T20:20:02Z</dcterms:created>
  <dcterms:modified xsi:type="dcterms:W3CDTF">2019-03-02T13:49:47Z</dcterms:modified>
</cp:coreProperties>
</file>