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5" r:id="rId3"/>
    <p:sldId id="264" r:id="rId4"/>
    <p:sldId id="266" r:id="rId5"/>
    <p:sldId id="267" r:id="rId6"/>
    <p:sldId id="263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8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FBC6E9F-B383-4A53-8D79-142D4C7D084D}" type="datetimeFigureOut">
              <a:rPr lang="en-US" smtClean="0"/>
              <a:t>2/13/2012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EDCD633-5E02-41A5-BEC0-7C6587766DA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Linux </a:t>
            </a:r>
            <a:r>
              <a:rPr lang="en-US" dirty="0" smtClean="0"/>
              <a:t>Processes &amp;</a:t>
            </a:r>
            <a:r>
              <a:rPr lang="en-US" dirty="0" smtClean="0"/>
              <a:t> </a:t>
            </a:r>
            <a:r>
              <a:rPr lang="en-US" dirty="0" smtClean="0"/>
              <a:t>Threads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286000"/>
            <a:ext cx="7772400" cy="1508760"/>
          </a:xfrm>
        </p:spPr>
        <p:txBody>
          <a:bodyPr/>
          <a:lstStyle/>
          <a:p>
            <a:r>
              <a:rPr lang="en-US" dirty="0" smtClean="0"/>
              <a:t>Jim Fawcett</a:t>
            </a:r>
          </a:p>
          <a:p>
            <a:r>
              <a:rPr lang="en-US" dirty="0" smtClean="0"/>
              <a:t>CSE775 – Distributed Objects</a:t>
            </a:r>
          </a:p>
          <a:p>
            <a:r>
              <a:rPr lang="en-US" dirty="0" smtClean="0"/>
              <a:t>Spring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15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Advanced Programming in the Unix Environment, Stevens &amp; </a:t>
            </a:r>
            <a:r>
              <a:rPr lang="en-US" sz="2800" dirty="0" err="1" smtClean="0"/>
              <a:t>Rago</a:t>
            </a:r>
            <a:r>
              <a:rPr lang="en-US" sz="2800" dirty="0" smtClean="0"/>
              <a:t>, Addison Wesley, Second Edition, 2005</a:t>
            </a:r>
          </a:p>
          <a:p>
            <a:r>
              <a:rPr lang="en-US" sz="2800" dirty="0" smtClean="0"/>
              <a:t>The Linux Programming Interface, </a:t>
            </a:r>
            <a:r>
              <a:rPr lang="en-US" sz="2800" dirty="0" err="1" smtClean="0"/>
              <a:t>Kerrisk</a:t>
            </a:r>
            <a:r>
              <a:rPr lang="en-US" sz="2800" dirty="0" smtClean="0"/>
              <a:t>, no starch press, 2010</a:t>
            </a:r>
          </a:p>
          <a:p>
            <a:r>
              <a:rPr lang="en-US" sz="2800" dirty="0" smtClean="0"/>
              <a:t>Programming with POSIX Threads, </a:t>
            </a:r>
            <a:r>
              <a:rPr lang="en-US" sz="2800" dirty="0" err="1" smtClean="0"/>
              <a:t>Butenhof</a:t>
            </a:r>
            <a:r>
              <a:rPr lang="en-US" sz="2800" dirty="0" smtClean="0"/>
              <a:t>, Addison Wesley, 1997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260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Linux process is a kernel entity to which system resources are allocated to execute a program.</a:t>
            </a:r>
          </a:p>
          <a:p>
            <a:r>
              <a:rPr lang="en-US" dirty="0" smtClean="0"/>
              <a:t>A Process consists of:</a:t>
            </a:r>
          </a:p>
          <a:p>
            <a:pPr lvl="1"/>
            <a:r>
              <a:rPr lang="en-US" dirty="0" smtClean="0"/>
              <a:t>User-space memory containing a program’s code and variables and kernel data structures that hold information about the process</a:t>
            </a:r>
          </a:p>
          <a:p>
            <a:pPr lvl="1"/>
            <a:r>
              <a:rPr lang="en-US" dirty="0" smtClean="0"/>
              <a:t>This includes ids associated with the process, virtual memory tables, table of open file descriptors, signal handling information, process resource state and limits, current working directory,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770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Text segment (sharable, read only)</a:t>
            </a:r>
          </a:p>
          <a:p>
            <a:pPr lvl="1"/>
            <a:r>
              <a:rPr lang="en-US" dirty="0" smtClean="0"/>
              <a:t>Machine language program instructions</a:t>
            </a:r>
          </a:p>
          <a:p>
            <a:r>
              <a:rPr lang="en-US" dirty="0" smtClean="0"/>
              <a:t>Initialized data segment</a:t>
            </a:r>
          </a:p>
          <a:p>
            <a:pPr lvl="1"/>
            <a:r>
              <a:rPr lang="en-US" dirty="0" smtClean="0"/>
              <a:t>Global and local static data that are initialized, read when the program is loaded</a:t>
            </a:r>
          </a:p>
          <a:p>
            <a:r>
              <a:rPr lang="en-US" dirty="0" smtClean="0"/>
              <a:t>Uninitialized data segment (not stored on disk)</a:t>
            </a:r>
          </a:p>
          <a:p>
            <a:pPr lvl="1"/>
            <a:r>
              <a:rPr lang="en-US" dirty="0" smtClean="0"/>
              <a:t>Uninitialized global and static data, filled with zeros when loaded</a:t>
            </a:r>
          </a:p>
          <a:p>
            <a:r>
              <a:rPr lang="en-US" dirty="0" smtClean="0"/>
              <a:t>Stack</a:t>
            </a:r>
          </a:p>
          <a:p>
            <a:pPr lvl="1"/>
            <a:r>
              <a:rPr lang="en-US" dirty="0" smtClean="0"/>
              <a:t>Dynamically allocated stack frames for each program scope.</a:t>
            </a:r>
          </a:p>
          <a:p>
            <a:r>
              <a:rPr lang="en-US" dirty="0" smtClean="0"/>
              <a:t>Heap</a:t>
            </a:r>
          </a:p>
          <a:p>
            <a:pPr lvl="1"/>
            <a:r>
              <a:rPr lang="en-US" dirty="0" smtClean="0"/>
              <a:t>Area for dynamic memory allocations made by program.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77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Child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two primary ways to create a child process:</a:t>
            </a:r>
          </a:p>
          <a:p>
            <a:pPr lvl="1"/>
            <a:r>
              <a:rPr lang="en-US" dirty="0" smtClean="0"/>
              <a:t>Call fork() which creates a clone of the parent process.  Usually there is distinct code for parent and for child.  See the Fork example.</a:t>
            </a:r>
          </a:p>
          <a:p>
            <a:pPr lvl="1"/>
            <a:r>
              <a:rPr lang="en-US" dirty="0" smtClean="0"/>
              <a:t>Call one of the exec() functions.  These fork() but then purge the process of the parent code and data and load another program for execution.  See </a:t>
            </a:r>
            <a:r>
              <a:rPr lang="en-US" dirty="0" err="1" smtClean="0"/>
              <a:t>Execl</a:t>
            </a:r>
            <a:r>
              <a:rPr lang="en-US" dirty="0" smtClean="0"/>
              <a:t> example.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429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Linux thread has:</a:t>
            </a:r>
          </a:p>
          <a:p>
            <a:pPr lvl="1"/>
            <a:r>
              <a:rPr lang="en-US" dirty="0" smtClean="0"/>
              <a:t>A process unique thread id</a:t>
            </a:r>
          </a:p>
          <a:p>
            <a:pPr lvl="1"/>
            <a:r>
              <a:rPr lang="en-US" dirty="0" smtClean="0"/>
              <a:t>A set of register values</a:t>
            </a:r>
          </a:p>
          <a:p>
            <a:pPr lvl="1"/>
            <a:r>
              <a:rPr lang="en-US" dirty="0" smtClean="0"/>
              <a:t>A stack</a:t>
            </a:r>
          </a:p>
          <a:p>
            <a:pPr lvl="1"/>
            <a:r>
              <a:rPr lang="en-US" dirty="0" smtClean="0"/>
              <a:t>A scheduling priority and policy</a:t>
            </a:r>
          </a:p>
          <a:p>
            <a:pPr lvl="1"/>
            <a:r>
              <a:rPr lang="en-US" dirty="0" smtClean="0"/>
              <a:t>A signal mask</a:t>
            </a:r>
          </a:p>
          <a:p>
            <a:pPr lvl="1"/>
            <a:r>
              <a:rPr lang="en-US" dirty="0" smtClean="0"/>
              <a:t>An </a:t>
            </a:r>
            <a:r>
              <a:rPr lang="en-US" dirty="0" err="1" smtClean="0"/>
              <a:t>errno</a:t>
            </a:r>
            <a:r>
              <a:rPr lang="en-US" dirty="0" smtClean="0"/>
              <a:t> value</a:t>
            </a:r>
          </a:p>
          <a:p>
            <a:pPr lvl="1"/>
            <a:r>
              <a:rPr lang="en-US" dirty="0" smtClean="0"/>
              <a:t>Thread specific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813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Threads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Headers</a:t>
            </a:r>
          </a:p>
          <a:p>
            <a:pPr lvl="1"/>
            <a:r>
              <a:rPr lang="en-US" dirty="0" smtClean="0"/>
              <a:t>#include &lt;</a:t>
            </a:r>
            <a:r>
              <a:rPr lang="en-US" dirty="0" err="1" smtClean="0"/>
              <a:t>pthread.h</a:t>
            </a:r>
            <a:r>
              <a:rPr lang="en-US" dirty="0" smtClean="0"/>
              <a:t>&gt;</a:t>
            </a:r>
          </a:p>
          <a:p>
            <a:r>
              <a:rPr lang="en-US" dirty="0" smtClean="0"/>
              <a:t>Create Thread</a:t>
            </a:r>
          </a:p>
          <a:p>
            <a:pPr lvl="1"/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pthread_Create</a:t>
            </a:r>
            <a:r>
              <a:rPr lang="en-US" dirty="0" smtClean="0"/>
              <a:t>(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err="1" smtClean="0"/>
              <a:t>pthread_t</a:t>
            </a:r>
            <a:r>
              <a:rPr lang="en-US" dirty="0" smtClean="0"/>
              <a:t>* restrict </a:t>
            </a:r>
            <a:r>
              <a:rPr lang="en-US" dirty="0" err="1" smtClean="0"/>
              <a:t>pTid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    </a:t>
            </a:r>
            <a:r>
              <a:rPr lang="en-US" dirty="0" err="1" smtClean="0"/>
              <a:t>const</a:t>
            </a:r>
            <a:r>
              <a:rPr lang="en-US" dirty="0" smtClean="0"/>
              <a:t> </a:t>
            </a:r>
            <a:r>
              <a:rPr lang="en-US" dirty="0" err="1" smtClean="0"/>
              <a:t>pthread_attr_t</a:t>
            </a:r>
            <a:r>
              <a:rPr lang="en-US" dirty="0" smtClean="0"/>
              <a:t>* restrict </a:t>
            </a:r>
            <a:r>
              <a:rPr lang="en-US" dirty="0" err="1" smtClean="0"/>
              <a:t>pAttr</a:t>
            </a:r>
            <a:r>
              <a:rPr lang="en-US" dirty="0" smtClean="0"/>
              <a:t>,</a:t>
            </a:r>
            <a:br>
              <a:rPr lang="en-US" dirty="0" smtClean="0"/>
            </a:br>
            <a:r>
              <a:rPr lang="en-US" dirty="0" smtClean="0"/>
              <a:t>    void* (*</a:t>
            </a:r>
            <a:r>
              <a:rPr lang="en-US" dirty="0" err="1" smtClean="0"/>
              <a:t>pRunfunc</a:t>
            </a:r>
            <a:r>
              <a:rPr lang="en-US" dirty="0" smtClean="0"/>
              <a:t>)(void*),</a:t>
            </a:r>
            <a:br>
              <a:rPr lang="en-US" dirty="0" smtClean="0"/>
            </a:br>
            <a:r>
              <a:rPr lang="en-US" dirty="0" smtClean="0"/>
              <a:t>    void* restrict </a:t>
            </a:r>
            <a:r>
              <a:rPr lang="en-US" dirty="0" err="1" smtClean="0"/>
              <a:t>pArg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);</a:t>
            </a:r>
          </a:p>
          <a:p>
            <a:pPr lvl="1"/>
            <a:r>
              <a:rPr lang="en-US" dirty="0" smtClean="0"/>
              <a:t>Returns 0 if OK, error number on failure</a:t>
            </a:r>
          </a:p>
        </p:txBody>
      </p:sp>
    </p:spTree>
    <p:extLst>
      <p:ext uri="{BB962C8B-B14F-4D97-AF65-F5344CB8AC3E}">
        <p14:creationId xmlns:p14="http://schemas.microsoft.com/office/powerpoint/2010/main" val="1074883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Thread starts running function pointed to by </a:t>
            </a:r>
            <a:r>
              <a:rPr lang="en-US" dirty="0" err="1" smtClean="0"/>
              <a:t>pRunfunc</a:t>
            </a:r>
            <a:r>
              <a:rPr lang="en-US" dirty="0" smtClean="0"/>
              <a:t> with single argument *</a:t>
            </a:r>
            <a:r>
              <a:rPr lang="en-US" dirty="0" err="1" smtClean="0"/>
              <a:t>pArg</a:t>
            </a:r>
            <a:endParaRPr lang="en-US" dirty="0" smtClean="0"/>
          </a:p>
          <a:p>
            <a:pPr lvl="1"/>
            <a:r>
              <a:rPr lang="en-US" dirty="0" smtClean="0"/>
              <a:t>This, of course, could be a </a:t>
            </a:r>
            <a:r>
              <a:rPr lang="en-US" dirty="0" err="1" smtClean="0"/>
              <a:t>struct</a:t>
            </a:r>
            <a:r>
              <a:rPr lang="en-US" dirty="0" smtClean="0"/>
              <a:t> of arguments</a:t>
            </a:r>
          </a:p>
          <a:p>
            <a:r>
              <a:rPr lang="en-US" dirty="0" err="1" smtClean="0"/>
              <a:t>pTid</a:t>
            </a:r>
            <a:r>
              <a:rPr lang="en-US" dirty="0" smtClean="0"/>
              <a:t> points to thread id supplied by create</a:t>
            </a:r>
          </a:p>
          <a:p>
            <a:r>
              <a:rPr lang="en-US" dirty="0" err="1" smtClean="0"/>
              <a:t>pAttr</a:t>
            </a:r>
            <a:r>
              <a:rPr lang="en-US" dirty="0" smtClean="0"/>
              <a:t> points to thread attributes structure</a:t>
            </a:r>
          </a:p>
          <a:p>
            <a:pPr lvl="1"/>
            <a:r>
              <a:rPr lang="en-US" dirty="0" smtClean="0"/>
              <a:t>Null implies default attributes</a:t>
            </a:r>
            <a:endParaRPr lang="en-US" dirty="0"/>
          </a:p>
          <a:p>
            <a:r>
              <a:rPr lang="en-US" dirty="0" smtClean="0"/>
              <a:t>Terminates when *</a:t>
            </a:r>
            <a:r>
              <a:rPr lang="en-US" dirty="0" err="1" smtClean="0"/>
              <a:t>pRunfunc</a:t>
            </a:r>
            <a:r>
              <a:rPr lang="en-US" dirty="0" smtClean="0"/>
              <a:t> completes.</a:t>
            </a:r>
          </a:p>
          <a:p>
            <a:r>
              <a:rPr lang="en-US" dirty="0" smtClean="0"/>
              <a:t>No guarantees whether creator or thread run first.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367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Creation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Linux creates a “thread” by cloning the parent thread’s process. That clone shares part of the parent’s execution context like memory and file descriptors. </a:t>
            </a:r>
          </a:p>
          <a:p>
            <a:r>
              <a:rPr lang="en-US" dirty="0" smtClean="0"/>
              <a:t>Each thread has its own stack.</a:t>
            </a:r>
          </a:p>
          <a:p>
            <a:r>
              <a:rPr lang="en-US" dirty="0" smtClean="0"/>
              <a:t>Two threads can share global data and anything passed to both in </a:t>
            </a:r>
            <a:r>
              <a:rPr lang="en-US" dirty="0" err="1" smtClean="0"/>
              <a:t>arg</a:t>
            </a:r>
            <a:r>
              <a:rPr lang="en-US" dirty="0" smtClean="0"/>
              <a:t> structures.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21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three ways a thread can terminate without ending its parent process:</a:t>
            </a:r>
          </a:p>
          <a:p>
            <a:pPr lvl="1"/>
            <a:r>
              <a:rPr lang="en-US" dirty="0" smtClean="0"/>
              <a:t>Return from *</a:t>
            </a:r>
            <a:r>
              <a:rPr lang="en-US" dirty="0" err="1" smtClean="0"/>
              <a:t>pRunfunc</a:t>
            </a:r>
            <a:r>
              <a:rPr lang="en-US" dirty="0" smtClean="0"/>
              <a:t>.  Return value is thread’s exit code.</a:t>
            </a:r>
          </a:p>
          <a:p>
            <a:pPr lvl="1"/>
            <a:r>
              <a:rPr lang="en-US" dirty="0" smtClean="0"/>
              <a:t>Thread can be canceled by another thread in same process:</a:t>
            </a:r>
          </a:p>
          <a:p>
            <a:pPr lvl="2"/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 err="1" smtClean="0"/>
              <a:t>pthread_cancel</a:t>
            </a:r>
            <a:r>
              <a:rPr lang="en-US" dirty="0" smtClean="0"/>
              <a:t>(</a:t>
            </a:r>
            <a:r>
              <a:rPr lang="en-US" dirty="0" err="1" smtClean="0"/>
              <a:t>pthread_t</a:t>
            </a:r>
            <a:r>
              <a:rPr lang="en-US" dirty="0" smtClean="0"/>
              <a:t> </a:t>
            </a:r>
            <a:r>
              <a:rPr lang="en-US" dirty="0" err="1" smtClean="0"/>
              <a:t>tid</a:t>
            </a:r>
            <a:r>
              <a:rPr lang="en-US" dirty="0" smtClean="0"/>
              <a:t>);</a:t>
            </a:r>
          </a:p>
          <a:p>
            <a:pPr lvl="1"/>
            <a:r>
              <a:rPr lang="en-US" dirty="0" smtClean="0"/>
              <a:t>Call </a:t>
            </a:r>
            <a:r>
              <a:rPr lang="en-US" dirty="0" err="1" smtClean="0"/>
              <a:t>pthread_exit</a:t>
            </a:r>
            <a:r>
              <a:rPr lang="en-US" dirty="0" smtClean="0"/>
              <a:t>(void* </a:t>
            </a:r>
            <a:r>
              <a:rPr lang="en-US" dirty="0" err="1" smtClean="0"/>
              <a:t>returnValue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043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 for Thread to 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thread, usually the parent, can wait for termination of a thread by calling:</a:t>
            </a:r>
          </a:p>
          <a:p>
            <a:pPr lvl="1"/>
            <a:r>
              <a:rPr lang="en-US" dirty="0" err="1"/>
              <a:t>i</a:t>
            </a:r>
            <a:r>
              <a:rPr lang="en-US" dirty="0" err="1" smtClean="0"/>
              <a:t>nt</a:t>
            </a:r>
            <a:r>
              <a:rPr lang="en-US" dirty="0" smtClean="0"/>
              <a:t> </a:t>
            </a:r>
            <a:r>
              <a:rPr lang="en-US" dirty="0" err="1" smtClean="0"/>
              <a:t>pthread_join</a:t>
            </a:r>
            <a:r>
              <a:rPr lang="en-US" dirty="0" smtClean="0"/>
              <a:t>(</a:t>
            </a:r>
            <a:r>
              <a:rPr lang="en-US" dirty="0" err="1" smtClean="0"/>
              <a:t>pthread_t</a:t>
            </a:r>
            <a:r>
              <a:rPr lang="en-US" dirty="0" smtClean="0"/>
              <a:t> </a:t>
            </a:r>
            <a:r>
              <a:rPr lang="en-US" dirty="0" err="1" smtClean="0"/>
              <a:t>tid</a:t>
            </a:r>
            <a:r>
              <a:rPr lang="en-US" dirty="0" smtClean="0"/>
              <a:t>, void** </a:t>
            </a:r>
            <a:r>
              <a:rPr lang="en-US" dirty="0" err="1" smtClean="0"/>
              <a:t>returnVal</a:t>
            </a:r>
            <a:r>
              <a:rPr lang="en-US" dirty="0" smtClean="0"/>
              <a:t>);</a:t>
            </a:r>
          </a:p>
          <a:p>
            <a:pPr marL="454914" lvl="1" indent="0">
              <a:buNone/>
            </a:pPr>
            <a:r>
              <a:rPr lang="en-US" dirty="0" smtClean="0"/>
              <a:t>The return value is 0 on success, otherwise a failure code.</a:t>
            </a:r>
          </a:p>
        </p:txBody>
      </p:sp>
    </p:spTree>
    <p:extLst>
      <p:ext uri="{BB962C8B-B14F-4D97-AF65-F5344CB8AC3E}">
        <p14:creationId xmlns:p14="http://schemas.microsoft.com/office/powerpoint/2010/main" val="3653038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048000"/>
            <a:ext cx="6324600" cy="914400"/>
          </a:xfrm>
        </p:spPr>
        <p:txBody>
          <a:bodyPr/>
          <a:lstStyle/>
          <a:p>
            <a:r>
              <a:rPr lang="en-US" dirty="0" smtClean="0"/>
              <a:t>That’s All Folks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4409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716</TotalTime>
  <Words>529</Words>
  <Application>Microsoft Office PowerPoint</Application>
  <PresentationFormat>On-screen Show (4:3)</PresentationFormat>
  <Paragraphs>66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Metro</vt:lpstr>
      <vt:lpstr>Linux Processes &amp; Threads</vt:lpstr>
      <vt:lpstr>References</vt:lpstr>
      <vt:lpstr>Linux Processes</vt:lpstr>
      <vt:lpstr>Process Structure</vt:lpstr>
      <vt:lpstr>Creating a Child Process</vt:lpstr>
      <vt:lpstr>Linux Threads</vt:lpstr>
      <vt:lpstr>Linux Threads</vt:lpstr>
      <vt:lpstr>Thread Creation</vt:lpstr>
      <vt:lpstr>Thread Creation</vt:lpstr>
      <vt:lpstr>Thread Termination</vt:lpstr>
      <vt:lpstr>Wait for Thread to Complete</vt:lpstr>
      <vt:lpstr>That’s All Folks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Linux and Windows Threads</dc:title>
  <dc:creator>Jim</dc:creator>
  <cp:lastModifiedBy>Jim Fawcett</cp:lastModifiedBy>
  <cp:revision>17</cp:revision>
  <dcterms:created xsi:type="dcterms:W3CDTF">2012-02-12T19:02:04Z</dcterms:created>
  <dcterms:modified xsi:type="dcterms:W3CDTF">2012-02-13T21:06:17Z</dcterms:modified>
</cp:coreProperties>
</file>