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84" r:id="rId4"/>
    <p:sldId id="279" r:id="rId5"/>
    <p:sldId id="261" r:id="rId6"/>
    <p:sldId id="262" r:id="rId7"/>
    <p:sldId id="258" r:id="rId8"/>
    <p:sldId id="260" r:id="rId9"/>
    <p:sldId id="259" r:id="rId10"/>
    <p:sldId id="263" r:id="rId11"/>
    <p:sldId id="264" r:id="rId12"/>
    <p:sldId id="280" r:id="rId13"/>
    <p:sldId id="265" r:id="rId14"/>
    <p:sldId id="266" r:id="rId15"/>
    <p:sldId id="267" r:id="rId16"/>
    <p:sldId id="268" r:id="rId17"/>
    <p:sldId id="269" r:id="rId18"/>
    <p:sldId id="270" r:id="rId19"/>
    <p:sldId id="271" r:id="rId20"/>
    <p:sldId id="273" r:id="rId21"/>
    <p:sldId id="274" r:id="rId22"/>
    <p:sldId id="275" r:id="rId23"/>
    <p:sldId id="276" r:id="rId24"/>
    <p:sldId id="283" r:id="rId25"/>
    <p:sldId id="277" r:id="rId26"/>
    <p:sldId id="281" r:id="rId27"/>
    <p:sldId id="282" r:id="rId28"/>
    <p:sldId id="278" r:id="rId29"/>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90975" y="0"/>
            <a:ext cx="3052763" cy="466725"/>
          </a:xfrm>
          <a:prstGeom prst="rect">
            <a:avLst/>
          </a:prstGeom>
        </p:spPr>
        <p:txBody>
          <a:bodyPr vert="horz" lIns="91440" tIns="45720" rIns="91440" bIns="45720" rtlCol="0"/>
          <a:lstStyle>
            <a:lvl1pPr algn="r">
              <a:defRPr sz="1200"/>
            </a:lvl1pPr>
          </a:lstStyle>
          <a:p>
            <a:fld id="{D2CC2812-5A12-43A7-A21A-97A484ECC832}" type="datetimeFigureOut">
              <a:rPr lang="en-US" smtClean="0"/>
              <a:t>5/18/2012</a:t>
            </a:fld>
            <a:endParaRPr lang="en-US" dirty="0"/>
          </a:p>
        </p:txBody>
      </p:sp>
      <p:sp>
        <p:nvSpPr>
          <p:cNvPr id="4" name="Slide Image Placeholder 3"/>
          <p:cNvSpPr>
            <a:spLocks noGrp="1" noRot="1" noChangeAspect="1"/>
          </p:cNvSpPr>
          <p:nvPr>
            <p:ph type="sldImg" idx="2"/>
          </p:nvPr>
        </p:nvSpPr>
        <p:spPr>
          <a:xfrm>
            <a:off x="1187450" y="701675"/>
            <a:ext cx="4670425" cy="35036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4850" y="4438650"/>
            <a:ext cx="5635625" cy="42052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7300"/>
            <a:ext cx="3052763"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0975" y="8877300"/>
            <a:ext cx="3052763" cy="466725"/>
          </a:xfrm>
          <a:prstGeom prst="rect">
            <a:avLst/>
          </a:prstGeom>
        </p:spPr>
        <p:txBody>
          <a:bodyPr vert="horz" lIns="91440" tIns="45720" rIns="91440" bIns="45720" rtlCol="0" anchor="b"/>
          <a:lstStyle>
            <a:lvl1pPr algn="r">
              <a:defRPr sz="1200"/>
            </a:lvl1pPr>
          </a:lstStyle>
          <a:p>
            <a:fld id="{35BC8D40-3DDB-4E5B-8CF7-8E66A6FCBEF0}" type="slidenum">
              <a:rPr lang="en-US" smtClean="0"/>
              <a:t>‹#›</a:t>
            </a:fld>
            <a:endParaRPr lang="en-US" dirty="0"/>
          </a:p>
        </p:txBody>
      </p:sp>
    </p:spTree>
    <p:extLst>
      <p:ext uri="{BB962C8B-B14F-4D97-AF65-F5344CB8AC3E}">
        <p14:creationId xmlns:p14="http://schemas.microsoft.com/office/powerpoint/2010/main" val="2438787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61004" indent="-292694" eaLnBrk="0" hangingPunct="0">
              <a:defRPr sz="2500">
                <a:solidFill>
                  <a:schemeClr val="tx1"/>
                </a:solidFill>
                <a:latin typeface="Times New Roman" pitchFamily="18" charset="0"/>
              </a:defRPr>
            </a:lvl2pPr>
            <a:lvl3pPr marL="1170775" indent="-234155" eaLnBrk="0" hangingPunct="0">
              <a:defRPr sz="2500">
                <a:solidFill>
                  <a:schemeClr val="tx1"/>
                </a:solidFill>
                <a:latin typeface="Times New Roman" pitchFamily="18" charset="0"/>
              </a:defRPr>
            </a:lvl3pPr>
            <a:lvl4pPr marL="1639085" indent="-234155" eaLnBrk="0" hangingPunct="0">
              <a:defRPr sz="2500">
                <a:solidFill>
                  <a:schemeClr val="tx1"/>
                </a:solidFill>
                <a:latin typeface="Times New Roman" pitchFamily="18" charset="0"/>
              </a:defRPr>
            </a:lvl4pPr>
            <a:lvl5pPr marL="2107395" indent="-234155" eaLnBrk="0" hangingPunct="0">
              <a:defRPr sz="2500">
                <a:solidFill>
                  <a:schemeClr val="tx1"/>
                </a:solidFill>
                <a:latin typeface="Times New Roman" pitchFamily="18" charset="0"/>
              </a:defRPr>
            </a:lvl5pPr>
            <a:lvl6pPr marL="2575705" indent="-234155" algn="ctr" eaLnBrk="0" fontAlgn="base" hangingPunct="0">
              <a:spcBef>
                <a:spcPct val="0"/>
              </a:spcBef>
              <a:spcAft>
                <a:spcPct val="0"/>
              </a:spcAft>
              <a:defRPr sz="2500">
                <a:solidFill>
                  <a:schemeClr val="tx1"/>
                </a:solidFill>
                <a:latin typeface="Times New Roman" pitchFamily="18" charset="0"/>
              </a:defRPr>
            </a:lvl6pPr>
            <a:lvl7pPr marL="3044015" indent="-234155" algn="ctr" eaLnBrk="0" fontAlgn="base" hangingPunct="0">
              <a:spcBef>
                <a:spcPct val="0"/>
              </a:spcBef>
              <a:spcAft>
                <a:spcPct val="0"/>
              </a:spcAft>
              <a:defRPr sz="2500">
                <a:solidFill>
                  <a:schemeClr val="tx1"/>
                </a:solidFill>
                <a:latin typeface="Times New Roman" pitchFamily="18" charset="0"/>
              </a:defRPr>
            </a:lvl7pPr>
            <a:lvl8pPr marL="3512325" indent="-234155" algn="ctr" eaLnBrk="0" fontAlgn="base" hangingPunct="0">
              <a:spcBef>
                <a:spcPct val="0"/>
              </a:spcBef>
              <a:spcAft>
                <a:spcPct val="0"/>
              </a:spcAft>
              <a:defRPr sz="2500">
                <a:solidFill>
                  <a:schemeClr val="tx1"/>
                </a:solidFill>
                <a:latin typeface="Times New Roman" pitchFamily="18" charset="0"/>
              </a:defRPr>
            </a:lvl8pPr>
            <a:lvl9pPr marL="3980635" indent="-234155" algn="ctr" eaLnBrk="0" fontAlgn="base" hangingPunct="0">
              <a:spcBef>
                <a:spcPct val="0"/>
              </a:spcBef>
              <a:spcAft>
                <a:spcPct val="0"/>
              </a:spcAft>
              <a:defRPr sz="2500">
                <a:solidFill>
                  <a:schemeClr val="tx1"/>
                </a:solidFill>
                <a:latin typeface="Times New Roman" pitchFamily="18" charset="0"/>
              </a:defRPr>
            </a:lvl9pPr>
          </a:lstStyle>
          <a:p>
            <a:pPr eaLnBrk="1" hangingPunct="1"/>
            <a:fld id="{8F5B46C5-3585-43DE-94CA-D8522971C413}" type="slidenum">
              <a:rPr lang="en-US" sz="1200"/>
              <a:pPr eaLnBrk="1" hangingPunct="1"/>
              <a:t>6</a:t>
            </a:fld>
            <a:endParaRPr lang="en-US" sz="1200" dirty="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ahoma" pitchFamily="34" charset="0"/>
                <a:cs typeface="Tahoma" pitchFamily="34" charset="0"/>
              </a:rPr>
              <a:t>We downloaded version 1.4.1 of the Mozilla Win32 configuration </a:t>
            </a:r>
          </a:p>
          <a:p>
            <a:pPr eaLnBrk="1" hangingPunct="1"/>
            <a:r>
              <a:rPr lang="en-US" dirty="0" smtClean="0">
                <a:latin typeface="Tahoma" pitchFamily="34" charset="0"/>
                <a:cs typeface="Times New Roman" pitchFamily="18" charset="0"/>
              </a:rPr>
              <a:t>The Windows-based version of this software was chosen for analysis, as we are familiar with that as a programming environment and have all the tools to execute the various builds required for this study.  We have examined the entire Windows build as well as several constituent libraries and adjunct tools, 6193 files in total, generating builds for each before proceeding with our analysis.</a:t>
            </a:r>
            <a:r>
              <a:rPr lang="en-US" dirty="0" smtClean="0">
                <a:latin typeface="Tahoma" pitchFamily="34" charset="0"/>
                <a:cs typeface="Tahoma" pitchFamily="34" charset="0"/>
              </a:rPr>
              <a:t> </a:t>
            </a:r>
          </a:p>
          <a:p>
            <a:pPr eaLnBrk="1" hangingPunct="1"/>
            <a:endParaRPr lang="en-US" dirty="0" smtClean="0">
              <a:latin typeface="Tahoma" pitchFamily="34" charset="0"/>
              <a:cs typeface="Tahoma" pitchFamily="34" charset="0"/>
            </a:endParaRPr>
          </a:p>
          <a:p>
            <a:pPr eaLnBrk="1" hangingPunct="1"/>
            <a:endParaRPr lang="en-US" dirty="0" smtClean="0">
              <a:latin typeface="Tahoma" pitchFamily="34" charset="0"/>
              <a:cs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189E6D-A1AE-4CFD-81A8-E23E21790EED}" type="slidenum">
              <a:rPr lang="en-US"/>
              <a:pPr/>
              <a:t>20</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71864B-32C3-4371-8769-86D82562D706}" type="slidenum">
              <a:rPr lang="en-US"/>
              <a:pPr/>
              <a:t>21</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9AEE4-E23E-4D2B-824C-D48A4B50A506}" type="slidenum">
              <a:rPr lang="en-US"/>
              <a:pPr/>
              <a:t>22</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917EB5C4-45B3-4C5C-B863-3736A654C806}" type="slidenum">
              <a:rPr lang="en-US" smtClean="0"/>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DBF3E3F-DE95-4B29-8117-773C42742AA5}" type="slidenum">
              <a:rPr lang="en-US"/>
              <a:pPr>
                <a:defRPr/>
              </a:pPr>
              <a:t>‹#›</a:t>
            </a:fld>
            <a:endParaRPr lang="en-US" dirty="0"/>
          </a:p>
        </p:txBody>
      </p:sp>
    </p:spTree>
    <p:extLst>
      <p:ext uri="{BB962C8B-B14F-4D97-AF65-F5344CB8AC3E}">
        <p14:creationId xmlns:p14="http://schemas.microsoft.com/office/powerpoint/2010/main" val="125830939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7EB5C4-45B3-4C5C-B863-3736A654C806}" type="slidenum">
              <a:rPr lang="en-US" smtClean="0"/>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17EB5C4-45B3-4C5C-B863-3736A654C806}" type="slidenum">
              <a:rPr lang="en-US" smtClean="0"/>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4D1A9C-04E9-46B5-BA64-0DAF095AC418}" type="datetimeFigureOut">
              <a:rPr lang="en-US" smtClean="0"/>
              <a:t>5/18/2012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17EB5C4-45B3-4C5C-B863-3736A654C80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F4D1A9C-04E9-46B5-BA64-0DAF095AC418}" type="datetimeFigureOut">
              <a:rPr lang="en-US" smtClean="0"/>
              <a:t>5/18/2012</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917EB5C4-45B3-4C5C-B863-3736A654C80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F4D1A9C-04E9-46B5-BA64-0DAF095AC418}" type="datetimeFigureOut">
              <a:rPr lang="en-US" smtClean="0"/>
              <a:t>5/18/2012</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17EB5C4-45B3-4C5C-B863-3736A654C80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wis.usc.edu/dept/ATRIUM/Papers/Software_Productivity.html" TargetMode="External"/><Relationship Id="rId2" Type="http://schemas.openxmlformats.org/officeDocument/2006/relationships/hyperlink" Target="http://blog.scottbellware.com/2009/07/myth-of-developer-productivity.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iteseerx.ist.psu.edu/showciting;jsessionid=F695A64ECE1011165AA2059B31EC4937?cid=85272" TargetMode="External"/><Relationship Id="rId2" Type="http://schemas.openxmlformats.org/officeDocument/2006/relationships/hyperlink" Target="http://www.agilemodeling.com/essays/executableSpecifications.htm" TargetMode="External"/><Relationship Id="rId1" Type="http://schemas.openxmlformats.org/officeDocument/2006/relationships/slideLayout" Target="../slideLayouts/slideLayout2.xml"/><Relationship Id="rId5" Type="http://schemas.openxmlformats.org/officeDocument/2006/relationships/hyperlink" Target="http://www.lcs.syr.edu/faculty/fawcett/handouts/CSE775/Presentations/ExecutableSpecifications.ppt" TargetMode="External"/><Relationship Id="rId4" Type="http://schemas.openxmlformats.org/officeDocument/2006/relationships/hyperlink" Target="http://www.greenpeppersoftware.com/confluence/display/GPO/Writing+executable+specification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loki-lib.sourceforge.net/index.php?n=Main.ModernCDesign" TargetMode="External"/><Relationship Id="rId2" Type="http://schemas.openxmlformats.org/officeDocument/2006/relationships/hyperlink" Target="http://www.boos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cs.syr.edu/faculty/fawcett/handouts/webpages/SelfHealingSoftwareMatrix.htm" TargetMode="External"/><Relationship Id="rId2" Type="http://schemas.openxmlformats.org/officeDocument/2006/relationships/hyperlink" Target="http://www.lcs.syr.edu/faculty/fawcett/handouts/webpages/softwarematrix.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Ultra-Large-Scale_Systems" TargetMode="External"/><Relationship Id="rId7" Type="http://schemas.openxmlformats.org/officeDocument/2006/relationships/hyperlink" Target="http://www.hbs.edu/research/pdf/07-081.pdf" TargetMode="External"/><Relationship Id="rId2" Type="http://schemas.openxmlformats.org/officeDocument/2006/relationships/hyperlink" Target="http://www.sei.cmu.edu/uls/research/" TargetMode="External"/><Relationship Id="rId1" Type="http://schemas.openxmlformats.org/officeDocument/2006/relationships/slideLayout" Target="../slideLayouts/slideLayout2.xml"/><Relationship Id="rId6" Type="http://schemas.openxmlformats.org/officeDocument/2006/relationships/hyperlink" Target="http://zachmortensen.net/2011/11/23/why-large-software-systems-fail/" TargetMode="External"/><Relationship Id="rId5" Type="http://schemas.openxmlformats.org/officeDocument/2006/relationships/hyperlink" Target="http://www.cse.dmu.ac.uk/COMPSAC/wimpe/secretpath/scratch/ps2pdf/paper.69.pdf" TargetMode="External"/><Relationship Id="rId4" Type="http://schemas.openxmlformats.org/officeDocument/2006/relationships/hyperlink" Target="http://www.mendeley.com/research/ultralargescale-systems-the-software-challenge-of-the-futu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023360"/>
            <a:ext cx="7772400" cy="1975104"/>
          </a:xfrm>
        </p:spPr>
        <p:txBody>
          <a:bodyPr/>
          <a:lstStyle/>
          <a:p>
            <a:r>
              <a:rPr lang="en-US" sz="6000" dirty="0" smtClean="0"/>
              <a:t>DOPL</a:t>
            </a:r>
            <a:r>
              <a:rPr lang="en-US" dirty="0" smtClean="0"/>
              <a:t> Research</a:t>
            </a:r>
            <a:endParaRPr lang="en-US" dirty="0"/>
          </a:p>
        </p:txBody>
      </p:sp>
      <p:sp>
        <p:nvSpPr>
          <p:cNvPr id="3" name="Subtitle 2"/>
          <p:cNvSpPr>
            <a:spLocks noGrp="1"/>
          </p:cNvSpPr>
          <p:nvPr>
            <p:ph type="subTitle" idx="1"/>
          </p:nvPr>
        </p:nvSpPr>
        <p:spPr>
          <a:xfrm>
            <a:off x="914400" y="2514600"/>
            <a:ext cx="7772400" cy="1508760"/>
          </a:xfrm>
        </p:spPr>
        <p:txBody>
          <a:bodyPr/>
          <a:lstStyle/>
          <a:p>
            <a:r>
              <a:rPr lang="en-US" dirty="0" smtClean="0"/>
              <a:t>Jim Fawcett</a:t>
            </a:r>
          </a:p>
          <a:p>
            <a:r>
              <a:rPr lang="en-US" dirty="0" smtClean="0"/>
              <a:t>18 May 2012</a:t>
            </a:r>
            <a:endParaRPr lang="en-US" dirty="0"/>
          </a:p>
        </p:txBody>
      </p:sp>
    </p:spTree>
    <p:extLst>
      <p:ext uri="{BB962C8B-B14F-4D97-AF65-F5344CB8AC3E}">
        <p14:creationId xmlns:p14="http://schemas.microsoft.com/office/powerpoint/2010/main" val="235329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directions</a:t>
            </a:r>
            <a:endParaRPr lang="en-US" dirty="0"/>
          </a:p>
        </p:txBody>
      </p:sp>
      <p:sp>
        <p:nvSpPr>
          <p:cNvPr id="3" name="Content Placeholder 2"/>
          <p:cNvSpPr>
            <a:spLocks noGrp="1"/>
          </p:cNvSpPr>
          <p:nvPr>
            <p:ph idx="1"/>
          </p:nvPr>
        </p:nvSpPr>
        <p:spPr>
          <a:xfrm>
            <a:off x="914400" y="1447800"/>
            <a:ext cx="7772400" cy="4907760"/>
          </a:xfrm>
        </p:spPr>
        <p:txBody>
          <a:bodyPr>
            <a:normAutofit fontScale="92500" lnSpcReduction="10000"/>
          </a:bodyPr>
          <a:lstStyle/>
          <a:p>
            <a:r>
              <a:rPr lang="en-US" dirty="0" smtClean="0"/>
              <a:t>Need fast, simple, expressive Static </a:t>
            </a:r>
            <a:r>
              <a:rPr lang="en-US" dirty="0"/>
              <a:t>A</a:t>
            </a:r>
            <a:r>
              <a:rPr lang="en-US" dirty="0" smtClean="0"/>
              <a:t>nalysis</a:t>
            </a:r>
          </a:p>
          <a:p>
            <a:pPr lvl="1"/>
            <a:r>
              <a:rPr lang="en-US" dirty="0" smtClean="0"/>
              <a:t>Murat began this based on my parser prototype</a:t>
            </a:r>
          </a:p>
          <a:p>
            <a:pPr lvl="1"/>
            <a:r>
              <a:rPr lang="en-US" dirty="0" smtClean="0"/>
              <a:t>We need refinements, publishable code, examples, documentation</a:t>
            </a:r>
          </a:p>
          <a:p>
            <a:r>
              <a:rPr lang="en-US" dirty="0" smtClean="0"/>
              <a:t>Visualization</a:t>
            </a:r>
          </a:p>
          <a:p>
            <a:pPr lvl="1"/>
            <a:r>
              <a:rPr lang="en-US" dirty="0" smtClean="0"/>
              <a:t>Mubarek is looking at some approaches</a:t>
            </a:r>
          </a:p>
          <a:p>
            <a:pPr lvl="1"/>
            <a:r>
              <a:rPr lang="en-US" dirty="0" err="1" smtClean="0"/>
              <a:t>Kanat</a:t>
            </a:r>
            <a:r>
              <a:rPr lang="en-US" dirty="0" smtClean="0"/>
              <a:t> has done some interesting work here, will discuss next time we meet</a:t>
            </a:r>
          </a:p>
          <a:p>
            <a:r>
              <a:rPr lang="en-US" dirty="0" smtClean="0"/>
              <a:t>Dynamic Analysis</a:t>
            </a:r>
          </a:p>
          <a:p>
            <a:pPr lvl="1"/>
            <a:r>
              <a:rPr lang="en-US" dirty="0" smtClean="0"/>
              <a:t>Vicky may start a code animation prototype this Summer</a:t>
            </a:r>
          </a:p>
          <a:p>
            <a:pPr lvl="1"/>
            <a:r>
              <a:rPr lang="en-US" dirty="0" smtClean="0"/>
              <a:t>I’m interested in audible and visual thread analysis</a:t>
            </a:r>
            <a:endParaRPr lang="en-US" dirty="0"/>
          </a:p>
        </p:txBody>
      </p:sp>
    </p:spTree>
    <p:extLst>
      <p:ext uri="{BB962C8B-B14F-4D97-AF65-F5344CB8AC3E}">
        <p14:creationId xmlns:p14="http://schemas.microsoft.com/office/powerpoint/2010/main" val="3955266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Developer Productivity</a:t>
            </a:r>
            <a:endParaRPr lang="en-US" dirty="0"/>
          </a:p>
        </p:txBody>
      </p:sp>
      <p:sp>
        <p:nvSpPr>
          <p:cNvPr id="3" name="Content Placeholder 2"/>
          <p:cNvSpPr>
            <a:spLocks noGrp="1"/>
          </p:cNvSpPr>
          <p:nvPr>
            <p:ph idx="1"/>
          </p:nvPr>
        </p:nvSpPr>
        <p:spPr>
          <a:xfrm>
            <a:off x="914400" y="1447800"/>
            <a:ext cx="7772400" cy="4907760"/>
          </a:xfrm>
        </p:spPr>
        <p:txBody>
          <a:bodyPr>
            <a:normAutofit lnSpcReduction="10000"/>
          </a:bodyPr>
          <a:lstStyle/>
          <a:p>
            <a:r>
              <a:rPr lang="en-US" dirty="0" smtClean="0"/>
              <a:t>It is widely believed that in most large projects the best developers are 10 times as productive as the least.</a:t>
            </a:r>
          </a:p>
          <a:p>
            <a:r>
              <a:rPr lang="en-US" dirty="0" smtClean="0"/>
              <a:t>There is controversy over how to define and measure productivity.  Some claim you can’t.</a:t>
            </a:r>
          </a:p>
          <a:p>
            <a:r>
              <a:rPr lang="en-US" dirty="0" smtClean="0"/>
              <a:t>Anyone who has graded student code has repeatedly seen very large variations in code quality.</a:t>
            </a:r>
          </a:p>
          <a:p>
            <a:pPr lvl="1"/>
            <a:r>
              <a:rPr lang="en-US" dirty="0" smtClean="0"/>
              <a:t>Ranges from “magnificent” to “of little value”</a:t>
            </a:r>
          </a:p>
          <a:p>
            <a:pPr lvl="1"/>
            <a:r>
              <a:rPr lang="en-US" dirty="0" smtClean="0"/>
              <a:t>A project’s code quality may be no more than its weakest part (oversimplified but a concern)</a:t>
            </a:r>
            <a:endParaRPr lang="en-US" dirty="0"/>
          </a:p>
        </p:txBody>
      </p:sp>
    </p:spTree>
    <p:extLst>
      <p:ext uri="{BB962C8B-B14F-4D97-AF65-F5344CB8AC3E}">
        <p14:creationId xmlns:p14="http://schemas.microsoft.com/office/powerpoint/2010/main" val="1004320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Developer Productivity Research</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hlinkClick r:id="rId2"/>
              </a:rPr>
              <a:t>http://blogs.construx.com/blogs/stevemcc/archive/2008/03/27/productivity-variations-among-software-developers-and-teams-the-origin-of-quot-10x-quot.aspx</a:t>
            </a:r>
          </a:p>
          <a:p>
            <a:r>
              <a:rPr lang="en-US" dirty="0">
                <a:hlinkClick r:id="rId2"/>
              </a:rPr>
              <a:t>http://martinfowler.com/bliki/CannotMeasureProductivity.html</a:t>
            </a:r>
          </a:p>
          <a:p>
            <a:r>
              <a:rPr lang="en-US" dirty="0">
                <a:hlinkClick r:id="rId2"/>
              </a:rPr>
              <a:t>http://davybrion.com/blog/2011/02/theres-only-one-valid-metric-for-developer-productivity-and-quality/</a:t>
            </a:r>
          </a:p>
          <a:p>
            <a:r>
              <a:rPr lang="en-US" dirty="0" smtClean="0">
                <a:hlinkClick r:id="rId2"/>
              </a:rPr>
              <a:t>http</a:t>
            </a:r>
            <a:r>
              <a:rPr lang="en-US" dirty="0">
                <a:hlinkClick r:id="rId2"/>
              </a:rPr>
              <a:t>://</a:t>
            </a:r>
            <a:r>
              <a:rPr lang="en-US" dirty="0" smtClean="0">
                <a:hlinkClick r:id="rId2"/>
              </a:rPr>
              <a:t>blog.scottbellware.com/2009/07/myth-of-developer-productivity.html</a:t>
            </a:r>
            <a:endParaRPr lang="en-US" dirty="0" smtClean="0"/>
          </a:p>
          <a:p>
            <a:r>
              <a:rPr lang="en-US" dirty="0">
                <a:hlinkClick r:id="rId3"/>
              </a:rPr>
              <a:t>http://</a:t>
            </a:r>
            <a:r>
              <a:rPr lang="en-US" dirty="0" smtClean="0">
                <a:hlinkClick r:id="rId3"/>
              </a:rPr>
              <a:t>cwis.usc.edu/dept/ATRIUM/Papers/Software_Productivity.html</a:t>
            </a:r>
            <a:endParaRPr lang="en-US" dirty="0" smtClean="0"/>
          </a:p>
          <a:p>
            <a:endParaRPr lang="en-US" dirty="0"/>
          </a:p>
        </p:txBody>
      </p:sp>
    </p:spTree>
    <p:extLst>
      <p:ext uri="{BB962C8B-B14F-4D97-AF65-F5344CB8AC3E}">
        <p14:creationId xmlns:p14="http://schemas.microsoft.com/office/powerpoint/2010/main" val="3351131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Student Code</a:t>
            </a:r>
            <a:endParaRPr lang="en-US" dirty="0"/>
          </a:p>
        </p:txBody>
      </p:sp>
      <p:sp>
        <p:nvSpPr>
          <p:cNvPr id="3" name="Content Placeholder 2"/>
          <p:cNvSpPr>
            <a:spLocks noGrp="1"/>
          </p:cNvSpPr>
          <p:nvPr>
            <p:ph idx="1"/>
          </p:nvPr>
        </p:nvSpPr>
        <p:spPr>
          <a:xfrm>
            <a:off x="914400" y="1447800"/>
            <a:ext cx="7772400" cy="4907760"/>
          </a:xfrm>
        </p:spPr>
        <p:txBody>
          <a:bodyPr/>
          <a:lstStyle/>
          <a:p>
            <a:r>
              <a:rPr lang="en-US" dirty="0" smtClean="0"/>
              <a:t>Inflexible</a:t>
            </a:r>
          </a:p>
          <a:p>
            <a:r>
              <a:rPr lang="en-US" dirty="0" smtClean="0"/>
              <a:t>Crash-prone</a:t>
            </a:r>
          </a:p>
          <a:p>
            <a:r>
              <a:rPr lang="en-US" dirty="0" smtClean="0"/>
              <a:t>Weak structure</a:t>
            </a:r>
          </a:p>
          <a:p>
            <a:r>
              <a:rPr lang="en-US" dirty="0" smtClean="0"/>
              <a:t>Improper use of resources</a:t>
            </a:r>
          </a:p>
          <a:p>
            <a:pPr lvl="1"/>
            <a:r>
              <a:rPr lang="en-US" dirty="0" smtClean="0"/>
              <a:t>Streams, threads, memory, files</a:t>
            </a:r>
          </a:p>
          <a:p>
            <a:r>
              <a:rPr lang="en-US" dirty="0" smtClean="0"/>
              <a:t>Poor documentation</a:t>
            </a:r>
          </a:p>
          <a:p>
            <a:r>
              <a:rPr lang="en-US" dirty="0" smtClean="0"/>
              <a:t>Ignorance of library resources</a:t>
            </a:r>
          </a:p>
          <a:p>
            <a:r>
              <a:rPr lang="en-US" dirty="0" smtClean="0"/>
              <a:t>Ignorance of language idiosyncrasies </a:t>
            </a:r>
            <a:endParaRPr lang="en-US" dirty="0"/>
          </a:p>
        </p:txBody>
      </p:sp>
    </p:spTree>
    <p:extLst>
      <p:ext uri="{BB962C8B-B14F-4D97-AF65-F5344CB8AC3E}">
        <p14:creationId xmlns:p14="http://schemas.microsoft.com/office/powerpoint/2010/main" val="3236225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r>
              <a:rPr lang="en-US" dirty="0" smtClean="0"/>
              <a:t>Productivity Research</a:t>
            </a:r>
            <a:endParaRPr lang="en-US" dirty="0"/>
          </a:p>
        </p:txBody>
      </p:sp>
      <p:sp>
        <p:nvSpPr>
          <p:cNvPr id="3" name="Content Placeholder 2"/>
          <p:cNvSpPr>
            <a:spLocks noGrp="1"/>
          </p:cNvSpPr>
          <p:nvPr>
            <p:ph idx="1"/>
          </p:nvPr>
        </p:nvSpPr>
        <p:spPr>
          <a:xfrm>
            <a:off x="914400" y="1143000"/>
            <a:ext cx="7772400" cy="5638800"/>
          </a:xfrm>
        </p:spPr>
        <p:txBody>
          <a:bodyPr>
            <a:normAutofit fontScale="92500"/>
          </a:bodyPr>
          <a:lstStyle/>
          <a:p>
            <a:r>
              <a:rPr lang="en-US" dirty="0" smtClean="0"/>
              <a:t>How do we detect and suggest corrections for these problems?</a:t>
            </a:r>
          </a:p>
          <a:p>
            <a:pPr lvl="1"/>
            <a:r>
              <a:rPr lang="en-US" dirty="0" smtClean="0"/>
              <a:t>Some could be addressed with a better lint tool.  That isn’t likely to be publishable</a:t>
            </a:r>
          </a:p>
          <a:p>
            <a:pPr lvl="1"/>
            <a:r>
              <a:rPr lang="en-US" dirty="0" smtClean="0"/>
              <a:t>Detecting structural defects probably is publishable but:</a:t>
            </a:r>
          </a:p>
          <a:p>
            <a:pPr lvl="2"/>
            <a:r>
              <a:rPr lang="en-US" dirty="0" smtClean="0"/>
              <a:t>There is a lot of folk wisdom but no theory of software structure</a:t>
            </a:r>
          </a:p>
          <a:p>
            <a:pPr lvl="2"/>
            <a:r>
              <a:rPr lang="en-US" dirty="0" smtClean="0"/>
              <a:t>Could attempt to avoid structural problems by construction</a:t>
            </a:r>
          </a:p>
          <a:p>
            <a:pPr lvl="3"/>
            <a:r>
              <a:rPr lang="en-US" dirty="0" smtClean="0"/>
              <a:t>Carefully build a set of base components that are glue-able</a:t>
            </a:r>
          </a:p>
          <a:p>
            <a:pPr lvl="3"/>
            <a:r>
              <a:rPr lang="en-US" dirty="0" smtClean="0"/>
              <a:t>Software matrix research takes this approach</a:t>
            </a:r>
          </a:p>
          <a:p>
            <a:pPr lvl="2"/>
            <a:r>
              <a:rPr lang="en-US" dirty="0" smtClean="0"/>
              <a:t>Could attempt to salvage weak code by restructuring</a:t>
            </a:r>
          </a:p>
          <a:p>
            <a:pPr lvl="3"/>
            <a:r>
              <a:rPr lang="en-US" dirty="0" smtClean="0"/>
              <a:t>Mehmet is working on ideas related to this</a:t>
            </a:r>
          </a:p>
          <a:p>
            <a:pPr lvl="2"/>
            <a:endParaRPr lang="en-US" dirty="0" smtClean="0"/>
          </a:p>
        </p:txBody>
      </p:sp>
    </p:spTree>
    <p:extLst>
      <p:ext uri="{BB962C8B-B14F-4D97-AF65-F5344CB8AC3E}">
        <p14:creationId xmlns:p14="http://schemas.microsoft.com/office/powerpoint/2010/main" val="3013349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Software Specification and Test</a:t>
            </a:r>
            <a:endParaRPr lang="en-US" sz="3600" dirty="0"/>
          </a:p>
        </p:txBody>
      </p:sp>
      <p:sp>
        <p:nvSpPr>
          <p:cNvPr id="3" name="Content Placeholder 2"/>
          <p:cNvSpPr>
            <a:spLocks noGrp="1"/>
          </p:cNvSpPr>
          <p:nvPr>
            <p:ph idx="1"/>
          </p:nvPr>
        </p:nvSpPr>
        <p:spPr>
          <a:xfrm>
            <a:off x="914400" y="1371600"/>
            <a:ext cx="7772400" cy="5257800"/>
          </a:xfrm>
        </p:spPr>
        <p:txBody>
          <a:bodyPr>
            <a:normAutofit fontScale="92500" lnSpcReduction="10000"/>
          </a:bodyPr>
          <a:lstStyle/>
          <a:p>
            <a:r>
              <a:rPr lang="en-US" dirty="0" smtClean="0"/>
              <a:t>There are three main ideas that are currently circulating about specification and test:</a:t>
            </a:r>
          </a:p>
          <a:p>
            <a:pPr lvl="1"/>
            <a:r>
              <a:rPr lang="en-US" u="sng" dirty="0" smtClean="0"/>
              <a:t>Use a formalism </a:t>
            </a:r>
            <a:r>
              <a:rPr lang="en-US" dirty="0" smtClean="0"/>
              <a:t>to raise the level of abstraction and allow the use of verification technologies</a:t>
            </a:r>
          </a:p>
          <a:p>
            <a:pPr lvl="2"/>
            <a:r>
              <a:rPr lang="en-US" dirty="0" smtClean="0"/>
              <a:t>Proofs can have bugs just like code</a:t>
            </a:r>
          </a:p>
          <a:p>
            <a:pPr lvl="3"/>
            <a:r>
              <a:rPr lang="en-US" dirty="0" smtClean="0"/>
              <a:t>Theorem </a:t>
            </a:r>
            <a:r>
              <a:rPr lang="en-US" dirty="0" err="1" smtClean="0"/>
              <a:t>provers</a:t>
            </a:r>
            <a:r>
              <a:rPr lang="en-US" dirty="0" smtClean="0"/>
              <a:t> help to ameliorate this concern</a:t>
            </a:r>
          </a:p>
          <a:p>
            <a:pPr lvl="2"/>
            <a:r>
              <a:rPr lang="en-US" dirty="0" smtClean="0"/>
              <a:t>Context dependent languages (most) greatly complicate this approach</a:t>
            </a:r>
          </a:p>
          <a:p>
            <a:pPr lvl="1"/>
            <a:r>
              <a:rPr lang="en-US" u="sng" dirty="0" smtClean="0"/>
              <a:t>Use contracts to define valid behavior</a:t>
            </a:r>
          </a:p>
          <a:p>
            <a:pPr lvl="2"/>
            <a:r>
              <a:rPr lang="en-US" dirty="0" err="1" smtClean="0"/>
              <a:t>Kanat</a:t>
            </a:r>
            <a:r>
              <a:rPr lang="en-US" dirty="0" smtClean="0"/>
              <a:t> is doing some interesting work that bends this idea toward learning a new software system</a:t>
            </a:r>
          </a:p>
          <a:p>
            <a:pPr lvl="1"/>
            <a:r>
              <a:rPr lang="en-US" u="sng" dirty="0" smtClean="0"/>
              <a:t>Do Test-First development</a:t>
            </a:r>
            <a:r>
              <a:rPr lang="en-US" dirty="0" smtClean="0"/>
              <a:t>, e.g., write tests and then write code to make the tests pass</a:t>
            </a:r>
          </a:p>
          <a:p>
            <a:pPr lvl="2"/>
            <a:r>
              <a:rPr lang="en-US" dirty="0" smtClean="0"/>
              <a:t>I don’t believe my best code could be developed that way</a:t>
            </a:r>
          </a:p>
          <a:p>
            <a:pPr lvl="1"/>
            <a:endParaRPr lang="en-US" dirty="0"/>
          </a:p>
        </p:txBody>
      </p:sp>
    </p:spTree>
    <p:extLst>
      <p:ext uri="{BB962C8B-B14F-4D97-AF65-F5344CB8AC3E}">
        <p14:creationId xmlns:p14="http://schemas.microsoft.com/office/powerpoint/2010/main" val="2912643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Executable Specifications</a:t>
            </a:r>
            <a:endParaRPr lang="en-US" dirty="0"/>
          </a:p>
        </p:txBody>
      </p:sp>
      <p:sp>
        <p:nvSpPr>
          <p:cNvPr id="3" name="Content Placeholder 2"/>
          <p:cNvSpPr>
            <a:spLocks noGrp="1"/>
          </p:cNvSpPr>
          <p:nvPr>
            <p:ph idx="1"/>
          </p:nvPr>
        </p:nvSpPr>
        <p:spPr>
          <a:xfrm>
            <a:off x="914400" y="1447800"/>
            <a:ext cx="7772400" cy="4907760"/>
          </a:xfrm>
        </p:spPr>
        <p:txBody>
          <a:bodyPr>
            <a:normAutofit fontScale="92500" lnSpcReduction="20000"/>
          </a:bodyPr>
          <a:lstStyle/>
          <a:p>
            <a:r>
              <a:rPr lang="en-US" dirty="0" smtClean="0"/>
              <a:t>Proponents of Agile development use the term “executable specifications”</a:t>
            </a:r>
          </a:p>
          <a:p>
            <a:pPr lvl="1"/>
            <a:r>
              <a:rPr lang="en-US" dirty="0">
                <a:hlinkClick r:id="rId2"/>
              </a:rPr>
              <a:t>http://</a:t>
            </a:r>
            <a:r>
              <a:rPr lang="en-US" dirty="0" smtClean="0">
                <a:hlinkClick r:id="rId2"/>
              </a:rPr>
              <a:t>www.agilemodeling.com/essays/executableSpecifications.htm</a:t>
            </a:r>
            <a:endParaRPr lang="en-US" dirty="0" smtClean="0"/>
          </a:p>
          <a:p>
            <a:pPr lvl="1"/>
            <a:r>
              <a:rPr lang="en-US" dirty="0">
                <a:hlinkClick r:id="rId3"/>
              </a:rPr>
              <a:t>http://</a:t>
            </a:r>
            <a:r>
              <a:rPr lang="en-US" dirty="0" smtClean="0">
                <a:hlinkClick r:id="rId3"/>
              </a:rPr>
              <a:t>citeseerx.ist.psu.edu/showciting;jsessionid=F695A64ECE1011165AA2059B31EC4937?cid=85272</a:t>
            </a:r>
            <a:r>
              <a:rPr lang="en-US" dirty="0" smtClean="0"/>
              <a:t> </a:t>
            </a:r>
          </a:p>
          <a:p>
            <a:pPr lvl="1"/>
            <a:r>
              <a:rPr lang="en-US" dirty="0">
                <a:hlinkClick r:id="rId4"/>
              </a:rPr>
              <a:t>http://</a:t>
            </a:r>
            <a:r>
              <a:rPr lang="en-US" dirty="0" smtClean="0">
                <a:hlinkClick r:id="rId4"/>
              </a:rPr>
              <a:t>www.greenpeppersoftware.com/confluence/display/GPO/Writing+executable+specifications</a:t>
            </a:r>
            <a:r>
              <a:rPr lang="en-US" dirty="0" smtClean="0"/>
              <a:t> </a:t>
            </a:r>
            <a:endParaRPr lang="en-US" dirty="0"/>
          </a:p>
          <a:p>
            <a:r>
              <a:rPr lang="en-US" dirty="0" smtClean="0"/>
              <a:t>There may be some interesting things to do exploring executable specifications</a:t>
            </a:r>
          </a:p>
          <a:p>
            <a:pPr lvl="1"/>
            <a:r>
              <a:rPr lang="en-US" dirty="0" smtClean="0"/>
              <a:t>So far, all my ideas sound more like OOD projects than interesting research.</a:t>
            </a:r>
          </a:p>
          <a:p>
            <a:pPr lvl="1"/>
            <a:r>
              <a:rPr lang="en-US" dirty="0">
                <a:hlinkClick r:id="rId5"/>
              </a:rPr>
              <a:t>http://</a:t>
            </a:r>
            <a:r>
              <a:rPr lang="en-US" dirty="0" smtClean="0">
                <a:hlinkClick r:id="rId5"/>
              </a:rPr>
              <a:t>www.lcs.syr.edu/faculty/fawcett/handouts/CSE775/Presentations/ExecutableSpecifications.ppt</a:t>
            </a:r>
            <a:r>
              <a:rPr lang="en-US" dirty="0" smtClean="0"/>
              <a:t> </a:t>
            </a:r>
          </a:p>
          <a:p>
            <a:pPr lvl="1"/>
            <a:endParaRPr lang="en-US" dirty="0"/>
          </a:p>
        </p:txBody>
      </p:sp>
    </p:spTree>
    <p:extLst>
      <p:ext uri="{BB962C8B-B14F-4D97-AF65-F5344CB8AC3E}">
        <p14:creationId xmlns:p14="http://schemas.microsoft.com/office/powerpoint/2010/main" val="3120614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Reuse</a:t>
            </a:r>
            <a:endParaRPr lang="en-US" dirty="0"/>
          </a:p>
        </p:txBody>
      </p:sp>
      <p:sp>
        <p:nvSpPr>
          <p:cNvPr id="3" name="Content Placeholder 2"/>
          <p:cNvSpPr>
            <a:spLocks noGrp="1"/>
          </p:cNvSpPr>
          <p:nvPr>
            <p:ph idx="1"/>
          </p:nvPr>
        </p:nvSpPr>
        <p:spPr>
          <a:xfrm>
            <a:off x="914400" y="1371600"/>
            <a:ext cx="7772400" cy="4983960"/>
          </a:xfrm>
        </p:spPr>
        <p:txBody>
          <a:bodyPr>
            <a:normAutofit fontScale="92500" lnSpcReduction="20000"/>
          </a:bodyPr>
          <a:lstStyle/>
          <a:p>
            <a:r>
              <a:rPr lang="en-US" dirty="0" smtClean="0"/>
              <a:t>Reuse via compiler libraries has been very successful</a:t>
            </a:r>
          </a:p>
          <a:p>
            <a:r>
              <a:rPr lang="en-US" dirty="0" smtClean="0"/>
              <a:t>Other reuse no so successful</a:t>
            </a:r>
          </a:p>
          <a:p>
            <a:pPr lvl="1"/>
            <a:r>
              <a:rPr lang="en-US" dirty="0" smtClean="0"/>
              <a:t>Language technologies provide all the necessary hooks for reuse</a:t>
            </a:r>
          </a:p>
          <a:p>
            <a:pPr lvl="1"/>
            <a:r>
              <a:rPr lang="en-US" dirty="0" smtClean="0"/>
              <a:t>Third party libraries seem to get far more citation than (re)use:</a:t>
            </a:r>
          </a:p>
          <a:p>
            <a:pPr lvl="2"/>
            <a:r>
              <a:rPr lang="en-US" dirty="0" smtClean="0">
                <a:hlinkClick r:id="rId2"/>
              </a:rPr>
              <a:t>www.boost.org</a:t>
            </a:r>
            <a:endParaRPr lang="en-US" dirty="0"/>
          </a:p>
          <a:p>
            <a:pPr lvl="2"/>
            <a:r>
              <a:rPr lang="en-US" dirty="0" smtClean="0">
                <a:hlinkClick r:id="rId3"/>
              </a:rPr>
              <a:t>http</a:t>
            </a:r>
            <a:r>
              <a:rPr lang="en-US" dirty="0">
                <a:hlinkClick r:id="rId3"/>
              </a:rPr>
              <a:t>://</a:t>
            </a:r>
            <a:r>
              <a:rPr lang="en-US" dirty="0" smtClean="0">
                <a:hlinkClick r:id="rId3"/>
              </a:rPr>
              <a:t>loki-lib.sourceforge.net/index.php?n=Main.ModernCDesign</a:t>
            </a:r>
            <a:r>
              <a:rPr lang="en-US" dirty="0" smtClean="0"/>
              <a:t> </a:t>
            </a:r>
          </a:p>
          <a:p>
            <a:pPr lvl="1"/>
            <a:r>
              <a:rPr lang="en-US" dirty="0" smtClean="0"/>
              <a:t>There are exceptions like </a:t>
            </a:r>
            <a:r>
              <a:rPr lang="en-US" dirty="0" err="1" smtClean="0"/>
              <a:t>Linpak</a:t>
            </a:r>
            <a:r>
              <a:rPr lang="en-US" dirty="0" smtClean="0"/>
              <a:t>, </a:t>
            </a:r>
            <a:r>
              <a:rPr lang="en-US" dirty="0" err="1" smtClean="0"/>
              <a:t>Eispak</a:t>
            </a:r>
            <a:r>
              <a:rPr lang="en-US" dirty="0" smtClean="0"/>
              <a:t>, </a:t>
            </a:r>
            <a:r>
              <a:rPr lang="en-US" dirty="0" err="1" smtClean="0"/>
              <a:t>Lapak</a:t>
            </a:r>
            <a:r>
              <a:rPr lang="en-US" dirty="0" smtClean="0"/>
              <a:t>, … which have excellent functionality but poor code quality – a very literal translation of </a:t>
            </a:r>
            <a:r>
              <a:rPr lang="en-US" dirty="0" err="1" smtClean="0"/>
              <a:t>Algol</a:t>
            </a:r>
            <a:r>
              <a:rPr lang="en-US" dirty="0" smtClean="0"/>
              <a:t> code to Fortran</a:t>
            </a:r>
            <a:endParaRPr lang="en-US" dirty="0"/>
          </a:p>
        </p:txBody>
      </p:sp>
    </p:spTree>
    <p:extLst>
      <p:ext uri="{BB962C8B-B14F-4D97-AF65-F5344CB8AC3E}">
        <p14:creationId xmlns:p14="http://schemas.microsoft.com/office/powerpoint/2010/main" val="2753460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r>
              <a:rPr lang="en-US" dirty="0" smtClean="0"/>
              <a:t>Reuse Research</a:t>
            </a:r>
            <a:endParaRPr lang="en-US" dirty="0"/>
          </a:p>
        </p:txBody>
      </p:sp>
      <p:sp>
        <p:nvSpPr>
          <p:cNvPr id="3" name="Content Placeholder 2"/>
          <p:cNvSpPr>
            <a:spLocks noGrp="1"/>
          </p:cNvSpPr>
          <p:nvPr>
            <p:ph idx="1"/>
          </p:nvPr>
        </p:nvSpPr>
        <p:spPr>
          <a:xfrm>
            <a:off x="914400" y="1143000"/>
            <a:ext cx="7772400" cy="5212560"/>
          </a:xfrm>
        </p:spPr>
        <p:txBody>
          <a:bodyPr>
            <a:normAutofit fontScale="92500"/>
          </a:bodyPr>
          <a:lstStyle/>
          <a:p>
            <a:r>
              <a:rPr lang="en-US" dirty="0" smtClean="0"/>
              <a:t>I believe the main force against reuse is the lack of appropriate process and infrastructure tooling</a:t>
            </a:r>
          </a:p>
          <a:p>
            <a:pPr lvl="1"/>
            <a:r>
              <a:rPr lang="en-US" dirty="0" smtClean="0"/>
              <a:t>Repository that enforces single versioned representation across </a:t>
            </a:r>
            <a:r>
              <a:rPr lang="en-US" dirty="0" smtClean="0"/>
              <a:t>projects</a:t>
            </a:r>
          </a:p>
          <a:p>
            <a:pPr lvl="1"/>
            <a:r>
              <a:rPr lang="en-US" dirty="0" smtClean="0"/>
              <a:t>Repository provides an instrumentation </a:t>
            </a:r>
            <a:r>
              <a:rPr lang="en-US" dirty="0" err="1" smtClean="0"/>
              <a:t>testbed</a:t>
            </a:r>
            <a:r>
              <a:rPr lang="en-US" dirty="0" smtClean="0"/>
              <a:t> to look at and measure productivity and code quality</a:t>
            </a:r>
            <a:endParaRPr lang="en-US" dirty="0" smtClean="0"/>
          </a:p>
          <a:p>
            <a:pPr lvl="1"/>
            <a:r>
              <a:rPr lang="en-US" dirty="0" smtClean="0"/>
              <a:t>Test-Harness, Publication, deployment services</a:t>
            </a:r>
          </a:p>
          <a:p>
            <a:pPr lvl="1"/>
            <a:r>
              <a:rPr lang="en-US" dirty="0" smtClean="0"/>
              <a:t>These are things I’ve been working on slowly for several years</a:t>
            </a:r>
          </a:p>
          <a:p>
            <a:pPr lvl="2"/>
            <a:r>
              <a:rPr lang="en-US" dirty="0" smtClean="0"/>
              <a:t>Low research return on investment</a:t>
            </a:r>
          </a:p>
          <a:p>
            <a:pPr lvl="2"/>
            <a:r>
              <a:rPr lang="en-US" dirty="0" smtClean="0"/>
              <a:t>Risky for Doctoral candidates</a:t>
            </a:r>
          </a:p>
          <a:p>
            <a:pPr lvl="2"/>
            <a:r>
              <a:rPr lang="en-US" dirty="0" smtClean="0"/>
              <a:t>More on this in a few slides</a:t>
            </a:r>
            <a:endParaRPr lang="en-US" dirty="0"/>
          </a:p>
        </p:txBody>
      </p:sp>
    </p:spTree>
    <p:extLst>
      <p:ext uri="{BB962C8B-B14F-4D97-AF65-F5344CB8AC3E}">
        <p14:creationId xmlns:p14="http://schemas.microsoft.com/office/powerpoint/2010/main" val="2945186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Salvage</a:t>
            </a:r>
            <a:endParaRPr lang="en-US" dirty="0"/>
          </a:p>
        </p:txBody>
      </p:sp>
      <p:sp>
        <p:nvSpPr>
          <p:cNvPr id="3" name="Content Placeholder 2"/>
          <p:cNvSpPr>
            <a:spLocks noGrp="1"/>
          </p:cNvSpPr>
          <p:nvPr>
            <p:ph idx="1"/>
          </p:nvPr>
        </p:nvSpPr>
        <p:spPr>
          <a:xfrm>
            <a:off x="914400" y="1447800"/>
            <a:ext cx="7772400" cy="4907760"/>
          </a:xfrm>
        </p:spPr>
        <p:txBody>
          <a:bodyPr>
            <a:normAutofit lnSpcReduction="10000"/>
          </a:bodyPr>
          <a:lstStyle/>
          <a:p>
            <a:r>
              <a:rPr lang="en-US" dirty="0" smtClean="0"/>
              <a:t>One idea behind Salvage is to build templates that provide all but the fine details of required operation</a:t>
            </a:r>
          </a:p>
          <a:p>
            <a:pPr lvl="1"/>
            <a:r>
              <a:rPr lang="en-US" dirty="0" smtClean="0"/>
              <a:t>Obviously languages do some of that very well already, e.g., template classes and virtual functions.</a:t>
            </a:r>
          </a:p>
          <a:p>
            <a:pPr lvl="1"/>
            <a:r>
              <a:rPr lang="en-US" dirty="0" smtClean="0"/>
              <a:t>We’ve taken that several steps farther with the Software Matrix ideas:</a:t>
            </a:r>
          </a:p>
          <a:p>
            <a:pPr lvl="2"/>
            <a:r>
              <a:rPr lang="en-US" dirty="0">
                <a:hlinkClick r:id="rId2"/>
              </a:rPr>
              <a:t>http://</a:t>
            </a:r>
            <a:r>
              <a:rPr lang="en-US" dirty="0" smtClean="0">
                <a:hlinkClick r:id="rId2"/>
              </a:rPr>
              <a:t>www.lcs.syr.edu/faculty/fawcett/handouts/webpages/softwarematrix.htm</a:t>
            </a:r>
            <a:endParaRPr lang="en-US" dirty="0" smtClean="0"/>
          </a:p>
          <a:p>
            <a:pPr lvl="2"/>
            <a:r>
              <a:rPr lang="en-US" dirty="0">
                <a:hlinkClick r:id="rId3"/>
              </a:rPr>
              <a:t>http://</a:t>
            </a:r>
            <a:r>
              <a:rPr lang="en-US" dirty="0" smtClean="0">
                <a:hlinkClick r:id="rId3"/>
              </a:rPr>
              <a:t>www.lcs.syr.edu/faculty/fawcett/handouts/webpages/SelfHealingSoftwareMatrix.htm</a:t>
            </a:r>
            <a:endParaRPr lang="en-US" dirty="0" smtClean="0"/>
          </a:p>
          <a:p>
            <a:pPr lvl="2"/>
            <a:endParaRPr lang="en-US" dirty="0" smtClean="0"/>
          </a:p>
        </p:txBody>
      </p:sp>
    </p:spTree>
    <p:extLst>
      <p:ext uri="{BB962C8B-B14F-4D97-AF65-F5344CB8AC3E}">
        <p14:creationId xmlns:p14="http://schemas.microsoft.com/office/powerpoint/2010/main" val="1148704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Open Problems</a:t>
            </a:r>
            <a:endParaRPr lang="en-US" dirty="0"/>
          </a:p>
        </p:txBody>
      </p:sp>
      <p:sp>
        <p:nvSpPr>
          <p:cNvPr id="3" name="Content Placeholder 2"/>
          <p:cNvSpPr>
            <a:spLocks noGrp="1"/>
          </p:cNvSpPr>
          <p:nvPr>
            <p:ph idx="1"/>
          </p:nvPr>
        </p:nvSpPr>
        <p:spPr>
          <a:xfrm>
            <a:off x="914400" y="1447800"/>
            <a:ext cx="7772400" cy="4907760"/>
          </a:xfrm>
        </p:spPr>
        <p:txBody>
          <a:bodyPr>
            <a:normAutofit/>
          </a:bodyPr>
          <a:lstStyle/>
          <a:p>
            <a:r>
              <a:rPr lang="en-US" dirty="0"/>
              <a:t>D</a:t>
            </a:r>
            <a:r>
              <a:rPr lang="en-US" dirty="0" smtClean="0"/>
              <a:t>evelopment and maintenance of large systems</a:t>
            </a:r>
          </a:p>
          <a:p>
            <a:r>
              <a:rPr lang="en-US" dirty="0" smtClean="0"/>
              <a:t>Large variations in developer productivity and code quality</a:t>
            </a:r>
          </a:p>
          <a:p>
            <a:r>
              <a:rPr lang="en-US" dirty="0" smtClean="0"/>
              <a:t>Specifying and testing interesting systems</a:t>
            </a:r>
          </a:p>
          <a:p>
            <a:r>
              <a:rPr lang="en-US" dirty="0" smtClean="0"/>
              <a:t>Software Reuse and Salvage</a:t>
            </a:r>
          </a:p>
          <a:p>
            <a:r>
              <a:rPr lang="en-US" dirty="0" smtClean="0"/>
              <a:t>Big Data</a:t>
            </a:r>
          </a:p>
          <a:p>
            <a:r>
              <a:rPr lang="en-US" dirty="0" smtClean="0"/>
              <a:t>High Performance Computing</a:t>
            </a:r>
            <a:endParaRPr lang="en-US" dirty="0"/>
          </a:p>
        </p:txBody>
      </p:sp>
    </p:spTree>
    <p:extLst>
      <p:ext uri="{BB962C8B-B14F-4D97-AF65-F5344CB8AC3E}">
        <p14:creationId xmlns:p14="http://schemas.microsoft.com/office/powerpoint/2010/main" val="1166353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E3122B9-25D9-4933-96F5-B8B708B490ED}" type="slidenum">
              <a:rPr lang="en-US"/>
              <a:pPr/>
              <a:t>20</a:t>
            </a:fld>
            <a:endParaRPr lang="en-US"/>
          </a:p>
        </p:txBody>
      </p:sp>
      <p:sp>
        <p:nvSpPr>
          <p:cNvPr id="98306" name="Rectangle 2"/>
          <p:cNvSpPr>
            <a:spLocks noGrp="1" noChangeArrowheads="1"/>
          </p:cNvSpPr>
          <p:nvPr>
            <p:ph type="title"/>
          </p:nvPr>
        </p:nvSpPr>
        <p:spPr/>
        <p:txBody>
          <a:bodyPr/>
          <a:lstStyle/>
          <a:p>
            <a:r>
              <a:rPr lang="en-US">
                <a:latin typeface="Tahoma" pitchFamily="34" charset="0"/>
              </a:rPr>
              <a:t>Matrix Framework</a:t>
            </a:r>
          </a:p>
        </p:txBody>
      </p:sp>
      <p:sp>
        <p:nvSpPr>
          <p:cNvPr id="98307" name="Rectangle 3"/>
          <p:cNvSpPr>
            <a:spLocks noGrp="1" noChangeArrowheads="1"/>
          </p:cNvSpPr>
          <p:nvPr>
            <p:ph type="body" idx="1"/>
          </p:nvPr>
        </p:nvSpPr>
        <p:spPr>
          <a:xfrm>
            <a:off x="762000" y="1712912"/>
            <a:ext cx="4021138" cy="4383088"/>
          </a:xfrm>
        </p:spPr>
        <p:txBody>
          <a:bodyPr/>
          <a:lstStyle/>
          <a:p>
            <a:pPr>
              <a:lnSpc>
                <a:spcPct val="90000"/>
              </a:lnSpc>
            </a:pPr>
            <a:endParaRPr lang="en-US" sz="1200" b="0" dirty="0">
              <a:solidFill>
                <a:schemeClr val="tx2"/>
              </a:solidFill>
              <a:latin typeface="Tahoma" pitchFamily="34" charset="0"/>
            </a:endParaRPr>
          </a:p>
          <a:p>
            <a:pPr>
              <a:lnSpc>
                <a:spcPct val="90000"/>
              </a:lnSpc>
            </a:pPr>
            <a:r>
              <a:rPr lang="en-US" sz="2800" b="0" dirty="0">
                <a:solidFill>
                  <a:schemeClr val="tx2"/>
                </a:solidFill>
                <a:latin typeface="Tahoma" pitchFamily="34" charset="0"/>
              </a:rPr>
              <a:t>Framework for Reuse</a:t>
            </a:r>
          </a:p>
          <a:p>
            <a:pPr>
              <a:lnSpc>
                <a:spcPct val="90000"/>
              </a:lnSpc>
            </a:pPr>
            <a:r>
              <a:rPr lang="en-US" sz="2800" b="0" dirty="0">
                <a:solidFill>
                  <a:schemeClr val="tx2"/>
                </a:solidFill>
                <a:latin typeface="Tahoma" pitchFamily="34" charset="0"/>
              </a:rPr>
              <a:t>Integrated Network of Cells</a:t>
            </a:r>
          </a:p>
          <a:p>
            <a:pPr>
              <a:lnSpc>
                <a:spcPct val="90000"/>
              </a:lnSpc>
            </a:pPr>
            <a:r>
              <a:rPr lang="en-US" sz="2800" b="0" dirty="0">
                <a:solidFill>
                  <a:schemeClr val="tx2"/>
                </a:solidFill>
                <a:latin typeface="Tahoma" pitchFamily="34" charset="0"/>
              </a:rPr>
              <a:t>Dynamic Application Composition</a:t>
            </a:r>
          </a:p>
          <a:p>
            <a:pPr>
              <a:lnSpc>
                <a:spcPct val="90000"/>
              </a:lnSpc>
            </a:pPr>
            <a:r>
              <a:rPr lang="en-US" sz="2800" b="0" dirty="0">
                <a:solidFill>
                  <a:schemeClr val="tx2"/>
                </a:solidFill>
                <a:latin typeface="Tahoma" pitchFamily="34" charset="0"/>
              </a:rPr>
              <a:t>Mediator based Communication</a:t>
            </a:r>
          </a:p>
          <a:p>
            <a:pPr>
              <a:lnSpc>
                <a:spcPct val="90000"/>
              </a:lnSpc>
              <a:buFontTx/>
              <a:buNone/>
            </a:pPr>
            <a:endParaRPr lang="en-US" sz="2800" b="0" dirty="0">
              <a:solidFill>
                <a:schemeClr val="tx2"/>
              </a:solidFill>
              <a:latin typeface="Tahoma" pitchFamily="34" charset="0"/>
            </a:endParaRPr>
          </a:p>
        </p:txBody>
      </p:sp>
      <p:pic>
        <p:nvPicPr>
          <p:cNvPr id="98308" name="Picture 4" descr="matri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7338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933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714B80-75A7-4EF3-9406-C36C36E3E61C}" type="slidenum">
              <a:rPr lang="en-US"/>
              <a:pPr/>
              <a:t>21</a:t>
            </a:fld>
            <a:endParaRPr lang="en-US"/>
          </a:p>
        </p:txBody>
      </p:sp>
      <p:sp>
        <p:nvSpPr>
          <p:cNvPr id="99330" name="Rectangle 2"/>
          <p:cNvSpPr>
            <a:spLocks noGrp="1" noChangeArrowheads="1"/>
          </p:cNvSpPr>
          <p:nvPr>
            <p:ph type="title"/>
          </p:nvPr>
        </p:nvSpPr>
        <p:spPr/>
        <p:txBody>
          <a:bodyPr/>
          <a:lstStyle/>
          <a:p>
            <a:r>
              <a:rPr lang="en-US">
                <a:latin typeface="Tahoma" pitchFamily="34" charset="0"/>
              </a:rPr>
              <a:t>Matrix Framework</a:t>
            </a:r>
          </a:p>
        </p:txBody>
      </p:sp>
      <p:sp>
        <p:nvSpPr>
          <p:cNvPr id="99331" name="Rectangle 3"/>
          <p:cNvSpPr>
            <a:spLocks noGrp="1" noChangeArrowheads="1"/>
          </p:cNvSpPr>
          <p:nvPr>
            <p:ph type="body" idx="1"/>
          </p:nvPr>
        </p:nvSpPr>
        <p:spPr>
          <a:xfrm>
            <a:off x="1371600" y="1143000"/>
            <a:ext cx="7772400" cy="5715000"/>
          </a:xfrm>
        </p:spPr>
        <p:txBody>
          <a:bodyPr/>
          <a:lstStyle/>
          <a:p>
            <a:endParaRPr lang="en-US" sz="1400" b="0" dirty="0">
              <a:solidFill>
                <a:schemeClr val="tx2"/>
              </a:solidFill>
              <a:latin typeface="Tahoma" pitchFamily="34" charset="0"/>
            </a:endParaRPr>
          </a:p>
          <a:p>
            <a:r>
              <a:rPr lang="en-US" b="0" dirty="0">
                <a:solidFill>
                  <a:schemeClr val="tx2"/>
                </a:solidFill>
                <a:latin typeface="Tahoma" pitchFamily="34" charset="0"/>
              </a:rPr>
              <a:t>Five Elements of the Software Matrix</a:t>
            </a:r>
          </a:p>
          <a:p>
            <a:pPr lvl="1"/>
            <a:r>
              <a:rPr lang="en-US" b="0" dirty="0">
                <a:solidFill>
                  <a:schemeClr val="tx2"/>
                </a:solidFill>
                <a:latin typeface="Tahoma" pitchFamily="34" charset="0"/>
              </a:rPr>
              <a:t>Cell</a:t>
            </a:r>
          </a:p>
          <a:p>
            <a:pPr lvl="1"/>
            <a:r>
              <a:rPr lang="en-US" b="0" dirty="0">
                <a:solidFill>
                  <a:schemeClr val="tx2"/>
                </a:solidFill>
                <a:latin typeface="Tahoma" pitchFamily="34" charset="0"/>
              </a:rPr>
              <a:t>Mediator</a:t>
            </a:r>
          </a:p>
          <a:p>
            <a:pPr lvl="1"/>
            <a:r>
              <a:rPr lang="en-US" b="0" dirty="0">
                <a:solidFill>
                  <a:schemeClr val="tx2"/>
                </a:solidFill>
                <a:latin typeface="Tahoma" pitchFamily="34" charset="0"/>
              </a:rPr>
              <a:t>Message Passing Support</a:t>
            </a:r>
          </a:p>
          <a:p>
            <a:pPr lvl="1"/>
            <a:r>
              <a:rPr lang="en-US" b="0" dirty="0">
                <a:solidFill>
                  <a:schemeClr val="tx2"/>
                </a:solidFill>
                <a:latin typeface="Tahoma" pitchFamily="34" charset="0"/>
              </a:rPr>
              <a:t>Executive</a:t>
            </a:r>
          </a:p>
          <a:p>
            <a:pPr lvl="1"/>
            <a:r>
              <a:rPr lang="en-US" b="0" dirty="0">
                <a:solidFill>
                  <a:schemeClr val="tx2"/>
                </a:solidFill>
                <a:latin typeface="Tahoma" pitchFamily="34" charset="0"/>
              </a:rPr>
              <a:t>Network Support</a:t>
            </a:r>
          </a:p>
        </p:txBody>
      </p:sp>
    </p:spTree>
    <p:extLst>
      <p:ext uri="{BB962C8B-B14F-4D97-AF65-F5344CB8AC3E}">
        <p14:creationId xmlns:p14="http://schemas.microsoft.com/office/powerpoint/2010/main" val="1203745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C9E99D-C67E-4FCB-8807-C90484C95320}" type="slidenum">
              <a:rPr lang="en-US"/>
              <a:pPr/>
              <a:t>22</a:t>
            </a:fld>
            <a:endParaRPr lang="en-US"/>
          </a:p>
        </p:txBody>
      </p:sp>
      <p:sp>
        <p:nvSpPr>
          <p:cNvPr id="100354" name="Rectangle 2"/>
          <p:cNvSpPr>
            <a:spLocks noGrp="1" noChangeArrowheads="1"/>
          </p:cNvSpPr>
          <p:nvPr>
            <p:ph type="title"/>
          </p:nvPr>
        </p:nvSpPr>
        <p:spPr/>
        <p:txBody>
          <a:bodyPr/>
          <a:lstStyle/>
          <a:p>
            <a:r>
              <a:rPr lang="en-US">
                <a:latin typeface="Tahoma" pitchFamily="34" charset="0"/>
              </a:rPr>
              <a:t>Matrix Cell</a:t>
            </a:r>
          </a:p>
        </p:txBody>
      </p:sp>
      <p:sp>
        <p:nvSpPr>
          <p:cNvPr id="100355" name="Rectangle 3"/>
          <p:cNvSpPr>
            <a:spLocks noGrp="1" noChangeArrowheads="1"/>
          </p:cNvSpPr>
          <p:nvPr>
            <p:ph type="body" idx="1"/>
          </p:nvPr>
        </p:nvSpPr>
        <p:spPr>
          <a:xfrm>
            <a:off x="4721225" y="1619250"/>
            <a:ext cx="4498975" cy="4476750"/>
          </a:xfrm>
        </p:spPr>
        <p:txBody>
          <a:bodyPr/>
          <a:lstStyle/>
          <a:p>
            <a:endParaRPr lang="en-US" sz="1400" b="0" dirty="0">
              <a:solidFill>
                <a:schemeClr val="tx2"/>
              </a:solidFill>
              <a:latin typeface="Tahoma" pitchFamily="34" charset="0"/>
            </a:endParaRPr>
          </a:p>
          <a:p>
            <a:r>
              <a:rPr lang="en-US" b="0" dirty="0">
                <a:solidFill>
                  <a:schemeClr val="tx2"/>
                </a:solidFill>
                <a:latin typeface="Tahoma" pitchFamily="34" charset="0"/>
              </a:rPr>
              <a:t>Four Components</a:t>
            </a:r>
          </a:p>
          <a:p>
            <a:pPr lvl="2"/>
            <a:r>
              <a:rPr lang="en-US" b="0" dirty="0">
                <a:solidFill>
                  <a:schemeClr val="tx2"/>
                </a:solidFill>
                <a:latin typeface="Tahoma" pitchFamily="34" charset="0"/>
              </a:rPr>
              <a:t>Cell ID</a:t>
            </a:r>
          </a:p>
          <a:p>
            <a:pPr lvl="2"/>
            <a:r>
              <a:rPr lang="en-US" b="0" dirty="0">
                <a:solidFill>
                  <a:schemeClr val="tx2"/>
                </a:solidFill>
                <a:latin typeface="Tahoma" pitchFamily="34" charset="0"/>
              </a:rPr>
              <a:t>Message Passing Structure</a:t>
            </a:r>
          </a:p>
          <a:p>
            <a:pPr lvl="2"/>
            <a:r>
              <a:rPr lang="en-US" b="0" dirty="0">
                <a:solidFill>
                  <a:schemeClr val="tx2"/>
                </a:solidFill>
                <a:latin typeface="Tahoma" pitchFamily="34" charset="0"/>
              </a:rPr>
              <a:t>Capability List</a:t>
            </a:r>
          </a:p>
          <a:p>
            <a:pPr lvl="2"/>
            <a:r>
              <a:rPr lang="en-US" b="0" dirty="0">
                <a:solidFill>
                  <a:schemeClr val="tx2"/>
                </a:solidFill>
                <a:latin typeface="Tahoma" pitchFamily="34" charset="0"/>
              </a:rPr>
              <a:t>Processing</a:t>
            </a:r>
          </a:p>
          <a:p>
            <a:endParaRPr lang="en-US" b="0" dirty="0">
              <a:solidFill>
                <a:schemeClr val="tx2"/>
              </a:solidFill>
              <a:latin typeface="Tahoma" pitchFamily="34" charset="0"/>
            </a:endParaRPr>
          </a:p>
          <a:p>
            <a:endParaRPr lang="en-US" b="0" dirty="0">
              <a:solidFill>
                <a:schemeClr val="tx2"/>
              </a:solidFill>
              <a:latin typeface="Tahoma" pitchFamily="34" charset="0"/>
            </a:endParaRPr>
          </a:p>
          <a:p>
            <a:endParaRPr lang="en-US" b="0" dirty="0">
              <a:solidFill>
                <a:schemeClr val="tx2"/>
              </a:solidFill>
              <a:latin typeface="Tahoma" pitchFamily="34" charset="0"/>
            </a:endParaRPr>
          </a:p>
        </p:txBody>
      </p:sp>
      <p:pic>
        <p:nvPicPr>
          <p:cNvPr id="100356" name="Picture 4" descr="Ce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3686175" cy="260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86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Salvage Work</a:t>
            </a:r>
            <a:endParaRPr lang="en-US" dirty="0"/>
          </a:p>
        </p:txBody>
      </p:sp>
      <p:sp>
        <p:nvSpPr>
          <p:cNvPr id="3" name="Content Placeholder 2"/>
          <p:cNvSpPr>
            <a:spLocks noGrp="1"/>
          </p:cNvSpPr>
          <p:nvPr>
            <p:ph idx="1"/>
          </p:nvPr>
        </p:nvSpPr>
        <p:spPr/>
        <p:txBody>
          <a:bodyPr/>
          <a:lstStyle/>
          <a:p>
            <a:r>
              <a:rPr lang="en-US" dirty="0" smtClean="0"/>
              <a:t>Mehmet has been working on code restructuring</a:t>
            </a:r>
          </a:p>
          <a:p>
            <a:pPr lvl="1"/>
            <a:r>
              <a:rPr lang="en-US" dirty="0" smtClean="0"/>
              <a:t>Uses ideas from “program slicing” that associates data with statements that use it</a:t>
            </a:r>
          </a:p>
          <a:p>
            <a:pPr lvl="1"/>
            <a:r>
              <a:rPr lang="en-US" dirty="0" smtClean="0"/>
              <a:t>Mehmet is restructuring classes to make them more cohesive</a:t>
            </a:r>
            <a:endParaRPr lang="en-US" dirty="0"/>
          </a:p>
        </p:txBody>
      </p:sp>
    </p:spTree>
    <p:extLst>
      <p:ext uri="{BB962C8B-B14F-4D97-AF65-F5344CB8AC3E}">
        <p14:creationId xmlns:p14="http://schemas.microsoft.com/office/powerpoint/2010/main" val="226241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a:t>
            </a:r>
            <a:endParaRPr lang="en-US" dirty="0"/>
          </a:p>
        </p:txBody>
      </p:sp>
      <p:sp>
        <p:nvSpPr>
          <p:cNvPr id="3" name="Content Placeholder 2"/>
          <p:cNvSpPr>
            <a:spLocks noGrp="1"/>
          </p:cNvSpPr>
          <p:nvPr>
            <p:ph idx="1"/>
          </p:nvPr>
        </p:nvSpPr>
        <p:spPr>
          <a:xfrm>
            <a:off x="914400" y="1447800"/>
            <a:ext cx="7772400" cy="4907760"/>
          </a:xfrm>
        </p:spPr>
        <p:txBody>
          <a:bodyPr>
            <a:normAutofit/>
          </a:bodyPr>
          <a:lstStyle/>
          <a:p>
            <a:r>
              <a:rPr lang="en-US" dirty="0" smtClean="0"/>
              <a:t>There is a lot of interest in managing big data</a:t>
            </a:r>
          </a:p>
          <a:p>
            <a:pPr lvl="1"/>
            <a:r>
              <a:rPr lang="en-US" dirty="0" smtClean="0"/>
              <a:t>Web applications like </a:t>
            </a:r>
            <a:r>
              <a:rPr lang="en-US" dirty="0" err="1" smtClean="0"/>
              <a:t>google</a:t>
            </a:r>
            <a:r>
              <a:rPr lang="en-US" dirty="0" smtClean="0"/>
              <a:t> earth</a:t>
            </a:r>
          </a:p>
          <a:p>
            <a:pPr lvl="1"/>
            <a:r>
              <a:rPr lang="en-US" dirty="0" smtClean="0"/>
              <a:t>Results of bioinformatics computations</a:t>
            </a:r>
          </a:p>
          <a:p>
            <a:pPr lvl="1"/>
            <a:r>
              <a:rPr lang="en-US" dirty="0" smtClean="0"/>
              <a:t>Astronomy and Particle Physics data</a:t>
            </a:r>
          </a:p>
          <a:p>
            <a:r>
              <a:rPr lang="en-US" dirty="0" smtClean="0"/>
              <a:t>Big data is associated with non-</a:t>
            </a:r>
            <a:r>
              <a:rPr lang="en-US" dirty="0" err="1" smtClean="0"/>
              <a:t>sql</a:t>
            </a:r>
            <a:r>
              <a:rPr lang="en-US" dirty="0" smtClean="0"/>
              <a:t> storage</a:t>
            </a:r>
          </a:p>
          <a:p>
            <a:pPr lvl="1"/>
            <a:r>
              <a:rPr lang="en-US" dirty="0" smtClean="0"/>
              <a:t>Google’s big table – a distributed two-dimensional key-value store with byte array stores at each cell</a:t>
            </a:r>
          </a:p>
          <a:p>
            <a:pPr lvl="1"/>
            <a:r>
              <a:rPr lang="en-US" dirty="0" err="1" smtClean="0"/>
              <a:t>CouchDB</a:t>
            </a:r>
            <a:r>
              <a:rPr lang="en-US" dirty="0" smtClean="0"/>
              <a:t>, </a:t>
            </a:r>
            <a:r>
              <a:rPr lang="en-US" dirty="0" err="1" smtClean="0"/>
              <a:t>Hadoop</a:t>
            </a:r>
            <a:r>
              <a:rPr lang="en-US" dirty="0" smtClean="0"/>
              <a:t>, ..</a:t>
            </a:r>
          </a:p>
          <a:p>
            <a:r>
              <a:rPr lang="en-US" dirty="0" smtClean="0"/>
              <a:t>Phil is working on a bioinformatics website that uses non-</a:t>
            </a:r>
            <a:r>
              <a:rPr lang="en-US" dirty="0" err="1" smtClean="0"/>
              <a:t>sql</a:t>
            </a:r>
            <a:r>
              <a:rPr lang="en-US" dirty="0" smtClean="0"/>
              <a:t> storage</a:t>
            </a:r>
          </a:p>
          <a:p>
            <a:endParaRPr lang="en-US" dirty="0"/>
          </a:p>
        </p:txBody>
      </p:sp>
    </p:spTree>
    <p:extLst>
      <p:ext uri="{BB962C8B-B14F-4D97-AF65-F5344CB8AC3E}">
        <p14:creationId xmlns:p14="http://schemas.microsoft.com/office/powerpoint/2010/main" val="2154907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DOPL Research</a:t>
            </a:r>
            <a:endParaRPr lang="en-US" dirty="0"/>
          </a:p>
        </p:txBody>
      </p:sp>
      <p:sp>
        <p:nvSpPr>
          <p:cNvPr id="3" name="Content Placeholder 2"/>
          <p:cNvSpPr>
            <a:spLocks noGrp="1"/>
          </p:cNvSpPr>
          <p:nvPr>
            <p:ph idx="1"/>
          </p:nvPr>
        </p:nvSpPr>
        <p:spPr>
          <a:xfrm>
            <a:off x="914400" y="1447800"/>
            <a:ext cx="7772400" cy="4907760"/>
          </a:xfrm>
        </p:spPr>
        <p:txBody>
          <a:bodyPr>
            <a:normAutofit fontScale="92500" lnSpcReduction="20000"/>
          </a:bodyPr>
          <a:lstStyle/>
          <a:p>
            <a:r>
              <a:rPr lang="en-US" dirty="0" smtClean="0"/>
              <a:t>Phil is working on high performance computing using GPUs and clusters</a:t>
            </a:r>
          </a:p>
          <a:p>
            <a:pPr lvl="1"/>
            <a:r>
              <a:rPr lang="en-US" dirty="0" smtClean="0"/>
              <a:t>His main goal is to map Java code onto GPU hardware in a way that offers significant speedup without the Java author needing to know a lot about the idiosyncrasies' of GPU programming.</a:t>
            </a:r>
          </a:p>
          <a:p>
            <a:r>
              <a:rPr lang="en-US" dirty="0" smtClean="0"/>
              <a:t>Jing </a:t>
            </a:r>
            <a:r>
              <a:rPr lang="en-US" dirty="0" err="1" smtClean="0"/>
              <a:t>Ja</a:t>
            </a:r>
            <a:r>
              <a:rPr lang="en-US" dirty="0" smtClean="0"/>
              <a:t> is interested in Bioinformatics.</a:t>
            </a:r>
          </a:p>
          <a:p>
            <a:pPr lvl="1"/>
            <a:r>
              <a:rPr lang="en-US" dirty="0" smtClean="0"/>
              <a:t>She is working with Dr. </a:t>
            </a:r>
            <a:r>
              <a:rPr lang="en-US" dirty="0" err="1" smtClean="0"/>
              <a:t>Pertsov</a:t>
            </a:r>
            <a:r>
              <a:rPr lang="en-US" dirty="0" smtClean="0"/>
              <a:t> from Upstate Medical University and me</a:t>
            </a:r>
          </a:p>
          <a:p>
            <a:pPr lvl="1"/>
            <a:r>
              <a:rPr lang="en-US" dirty="0" smtClean="0"/>
              <a:t>Next step is QE2</a:t>
            </a:r>
          </a:p>
          <a:p>
            <a:r>
              <a:rPr lang="en-US" dirty="0" smtClean="0"/>
              <a:t>Mike Corley is interested in ways to secure large software systems</a:t>
            </a:r>
          </a:p>
          <a:p>
            <a:pPr lvl="1"/>
            <a:r>
              <a:rPr lang="en-US" dirty="0" smtClean="0"/>
              <a:t>He’s been working on ideas for this with colleagues at Rome Labs</a:t>
            </a:r>
          </a:p>
          <a:p>
            <a:endParaRPr lang="en-US" dirty="0"/>
          </a:p>
        </p:txBody>
      </p:sp>
    </p:spTree>
    <p:extLst>
      <p:ext uri="{BB962C8B-B14F-4D97-AF65-F5344CB8AC3E}">
        <p14:creationId xmlns:p14="http://schemas.microsoft.com/office/powerpoint/2010/main" val="3998166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r>
              <a:rPr lang="en-US" dirty="0" smtClean="0"/>
              <a:t>Publishing Software Research</a:t>
            </a:r>
            <a:endParaRPr lang="en-US" dirty="0"/>
          </a:p>
        </p:txBody>
      </p:sp>
      <p:sp>
        <p:nvSpPr>
          <p:cNvPr id="3" name="Content Placeholder 2"/>
          <p:cNvSpPr>
            <a:spLocks noGrp="1"/>
          </p:cNvSpPr>
          <p:nvPr>
            <p:ph idx="1"/>
          </p:nvPr>
        </p:nvSpPr>
        <p:spPr>
          <a:xfrm>
            <a:off x="914400" y="1219200"/>
            <a:ext cx="7772400" cy="5638800"/>
          </a:xfrm>
        </p:spPr>
        <p:txBody>
          <a:bodyPr>
            <a:normAutofit fontScale="85000" lnSpcReduction="20000"/>
          </a:bodyPr>
          <a:lstStyle/>
          <a:p>
            <a:r>
              <a:rPr lang="en-US" dirty="0" smtClean="0"/>
              <a:t>Research results should be reproducible.</a:t>
            </a:r>
          </a:p>
          <a:p>
            <a:pPr lvl="1"/>
            <a:r>
              <a:rPr lang="en-US" dirty="0" smtClean="0"/>
              <a:t>We need to provide tools, source data, and documentation that allow reproducing our results.</a:t>
            </a:r>
          </a:p>
          <a:p>
            <a:r>
              <a:rPr lang="en-US" dirty="0" smtClean="0"/>
              <a:t>Reviewers criticize work that isn’t demonstrated on realistic code samples.</a:t>
            </a:r>
          </a:p>
          <a:p>
            <a:r>
              <a:rPr lang="en-US" dirty="0" smtClean="0"/>
              <a:t>Demonstrating improvements in productivity or comprehension is very difficult.</a:t>
            </a:r>
          </a:p>
          <a:p>
            <a:pPr lvl="1"/>
            <a:r>
              <a:rPr lang="en-US" dirty="0" smtClean="0"/>
              <a:t>Using tests with humans (outside the research group) requires approval, oversight, and takes a lot of time and justification to get approval.</a:t>
            </a:r>
          </a:p>
          <a:p>
            <a:pPr lvl="1"/>
            <a:r>
              <a:rPr lang="en-US" dirty="0" smtClean="0"/>
              <a:t>You won’t get access to industrial code or process for research.  They know the only interesting results show they “don’t know what they are doing”.</a:t>
            </a:r>
          </a:p>
          <a:p>
            <a:pPr lvl="1"/>
            <a:r>
              <a:rPr lang="en-US" dirty="0" smtClean="0"/>
              <a:t>There are a lot of open-source projects and our work should use them.</a:t>
            </a:r>
          </a:p>
          <a:p>
            <a:pPr lvl="2"/>
            <a:r>
              <a:rPr lang="en-US" dirty="0" smtClean="0"/>
              <a:t>We should be identifying and retrieving some this summer.</a:t>
            </a:r>
          </a:p>
        </p:txBody>
      </p:sp>
    </p:spTree>
    <p:extLst>
      <p:ext uri="{BB962C8B-B14F-4D97-AF65-F5344CB8AC3E}">
        <p14:creationId xmlns:p14="http://schemas.microsoft.com/office/powerpoint/2010/main" val="3661367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for the Summer</a:t>
            </a:r>
            <a:endParaRPr lang="en-US" dirty="0"/>
          </a:p>
        </p:txBody>
      </p:sp>
      <p:sp>
        <p:nvSpPr>
          <p:cNvPr id="3" name="Content Placeholder 2"/>
          <p:cNvSpPr>
            <a:spLocks noGrp="1"/>
          </p:cNvSpPr>
          <p:nvPr>
            <p:ph idx="1"/>
          </p:nvPr>
        </p:nvSpPr>
        <p:spPr>
          <a:xfrm>
            <a:off x="914400" y="1524000"/>
            <a:ext cx="7772400" cy="4831560"/>
          </a:xfrm>
        </p:spPr>
        <p:txBody>
          <a:bodyPr>
            <a:normAutofit fontScale="70000" lnSpcReduction="20000"/>
          </a:bodyPr>
          <a:lstStyle/>
          <a:p>
            <a:r>
              <a:rPr lang="en-US" dirty="0" smtClean="0"/>
              <a:t>Identify target conferences and journals</a:t>
            </a:r>
          </a:p>
          <a:p>
            <a:pPr lvl="1"/>
            <a:r>
              <a:rPr lang="en-US" dirty="0" smtClean="0"/>
              <a:t>Everyone</a:t>
            </a:r>
          </a:p>
          <a:p>
            <a:r>
              <a:rPr lang="en-US" dirty="0" smtClean="0"/>
              <a:t>Identify and download open source analysis targets</a:t>
            </a:r>
          </a:p>
          <a:p>
            <a:pPr lvl="1"/>
            <a:r>
              <a:rPr lang="en-US" dirty="0" smtClean="0"/>
              <a:t>Mehmet, Mubarek, Vicky</a:t>
            </a:r>
          </a:p>
          <a:p>
            <a:r>
              <a:rPr lang="en-US" dirty="0" smtClean="0"/>
              <a:t>Complete static analysis tools</a:t>
            </a:r>
          </a:p>
          <a:p>
            <a:pPr lvl="1"/>
            <a:r>
              <a:rPr lang="en-US" dirty="0" smtClean="0"/>
              <a:t>Me, Mehmet, Mubarek</a:t>
            </a:r>
          </a:p>
          <a:p>
            <a:r>
              <a:rPr lang="en-US" dirty="0" smtClean="0"/>
              <a:t>Review, and begin to use Graph Visualization Library</a:t>
            </a:r>
          </a:p>
          <a:p>
            <a:pPr lvl="1"/>
            <a:r>
              <a:rPr lang="en-US" dirty="0" smtClean="0"/>
              <a:t>Mubarek, Vicky</a:t>
            </a:r>
          </a:p>
          <a:p>
            <a:r>
              <a:rPr lang="en-US" dirty="0" smtClean="0"/>
              <a:t>Animation Prototype</a:t>
            </a:r>
          </a:p>
          <a:p>
            <a:pPr lvl="1"/>
            <a:r>
              <a:rPr lang="en-US" dirty="0" smtClean="0"/>
              <a:t>Vicky</a:t>
            </a:r>
          </a:p>
          <a:p>
            <a:r>
              <a:rPr lang="en-US" dirty="0" smtClean="0"/>
              <a:t>Papers</a:t>
            </a:r>
          </a:p>
          <a:p>
            <a:pPr lvl="1"/>
            <a:r>
              <a:rPr lang="en-US" dirty="0" smtClean="0"/>
              <a:t>Phil, Mehmet, Mubarek</a:t>
            </a:r>
          </a:p>
          <a:p>
            <a:r>
              <a:rPr lang="en-US" dirty="0" smtClean="0"/>
              <a:t>QE2: Jing</a:t>
            </a:r>
          </a:p>
          <a:p>
            <a:r>
              <a:rPr lang="en-US" dirty="0" err="1" smtClean="0"/>
              <a:t>Quals</a:t>
            </a:r>
            <a:r>
              <a:rPr lang="en-US" dirty="0" smtClean="0"/>
              <a:t>: Mike</a:t>
            </a:r>
          </a:p>
          <a:p>
            <a:r>
              <a:rPr lang="en-US" dirty="0" smtClean="0"/>
              <a:t>Dissertation: Kanat</a:t>
            </a:r>
            <a:endParaRPr lang="en-US" dirty="0"/>
          </a:p>
        </p:txBody>
      </p:sp>
    </p:spTree>
    <p:extLst>
      <p:ext uri="{BB962C8B-B14F-4D97-AF65-F5344CB8AC3E}">
        <p14:creationId xmlns:p14="http://schemas.microsoft.com/office/powerpoint/2010/main" val="40012212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2362200"/>
            <a:ext cx="4876800" cy="1975104"/>
          </a:xfrm>
        </p:spPr>
        <p:txBody>
          <a:bodyPr/>
          <a:lstStyle/>
          <a:p>
            <a:r>
              <a:rPr lang="en-US" dirty="0" err="1" smtClean="0"/>
              <a:t>Fini</a:t>
            </a:r>
            <a:endParaRPr lang="en-US" dirty="0"/>
          </a:p>
        </p:txBody>
      </p:sp>
    </p:spTree>
    <p:extLst>
      <p:ext uri="{BB962C8B-B14F-4D97-AF65-F5344CB8AC3E}">
        <p14:creationId xmlns:p14="http://schemas.microsoft.com/office/powerpoint/2010/main" val="3346398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Check</a:t>
            </a:r>
            <a:endParaRPr lang="en-US" dirty="0"/>
          </a:p>
        </p:txBody>
      </p:sp>
      <p:sp>
        <p:nvSpPr>
          <p:cNvPr id="3" name="Content Placeholder 2"/>
          <p:cNvSpPr>
            <a:spLocks noGrp="1"/>
          </p:cNvSpPr>
          <p:nvPr>
            <p:ph idx="1"/>
          </p:nvPr>
        </p:nvSpPr>
        <p:spPr>
          <a:xfrm>
            <a:off x="914400" y="1447800"/>
            <a:ext cx="7772400" cy="4907760"/>
          </a:xfrm>
        </p:spPr>
        <p:txBody>
          <a:bodyPr>
            <a:normAutofit lnSpcReduction="10000"/>
          </a:bodyPr>
          <a:lstStyle/>
          <a:p>
            <a:r>
              <a:rPr lang="en-US" dirty="0" smtClean="0"/>
              <a:t>Your goals are to publish papers and earn a Ph.D.</a:t>
            </a:r>
          </a:p>
          <a:p>
            <a:pPr lvl="1"/>
            <a:r>
              <a:rPr lang="en-US" dirty="0" smtClean="0"/>
              <a:t>That affects what you choose to do.</a:t>
            </a:r>
          </a:p>
          <a:p>
            <a:pPr lvl="1"/>
            <a:r>
              <a:rPr lang="en-US" dirty="0" smtClean="0"/>
              <a:t>Need to select fairly popular area of study</a:t>
            </a:r>
          </a:p>
          <a:p>
            <a:pPr lvl="1"/>
            <a:r>
              <a:rPr lang="en-US" dirty="0" smtClean="0"/>
              <a:t>Must acknowledge and use prior work</a:t>
            </a:r>
          </a:p>
          <a:p>
            <a:r>
              <a:rPr lang="en-US" dirty="0" smtClean="0"/>
              <a:t>My goals are quite different</a:t>
            </a:r>
          </a:p>
          <a:p>
            <a:pPr lvl="1"/>
            <a:r>
              <a:rPr lang="en-US" dirty="0" smtClean="0"/>
              <a:t>Develop some things that are useful and used</a:t>
            </a:r>
          </a:p>
          <a:p>
            <a:pPr lvl="1"/>
            <a:r>
              <a:rPr lang="en-US" dirty="0" smtClean="0"/>
              <a:t>Develop ideas and tools that others will use to improve their development processes</a:t>
            </a:r>
          </a:p>
          <a:p>
            <a:pPr lvl="1"/>
            <a:r>
              <a:rPr lang="en-US" dirty="0" smtClean="0"/>
              <a:t>Help students understand weakness they may have in their project submissions</a:t>
            </a:r>
            <a:endParaRPr lang="en-US" dirty="0"/>
          </a:p>
        </p:txBody>
      </p:sp>
    </p:spTree>
    <p:extLst>
      <p:ext uri="{BB962C8B-B14F-4D97-AF65-F5344CB8AC3E}">
        <p14:creationId xmlns:p14="http://schemas.microsoft.com/office/powerpoint/2010/main" val="3667666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Scale System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a:hlinkClick r:id="rId2"/>
              </a:rPr>
              <a:t>http://www.sei.cmu.edu/uls/research</a:t>
            </a:r>
            <a:r>
              <a:rPr lang="en-US" dirty="0" smtClean="0">
                <a:hlinkClick r:id="rId2"/>
              </a:rPr>
              <a:t>/</a:t>
            </a:r>
            <a:endParaRPr lang="en-US" dirty="0" smtClean="0"/>
          </a:p>
          <a:p>
            <a:r>
              <a:rPr lang="en-US" dirty="0">
                <a:hlinkClick r:id="rId3"/>
              </a:rPr>
              <a:t>http://</a:t>
            </a:r>
            <a:r>
              <a:rPr lang="en-US" dirty="0" smtClean="0">
                <a:hlinkClick r:id="rId3"/>
              </a:rPr>
              <a:t>en.wikipedia.org/wiki/Ultra-Large-Scale_Systems</a:t>
            </a:r>
            <a:endParaRPr lang="en-US" dirty="0" smtClean="0"/>
          </a:p>
          <a:p>
            <a:r>
              <a:rPr lang="en-US" dirty="0">
                <a:hlinkClick r:id="rId4"/>
              </a:rPr>
              <a:t>http://www.mendeley.com/research/ultralargescale-systems-the-software-challenge-of-the-future</a:t>
            </a:r>
            <a:r>
              <a:rPr lang="en-US" dirty="0" smtClean="0">
                <a:hlinkClick r:id="rId4"/>
              </a:rPr>
              <a:t>/</a:t>
            </a:r>
            <a:endParaRPr lang="en-US" dirty="0" smtClean="0"/>
          </a:p>
          <a:p>
            <a:r>
              <a:rPr lang="en-US" dirty="0">
                <a:hlinkClick r:id="rId5"/>
              </a:rPr>
              <a:t>http://</a:t>
            </a:r>
            <a:r>
              <a:rPr lang="en-US" dirty="0" smtClean="0">
                <a:hlinkClick r:id="rId5"/>
              </a:rPr>
              <a:t>www.cse.dmu.ac.uk/COMPSAC/wimpe/secretpath/scratch/ps2pdf/paper.69.pdf</a:t>
            </a:r>
            <a:endParaRPr lang="en-US" dirty="0" smtClean="0"/>
          </a:p>
          <a:p>
            <a:r>
              <a:rPr lang="en-US" dirty="0">
                <a:hlinkClick r:id="rId6"/>
              </a:rPr>
              <a:t>http://zachmortensen.net/2011/11/23/why-large-software-systems-fail</a:t>
            </a:r>
            <a:r>
              <a:rPr lang="en-US" dirty="0" smtClean="0">
                <a:hlinkClick r:id="rId6"/>
              </a:rPr>
              <a:t>/</a:t>
            </a:r>
            <a:endParaRPr lang="en-US" dirty="0" smtClean="0"/>
          </a:p>
          <a:p>
            <a:r>
              <a:rPr lang="en-US" dirty="0">
                <a:hlinkClick r:id="rId7"/>
              </a:rPr>
              <a:t>http://</a:t>
            </a:r>
            <a:r>
              <a:rPr lang="en-US" dirty="0" smtClean="0">
                <a:hlinkClick r:id="rId7"/>
              </a:rPr>
              <a:t>www.hbs.edu/research/pdf/07-081.pdf</a:t>
            </a:r>
            <a:endParaRPr lang="en-US" dirty="0" smtClean="0"/>
          </a:p>
          <a:p>
            <a:endParaRPr lang="en-US" dirty="0"/>
          </a:p>
        </p:txBody>
      </p:sp>
    </p:spTree>
    <p:extLst>
      <p:ext uri="{BB962C8B-B14F-4D97-AF65-F5344CB8AC3E}">
        <p14:creationId xmlns:p14="http://schemas.microsoft.com/office/powerpoint/2010/main" val="1727653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Systems</a:t>
            </a:r>
            <a:endParaRPr lang="en-US" dirty="0"/>
          </a:p>
        </p:txBody>
      </p:sp>
      <p:sp>
        <p:nvSpPr>
          <p:cNvPr id="3" name="Content Placeholder 2"/>
          <p:cNvSpPr>
            <a:spLocks noGrp="1"/>
          </p:cNvSpPr>
          <p:nvPr>
            <p:ph idx="1"/>
          </p:nvPr>
        </p:nvSpPr>
        <p:spPr/>
        <p:txBody>
          <a:bodyPr/>
          <a:lstStyle/>
          <a:p>
            <a:r>
              <a:rPr lang="en-US" dirty="0" smtClean="0"/>
              <a:t>Mozilla Browser - ver 1.4.1</a:t>
            </a:r>
          </a:p>
          <a:p>
            <a:pPr lvl="1"/>
            <a:r>
              <a:rPr lang="en-US" dirty="0" smtClean="0"/>
              <a:t>Failed baseline for early version of Mozilla browser</a:t>
            </a:r>
          </a:p>
          <a:p>
            <a:pPr lvl="1"/>
            <a:r>
              <a:rPr lang="en-US" dirty="0" smtClean="0"/>
              <a:t>Open source so we have access to source code</a:t>
            </a:r>
          </a:p>
          <a:p>
            <a:pPr lvl="1"/>
            <a:r>
              <a:rPr lang="en-US" dirty="0" smtClean="0"/>
              <a:t>Murat Gungor and I studied this code to see if we could understand why the baseline was abandoned.</a:t>
            </a:r>
          </a:p>
          <a:p>
            <a:pPr lvl="1"/>
            <a:endParaRPr lang="en-US" dirty="0"/>
          </a:p>
        </p:txBody>
      </p:sp>
    </p:spTree>
    <p:extLst>
      <p:ext uri="{BB962C8B-B14F-4D97-AF65-F5344CB8AC3E}">
        <p14:creationId xmlns:p14="http://schemas.microsoft.com/office/powerpoint/2010/main" val="2425555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E8FDBD4-7D60-4922-B9EA-F5FE8CA95B75}" type="slidenum">
              <a:rPr lang="en-US" sz="1400"/>
              <a:pPr eaLnBrk="1" hangingPunct="1"/>
              <a:t>6</a:t>
            </a:fld>
            <a:endParaRPr lang="en-US" sz="1400" dirty="0"/>
          </a:p>
        </p:txBody>
      </p:sp>
      <p:sp>
        <p:nvSpPr>
          <p:cNvPr id="41987" name="Rectangle 8"/>
          <p:cNvSpPr>
            <a:spLocks noGrp="1" noChangeArrowheads="1"/>
          </p:cNvSpPr>
          <p:nvPr>
            <p:ph type="title"/>
          </p:nvPr>
        </p:nvSpPr>
        <p:spPr/>
        <p:txBody>
          <a:bodyPr/>
          <a:lstStyle/>
          <a:p>
            <a:pPr eaLnBrk="1" hangingPunct="1"/>
            <a:r>
              <a:rPr lang="en-US" sz="3600" dirty="0" smtClean="0"/>
              <a:t>An Analysis – Mozilla, </a:t>
            </a:r>
            <a:r>
              <a:rPr lang="en-US" sz="2000" dirty="0" smtClean="0"/>
              <a:t>Version 1.4.1</a:t>
            </a:r>
          </a:p>
        </p:txBody>
      </p:sp>
      <p:sp>
        <p:nvSpPr>
          <p:cNvPr id="41988" name="Rectangle 9"/>
          <p:cNvSpPr>
            <a:spLocks noGrp="1" noChangeArrowheads="1"/>
          </p:cNvSpPr>
          <p:nvPr>
            <p:ph type="body" idx="1"/>
          </p:nvPr>
        </p:nvSpPr>
        <p:spPr/>
        <p:txBody>
          <a:bodyPr/>
          <a:lstStyle/>
          <a:p>
            <a:pPr eaLnBrk="1" hangingPunct="1">
              <a:lnSpc>
                <a:spcPct val="80000"/>
              </a:lnSpc>
            </a:pPr>
            <a:r>
              <a:rPr lang="en-US" sz="2400" dirty="0" smtClean="0"/>
              <a:t>The Mozilla project is a very large project developing browser tools for many different platforms. </a:t>
            </a:r>
            <a:br>
              <a:rPr lang="en-US" sz="2400" dirty="0" smtClean="0"/>
            </a:br>
            <a:endParaRPr lang="en-US" sz="2400" dirty="0" smtClean="0"/>
          </a:p>
          <a:p>
            <a:pPr eaLnBrk="1" hangingPunct="1">
              <a:lnSpc>
                <a:spcPct val="80000"/>
              </a:lnSpc>
            </a:pPr>
            <a:r>
              <a:rPr lang="en-US" sz="2400" dirty="0" smtClean="0"/>
              <a:t>Win 32 Configuration </a:t>
            </a:r>
          </a:p>
          <a:p>
            <a:pPr lvl="1" eaLnBrk="1" hangingPunct="1">
              <a:lnSpc>
                <a:spcPct val="80000"/>
              </a:lnSpc>
            </a:pPr>
            <a:r>
              <a:rPr lang="en-US" sz="2000" dirty="0" smtClean="0"/>
              <a:t>Number of executables: 				    94</a:t>
            </a:r>
          </a:p>
          <a:p>
            <a:pPr lvl="1" eaLnBrk="1" hangingPunct="1">
              <a:lnSpc>
                <a:spcPct val="80000"/>
              </a:lnSpc>
            </a:pPr>
            <a:r>
              <a:rPr lang="en-US" sz="2000" dirty="0" smtClean="0"/>
              <a:t>Number of dynamic link libraries: 			  111</a:t>
            </a:r>
          </a:p>
          <a:p>
            <a:pPr lvl="1" eaLnBrk="1" hangingPunct="1">
              <a:lnSpc>
                <a:spcPct val="80000"/>
              </a:lnSpc>
            </a:pPr>
            <a:r>
              <a:rPr lang="en-US" sz="2000" dirty="0" smtClean="0"/>
              <a:t>Number of static libraries: 				  303</a:t>
            </a:r>
          </a:p>
          <a:p>
            <a:pPr lvl="1" eaLnBrk="1" hangingPunct="1">
              <a:lnSpc>
                <a:spcPct val="80000"/>
              </a:lnSpc>
            </a:pPr>
            <a:r>
              <a:rPr lang="en-US" sz="2000" dirty="0" smtClean="0"/>
              <a:t>Number of source files for Win32, v 1.4.1: 		6193</a:t>
            </a:r>
            <a:br>
              <a:rPr lang="en-US" sz="2000" dirty="0" smtClean="0"/>
            </a:br>
            <a:endParaRPr lang="en-US" sz="2000" dirty="0" smtClean="0"/>
          </a:p>
          <a:p>
            <a:pPr eaLnBrk="1" hangingPunct="1">
              <a:lnSpc>
                <a:spcPct val="80000"/>
              </a:lnSpc>
            </a:pPr>
            <a:r>
              <a:rPr lang="en-US" sz="2400" dirty="0" smtClean="0"/>
              <a:t>Analysis of entire Mozilla project took approximately 4 hours on Dell Dimension 8300 with 1 G Memory</a:t>
            </a:r>
          </a:p>
          <a:p>
            <a:pPr eaLnBrk="1" hangingPunct="1">
              <a:lnSpc>
                <a:spcPct val="80000"/>
              </a:lnSpc>
            </a:pPr>
            <a:r>
              <a:rPr lang="en-US" sz="2400" dirty="0" smtClean="0"/>
              <a:t>Can analyze individual libraries – few hundred files – in half hour.</a:t>
            </a:r>
          </a:p>
        </p:txBody>
      </p:sp>
      <p:sp>
        <p:nvSpPr>
          <p:cNvPr id="41989" name="AutoShape 5"/>
          <p:cNvSpPr>
            <a:spLocks noChangeArrowheads="1"/>
          </p:cNvSpPr>
          <p:nvPr/>
        </p:nvSpPr>
        <p:spPr bwMode="auto">
          <a:xfrm>
            <a:off x="5257800" y="3124200"/>
            <a:ext cx="1295400" cy="533400"/>
          </a:xfrm>
          <a:prstGeom prst="wedgeRoundRectCallout">
            <a:avLst>
              <a:gd name="adj1" fmla="val 78921"/>
              <a:gd name="adj2" fmla="val 101190"/>
              <a:gd name="adj3" fmla="val 16667"/>
            </a:avLst>
          </a:prstGeom>
          <a:solidFill>
            <a:srgbClr val="FF9933">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Wow!</a:t>
            </a:r>
          </a:p>
        </p:txBody>
      </p:sp>
    </p:spTree>
    <p:extLst>
      <p:ext uri="{BB962C8B-B14F-4D97-AF65-F5344CB8AC3E}">
        <p14:creationId xmlns:p14="http://schemas.microsoft.com/office/powerpoint/2010/main" val="3691500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Systems</a:t>
            </a:r>
            <a:endParaRPr lang="en-US" dirty="0"/>
          </a:p>
        </p:txBody>
      </p:sp>
      <p:pic>
        <p:nvPicPr>
          <p:cNvPr id="5" name="Picture 16"/>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4400" y="1219200"/>
            <a:ext cx="7391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423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42E8D8C-FBC4-42E3-9382-F50542AF16BC}" type="slidenum">
              <a:rPr lang="en-US" sz="1400"/>
              <a:pPr eaLnBrk="1" hangingPunct="1"/>
              <a:t>8</a:t>
            </a:fld>
            <a:endParaRPr lang="en-US" sz="1400" dirty="0"/>
          </a:p>
        </p:txBody>
      </p:sp>
      <p:sp>
        <p:nvSpPr>
          <p:cNvPr id="12292" name="Rectangle 5"/>
          <p:cNvSpPr>
            <a:spLocks noGrp="1" noChangeArrowheads="1"/>
          </p:cNvSpPr>
          <p:nvPr>
            <p:ph type="title"/>
          </p:nvPr>
        </p:nvSpPr>
        <p:spPr>
          <a:xfrm>
            <a:off x="457200" y="152400"/>
            <a:ext cx="8305800" cy="990600"/>
          </a:xfrm>
        </p:spPr>
        <p:txBody>
          <a:bodyPr/>
          <a:lstStyle/>
          <a:p>
            <a:pPr eaLnBrk="1" hangingPunct="1"/>
            <a:r>
              <a:rPr lang="en-US" dirty="0" smtClean="0"/>
              <a:t>GKGFX Component Internals</a:t>
            </a:r>
          </a:p>
        </p:txBody>
      </p:sp>
      <p:sp>
        <p:nvSpPr>
          <p:cNvPr id="12293" name="Rectangle 6"/>
          <p:cNvSpPr>
            <a:spLocks noGrp="1" noChangeArrowheads="1"/>
          </p:cNvSpPr>
          <p:nvPr>
            <p:ph type="body" sz="half" idx="1"/>
          </p:nvPr>
        </p:nvSpPr>
        <p:spPr/>
        <p:txBody>
          <a:bodyPr/>
          <a:lstStyle/>
          <a:p>
            <a:pPr eaLnBrk="1" hangingPunct="1"/>
            <a:r>
              <a:rPr lang="en-US" sz="2400" dirty="0" smtClean="0"/>
              <a:t>Here are the internal dependencies for largest strong component.</a:t>
            </a:r>
          </a:p>
          <a:p>
            <a:pPr eaLnBrk="1" hangingPunct="1"/>
            <a:r>
              <a:rPr lang="en-US" sz="2400" dirty="0" smtClean="0"/>
              <a:t>We show, in dissertation document, using Risk Model, that high density of dependencies within a strong component  is a serious design flaw.</a:t>
            </a:r>
          </a:p>
        </p:txBody>
      </p:sp>
      <p:graphicFrame>
        <p:nvGraphicFramePr>
          <p:cNvPr id="12290" name="Object 10"/>
          <p:cNvGraphicFramePr>
            <a:graphicFrameLocks noGrp="1" noChangeAspect="1"/>
          </p:cNvGraphicFramePr>
          <p:nvPr>
            <p:ph sz="half" idx="2"/>
          </p:nvPr>
        </p:nvGraphicFramePr>
        <p:xfrm>
          <a:off x="4876800" y="1752600"/>
          <a:ext cx="3962400" cy="3941763"/>
        </p:xfrm>
        <a:graphic>
          <a:graphicData uri="http://schemas.openxmlformats.org/presentationml/2006/ole">
            <mc:AlternateContent xmlns:mc="http://schemas.openxmlformats.org/markup-compatibility/2006">
              <mc:Choice xmlns:v="urn:schemas-microsoft-com:vml" Requires="v">
                <p:oleObj spid="_x0000_s1039" name="Bitmap Image" r:id="rId3" imgW="1848108" imgH="1838095" progId="Paint.Picture">
                  <p:embed/>
                </p:oleObj>
              </mc:Choice>
              <mc:Fallback>
                <p:oleObj name="Bitmap Image" r:id="rId3" imgW="1848108" imgH="1838095"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752600"/>
                        <a:ext cx="3962400" cy="394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274956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Large System Research</a:t>
            </a:r>
            <a:endParaRPr lang="en-US" dirty="0"/>
          </a:p>
        </p:txBody>
      </p:sp>
      <p:sp>
        <p:nvSpPr>
          <p:cNvPr id="4" name="Content Placeholder 3"/>
          <p:cNvSpPr>
            <a:spLocks noGrp="1"/>
          </p:cNvSpPr>
          <p:nvPr>
            <p:ph idx="1"/>
          </p:nvPr>
        </p:nvSpPr>
        <p:spPr>
          <a:xfrm>
            <a:off x="914400" y="1524000"/>
            <a:ext cx="7772400" cy="4831560"/>
          </a:xfrm>
        </p:spPr>
        <p:txBody>
          <a:bodyPr/>
          <a:lstStyle/>
          <a:p>
            <a:r>
              <a:rPr lang="en-US" dirty="0" smtClean="0"/>
              <a:t>How can we:</a:t>
            </a:r>
          </a:p>
          <a:p>
            <a:pPr lvl="1"/>
            <a:r>
              <a:rPr lang="en-US" dirty="0" smtClean="0"/>
              <a:t>Understand intended behavior?</a:t>
            </a:r>
          </a:p>
          <a:p>
            <a:pPr lvl="1"/>
            <a:r>
              <a:rPr lang="en-US" dirty="0" smtClean="0"/>
              <a:t>Verify intended behavior is implemented?</a:t>
            </a:r>
          </a:p>
          <a:p>
            <a:pPr lvl="1"/>
            <a:r>
              <a:rPr lang="en-US" dirty="0" smtClean="0"/>
              <a:t>Recognize incipient problems?</a:t>
            </a:r>
          </a:p>
          <a:p>
            <a:pPr lvl="2"/>
            <a:r>
              <a:rPr lang="en-US" dirty="0" smtClean="0"/>
              <a:t>Mutual dependencies</a:t>
            </a:r>
          </a:p>
          <a:p>
            <a:pPr lvl="2"/>
            <a:r>
              <a:rPr lang="en-US" dirty="0" smtClean="0"/>
              <a:t>Abuse of system resources</a:t>
            </a:r>
          </a:p>
          <a:p>
            <a:pPr lvl="2"/>
            <a:r>
              <a:rPr lang="en-US" dirty="0" smtClean="0"/>
              <a:t>Dynamic execution defects (threads, memory, …)</a:t>
            </a:r>
          </a:p>
          <a:p>
            <a:pPr lvl="1"/>
            <a:r>
              <a:rPr lang="en-US" dirty="0" smtClean="0"/>
              <a:t>Correct structural defects?</a:t>
            </a:r>
          </a:p>
          <a:p>
            <a:pPr lvl="1"/>
            <a:r>
              <a:rPr lang="en-US" dirty="0" smtClean="0"/>
              <a:t>Secure?</a:t>
            </a:r>
          </a:p>
          <a:p>
            <a:pPr lvl="1"/>
            <a:endParaRPr lang="en-US" dirty="0"/>
          </a:p>
        </p:txBody>
      </p:sp>
    </p:spTree>
    <p:extLst>
      <p:ext uri="{BB962C8B-B14F-4D97-AF65-F5344CB8AC3E}">
        <p14:creationId xmlns:p14="http://schemas.microsoft.com/office/powerpoint/2010/main" val="2259226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590</TotalTime>
  <Words>1446</Words>
  <Application>Microsoft Office PowerPoint</Application>
  <PresentationFormat>On-screen Show (4:3)</PresentationFormat>
  <Paragraphs>217</Paragraphs>
  <Slides>28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Metro</vt:lpstr>
      <vt:lpstr>Bitmap Image</vt:lpstr>
      <vt:lpstr>DOPL Research</vt:lpstr>
      <vt:lpstr>Interesting Open Problems</vt:lpstr>
      <vt:lpstr>Reality Check</vt:lpstr>
      <vt:lpstr>Large Scale System Research</vt:lpstr>
      <vt:lpstr>Large Systems</vt:lpstr>
      <vt:lpstr>An Analysis – Mozilla, Version 1.4.1</vt:lpstr>
      <vt:lpstr>Large Systems</vt:lpstr>
      <vt:lpstr>GKGFX Component Internals</vt:lpstr>
      <vt:lpstr>Large System Research</vt:lpstr>
      <vt:lpstr>Some directions</vt:lpstr>
      <vt:lpstr>Developer Productivity</vt:lpstr>
      <vt:lpstr>Developer Productivity Research</vt:lpstr>
      <vt:lpstr>Problems with Student Code</vt:lpstr>
      <vt:lpstr>Productivity Research</vt:lpstr>
      <vt:lpstr>Software Specification and Test</vt:lpstr>
      <vt:lpstr>Executable Specifications</vt:lpstr>
      <vt:lpstr>Software Reuse</vt:lpstr>
      <vt:lpstr>Reuse Research</vt:lpstr>
      <vt:lpstr>Software Salvage</vt:lpstr>
      <vt:lpstr>Matrix Framework</vt:lpstr>
      <vt:lpstr>Matrix Framework</vt:lpstr>
      <vt:lpstr>Matrix Cell</vt:lpstr>
      <vt:lpstr>Other Salvage Work</vt:lpstr>
      <vt:lpstr>Big Data</vt:lpstr>
      <vt:lpstr>Other DOPL Research</vt:lpstr>
      <vt:lpstr>Publishing Software Research</vt:lpstr>
      <vt:lpstr>Tasks for the Summer</vt:lpstr>
      <vt:lpstr>Fini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DOPL Research</dc:title>
  <dc:creator>jim</dc:creator>
  <cp:lastModifiedBy>Jim</cp:lastModifiedBy>
  <cp:revision>34</cp:revision>
  <cp:lastPrinted>2012-05-17T14:31:03Z</cp:lastPrinted>
  <dcterms:created xsi:type="dcterms:W3CDTF">2012-05-17T14:13:56Z</dcterms:created>
  <dcterms:modified xsi:type="dcterms:W3CDTF">2012-05-18T15:31:41Z</dcterms:modified>
</cp:coreProperties>
</file>