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6" r:id="rId6"/>
    <p:sldId id="259" r:id="rId7"/>
    <p:sldId id="261" r:id="rId8"/>
    <p:sldId id="267" r:id="rId9"/>
    <p:sldId id="264" r:id="rId10"/>
    <p:sldId id="265" r:id="rId11"/>
    <p:sldId id="268" r:id="rId12"/>
    <p:sldId id="263" r:id="rId13"/>
    <p:sldId id="269" r:id="rId14"/>
    <p:sldId id="271" r:id="rId15"/>
    <p:sldId id="262" r:id="rId16"/>
    <p:sldId id="270" r:id="rId17"/>
    <p:sldId id="275" r:id="rId18"/>
    <p:sldId id="273" r:id="rId19"/>
    <p:sldId id="274" r:id="rId20"/>
    <p:sldId id="276" r:id="rId21"/>
    <p:sldId id="272" r:id="rId22"/>
    <p:sldId id="277" r:id="rId23"/>
    <p:sldId id="278" r:id="rId24"/>
    <p:sldId id="279" r:id="rId25"/>
    <p:sldId id="283" r:id="rId26"/>
    <p:sldId id="280" r:id="rId27"/>
    <p:sldId id="281" r:id="rId28"/>
    <p:sldId id="282" r:id="rId29"/>
    <p:sldId id="285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276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FD58A63-B28C-40B5-B985-AE7E2D26E109}" type="datetimeFigureOut">
              <a:rPr lang="en-US" smtClean="0"/>
              <a:t>10/24/2013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2415898-D6D8-4991-88DC-2887655D92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371600"/>
            <a:ext cx="64770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turN</a:t>
            </a:r>
            <a:r>
              <a:rPr lang="en-US" dirty="0" smtClean="0"/>
              <a:t>-BASED MULTIPLAYER MOBILE GAME SDK ON ANDROID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By Harsh Sinha (SUID# 797790550)</a:t>
            </a:r>
          </a:p>
          <a:p>
            <a:r>
              <a:rPr lang="en-US" dirty="0" smtClean="0"/>
              <a:t>Advisor: Dr. Jim Fawcett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51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Building a full fledged multiplayer mobile game</a:t>
            </a:r>
          </a:p>
          <a:p>
            <a:pPr lvl="1"/>
            <a:r>
              <a:rPr lang="en-US" dirty="0" smtClean="0"/>
              <a:t>Building Game Graphics </a:t>
            </a:r>
          </a:p>
          <a:p>
            <a:pPr lvl="1"/>
            <a:r>
              <a:rPr lang="en-US" dirty="0" smtClean="0"/>
              <a:t>Writing game logic</a:t>
            </a:r>
          </a:p>
          <a:p>
            <a:pPr lvl="1"/>
            <a:r>
              <a:rPr lang="en-US" dirty="0" smtClean="0"/>
              <a:t>Communication Platform</a:t>
            </a:r>
          </a:p>
          <a:p>
            <a:pPr lvl="1"/>
            <a:r>
              <a:rPr lang="en-US" dirty="0" smtClean="0"/>
              <a:t>Social Media Integration</a:t>
            </a:r>
          </a:p>
          <a:p>
            <a:r>
              <a:rPr lang="en-US" dirty="0" smtClean="0"/>
              <a:t>Most solo mobile game developers are not professionals</a:t>
            </a:r>
          </a:p>
          <a:p>
            <a:r>
              <a:rPr lang="en-US" dirty="0" smtClean="0"/>
              <a:t>They know “WHAT” to build but “HOW” is a challenge</a:t>
            </a:r>
            <a:endParaRPr lang="en-US" dirty="0"/>
          </a:p>
          <a:p>
            <a:pPr marL="365760" lvl="1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21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What, Why and Who of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What </a:t>
            </a:r>
            <a:r>
              <a:rPr lang="en-US" dirty="0" smtClean="0"/>
              <a:t>are we building ?</a:t>
            </a:r>
          </a:p>
          <a:p>
            <a:pPr lvl="1"/>
            <a:r>
              <a:rPr lang="en-US" dirty="0" smtClean="0"/>
              <a:t>An </a:t>
            </a:r>
            <a:r>
              <a:rPr lang="en-US" dirty="0"/>
              <a:t>Android </a:t>
            </a:r>
            <a:r>
              <a:rPr lang="en-US" dirty="0" smtClean="0"/>
              <a:t>SDK which provides a framework to create turn-based mobile games with device to device </a:t>
            </a:r>
            <a:r>
              <a:rPr lang="en-US" dirty="0"/>
              <a:t>multiplayer </a:t>
            </a:r>
            <a:r>
              <a:rPr lang="en-US" dirty="0" smtClean="0"/>
              <a:t>capability as well as Social Media Integration.</a:t>
            </a:r>
          </a:p>
          <a:p>
            <a:r>
              <a:rPr lang="en-US" b="1" dirty="0" smtClean="0"/>
              <a:t>Why </a:t>
            </a:r>
            <a:r>
              <a:rPr lang="en-US" dirty="0" smtClean="0"/>
              <a:t>are we building it?</a:t>
            </a:r>
          </a:p>
          <a:p>
            <a:pPr lvl="1"/>
            <a:r>
              <a:rPr lang="en-US" dirty="0" smtClean="0"/>
              <a:t>To abstract most of the game development tasks into a reusable and standardized codebase.</a:t>
            </a:r>
          </a:p>
          <a:p>
            <a:pPr lvl="1"/>
            <a:r>
              <a:rPr lang="en-US" dirty="0" smtClean="0"/>
              <a:t>To allow game developers to concentrate more on game graphics/logic.</a:t>
            </a:r>
          </a:p>
          <a:p>
            <a:r>
              <a:rPr lang="en-US" b="1" dirty="0" smtClean="0"/>
              <a:t>Who </a:t>
            </a:r>
            <a:r>
              <a:rPr lang="en-US" dirty="0" smtClean="0"/>
              <a:t>are we building it for?</a:t>
            </a:r>
          </a:p>
          <a:p>
            <a:pPr lvl="1"/>
            <a:r>
              <a:rPr lang="en-US" dirty="0" smtClean="0"/>
              <a:t>Mostly Amateur Mobile Game Developers but even professionals can use it.</a:t>
            </a:r>
          </a:p>
          <a:p>
            <a:pPr marL="365760" lvl="1" indent="0">
              <a:buNone/>
            </a:pPr>
            <a:r>
              <a:rPr lang="en-US" dirty="0" smtClean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86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Choice of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iOS</a:t>
            </a:r>
            <a:endParaRPr lang="en-US" dirty="0" smtClean="0"/>
          </a:p>
          <a:p>
            <a:pPr lvl="1"/>
            <a:r>
              <a:rPr lang="en-US" dirty="0" smtClean="0"/>
              <a:t>Needs a MAC System</a:t>
            </a:r>
          </a:p>
          <a:p>
            <a:pPr lvl="1"/>
            <a:r>
              <a:rPr lang="en-US" dirty="0" smtClean="0"/>
              <a:t>99$ Developer Account even to test apps</a:t>
            </a:r>
          </a:p>
          <a:p>
            <a:r>
              <a:rPr lang="en-US" dirty="0" err="1" smtClean="0"/>
              <a:t>PhoneGap</a:t>
            </a:r>
            <a:endParaRPr lang="en-US" dirty="0" smtClean="0"/>
          </a:p>
          <a:p>
            <a:pPr lvl="1"/>
            <a:r>
              <a:rPr lang="en-US" dirty="0" smtClean="0"/>
              <a:t>Write once deploy to Android, </a:t>
            </a:r>
            <a:r>
              <a:rPr lang="en-US" dirty="0" err="1" smtClean="0"/>
              <a:t>iOS</a:t>
            </a:r>
            <a:r>
              <a:rPr lang="en-US" dirty="0" smtClean="0"/>
              <a:t>, Windows Mobile…</a:t>
            </a:r>
          </a:p>
          <a:p>
            <a:pPr lvl="1"/>
            <a:r>
              <a:rPr lang="en-US" dirty="0" smtClean="0"/>
              <a:t>Not preferable platform for games</a:t>
            </a:r>
          </a:p>
          <a:p>
            <a:r>
              <a:rPr lang="en-US" dirty="0" smtClean="0"/>
              <a:t>Android</a:t>
            </a:r>
          </a:p>
          <a:p>
            <a:pPr lvl="1"/>
            <a:r>
              <a:rPr lang="en-US" dirty="0" smtClean="0"/>
              <a:t>Free to develop and test</a:t>
            </a:r>
          </a:p>
          <a:p>
            <a:pPr lvl="1"/>
            <a:r>
              <a:rPr lang="en-US" dirty="0" smtClean="0"/>
              <a:t>25$ Android Play Store account</a:t>
            </a:r>
          </a:p>
          <a:p>
            <a:pPr lvl="1"/>
            <a:r>
              <a:rPr lang="en-US" dirty="0" smtClean="0"/>
              <a:t>Familiar programming on JAVA</a:t>
            </a:r>
          </a:p>
          <a:p>
            <a:pPr lvl="1"/>
            <a:r>
              <a:rPr lang="en-US" dirty="0" smtClean="0"/>
              <a:t>Can Develop on Windows</a:t>
            </a:r>
            <a:endParaRPr lang="en-US" dirty="0"/>
          </a:p>
        </p:txBody>
      </p:sp>
      <p:pic>
        <p:nvPicPr>
          <p:cNvPr id="2050" name="Picture 2" descr="C:\Users\Harsh\AppData\Local\Microsoft\Windows\Temporary Internet Files\Content.IE5\HTLQT733\MC90043253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357" y="4191000"/>
            <a:ext cx="582386" cy="39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46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Project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000" dirty="0" smtClean="0">
                <a:solidFill>
                  <a:srgbClr val="C00000"/>
                </a:solidFill>
              </a:rPr>
              <a:t>Turn-Based Game Management</a:t>
            </a:r>
          </a:p>
          <a:p>
            <a:endParaRPr lang="en-US" dirty="0" smtClean="0"/>
          </a:p>
          <a:p>
            <a:r>
              <a:rPr lang="en-US" dirty="0" smtClean="0"/>
              <a:t>Multiplayer Gaming Platform</a:t>
            </a:r>
          </a:p>
          <a:p>
            <a:endParaRPr lang="en-US" dirty="0" smtClean="0"/>
          </a:p>
          <a:p>
            <a:r>
              <a:rPr lang="en-US" dirty="0" smtClean="0"/>
              <a:t>Social Media Integration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7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Turn-Based games (TBGs)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Turn-Based Games </a:t>
            </a:r>
            <a:r>
              <a:rPr lang="en-US" dirty="0" smtClean="0"/>
              <a:t>are those where multiple players play together, but at a time only one player makes a move.</a:t>
            </a:r>
          </a:p>
          <a:p>
            <a:r>
              <a:rPr lang="en-US" dirty="0" smtClean="0"/>
              <a:t>Examples: Chess, </a:t>
            </a:r>
            <a:r>
              <a:rPr lang="en-US" dirty="0" err="1" smtClean="0"/>
              <a:t>Ludo</a:t>
            </a:r>
            <a:r>
              <a:rPr lang="en-US" dirty="0" smtClean="0"/>
              <a:t>, tic-tac-toe, Scrabble, Almost All Card Games &amp; Board Games...</a:t>
            </a:r>
          </a:p>
          <a:p>
            <a:r>
              <a:rPr lang="en-US" b="1" dirty="0" smtClean="0"/>
              <a:t>Why an SDK for Turn-Based Games?</a:t>
            </a:r>
            <a:endParaRPr lang="en-US" dirty="0" smtClean="0"/>
          </a:p>
          <a:p>
            <a:pPr lvl="1"/>
            <a:r>
              <a:rPr lang="en-US" dirty="0" smtClean="0"/>
              <a:t>Most amateur game developers start with TBGs</a:t>
            </a:r>
          </a:p>
          <a:p>
            <a:pPr lvl="1"/>
            <a:r>
              <a:rPr lang="en-US" dirty="0" smtClean="0"/>
              <a:t>Most of the game events are common across most TBGs</a:t>
            </a:r>
          </a:p>
          <a:p>
            <a:pPr lvl="1"/>
            <a:r>
              <a:rPr lang="en-US" dirty="0" smtClean="0"/>
              <a:t>Simpler than Real-time Multiplayer games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0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Turn-Based games (TBGs</a:t>
            </a:r>
            <a:r>
              <a:rPr lang="en-US" dirty="0" smtClean="0"/>
              <a:t>) -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8153400" cy="4495800"/>
          </a:xfrm>
        </p:spPr>
        <p:txBody>
          <a:bodyPr/>
          <a:lstStyle/>
          <a:p>
            <a:r>
              <a:rPr lang="en-US" dirty="0" smtClean="0"/>
              <a:t>Common Features/Events in TBGs</a:t>
            </a:r>
          </a:p>
          <a:p>
            <a:pPr lvl="1"/>
            <a:r>
              <a:rPr lang="en-US" dirty="0" smtClean="0"/>
              <a:t>Multiple players (2-4 ideally)</a:t>
            </a:r>
          </a:p>
          <a:p>
            <a:pPr lvl="1"/>
            <a:r>
              <a:rPr lang="en-US" dirty="0" smtClean="0"/>
              <a:t>One player making a move while others are blocked</a:t>
            </a:r>
          </a:p>
          <a:p>
            <a:pPr lvl="1"/>
            <a:r>
              <a:rPr lang="en-US" dirty="0" smtClean="0"/>
              <a:t>Evaluating win condition</a:t>
            </a:r>
          </a:p>
          <a:p>
            <a:pPr lvl="1"/>
            <a:r>
              <a:rPr lang="en-US" dirty="0" smtClean="0"/>
              <a:t>Updating Scores after each move</a:t>
            </a:r>
          </a:p>
          <a:p>
            <a:pPr lvl="1"/>
            <a:r>
              <a:rPr lang="en-US" dirty="0" smtClean="0"/>
              <a:t>Saving/Resuming games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04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Project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Turn-Based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dirty="0"/>
              <a:t>Game Management</a:t>
            </a:r>
          </a:p>
          <a:p>
            <a:endParaRPr lang="en-US" dirty="0" smtClean="0"/>
          </a:p>
          <a:p>
            <a:r>
              <a:rPr lang="en-US" sz="4000" dirty="0">
                <a:solidFill>
                  <a:srgbClr val="C00000"/>
                </a:solidFill>
              </a:rPr>
              <a:t>Multiplayer Gaming Platform</a:t>
            </a:r>
          </a:p>
          <a:p>
            <a:endParaRPr lang="en-US" dirty="0" smtClean="0"/>
          </a:p>
          <a:p>
            <a:r>
              <a:rPr lang="en-US" dirty="0" smtClean="0"/>
              <a:t>Social Media Integration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40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Multiplayer -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Multiplayer option could be implemented as:</a:t>
            </a:r>
          </a:p>
          <a:p>
            <a:pPr lvl="1"/>
            <a:r>
              <a:rPr lang="en-US" dirty="0" smtClean="0"/>
              <a:t>On Device (‘N’ players 1 device)</a:t>
            </a:r>
          </a:p>
          <a:p>
            <a:pPr lvl="1"/>
            <a:r>
              <a:rPr lang="en-US" dirty="0" smtClean="0"/>
              <a:t>Using P2P (‘N’ players ‘N’ devices)</a:t>
            </a:r>
          </a:p>
          <a:p>
            <a:pPr lvl="1"/>
            <a:r>
              <a:rPr lang="en-US" dirty="0" smtClean="0"/>
              <a:t>Using Game Servers (</a:t>
            </a:r>
            <a:r>
              <a:rPr lang="en-US" dirty="0"/>
              <a:t>‘N’ players ‘N’ </a:t>
            </a:r>
            <a:r>
              <a:rPr lang="en-US" dirty="0" smtClean="0"/>
              <a:t>devices 1 hosted server)</a:t>
            </a:r>
          </a:p>
          <a:p>
            <a:pPr lvl="1"/>
            <a:r>
              <a:rPr lang="en-US" dirty="0" smtClean="0"/>
              <a:t>Using Cloud Services(‘</a:t>
            </a:r>
            <a:r>
              <a:rPr lang="en-US" dirty="0"/>
              <a:t>N’ players ‘N’ devices 1 </a:t>
            </a:r>
            <a:r>
              <a:rPr lang="en-US" dirty="0" smtClean="0"/>
              <a:t>Cloud Service )</a:t>
            </a:r>
            <a:endParaRPr lang="en-US" dirty="0"/>
          </a:p>
          <a:p>
            <a:r>
              <a:rPr lang="en-US" dirty="0" smtClean="0"/>
              <a:t>We could start with P2P as its no cost, does not require internet connectivity and is faster. 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6571" y="396686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$$$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124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$$$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01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Multiplayer - Activities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Common activities that a device-to-device multiplayer SDK shall provide:</a:t>
            </a:r>
          </a:p>
          <a:p>
            <a:pPr lvl="1"/>
            <a:r>
              <a:rPr lang="en-US" dirty="0" smtClean="0"/>
              <a:t>Hosting a game session</a:t>
            </a:r>
          </a:p>
          <a:p>
            <a:pPr lvl="1"/>
            <a:r>
              <a:rPr lang="en-US" dirty="0" smtClean="0"/>
              <a:t>Joining a game session</a:t>
            </a:r>
          </a:p>
          <a:p>
            <a:pPr lvl="1"/>
            <a:r>
              <a:rPr lang="en-US" dirty="0" smtClean="0"/>
              <a:t>Data Transfer </a:t>
            </a:r>
          </a:p>
          <a:p>
            <a:pPr lvl="2"/>
            <a:r>
              <a:rPr lang="en-US" dirty="0" smtClean="0"/>
              <a:t>Protocols: </a:t>
            </a:r>
            <a:r>
              <a:rPr lang="en-US" dirty="0" err="1" smtClean="0"/>
              <a:t>Wifi</a:t>
            </a:r>
            <a:r>
              <a:rPr lang="en-US" dirty="0" smtClean="0"/>
              <a:t>-direct, Bluetooth, HTTP, Cloud…</a:t>
            </a:r>
          </a:p>
          <a:p>
            <a:pPr lvl="2"/>
            <a:r>
              <a:rPr lang="en-US" dirty="0" smtClean="0"/>
              <a:t>Message Formats: XML, JSON…</a:t>
            </a:r>
          </a:p>
          <a:p>
            <a:pPr lvl="1"/>
            <a:r>
              <a:rPr lang="en-US" dirty="0"/>
              <a:t>Efficient Locking mechanism</a:t>
            </a:r>
          </a:p>
          <a:p>
            <a:pPr lvl="1"/>
            <a:r>
              <a:rPr lang="en-US" dirty="0" smtClean="0"/>
              <a:t>Chat Service (optional)</a:t>
            </a:r>
          </a:p>
        </p:txBody>
      </p:sp>
    </p:spTree>
    <p:extLst>
      <p:ext uri="{BB962C8B-B14F-4D97-AF65-F5344CB8AC3E}">
        <p14:creationId xmlns:p14="http://schemas.microsoft.com/office/powerpoint/2010/main" val="17668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Project Targets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Turn-Based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dirty="0"/>
              <a:t>Game Management</a:t>
            </a:r>
          </a:p>
          <a:p>
            <a:endParaRPr lang="en-US" dirty="0" smtClean="0"/>
          </a:p>
          <a:p>
            <a:r>
              <a:rPr lang="en-US" dirty="0"/>
              <a:t>Multiplayer Gaming Platform</a:t>
            </a:r>
          </a:p>
          <a:p>
            <a:endParaRPr lang="en-US" dirty="0" smtClean="0"/>
          </a:p>
          <a:p>
            <a:r>
              <a:rPr lang="en-US" sz="4000" dirty="0">
                <a:solidFill>
                  <a:srgbClr val="C00000"/>
                </a:solidFill>
              </a:rPr>
              <a:t>Social Media Integration</a:t>
            </a:r>
          </a:p>
        </p:txBody>
      </p:sp>
    </p:spTree>
    <p:extLst>
      <p:ext uri="{BB962C8B-B14F-4D97-AF65-F5344CB8AC3E}">
        <p14:creationId xmlns:p14="http://schemas.microsoft.com/office/powerpoint/2010/main" val="30244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Social Media features are integral part of games on any platform let alone mobile.</a:t>
            </a:r>
          </a:p>
          <a:p>
            <a:r>
              <a:rPr lang="en-US" dirty="0" smtClean="0"/>
              <a:t>Social Media Features/benefits:</a:t>
            </a:r>
          </a:p>
          <a:p>
            <a:pPr lvl="1"/>
            <a:r>
              <a:rPr lang="en-US" dirty="0" smtClean="0"/>
              <a:t>Sharing scores on FB, Twitter etc.</a:t>
            </a:r>
          </a:p>
          <a:p>
            <a:pPr lvl="1"/>
            <a:r>
              <a:rPr lang="en-US" dirty="0" smtClean="0"/>
              <a:t>Sharing a major move </a:t>
            </a:r>
          </a:p>
          <a:p>
            <a:pPr lvl="1"/>
            <a:r>
              <a:rPr lang="en-US" dirty="0" smtClean="0"/>
              <a:t>Finding FB, Twitter friends and joining them for a game</a:t>
            </a:r>
          </a:p>
          <a:p>
            <a:pPr lvl="1"/>
            <a:r>
              <a:rPr lang="en-US" dirty="0" smtClean="0"/>
              <a:t>It helps advertising the game</a:t>
            </a:r>
          </a:p>
          <a:p>
            <a:pPr lvl="1"/>
            <a:r>
              <a:rPr lang="en-US" dirty="0" smtClean="0"/>
              <a:t>Can build a game with social network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1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Integration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Social Media features that an SDK shall provide</a:t>
            </a:r>
          </a:p>
          <a:p>
            <a:pPr lvl="1"/>
            <a:r>
              <a:rPr lang="en-US" dirty="0" smtClean="0"/>
              <a:t>One click share to various social networks like FB, twitter etc.</a:t>
            </a:r>
          </a:p>
          <a:p>
            <a:pPr lvl="1"/>
            <a:r>
              <a:rPr lang="en-US" dirty="0" smtClean="0"/>
              <a:t>Finding friends on a social network and inviting them to play</a:t>
            </a:r>
          </a:p>
          <a:p>
            <a:pPr lvl="1"/>
            <a:r>
              <a:rPr lang="en-US" dirty="0" smtClean="0"/>
              <a:t>Ability to promote the game on the player’s social network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8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Game – Connecting Dots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990600" y="3048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90600" y="35814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990600" y="40386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90600" y="4572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524000" y="3048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524000" y="35814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24000" y="40386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524000" y="4572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133600" y="3048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133600" y="35814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133600" y="40386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133600" y="4572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667000" y="3048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667000" y="35814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67000" y="40386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667000" y="4572000"/>
            <a:ext cx="1524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4" idx="6"/>
            <a:endCxn id="11" idx="2"/>
          </p:cNvCxnSpPr>
          <p:nvPr/>
        </p:nvCxnSpPr>
        <p:spPr>
          <a:xfrm>
            <a:off x="1124712" y="3162300"/>
            <a:ext cx="402336" cy="0"/>
          </a:xfrm>
          <a:prstGeom prst="line">
            <a:avLst/>
          </a:prstGeom>
          <a:ln w="539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124712" y="3695700"/>
            <a:ext cx="402336" cy="0"/>
          </a:xfrm>
          <a:prstGeom prst="line">
            <a:avLst/>
          </a:prstGeom>
          <a:ln w="539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1" idx="4"/>
            <a:endCxn id="12" idx="0"/>
          </p:cNvCxnSpPr>
          <p:nvPr/>
        </p:nvCxnSpPr>
        <p:spPr>
          <a:xfrm>
            <a:off x="1600200" y="3276600"/>
            <a:ext cx="0" cy="304800"/>
          </a:xfrm>
          <a:prstGeom prst="line">
            <a:avLst/>
          </a:prstGeom>
          <a:ln w="53975" cmpd="sng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66800" y="3276600"/>
            <a:ext cx="0" cy="304800"/>
          </a:xfrm>
          <a:prstGeom prst="line">
            <a:avLst/>
          </a:prstGeom>
          <a:ln w="53975" cmpd="sng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743200" y="3276600"/>
            <a:ext cx="0" cy="304800"/>
          </a:xfrm>
          <a:prstGeom prst="line">
            <a:avLst/>
          </a:prstGeom>
          <a:ln w="53975" cmpd="sng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2" idx="6"/>
            <a:endCxn id="16" idx="2"/>
          </p:cNvCxnSpPr>
          <p:nvPr/>
        </p:nvCxnSpPr>
        <p:spPr>
          <a:xfrm>
            <a:off x="1676400" y="3695700"/>
            <a:ext cx="457200" cy="0"/>
          </a:xfrm>
          <a:prstGeom prst="line">
            <a:avLst/>
          </a:prstGeom>
          <a:ln w="539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65632" y="2209800"/>
            <a:ext cx="402336" cy="0"/>
          </a:xfrm>
          <a:prstGeom prst="line">
            <a:avLst/>
          </a:prstGeom>
          <a:ln w="539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65632" y="2444750"/>
            <a:ext cx="402336" cy="0"/>
          </a:xfrm>
          <a:prstGeom prst="line">
            <a:avLst/>
          </a:prstGeom>
          <a:ln w="53975" cmpd="sng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325880" y="2025134"/>
            <a:ext cx="794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Player 1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1335695" y="2290861"/>
            <a:ext cx="874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Player 2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1100328" y="324433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P2</a:t>
            </a:r>
            <a:endParaRPr lang="en-US" dirty="0"/>
          </a:p>
        </p:txBody>
      </p:sp>
      <p:cxnSp>
        <p:nvCxnSpPr>
          <p:cNvPr id="50" name="Straight Connector 49"/>
          <p:cNvCxnSpPr>
            <a:stCxn id="12" idx="4"/>
            <a:endCxn id="13" idx="0"/>
          </p:cNvCxnSpPr>
          <p:nvPr/>
        </p:nvCxnSpPr>
        <p:spPr>
          <a:xfrm>
            <a:off x="1600200" y="3810000"/>
            <a:ext cx="0" cy="228600"/>
          </a:xfrm>
          <a:prstGeom prst="line">
            <a:avLst/>
          </a:prstGeom>
          <a:ln w="539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16" idx="4"/>
            <a:endCxn id="17" idx="0"/>
          </p:cNvCxnSpPr>
          <p:nvPr/>
        </p:nvCxnSpPr>
        <p:spPr>
          <a:xfrm>
            <a:off x="2209800" y="3810000"/>
            <a:ext cx="0" cy="228600"/>
          </a:xfrm>
          <a:prstGeom prst="line">
            <a:avLst/>
          </a:prstGeom>
          <a:ln w="53975" cmpd="sng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3" idx="6"/>
            <a:endCxn id="17" idx="2"/>
          </p:cNvCxnSpPr>
          <p:nvPr/>
        </p:nvCxnSpPr>
        <p:spPr>
          <a:xfrm>
            <a:off x="1676400" y="4152900"/>
            <a:ext cx="457200" cy="0"/>
          </a:xfrm>
          <a:prstGeom prst="line">
            <a:avLst/>
          </a:prstGeom>
          <a:ln w="539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691005" y="373963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75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47" grpId="0"/>
      <p:bldP spid="48" grpId="0"/>
      <p:bldP spid="49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- Modular Structure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49" y="1600200"/>
            <a:ext cx="4667251" cy="503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57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– Key Ideas/Decisions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 dirty="0" smtClean="0"/>
              <a:t>Start with </a:t>
            </a:r>
            <a:r>
              <a:rPr lang="en-US" dirty="0" err="1" smtClean="0"/>
              <a:t>Wifi</a:t>
            </a:r>
            <a:r>
              <a:rPr lang="en-US" dirty="0" smtClean="0"/>
              <a:t>-Direct as the communication protocol</a:t>
            </a:r>
          </a:p>
          <a:p>
            <a:pPr lvl="1"/>
            <a:r>
              <a:rPr lang="en-US" dirty="0" smtClean="0"/>
              <a:t>Choose JSON over XML for message format</a:t>
            </a:r>
          </a:p>
          <a:p>
            <a:pPr lvl="1"/>
            <a:r>
              <a:rPr lang="en-US" dirty="0" smtClean="0"/>
              <a:t>A Singleton </a:t>
            </a:r>
            <a:r>
              <a:rPr lang="en-US" dirty="0" err="1" smtClean="0"/>
              <a:t>GameController</a:t>
            </a:r>
            <a:r>
              <a:rPr lang="en-US" dirty="0" smtClean="0"/>
              <a:t> that controls the lifecycle of the game</a:t>
            </a:r>
          </a:p>
          <a:p>
            <a:pPr lvl="1"/>
            <a:r>
              <a:rPr lang="en-US" dirty="0" smtClean="0"/>
              <a:t>Allow saving game session to database</a:t>
            </a:r>
          </a:p>
          <a:p>
            <a:pPr lvl="1"/>
            <a:r>
              <a:rPr lang="en-US" dirty="0" smtClean="0"/>
              <a:t>Having a lock signal float between players</a:t>
            </a:r>
          </a:p>
          <a:p>
            <a:pPr lvl="1"/>
            <a:r>
              <a:rPr lang="en-US" dirty="0" smtClean="0"/>
              <a:t>Periodic Ping All to detect players dropping out</a:t>
            </a:r>
          </a:p>
          <a:p>
            <a:pPr lvl="1"/>
            <a:r>
              <a:rPr lang="en-US" dirty="0" smtClean="0"/>
              <a:t>Blocking Queue for </a:t>
            </a:r>
            <a:r>
              <a:rPr lang="en-US" smtClean="0"/>
              <a:t>message Routing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98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2 Work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Researching JSON Parsers</a:t>
            </a:r>
          </a:p>
          <a:p>
            <a:endParaRPr lang="en-US" dirty="0"/>
          </a:p>
          <a:p>
            <a:r>
              <a:rPr lang="en-US" dirty="0" smtClean="0"/>
              <a:t>Android Game Programming Hands On</a:t>
            </a:r>
          </a:p>
          <a:p>
            <a:endParaRPr lang="en-US" dirty="0"/>
          </a:p>
          <a:p>
            <a:r>
              <a:rPr lang="en-US" dirty="0" smtClean="0"/>
              <a:t>TBG Game Management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87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JSON </a:t>
            </a:r>
            <a:r>
              <a:rPr lang="en-US" smtClean="0"/>
              <a:t>parsers benchmarking</a:t>
            </a:r>
            <a:endParaRPr lang="en-US" dirty="0"/>
          </a:p>
        </p:txBody>
      </p:sp>
      <p:pic>
        <p:nvPicPr>
          <p:cNvPr id="1026" name="Picture 2" descr="C:\Users\Harsh\Pictures\oim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676400"/>
            <a:ext cx="8763000" cy="511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91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Jackson for JSON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531352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Offers </a:t>
            </a:r>
            <a:r>
              <a:rPr lang="en-US" dirty="0"/>
              <a:t>three alternative </a:t>
            </a:r>
            <a:r>
              <a:rPr lang="en-US" dirty="0" smtClean="0"/>
              <a:t>methods </a:t>
            </a:r>
            <a:r>
              <a:rPr lang="en-US" dirty="0"/>
              <a:t>for processing </a:t>
            </a:r>
            <a:r>
              <a:rPr lang="en-US" dirty="0" smtClean="0"/>
              <a:t>JSON</a:t>
            </a:r>
          </a:p>
          <a:p>
            <a:pPr lvl="1"/>
            <a:r>
              <a:rPr lang="en-US" b="1" dirty="0" smtClean="0"/>
              <a:t>Streaming API - </a:t>
            </a:r>
            <a:r>
              <a:rPr lang="en-US" dirty="0" smtClean="0"/>
              <a:t>(</a:t>
            </a:r>
            <a:r>
              <a:rPr lang="en-US" dirty="0"/>
              <a:t>aka "Incremental parsing/generation") reads and writes JSON content as discrete </a:t>
            </a:r>
            <a:r>
              <a:rPr lang="en-US" dirty="0" smtClean="0"/>
              <a:t>events</a:t>
            </a:r>
          </a:p>
          <a:p>
            <a:pPr lvl="1"/>
            <a:r>
              <a:rPr lang="en-US" b="1" dirty="0" err="1" smtClean="0"/>
              <a:t>TreeModel</a:t>
            </a:r>
            <a:r>
              <a:rPr lang="en-US" b="1" dirty="0" smtClean="0"/>
              <a:t> – </a:t>
            </a:r>
            <a:r>
              <a:rPr lang="en-US" dirty="0" smtClean="0"/>
              <a:t>Provides </a:t>
            </a:r>
            <a:r>
              <a:rPr lang="en-US" dirty="0"/>
              <a:t>a mutable in-memory tree representation of a JSON </a:t>
            </a:r>
            <a:r>
              <a:rPr lang="en-US" dirty="0" smtClean="0"/>
              <a:t>document</a:t>
            </a:r>
          </a:p>
          <a:p>
            <a:pPr lvl="1"/>
            <a:r>
              <a:rPr lang="en-US" b="1" dirty="0" smtClean="0"/>
              <a:t>Data Binding - </a:t>
            </a:r>
            <a:r>
              <a:rPr lang="en-US" dirty="0"/>
              <a:t>converts JSON to and from POJOs based either on property </a:t>
            </a:r>
            <a:r>
              <a:rPr lang="en-US" dirty="0" err="1"/>
              <a:t>accessor</a:t>
            </a:r>
            <a:r>
              <a:rPr lang="en-US" dirty="0"/>
              <a:t> conventions or annotations</a:t>
            </a:r>
            <a:r>
              <a:rPr lang="en-US" dirty="0" smtClean="0"/>
              <a:t>.</a:t>
            </a:r>
          </a:p>
          <a:p>
            <a:pPr lvl="2"/>
            <a:r>
              <a:rPr lang="en-US" b="1" dirty="0"/>
              <a:t>Simple data binding</a:t>
            </a:r>
            <a:r>
              <a:rPr lang="en-US" dirty="0"/>
              <a:t> means converting to and from Java Maps, Lists, Strings, Numbers, Booleans and nulls</a:t>
            </a:r>
          </a:p>
          <a:p>
            <a:pPr lvl="2"/>
            <a:r>
              <a:rPr lang="en-US" b="1" dirty="0"/>
              <a:t>Full data binding</a:t>
            </a:r>
            <a:r>
              <a:rPr lang="en-US" dirty="0"/>
              <a:t> means converting to and from any Java bean type (as well as "simple" types mentioned above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40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Programming Hands-On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76399"/>
            <a:ext cx="2971798" cy="498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53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Based Game Mgmt. - LLD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37608"/>
            <a:ext cx="6019800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51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Sprint 3 Work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SDK packages</a:t>
            </a:r>
          </a:p>
          <a:p>
            <a:endParaRPr lang="en-US" dirty="0"/>
          </a:p>
          <a:p>
            <a:r>
              <a:rPr lang="en-US" b="1" dirty="0" err="1"/>
              <a:t>com.hs.sdk.gamemanagement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dirty="0" smtClean="0"/>
              <a:t>Implementation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Simplifying game data model</a:t>
            </a:r>
          </a:p>
          <a:p>
            <a:endParaRPr lang="en-US" dirty="0" smtClean="0"/>
          </a:p>
          <a:p>
            <a:r>
              <a:rPr lang="en-US" dirty="0" smtClean="0"/>
              <a:t>Enhancing Game Graphics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45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SDK Packages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SDK will have 3 packages (Android libraries):</a:t>
            </a:r>
          </a:p>
          <a:p>
            <a:pPr lvl="1"/>
            <a:r>
              <a:rPr lang="en-US" b="1" dirty="0" smtClean="0"/>
              <a:t> </a:t>
            </a:r>
            <a:r>
              <a:rPr lang="en-US" b="1" i="1" dirty="0" err="1" smtClean="0"/>
              <a:t>com.hs.sdk.gamemanagement</a:t>
            </a:r>
            <a:r>
              <a:rPr lang="en-US" b="1" dirty="0" smtClean="0"/>
              <a:t> </a:t>
            </a:r>
            <a:r>
              <a:rPr lang="en-US" dirty="0" smtClean="0"/>
              <a:t>– On device game management including multiplayer</a:t>
            </a:r>
            <a:endParaRPr lang="en-US" i="1" dirty="0" smtClean="0"/>
          </a:p>
          <a:p>
            <a:pPr lvl="1"/>
            <a:r>
              <a:rPr lang="en-US" b="1" i="1" dirty="0" err="1" smtClean="0"/>
              <a:t>com.hs.sdk.communication</a:t>
            </a:r>
            <a:r>
              <a:rPr lang="en-US" b="1" i="1" dirty="0" smtClean="0"/>
              <a:t> </a:t>
            </a:r>
            <a:r>
              <a:rPr lang="en-US" dirty="0" smtClean="0"/>
              <a:t>– Communication with other devices via multiple protocols.</a:t>
            </a:r>
            <a:endParaRPr lang="en-US" b="1" i="1" dirty="0" smtClean="0"/>
          </a:p>
          <a:p>
            <a:pPr lvl="1"/>
            <a:r>
              <a:rPr lang="en-US" b="1" i="1" dirty="0" err="1" smtClean="0"/>
              <a:t>com.hs.sdk.social</a:t>
            </a:r>
            <a:r>
              <a:rPr lang="en-US" b="1" i="1" dirty="0" smtClean="0"/>
              <a:t> </a:t>
            </a:r>
            <a:r>
              <a:rPr lang="en-US" dirty="0" smtClean="0"/>
              <a:t>– Social media integration tools</a:t>
            </a:r>
          </a:p>
          <a:p>
            <a:pPr marL="365760" lvl="1" indent="0">
              <a:buNone/>
            </a:pPr>
            <a:endParaRPr lang="en-US" b="1" i="1" dirty="0" smtClean="0"/>
          </a:p>
          <a:p>
            <a:r>
              <a:rPr lang="en-US" dirty="0" smtClean="0"/>
              <a:t>Depending on Consumer’s needs appropriate packages can be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74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gamemanagement</a:t>
            </a:r>
            <a:r>
              <a:rPr lang="en-US" b="1" dirty="0" smtClean="0"/>
              <a:t>  </a:t>
            </a:r>
            <a:r>
              <a:rPr lang="en-US" dirty="0" smtClean="0"/>
              <a:t>Implementation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4648200"/>
            <a:ext cx="8382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654629" y="3777343"/>
            <a:ext cx="12954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Controller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124200" y="4648200"/>
            <a:ext cx="8382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View</a:t>
            </a:r>
            <a:endParaRPr lang="en-US" dirty="0"/>
          </a:p>
        </p:txBody>
      </p:sp>
      <p:cxnSp>
        <p:nvCxnSpPr>
          <p:cNvPr id="8" name="Elbow Connector 7"/>
          <p:cNvCxnSpPr>
            <a:stCxn id="6" idx="0"/>
            <a:endCxn id="5" idx="3"/>
          </p:cNvCxnSpPr>
          <p:nvPr/>
        </p:nvCxnSpPr>
        <p:spPr>
          <a:xfrm rot="16200000" flipV="1">
            <a:off x="2982687" y="4087586"/>
            <a:ext cx="527957" cy="593271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5" idx="1"/>
            <a:endCxn id="4" idx="0"/>
          </p:cNvCxnSpPr>
          <p:nvPr/>
        </p:nvCxnSpPr>
        <p:spPr>
          <a:xfrm rot="10800000" flipV="1">
            <a:off x="1104901" y="4120242"/>
            <a:ext cx="549729" cy="527957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4" idx="3"/>
            <a:endCxn id="5" idx="2"/>
          </p:cNvCxnSpPr>
          <p:nvPr/>
        </p:nvCxnSpPr>
        <p:spPr>
          <a:xfrm flipV="1">
            <a:off x="1524000" y="4463143"/>
            <a:ext cx="778329" cy="527957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endCxn id="6" idx="1"/>
          </p:cNvCxnSpPr>
          <p:nvPr/>
        </p:nvCxnSpPr>
        <p:spPr>
          <a:xfrm>
            <a:off x="2438400" y="4463143"/>
            <a:ext cx="685800" cy="527957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567545" y="2628900"/>
            <a:ext cx="146957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HSController</a:t>
            </a:r>
            <a:endParaRPr lang="en-US" dirty="0"/>
          </a:p>
        </p:txBody>
      </p:sp>
      <p:cxnSp>
        <p:nvCxnSpPr>
          <p:cNvPr id="18" name="Elbow Connector 17"/>
          <p:cNvCxnSpPr>
            <a:stCxn id="4" idx="1"/>
            <a:endCxn id="16" idx="1"/>
          </p:cNvCxnSpPr>
          <p:nvPr/>
        </p:nvCxnSpPr>
        <p:spPr>
          <a:xfrm rot="10800000" flipH="1">
            <a:off x="685799" y="2971800"/>
            <a:ext cx="881745" cy="2019300"/>
          </a:xfrm>
          <a:prstGeom prst="bentConnector3">
            <a:avLst>
              <a:gd name="adj1" fmla="val -25926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16" idx="2"/>
            <a:endCxn id="5" idx="0"/>
          </p:cNvCxnSpPr>
          <p:nvPr/>
        </p:nvCxnSpPr>
        <p:spPr>
          <a:xfrm rot="5400000">
            <a:off x="2071009" y="3546021"/>
            <a:ext cx="462643" cy="1"/>
          </a:xfrm>
          <a:prstGeom prst="bentConnector3">
            <a:avLst>
              <a:gd name="adj1" fmla="val 50000"/>
            </a:avLst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ultiply 27"/>
          <p:cNvSpPr/>
          <p:nvPr/>
        </p:nvSpPr>
        <p:spPr>
          <a:xfrm>
            <a:off x="1797503" y="4687660"/>
            <a:ext cx="601436" cy="60687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5704111" y="4648200"/>
            <a:ext cx="8382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672940" y="3777343"/>
            <a:ext cx="12954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Controller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8142511" y="4648200"/>
            <a:ext cx="8382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View</a:t>
            </a:r>
            <a:endParaRPr lang="en-US" dirty="0"/>
          </a:p>
        </p:txBody>
      </p:sp>
      <p:cxnSp>
        <p:nvCxnSpPr>
          <p:cNvPr id="32" name="Elbow Connector 31"/>
          <p:cNvCxnSpPr>
            <a:stCxn id="31" idx="0"/>
            <a:endCxn id="30" idx="3"/>
          </p:cNvCxnSpPr>
          <p:nvPr/>
        </p:nvCxnSpPr>
        <p:spPr>
          <a:xfrm rot="16200000" flipV="1">
            <a:off x="8000998" y="4087586"/>
            <a:ext cx="527957" cy="593271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30" idx="1"/>
            <a:endCxn id="29" idx="0"/>
          </p:cNvCxnSpPr>
          <p:nvPr/>
        </p:nvCxnSpPr>
        <p:spPr>
          <a:xfrm rot="10800000" flipV="1">
            <a:off x="6123212" y="4120242"/>
            <a:ext cx="549729" cy="527957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endCxn id="31" idx="1"/>
          </p:cNvCxnSpPr>
          <p:nvPr/>
        </p:nvCxnSpPr>
        <p:spPr>
          <a:xfrm>
            <a:off x="7456711" y="4463143"/>
            <a:ext cx="685800" cy="527957"/>
          </a:xfrm>
          <a:prstGeom prst="bent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6585856" y="2628900"/>
            <a:ext cx="146957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HSController</a:t>
            </a:r>
            <a:endParaRPr lang="en-US" dirty="0"/>
          </a:p>
        </p:txBody>
      </p:sp>
      <p:cxnSp>
        <p:nvCxnSpPr>
          <p:cNvPr id="37" name="Elbow Connector 36"/>
          <p:cNvCxnSpPr>
            <a:stCxn id="29" idx="1"/>
            <a:endCxn id="36" idx="1"/>
          </p:cNvCxnSpPr>
          <p:nvPr/>
        </p:nvCxnSpPr>
        <p:spPr>
          <a:xfrm rot="10800000" flipH="1">
            <a:off x="5704110" y="2971800"/>
            <a:ext cx="881745" cy="2019300"/>
          </a:xfrm>
          <a:prstGeom prst="bentConnector3">
            <a:avLst>
              <a:gd name="adj1" fmla="val -25926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36" idx="2"/>
            <a:endCxn id="30" idx="0"/>
          </p:cNvCxnSpPr>
          <p:nvPr/>
        </p:nvCxnSpPr>
        <p:spPr>
          <a:xfrm rot="5400000">
            <a:off x="7089320" y="3546021"/>
            <a:ext cx="462643" cy="1"/>
          </a:xfrm>
          <a:prstGeom prst="bentConnector3">
            <a:avLst>
              <a:gd name="adj1" fmla="val 50000"/>
            </a:avLst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33400" y="5638800"/>
            <a:ext cx="3646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Device </a:t>
            </a:r>
            <a:r>
              <a:rPr lang="en-US" dirty="0" err="1" smtClean="0"/>
              <a:t>SinglePlayer</a:t>
            </a:r>
            <a:r>
              <a:rPr lang="en-US" dirty="0" smtClean="0"/>
              <a:t> / Multiplayer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388425" y="5638800"/>
            <a:ext cx="2849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Device-to-Device Multiplayer</a:t>
            </a:r>
            <a:endParaRPr lang="en-US" dirty="0"/>
          </a:p>
        </p:txBody>
      </p:sp>
      <p:sp>
        <p:nvSpPr>
          <p:cNvPr id="48" name="Rounded Rectangle 47"/>
          <p:cNvSpPr/>
          <p:nvPr/>
        </p:nvSpPr>
        <p:spPr>
          <a:xfrm>
            <a:off x="1374324" y="1600199"/>
            <a:ext cx="1856014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HSCommunication</a:t>
            </a:r>
            <a:endParaRPr lang="en-US" dirty="0"/>
          </a:p>
        </p:txBody>
      </p:sp>
      <p:sp>
        <p:nvSpPr>
          <p:cNvPr id="67" name="Rounded Rectangle 66"/>
          <p:cNvSpPr/>
          <p:nvPr/>
        </p:nvSpPr>
        <p:spPr>
          <a:xfrm>
            <a:off x="6449786" y="1600199"/>
            <a:ext cx="1856014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HSCommunication</a:t>
            </a:r>
            <a:endParaRPr lang="en-US" dirty="0"/>
          </a:p>
        </p:txBody>
      </p:sp>
      <p:cxnSp>
        <p:nvCxnSpPr>
          <p:cNvPr id="69" name="Elbow Connector 68"/>
          <p:cNvCxnSpPr>
            <a:stCxn id="48" idx="3"/>
            <a:endCxn id="67" idx="1"/>
          </p:cNvCxnSpPr>
          <p:nvPr/>
        </p:nvCxnSpPr>
        <p:spPr>
          <a:xfrm>
            <a:off x="3230338" y="1850231"/>
            <a:ext cx="3219448" cy="12700"/>
          </a:xfrm>
          <a:prstGeom prst="bentConnector3">
            <a:avLst>
              <a:gd name="adj1" fmla="val 96323"/>
            </a:avLst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>
            <a:stCxn id="48" idx="2"/>
            <a:endCxn id="16" idx="0"/>
          </p:cNvCxnSpPr>
          <p:nvPr/>
        </p:nvCxnSpPr>
        <p:spPr>
          <a:xfrm rot="5400000">
            <a:off x="2038012" y="2364581"/>
            <a:ext cx="528638" cy="1"/>
          </a:xfrm>
          <a:prstGeom prst="bentConnector3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>
            <a:stCxn id="67" idx="2"/>
            <a:endCxn id="36" idx="0"/>
          </p:cNvCxnSpPr>
          <p:nvPr/>
        </p:nvCxnSpPr>
        <p:spPr>
          <a:xfrm rot="5400000">
            <a:off x="7084898" y="2336005"/>
            <a:ext cx="528638" cy="57152"/>
          </a:xfrm>
          <a:prstGeom prst="bentConnector3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99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29" grpId="0" animBg="1"/>
      <p:bldP spid="30" grpId="0" animBg="1"/>
      <p:bldP spid="31" grpId="0" animBg="1"/>
      <p:bldP spid="36" grpId="0" animBg="1"/>
      <p:bldP spid="45" grpId="0"/>
      <p:bldP spid="46" grpId="0"/>
      <p:bldP spid="48" grpId="0" animBg="1"/>
      <p:bldP spid="6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gamemanagement</a:t>
            </a:r>
            <a:r>
              <a:rPr lang="en-US" b="1" dirty="0"/>
              <a:t>  </a:t>
            </a:r>
            <a:r>
              <a:rPr lang="en-US" dirty="0"/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685800" y="1524000"/>
            <a:ext cx="8153400" cy="4495800"/>
          </a:xfrm>
        </p:spPr>
        <p:txBody>
          <a:bodyPr>
            <a:normAutofit/>
          </a:bodyPr>
          <a:lstStyle/>
          <a:p>
            <a:pPr lvl="2"/>
            <a:r>
              <a:rPr lang="en-US" sz="1800" dirty="0" smtClean="0"/>
              <a:t>Game configuration (players, settings, </a:t>
            </a:r>
            <a:r>
              <a:rPr lang="en-US" sz="1800" dirty="0" err="1" smtClean="0"/>
              <a:t>etc</a:t>
            </a:r>
            <a:r>
              <a:rPr lang="en-US" sz="1800" dirty="0" smtClean="0"/>
              <a:t>) </a:t>
            </a:r>
          </a:p>
          <a:p>
            <a:pPr lvl="2"/>
            <a:r>
              <a:rPr lang="en-US" sz="1800" dirty="0" smtClean="0"/>
              <a:t>Consumer Game Activity should extend this</a:t>
            </a:r>
          </a:p>
          <a:p>
            <a:pPr lvl="2"/>
            <a:r>
              <a:rPr lang="en-US" sz="1800" dirty="0" smtClean="0"/>
              <a:t>Runs/manages/ calls game events </a:t>
            </a:r>
          </a:p>
          <a:p>
            <a:pPr lvl="2"/>
            <a:r>
              <a:rPr lang="en-US" sz="1800" dirty="0" smtClean="0"/>
              <a:t>Interface for listening to game events. </a:t>
            </a:r>
            <a:r>
              <a:rPr lang="en-US" sz="1800" dirty="0" err="1" smtClean="0"/>
              <a:t>HSGameActivity</a:t>
            </a:r>
            <a:r>
              <a:rPr lang="en-US" sz="1800" dirty="0" smtClean="0"/>
              <a:t> </a:t>
            </a:r>
          </a:p>
          <a:p>
            <a:pPr marL="685800" lvl="2" indent="0">
              <a:buNone/>
            </a:pPr>
            <a:r>
              <a:rPr lang="en-US" sz="1800" dirty="0" smtClean="0"/>
              <a:t>Implements this interface and registers it with controller</a:t>
            </a:r>
          </a:p>
          <a:p>
            <a:pPr lvl="2"/>
            <a:r>
              <a:rPr lang="en-US" sz="1800" dirty="0" smtClean="0"/>
              <a:t>Data Bundle for extensive use with data transfer</a:t>
            </a:r>
          </a:p>
          <a:p>
            <a:pPr lvl="2"/>
            <a:r>
              <a:rPr lang="en-US" sz="1800" dirty="0" smtClean="0"/>
              <a:t>Interface for listening to model changes. </a:t>
            </a:r>
          </a:p>
          <a:p>
            <a:pPr lvl="2"/>
            <a:r>
              <a:rPr lang="en-US" sz="1800" dirty="0" smtClean="0"/>
              <a:t>Interface for allowing registration of model change </a:t>
            </a:r>
          </a:p>
          <a:p>
            <a:pPr marL="685800" lvl="2" indent="0">
              <a:buNone/>
            </a:pPr>
            <a:r>
              <a:rPr lang="en-US" sz="1800" dirty="0" smtClean="0"/>
              <a:t>listener. Consumer’s Game Model must implement this</a:t>
            </a:r>
          </a:p>
          <a:p>
            <a:pPr lvl="2"/>
            <a:r>
              <a:rPr lang="en-US" sz="1800" dirty="0" smtClean="0"/>
              <a:t>Describes a player and his/her attributes (</a:t>
            </a:r>
            <a:r>
              <a:rPr lang="en-US" sz="1800" dirty="0" err="1" smtClean="0"/>
              <a:t>name,color</a:t>
            </a:r>
            <a:r>
              <a:rPr lang="en-US" sz="1800" dirty="0" smtClean="0"/>
              <a:t>..)</a:t>
            </a:r>
          </a:p>
          <a:p>
            <a:pPr lvl="2"/>
            <a:r>
              <a:rPr lang="en-US" sz="1800" dirty="0" smtClean="0"/>
              <a:t>Exceptions</a:t>
            </a:r>
          </a:p>
          <a:p>
            <a:pPr lvl="2"/>
            <a:r>
              <a:rPr lang="en-US" sz="1800" dirty="0" smtClean="0"/>
              <a:t>Interface for specifying turn sequence determination </a:t>
            </a:r>
            <a:r>
              <a:rPr lang="en-US" sz="1800" dirty="0" err="1" smtClean="0"/>
              <a:t>algo</a:t>
            </a:r>
            <a:endParaRPr lang="en-US" sz="1800" dirty="0" smtClean="0"/>
          </a:p>
          <a:p>
            <a:pPr lvl="2"/>
            <a:r>
              <a:rPr lang="en-US" sz="1800" dirty="0" smtClean="0"/>
              <a:t>Implementation of random shuffle sequence determination</a:t>
            </a:r>
          </a:p>
          <a:p>
            <a:pPr lvl="2"/>
            <a:endParaRPr lang="en-US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239" y="1630136"/>
            <a:ext cx="3518761" cy="484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248400" y="2286000"/>
            <a:ext cx="1905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433457" y="2743200"/>
            <a:ext cx="1905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433457" y="2971800"/>
            <a:ext cx="1905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421582" y="3200400"/>
            <a:ext cx="2112818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77000" y="3657600"/>
            <a:ext cx="1905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477000" y="3886200"/>
            <a:ext cx="25146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477000" y="4114800"/>
            <a:ext cx="2590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477000" y="4800600"/>
            <a:ext cx="1905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477000" y="5257800"/>
            <a:ext cx="25908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477000" y="5943600"/>
            <a:ext cx="23622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477000" y="6172200"/>
            <a:ext cx="2667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0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gamemanagement</a:t>
            </a:r>
            <a:r>
              <a:rPr lang="en-US" b="1" dirty="0"/>
              <a:t> </a:t>
            </a:r>
            <a:r>
              <a:rPr lang="en-US" b="1" dirty="0" smtClean="0"/>
              <a:t>– Data Bundle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990600"/>
            <a:ext cx="273367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8153400" cy="4495800"/>
          </a:xfrm>
        </p:spPr>
        <p:txBody>
          <a:bodyPr/>
          <a:lstStyle/>
          <a:p>
            <a:r>
              <a:rPr lang="en-US" dirty="0" smtClean="0"/>
              <a:t>A Data Bundle of Simple Types</a:t>
            </a:r>
          </a:p>
          <a:p>
            <a:r>
              <a:rPr lang="en-US" dirty="0" smtClean="0"/>
              <a:t>Can be easily serialized</a:t>
            </a:r>
          </a:p>
          <a:p>
            <a:r>
              <a:rPr lang="en-US" dirty="0" smtClean="0"/>
              <a:t>Can be easily converted to JSON/XML</a:t>
            </a:r>
          </a:p>
          <a:p>
            <a:r>
              <a:rPr lang="en-US" dirty="0" smtClean="0"/>
              <a:t>Supports an Identifier to indicate the</a:t>
            </a:r>
          </a:p>
          <a:p>
            <a:pPr marL="0" indent="0">
              <a:buNone/>
            </a:pPr>
            <a:r>
              <a:rPr lang="en-US" dirty="0" smtClean="0"/>
              <a:t>context of the bundle. Example:</a:t>
            </a:r>
          </a:p>
          <a:p>
            <a:pPr marL="0" indent="0">
              <a:buNone/>
            </a:pPr>
            <a:r>
              <a:rPr lang="en-US" sz="1800" dirty="0" smtClean="0"/>
              <a:t>“MOVE_CONNECT_DOTS” – Move indicating 2 dots connected</a:t>
            </a:r>
          </a:p>
          <a:p>
            <a:pPr marL="0" indent="0">
              <a:buNone/>
            </a:pPr>
            <a:r>
              <a:rPr lang="en-US" sz="1800" i="1" dirty="0" smtClean="0"/>
              <a:t>“</a:t>
            </a:r>
            <a:r>
              <a:rPr lang="en-US" sz="1800" dirty="0" smtClean="0"/>
              <a:t>MOVE_BOX_COMPLETED</a:t>
            </a:r>
            <a:r>
              <a:rPr lang="en-US" sz="1800" i="1" dirty="0" smtClean="0"/>
              <a:t>” </a:t>
            </a:r>
            <a:r>
              <a:rPr lang="en-US" sz="1800" dirty="0" smtClean="0"/>
              <a:t>– Move indicating box completion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139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Dotsconnect</a:t>
            </a:r>
            <a:r>
              <a:rPr lang="en-US" dirty="0" smtClean="0"/>
              <a:t> - Game Data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Visual Model – Lines, Dots ,Boxes</a:t>
            </a:r>
          </a:p>
          <a:p>
            <a:r>
              <a:rPr lang="en-US" dirty="0" smtClean="0"/>
              <a:t>Implementation Model</a:t>
            </a:r>
          </a:p>
          <a:p>
            <a:pPr lvl="1"/>
            <a:r>
              <a:rPr lang="en-US" dirty="0" smtClean="0"/>
              <a:t>Class – Line</a:t>
            </a:r>
          </a:p>
          <a:p>
            <a:pPr lvl="2"/>
            <a:r>
              <a:rPr lang="en-US" dirty="0" smtClean="0"/>
              <a:t>Line is composed of 2 dot locations (</a:t>
            </a:r>
            <a:r>
              <a:rPr lang="en-US" dirty="0" err="1" smtClean="0"/>
              <a:t>row,col</a:t>
            </a:r>
            <a:r>
              <a:rPr lang="en-US" dirty="0" smtClean="0"/>
              <a:t>)</a:t>
            </a:r>
          </a:p>
          <a:p>
            <a:pPr lvl="2"/>
            <a:r>
              <a:rPr lang="en-US" dirty="0" err="1" smtClean="0"/>
              <a:t>isDrawn</a:t>
            </a:r>
            <a:r>
              <a:rPr lang="en-US" dirty="0" smtClean="0"/>
              <a:t>() – Indicates if line is connected</a:t>
            </a:r>
          </a:p>
          <a:p>
            <a:pPr lvl="1"/>
            <a:r>
              <a:rPr lang="en-US" dirty="0" smtClean="0"/>
              <a:t>Class - Box</a:t>
            </a:r>
          </a:p>
          <a:p>
            <a:pPr lvl="2"/>
            <a:r>
              <a:rPr lang="en-US" dirty="0" smtClean="0"/>
              <a:t>Box has 4 Line Object References</a:t>
            </a:r>
          </a:p>
          <a:p>
            <a:pPr lvl="3"/>
            <a:r>
              <a:rPr lang="en-US" dirty="0" smtClean="0"/>
              <a:t>Top, left, bottom, right</a:t>
            </a:r>
          </a:p>
          <a:p>
            <a:pPr lvl="2"/>
            <a:r>
              <a:rPr lang="en-US" dirty="0" err="1" smtClean="0"/>
              <a:t>isCompleted</a:t>
            </a:r>
            <a:r>
              <a:rPr lang="en-US" dirty="0" smtClean="0"/>
              <a:t>() = </a:t>
            </a:r>
          </a:p>
          <a:p>
            <a:pPr lvl="3"/>
            <a:r>
              <a:rPr lang="en-US" dirty="0" err="1" smtClean="0"/>
              <a:t>top.isDrawn</a:t>
            </a:r>
            <a:r>
              <a:rPr lang="en-US" dirty="0"/>
              <a:t>() &amp;&amp; </a:t>
            </a:r>
            <a:r>
              <a:rPr lang="en-US" dirty="0" err="1"/>
              <a:t>bottom.isDrawn</a:t>
            </a:r>
            <a:r>
              <a:rPr lang="en-US" dirty="0"/>
              <a:t>() &amp;&amp; </a:t>
            </a:r>
            <a:r>
              <a:rPr lang="en-US" dirty="0" err="1"/>
              <a:t>left.isDrawn</a:t>
            </a:r>
            <a:r>
              <a:rPr lang="en-US" dirty="0"/>
              <a:t>() &amp;&amp; </a:t>
            </a:r>
            <a:r>
              <a:rPr lang="en-US" dirty="0" err="1"/>
              <a:t>right.isDrawn</a:t>
            </a:r>
            <a:r>
              <a:rPr lang="en-US" dirty="0"/>
              <a:t>();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600200"/>
            <a:ext cx="22383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79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Challenges - Repainting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Andriod</a:t>
            </a:r>
            <a:r>
              <a:rPr lang="en-US" dirty="0" smtClean="0"/>
              <a:t> graphics supports</a:t>
            </a:r>
          </a:p>
          <a:p>
            <a:pPr lvl="1"/>
            <a:r>
              <a:rPr lang="en-US" dirty="0" smtClean="0"/>
              <a:t>Redrawing the whole view</a:t>
            </a:r>
          </a:p>
          <a:p>
            <a:pPr lvl="1"/>
            <a:r>
              <a:rPr lang="en-US" b="1" dirty="0" smtClean="0"/>
              <a:t>Redrawing a part of view </a:t>
            </a:r>
          </a:p>
          <a:p>
            <a:r>
              <a:rPr lang="en-US" dirty="0" smtClean="0"/>
              <a:t>Connecting Dots</a:t>
            </a:r>
          </a:p>
          <a:p>
            <a:pPr lvl="1"/>
            <a:r>
              <a:rPr lang="en-US" dirty="0" smtClean="0"/>
              <a:t>Redraw 2 circles 1 Line</a:t>
            </a:r>
          </a:p>
          <a:p>
            <a:pPr lvl="1"/>
            <a:r>
              <a:rPr lang="en-US" dirty="0" smtClean="0"/>
              <a:t>Redraw just 1 Line</a:t>
            </a:r>
          </a:p>
          <a:p>
            <a:r>
              <a:rPr lang="en-US" dirty="0" smtClean="0"/>
              <a:t>Drawing Boxes</a:t>
            </a:r>
          </a:p>
          <a:p>
            <a:pPr lvl="1"/>
            <a:r>
              <a:rPr lang="en-US" dirty="0" smtClean="0"/>
              <a:t>Redraw 4 circles 4 lines</a:t>
            </a:r>
          </a:p>
          <a:p>
            <a:pPr lvl="1"/>
            <a:r>
              <a:rPr lang="en-US" dirty="0" smtClean="0"/>
              <a:t>Redraw 1 rectangle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24000"/>
            <a:ext cx="3731694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486400" y="1828800"/>
            <a:ext cx="10668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123647" y="3074194"/>
            <a:ext cx="724953" cy="1000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4051300"/>
            <a:ext cx="1143000" cy="1447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848600" y="4214685"/>
            <a:ext cx="731520" cy="11210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4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Graphics Challenges – Touch Detection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Touch Events – UP, MOVE, DOWN</a:t>
                </a:r>
              </a:p>
              <a:p>
                <a:r>
                  <a:rPr lang="en-US" dirty="0" smtClean="0"/>
                  <a:t>Approach 1:</a:t>
                </a:r>
              </a:p>
              <a:p>
                <a:pPr lvl="2"/>
                <a:r>
                  <a:rPr lang="en-US" dirty="0" smtClean="0"/>
                  <a:t>DOWN – SRC = Detect Nearest dot</a:t>
                </a:r>
              </a:p>
              <a:p>
                <a:pPr lvl="2"/>
                <a:r>
                  <a:rPr lang="en-US" dirty="0" smtClean="0"/>
                  <a:t>MOVE – Do Nothing</a:t>
                </a:r>
              </a:p>
              <a:p>
                <a:pPr lvl="2"/>
                <a:r>
                  <a:rPr lang="en-US" dirty="0" smtClean="0"/>
                  <a:t>UP – DST = Detect Nearest Dot</a:t>
                </a:r>
              </a:p>
              <a:p>
                <a:pPr lvl="3"/>
                <a:r>
                  <a:rPr lang="en-US" dirty="0" err="1" smtClean="0"/>
                  <a:t>DrawLine</a:t>
                </a:r>
                <a:r>
                  <a:rPr lang="en-US" dirty="0" smtClean="0"/>
                  <a:t>(SRC,DST)</a:t>
                </a:r>
                <a:endParaRPr lang="en-US" dirty="0" smtClean="0"/>
              </a:p>
              <a:p>
                <a:r>
                  <a:rPr lang="en-US" dirty="0"/>
                  <a:t>Approach </a:t>
                </a:r>
                <a:r>
                  <a:rPr lang="en-US" dirty="0" smtClean="0"/>
                  <a:t>2 (Fantastic):</a:t>
                </a:r>
                <a:endParaRPr lang="en-US" dirty="0"/>
              </a:p>
              <a:p>
                <a:pPr lvl="2"/>
                <a:r>
                  <a:rPr lang="en-US" dirty="0"/>
                  <a:t>DOWN – </a:t>
                </a:r>
                <a:r>
                  <a:rPr lang="en-US" dirty="0" smtClean="0"/>
                  <a:t>SRC=DST=Null</a:t>
                </a:r>
                <a:endParaRPr lang="en-US" dirty="0"/>
              </a:p>
              <a:p>
                <a:pPr lvl="2"/>
                <a:r>
                  <a:rPr lang="en-US" dirty="0"/>
                  <a:t>MOVE – </a:t>
                </a:r>
                <a:r>
                  <a:rPr lang="en-US" dirty="0" smtClean="0"/>
                  <a:t>SRC = 1</a:t>
                </a:r>
                <a:r>
                  <a:rPr lang="en-US" baseline="30000" dirty="0" smtClean="0"/>
                  <a:t>st</a:t>
                </a:r>
                <a:r>
                  <a:rPr lang="en-US" dirty="0" smtClean="0"/>
                  <a:t> dot detected, DST = last dot detected</a:t>
                </a:r>
                <a:endParaRPr lang="en-US" dirty="0"/>
              </a:p>
              <a:p>
                <a:pPr lvl="2"/>
                <a:r>
                  <a:rPr lang="en-US" dirty="0"/>
                  <a:t>UP – </a:t>
                </a:r>
                <a:r>
                  <a:rPr lang="en-US" dirty="0" smtClean="0"/>
                  <a:t>Draw Line(SRC, DST)</a:t>
                </a:r>
                <a:endParaRPr lang="en-US" dirty="0"/>
              </a:p>
              <a:p>
                <a:r>
                  <a:rPr lang="en-US" dirty="0" smtClean="0"/>
                  <a:t>Dot Detection – Within which dot(Circle) does the touch point lie. Use formula :</a:t>
                </a: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  <m:r>
                          <a:rPr lang="en-US" baseline="30000"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+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  <m:r>
                          <a:rPr lang="en-US" baseline="3000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rad>
                    <m:r>
                      <a:rPr lang="en-US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𝑅𝐴𝐷𝐼𝑈𝑆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224" t="-2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727034" y="2012434"/>
            <a:ext cx="1921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SLUGGISH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96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12901"/>
            <a:ext cx="2819400" cy="4929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12901"/>
            <a:ext cx="2822632" cy="4929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2057399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game is linked to the </a:t>
            </a:r>
            <a:r>
              <a:rPr lang="en-US" b="1" dirty="0" err="1" smtClean="0"/>
              <a:t>gamemanagement</a:t>
            </a:r>
            <a:r>
              <a:rPr lang="en-US" b="1" dirty="0" smtClean="0"/>
              <a:t> </a:t>
            </a:r>
            <a:r>
              <a:rPr lang="en-US" dirty="0" smtClean="0"/>
              <a:t>SDK package and works well in organizing turns of players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71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2760</TotalTime>
  <Words>1186</Words>
  <Application>Microsoft Office PowerPoint</Application>
  <PresentationFormat>On-screen Show (4:3)</PresentationFormat>
  <Paragraphs>219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Median</vt:lpstr>
      <vt:lpstr>turN-BASED MULTIPLAYER MOBILE GAME SDK ON ANDROID</vt:lpstr>
      <vt:lpstr>Motivation</vt:lpstr>
      <vt:lpstr>The What, Why and Who of it</vt:lpstr>
      <vt:lpstr>Choice of platform</vt:lpstr>
      <vt:lpstr>Main Project Targets</vt:lpstr>
      <vt:lpstr>Turn-Based games (TBGs)</vt:lpstr>
      <vt:lpstr>Turn-Based games (TBGs) - Continued</vt:lpstr>
      <vt:lpstr>Main Project Targets</vt:lpstr>
      <vt:lpstr>Multiplayer - Implementation</vt:lpstr>
      <vt:lpstr>Multiplayer - Activities </vt:lpstr>
      <vt:lpstr>Main Project Targets</vt:lpstr>
      <vt:lpstr>Social Media Integration</vt:lpstr>
      <vt:lpstr>Social Media Integration Contd.</vt:lpstr>
      <vt:lpstr>Sample Game – Connecting Dots</vt:lpstr>
      <vt:lpstr>Design - Modular Structure</vt:lpstr>
      <vt:lpstr>Design – Key Ideas/Decisions</vt:lpstr>
      <vt:lpstr>Sprint 2 Work Items</vt:lpstr>
      <vt:lpstr>JSON parsers benchmarking</vt:lpstr>
      <vt:lpstr>Jackson for JSON</vt:lpstr>
      <vt:lpstr>Game Programming Hands-On</vt:lpstr>
      <vt:lpstr>Turn Based Game Mgmt. - LLD</vt:lpstr>
      <vt:lpstr>Sprint 3 Work Items</vt:lpstr>
      <vt:lpstr>SDK Packages</vt:lpstr>
      <vt:lpstr>gamemanagement  Implementation </vt:lpstr>
      <vt:lpstr>gamemanagement  Implementation</vt:lpstr>
      <vt:lpstr>gamemanagement – Data Bundle</vt:lpstr>
      <vt:lpstr>Dotsconnect - Game Data Model</vt:lpstr>
      <vt:lpstr>Graphics Challenges - Repainting</vt:lpstr>
      <vt:lpstr>Graphics Challenges – Touch Detection</vt:lpstr>
      <vt:lpstr>DEMO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turN-BASED MULTIPLAYER MOBILE GAME SDK ON ANDROID</dc:title>
  <dc:creator>Windows User</dc:creator>
  <cp:lastModifiedBy>Windows User</cp:lastModifiedBy>
  <cp:revision>143</cp:revision>
  <dcterms:created xsi:type="dcterms:W3CDTF">2013-09-24T21:43:32Z</dcterms:created>
  <dcterms:modified xsi:type="dcterms:W3CDTF">2013-10-24T15:20:20Z</dcterms:modified>
</cp:coreProperties>
</file>