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Average"/>
      <p:regular r:id="rId22"/>
    </p:embeddedFont>
    <p:embeddedFont>
      <p:font typeface="Oswal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Average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font" Target="fonts/Oswald-bold.fntdata"/><Relationship Id="rId12" Type="http://schemas.openxmlformats.org/officeDocument/2006/relationships/slide" Target="slides/slide7.xml"/><Relationship Id="rId23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5261a48b5_0_8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5261a48b5_0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5261a48b5_0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5261a48b5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53357b8c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53357b8c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5261a48b5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5261a48b5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53357b8c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53357b8c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53357b8c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53357b8c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53357b8c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53357b8c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5350369f9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5350369f9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5350369f9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5350369f9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5350369f9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5350369f9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5350369f9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5350369f9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5350369f9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5350369f9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5350369f9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5350369f9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5350369f9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5350369f9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5261a48b5_0_8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5261a48b5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idx="4294967295" type="ctrTitle"/>
          </p:nvPr>
        </p:nvSpPr>
        <p:spPr>
          <a:xfrm>
            <a:off x="237400" y="403325"/>
            <a:ext cx="8763300" cy="16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State Design Pattern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 txBox="1"/>
          <p:nvPr>
            <p:ph idx="4294967295" type="subTitle"/>
          </p:nvPr>
        </p:nvSpPr>
        <p:spPr>
          <a:xfrm>
            <a:off x="404400" y="2128425"/>
            <a:ext cx="8335200" cy="26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Hao Tian, Sneha Sarkar,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Professor Jim Fawcett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CSE 776 - Design Patterns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Fall 2018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-464" l="12479" r="5901" t="-47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334500"/>
            <a:ext cx="8658300" cy="450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Intent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Allow an object to alter its behavior when its internal state changes.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Used when we want to have an object to represent the state of the application and we want to change the state by changing the object. 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State specific logic is localized in classes that represent that state.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250425" y="2176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300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063" y="1143600"/>
            <a:ext cx="8025875" cy="37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252300"/>
            <a:ext cx="8586900" cy="458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Applicability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An object’s behavior depends on its state.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Operations have  large, multipart conditional statements that depend on the object’s state.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775" y="198350"/>
            <a:ext cx="8724525" cy="46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234850"/>
            <a:ext cx="5998800" cy="460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Participants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ConcreteState subclasses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" type="body"/>
          </p:nvPr>
        </p:nvSpPr>
        <p:spPr>
          <a:xfrm>
            <a:off x="311700" y="250175"/>
            <a:ext cx="8679000" cy="45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Collaboration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Context delegates state specific request to the current ConcreteStateobject.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Context may pass itself as an argument. 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Context is the primary interface for clients.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250175"/>
            <a:ext cx="8679000" cy="45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Consequences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It localizes state-specific behavior and partitions behavior for different states.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1"/>
          <p:cNvSpPr txBox="1"/>
          <p:nvPr/>
        </p:nvSpPr>
        <p:spPr>
          <a:xfrm>
            <a:off x="511250" y="2873850"/>
            <a:ext cx="4060800" cy="19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// Without state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If (value &gt;= 100)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	do a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Else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	do b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If …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else...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3" name="Google Shape;103;p21"/>
          <p:cNvSpPr txBox="1"/>
          <p:nvPr/>
        </p:nvSpPr>
        <p:spPr>
          <a:xfrm>
            <a:off x="4572050" y="2873850"/>
            <a:ext cx="4060800" cy="19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// With state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Context class{</a:t>
            </a:r>
            <a:endParaRPr>
              <a:solidFill>
                <a:srgbClr val="FFFFF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State A -&gt; Class A</a:t>
            </a:r>
            <a:endParaRPr>
              <a:solidFill>
                <a:srgbClr val="FFFFF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State B -&gt; Class B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}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311700" y="250175"/>
            <a:ext cx="8679000" cy="458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Consequences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It makes state transitions explicit. (Compare to use data values)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2"/>
          <p:cNvSpPr txBox="1"/>
          <p:nvPr/>
        </p:nvSpPr>
        <p:spPr>
          <a:xfrm>
            <a:off x="511250" y="2873850"/>
            <a:ext cx="4060800" cy="19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// Without state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If (value &gt;= 100)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	do a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Else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	do b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If …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else...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0" name="Google Shape;110;p22"/>
          <p:cNvSpPr txBox="1"/>
          <p:nvPr/>
        </p:nvSpPr>
        <p:spPr>
          <a:xfrm>
            <a:off x="4572050" y="2873850"/>
            <a:ext cx="4060800" cy="19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// With state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Context class{</a:t>
            </a:r>
            <a:endParaRPr>
              <a:solidFill>
                <a:srgbClr val="FFFFF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State A -&gt; Class A</a:t>
            </a:r>
            <a:endParaRPr>
              <a:solidFill>
                <a:srgbClr val="FFFFFF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State B -&gt; Class B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}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402575"/>
            <a:ext cx="8679000" cy="434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Consequences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State objects can be shared.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402575"/>
            <a:ext cx="8679000" cy="434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Who defines the state transitions? Context or state itself?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225" y="2142088"/>
            <a:ext cx="356235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402575"/>
            <a:ext cx="8679000" cy="434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 table-based alternative. 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797" y="2116325"/>
            <a:ext cx="5349325" cy="25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idx="1" type="body"/>
          </p:nvPr>
        </p:nvSpPr>
        <p:spPr>
          <a:xfrm>
            <a:off x="227700" y="1195500"/>
            <a:ext cx="8688600" cy="394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Creating and destroying State objects.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AutoNum type="arabicPeriod"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Creating and destroying when use/not use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AutoNum type="arabicPeriod"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Create and never destroy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232500" y="1015950"/>
            <a:ext cx="8679000" cy="36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Related patterns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Singleton -- can be used by state class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Flyweights -- single object shared by multiple contexts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Bridge -- different behavior of same context class</a:t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311700" y="713350"/>
            <a:ext cx="8586600" cy="35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